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18"/>
  </p:notesMasterIdLst>
  <p:handoutMasterIdLst>
    <p:handoutMasterId r:id="rId19"/>
  </p:handoutMasterIdLst>
  <p:sldIdLst>
    <p:sldId id="292" r:id="rId4"/>
    <p:sldId id="264" r:id="rId5"/>
    <p:sldId id="276" r:id="rId6"/>
    <p:sldId id="282" r:id="rId7"/>
    <p:sldId id="28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  <p:embeddedFont>
      <p:font typeface="Twinkl Cursive Unlooped" panose="020B0604020202020204" charset="0"/>
      <p:regular r:id="rId26"/>
      <p:bold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903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68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2727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EF9"/>
    <a:srgbClr val="00A9E9"/>
    <a:srgbClr val="8CD1F8"/>
    <a:srgbClr val="B0DFFA"/>
    <a:srgbClr val="E5EA9B"/>
    <a:srgbClr val="CAE7F8"/>
    <a:srgbClr val="FFFFFF"/>
    <a:srgbClr val="47B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64" y="66"/>
      </p:cViewPr>
      <p:guideLst>
        <p:guide orient="horz" pos="2137"/>
        <p:guide pos="2903"/>
        <p:guide pos="340"/>
        <p:guide orient="horz" pos="3974"/>
        <p:guide pos="5420"/>
        <p:guide orient="horz" pos="368"/>
        <p:guide pos="476"/>
        <p:guide orient="horz" pos="459"/>
        <p:guide orient="horz" pos="272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DF53F5-74D7-445F-B262-2B5D8948A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61C07-3D01-42B6-A334-6E97125D2D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0AD12B-9CF5-4678-ABAC-A7645AF8AF36}" type="datetimeFigureOut">
              <a:rPr lang="en-GB"/>
              <a:pPr>
                <a:defRPr/>
              </a:pPr>
              <a:t>14/05/2020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0A562-829F-45A8-B85C-BD8496DE28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C83A-2D2E-4E6E-AF09-DB711FE097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D747FC-6E09-4DFF-B912-4C4E05DF4F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644366-94CF-4F54-9AF5-DDC1E41580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F5E84-0018-4197-894E-27C461F50F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E832FB-BBEC-4C0A-9D22-0689439DF91C}" type="datetimeFigureOut">
              <a:rPr lang="en-GB"/>
              <a:pPr>
                <a:defRPr/>
              </a:pPr>
              <a:t>14/05/2020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EF30DC-A9B8-48FB-8E49-86212FAC1A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17B92D-A14F-4E78-BA06-D0B5E3D0B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45D75-7A14-4679-BF87-3BF1D79358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4378E-BE6F-47F6-974D-6C5530675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AEAA17-66B0-4AEB-8148-F58DC82E21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first-religious-and-moral-education/curriculum-for-excellence-first-religious-and-moral-education-catholic-christianity/curriculum-for-excellence-first-religious-and-moral-education-catholic-christianity-hours-of-god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first-religious-and-moral-education/curriculum-for-excellence-first-religious-and-moral-education-catholic-christianity/curriculum-for-excellence-first-religious-and-moral-education-catholic-christianity-hours-of-god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id="{1F67707B-A541-4A88-BC5C-C08A59423F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0857158D-E2E6-4DC2-B688-365E8C40304A}"/>
              </a:ext>
            </a:extLst>
          </p:cNvPr>
          <p:cNvSpPr/>
          <p:nvPr userDrawn="1"/>
        </p:nvSpPr>
        <p:spPr>
          <a:xfrm>
            <a:off x="4137025" y="5562600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69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73F6412-FB07-4D06-A469-7E6C5057597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D2227CF-27FD-4402-957E-805E2F954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F7F90EA-B615-4FED-9E59-ED97E7CC269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72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8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  <a:extLst>
              <a:ext uri="{FF2B5EF4-FFF2-40B4-BE49-F238E27FC236}">
                <a16:creationId xmlns:a16="http://schemas.microsoft.com/office/drawing/2014/main" id="{ACCE789F-E3F3-4BA4-8F40-A3A7375C83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D41B8302-F8E1-4B4D-BF0F-7EFB0F062798}"/>
              </a:ext>
            </a:extLst>
          </p:cNvPr>
          <p:cNvSpPr/>
          <p:nvPr userDrawn="1"/>
        </p:nvSpPr>
        <p:spPr>
          <a:xfrm>
            <a:off x="4137025" y="3152775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3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1802028-2151-49A3-AF97-A879A08BD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3CCD0D-6C77-4155-A70F-7286613ED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9" r:id="rId4"/>
    <p:sldLayoutId id="214748370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12.png"/><Relationship Id="rId4" Type="http://schemas.openxmlformats.org/officeDocument/2006/relationships/slide" Target="slide8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69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1EE05BD-527E-46D3-A39A-81689A2A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38150"/>
            <a:ext cx="8220075" cy="993775"/>
          </a:xfrm>
        </p:spPr>
        <p:txBody>
          <a:bodyPr rtlCol="0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600" dirty="0">
                <a:solidFill>
                  <a:srgbClr val="00A9E9"/>
                </a:solidFill>
                <a:latin typeface="+mn-lt"/>
              </a:rPr>
              <a:t>May Procession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6E207-74F3-4E7D-BC89-56787DF2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2713038"/>
            <a:ext cx="3632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Then, they would put their flowers at her feet.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Some people decorated their homes with pictures or statues of Mary. </a:t>
            </a:r>
          </a:p>
        </p:txBody>
      </p:sp>
      <p:sp>
        <p:nvSpPr>
          <p:cNvPr id="10" name="Oval 9">
            <a:hlinkClick r:id="rId2" action="ppaction://hlinksldjump"/>
            <a:extLst>
              <a:ext uri="{FF2B5EF4-FFF2-40B4-BE49-F238E27FC236}">
                <a16:creationId xmlns:a16="http://schemas.microsoft.com/office/drawing/2014/main" id="{CE5085F7-957A-4D2F-B6E5-A25A84B4151A}"/>
              </a:ext>
            </a:extLst>
          </p:cNvPr>
          <p:cNvSpPr/>
          <p:nvPr/>
        </p:nvSpPr>
        <p:spPr>
          <a:xfrm>
            <a:off x="7435850" y="5408613"/>
            <a:ext cx="833438" cy="798512"/>
          </a:xfrm>
          <a:prstGeom prst="ellipse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Back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EB3C16-4171-405E-A561-4B3A420F02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307" t="3976" r="16574" b="294"/>
          <a:stretch/>
        </p:blipFill>
        <p:spPr>
          <a:xfrm>
            <a:off x="894651" y="1764662"/>
            <a:ext cx="3695819" cy="3672665"/>
          </a:xfrm>
          <a:prstGeom prst="flowChartConnector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BC0E91-CAC9-4807-94E4-78379C01F8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12364" t="-6809" r="-10325" b="18506"/>
          <a:stretch/>
        </p:blipFill>
        <p:spPr>
          <a:xfrm>
            <a:off x="894650" y="1764662"/>
            <a:ext cx="3677349" cy="3672665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41F2E3-B7DC-47D3-A0C1-EFDEE494A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-4062" t="-1722" r="-4590" b="35651"/>
          <a:stretch/>
        </p:blipFill>
        <p:spPr>
          <a:xfrm>
            <a:off x="894651" y="1764662"/>
            <a:ext cx="3677349" cy="3672665"/>
          </a:xfrm>
          <a:prstGeom prst="flowChartConnector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DEB9BD7-1C68-40D4-828B-32D2EEEA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38150"/>
            <a:ext cx="8220075" cy="993775"/>
          </a:xfrm>
        </p:spPr>
        <p:txBody>
          <a:bodyPr rtlCol="0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600" dirty="0">
                <a:solidFill>
                  <a:srgbClr val="00A9E9"/>
                </a:solidFill>
                <a:latin typeface="+mn-lt"/>
              </a:rPr>
              <a:t>The Holy Rosary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83FAA-49D4-4ADB-B514-4063810B4070}"/>
              </a:ext>
            </a:extLst>
          </p:cNvPr>
          <p:cNvSpPr txBox="1"/>
          <p:nvPr/>
        </p:nvSpPr>
        <p:spPr>
          <a:xfrm>
            <a:off x="4911725" y="1736725"/>
            <a:ext cx="363220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The Holy Rosary is a type of Catholic prayer using beads.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It is composed of five decades.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Each decade consists of the Our Father, ten Hail Marys and a Glory Be to the Father.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Each decade has a story or Mystery, which remembers the life of Jesus Christ and of his Blessed Mother, Mary.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228C8B-2FDA-4B41-9775-04455A214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07" t="3976" r="16574" b="294"/>
          <a:stretch/>
        </p:blipFill>
        <p:spPr>
          <a:xfrm>
            <a:off x="894651" y="1764662"/>
            <a:ext cx="3695819" cy="3672665"/>
          </a:xfrm>
          <a:prstGeom prst="flowChartConnector">
            <a:avLst/>
          </a:prstGeom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A34B28E7-8954-4BB4-9950-427BF4D6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32025"/>
            <a:ext cx="209391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99C21DB-389C-4007-BF35-0664EB37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38150"/>
            <a:ext cx="8220075" cy="993775"/>
          </a:xfrm>
        </p:spPr>
        <p:txBody>
          <a:bodyPr rtlCol="0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600" dirty="0">
                <a:solidFill>
                  <a:srgbClr val="00A9E9"/>
                </a:solidFill>
                <a:latin typeface="+mn-lt"/>
              </a:rPr>
              <a:t>The Holy Rosary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2E104-DEA4-457D-8FD9-54A9211478F5}"/>
              </a:ext>
            </a:extLst>
          </p:cNvPr>
          <p:cNvSpPr txBox="1"/>
          <p:nvPr/>
        </p:nvSpPr>
        <p:spPr>
          <a:xfrm>
            <a:off x="4972050" y="2484438"/>
            <a:ext cx="3632200" cy="2363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There are four types of Mysteries: </a:t>
            </a:r>
          </a:p>
          <a:p>
            <a:pPr marL="7200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The Joyful Mysteries</a:t>
            </a:r>
          </a:p>
          <a:p>
            <a:pPr marL="7200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The Luminous Mysteries</a:t>
            </a:r>
          </a:p>
          <a:p>
            <a:pPr marL="7200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The Sorrowful Mysteries </a:t>
            </a:r>
          </a:p>
          <a:p>
            <a:pPr marL="7200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The Glorious Mysteries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0" name="Oval 9">
            <a:hlinkClick r:id="rId2" action="ppaction://hlinksldjump"/>
            <a:extLst>
              <a:ext uri="{FF2B5EF4-FFF2-40B4-BE49-F238E27FC236}">
                <a16:creationId xmlns:a16="http://schemas.microsoft.com/office/drawing/2014/main" id="{F5B3DB3A-C1D2-4B19-8950-CEB7204462A9}"/>
              </a:ext>
            </a:extLst>
          </p:cNvPr>
          <p:cNvSpPr/>
          <p:nvPr/>
        </p:nvSpPr>
        <p:spPr>
          <a:xfrm>
            <a:off x="7435850" y="5408613"/>
            <a:ext cx="833438" cy="798512"/>
          </a:xfrm>
          <a:prstGeom prst="ellipse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990AD8-9BC3-4DF7-9CD1-709876E55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307" t="3976" r="16574" b="294"/>
          <a:stretch/>
        </p:blipFill>
        <p:spPr>
          <a:xfrm>
            <a:off x="894651" y="1764662"/>
            <a:ext cx="3695819" cy="3672665"/>
          </a:xfrm>
          <a:prstGeom prst="flowChartConnector">
            <a:avLst/>
          </a:prstGeom>
        </p:spPr>
      </p:pic>
      <p:pic>
        <p:nvPicPr>
          <p:cNvPr id="18438" name="Picture 12">
            <a:extLst>
              <a:ext uri="{FF2B5EF4-FFF2-40B4-BE49-F238E27FC236}">
                <a16:creationId xmlns:a16="http://schemas.microsoft.com/office/drawing/2014/main" id="{6B2C7A87-F8B5-4F47-9A8F-A16C61D4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32025"/>
            <a:ext cx="209391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E23337E-99A2-4D1B-A1A0-0BB974D5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38150"/>
            <a:ext cx="8220075" cy="993775"/>
          </a:xfrm>
        </p:spPr>
        <p:txBody>
          <a:bodyPr rtlCol="0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600" dirty="0">
                <a:solidFill>
                  <a:srgbClr val="00A9E9"/>
                </a:solidFill>
                <a:latin typeface="+mn-lt"/>
              </a:rPr>
              <a:t>Discussion Time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64816DAB-8670-4BEF-846B-7B5EDB7C1C82}"/>
              </a:ext>
            </a:extLst>
          </p:cNvPr>
          <p:cNvSpPr/>
          <p:nvPr/>
        </p:nvSpPr>
        <p:spPr>
          <a:xfrm>
            <a:off x="942975" y="1244600"/>
            <a:ext cx="2201863" cy="21844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Reflect on what Mary did for Jesus, and us all. What does your Mother or carer do for you? 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4E15554-8420-46C6-9EC6-A241653299AE}"/>
              </a:ext>
            </a:extLst>
          </p:cNvPr>
          <p:cNvSpPr/>
          <p:nvPr/>
        </p:nvSpPr>
        <p:spPr>
          <a:xfrm>
            <a:off x="942975" y="3727450"/>
            <a:ext cx="2201863" cy="21844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Why do you think we should celebrate Mary? Write or draw some ideas. 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63C0019-B35A-493E-B2AA-B0C55F61BB05}"/>
              </a:ext>
            </a:extLst>
          </p:cNvPr>
          <p:cNvSpPr/>
          <p:nvPr/>
        </p:nvSpPr>
        <p:spPr>
          <a:xfrm>
            <a:off x="5999163" y="1244600"/>
            <a:ext cx="2201862" cy="21844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Why is the month of May important? Explain to someone at home. 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FCF86268-BA74-47C8-979C-46D687A9059F}"/>
              </a:ext>
            </a:extLst>
          </p:cNvPr>
          <p:cNvSpPr/>
          <p:nvPr/>
        </p:nvSpPr>
        <p:spPr>
          <a:xfrm>
            <a:off x="5999163" y="3727450"/>
            <a:ext cx="2201862" cy="2184400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would you like to say to Mary? Write her a letter. 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D39B06C-BFD2-487B-868E-184D4C288B14}"/>
              </a:ext>
            </a:extLst>
          </p:cNvPr>
          <p:cNvSpPr/>
          <p:nvPr/>
        </p:nvSpPr>
        <p:spPr>
          <a:xfrm>
            <a:off x="3027363" y="2020888"/>
            <a:ext cx="3089275" cy="3113087"/>
          </a:xfrm>
          <a:prstGeom prst="flowChartConnector">
            <a:avLst/>
          </a:prstGeom>
          <a:solidFill>
            <a:srgbClr val="B0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6C482-D6E8-47FE-8E76-80D06BE0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42432" t="-4011" r="-42432" b="42103"/>
          <a:stretch/>
        </p:blipFill>
        <p:spPr>
          <a:xfrm>
            <a:off x="3027096" y="2021347"/>
            <a:ext cx="3089805" cy="3113014"/>
          </a:xfrm>
          <a:prstGeom prst="flowChartConnector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DE00D62-3976-4060-AA5D-E293262922D6}"/>
              </a:ext>
            </a:extLst>
          </p:cNvPr>
          <p:cNvSpPr/>
          <p:nvPr/>
        </p:nvSpPr>
        <p:spPr>
          <a:xfrm>
            <a:off x="3027363" y="2020888"/>
            <a:ext cx="3089275" cy="3113087"/>
          </a:xfrm>
          <a:prstGeom prst="flowChartConnector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</a:rPr>
              <a:t>Activities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Create a Marian month prayer thanking Mary for what she has done for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5987F052-0AF0-4A53-980D-4003037D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38150"/>
            <a:ext cx="8220075" cy="993775"/>
          </a:xfrm>
        </p:spPr>
        <p:txBody>
          <a:bodyPr rtlCol="0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600" dirty="0">
                <a:solidFill>
                  <a:srgbClr val="00A9E9"/>
                </a:solidFill>
                <a:latin typeface="+mn-lt"/>
              </a:rPr>
              <a:t>Suggested starters for your prayer: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4A58830B-12D0-40A1-91BF-3D257E3A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652588"/>
            <a:ext cx="7558088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E5ED32-F809-469E-B5F0-CB5F9CB9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2616200"/>
            <a:ext cx="607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Cursive Unlooped" pitchFamily="2" charset="0"/>
              </a:rPr>
              <a:t>Dear Mary,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Cursive Unlooped" pitchFamily="2" charset="0"/>
              </a:rPr>
              <a:t>I thank you for…</a:t>
            </a:r>
          </a:p>
        </p:txBody>
      </p:sp>
      <p:pic>
        <p:nvPicPr>
          <p:cNvPr id="20485" name="Picture 15">
            <a:extLst>
              <a:ext uri="{FF2B5EF4-FFF2-40B4-BE49-F238E27FC236}">
                <a16:creationId xmlns:a16="http://schemas.microsoft.com/office/drawing/2014/main" id="{A8D90003-2F84-42A6-8CE4-F23B1652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595688"/>
            <a:ext cx="7558088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25883E-098F-450E-BD66-5424E003C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4559300"/>
            <a:ext cx="607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Cursive Unlooped" pitchFamily="2" charset="0"/>
              </a:rPr>
              <a:t>Dear Mary,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Cursive Unlooped" pitchFamily="2" charset="0"/>
              </a:rPr>
              <a:t>I just wanted to say…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7B3458-315C-4B5B-8E22-3F9B9182000B}"/>
              </a:ext>
            </a:extLst>
          </p:cNvPr>
          <p:cNvSpPr/>
          <p:nvPr/>
        </p:nvSpPr>
        <p:spPr>
          <a:xfrm>
            <a:off x="5614988" y="3349625"/>
            <a:ext cx="2954337" cy="2959100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DD44C-D777-4E5F-95C6-ECF9AD2F79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343" t="-21872" r="8343" b="6354"/>
          <a:stretch/>
        </p:blipFill>
        <p:spPr>
          <a:xfrm>
            <a:off x="5614781" y="3349255"/>
            <a:ext cx="2954267" cy="2959470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C3EE57-F44F-4C2C-8191-93B867EE9A70}"/>
              </a:ext>
            </a:extLst>
          </p:cNvPr>
          <p:cNvSpPr/>
          <p:nvPr/>
        </p:nvSpPr>
        <p:spPr>
          <a:xfrm>
            <a:off x="1933575" y="2743200"/>
            <a:ext cx="5349875" cy="2681288"/>
          </a:xfrm>
          <a:prstGeom prst="roundRect">
            <a:avLst/>
          </a:prstGeom>
          <a:solidFill>
            <a:srgbClr val="47B1E5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D2D4D4A0-6B92-46B7-8A68-69907174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800" dirty="0">
                <a:solidFill>
                  <a:srgbClr val="00A9E9"/>
                </a:solidFill>
              </a:rPr>
              <a:t>Why do we celebrate Mary during May? </a:t>
            </a:r>
            <a:endParaRPr lang="en-GB" sz="28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81740-B857-4DE4-A7B7-9A88938E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>
                <a:solidFill>
                  <a:schemeClr val="tx1"/>
                </a:solidFill>
              </a:rPr>
              <a:t>Have some thinking time.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>
                <a:solidFill>
                  <a:schemeClr val="tx1"/>
                </a:solidFill>
              </a:rPr>
              <a:t>- Discuss with someone at home or write down some ideas. </a:t>
            </a:r>
          </a:p>
        </p:txBody>
      </p:sp>
      <p:pic>
        <p:nvPicPr>
          <p:cNvPr id="8197" name="Picture 3">
            <a:extLst>
              <a:ext uri="{FF2B5EF4-FFF2-40B4-BE49-F238E27FC236}">
                <a16:creationId xmlns:a16="http://schemas.microsoft.com/office/drawing/2014/main" id="{1443859F-20C8-4971-B8F3-9A204D4FC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298700"/>
            <a:ext cx="35623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272386-319E-47D1-9DE1-1E3DAD07F600}"/>
              </a:ext>
            </a:extLst>
          </p:cNvPr>
          <p:cNvSpPr/>
          <p:nvPr/>
        </p:nvSpPr>
        <p:spPr>
          <a:xfrm>
            <a:off x="755650" y="1616075"/>
            <a:ext cx="3967163" cy="8556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have been celebrating Mary for about 700 years. 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60DE1F-7D73-4507-B803-081E54E7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47B1E5"/>
                </a:solidFill>
              </a:rPr>
              <a:t>Did You Know…?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134CE-DEE9-4846-BCC5-0137F9FCA9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2251" y="1473202"/>
            <a:ext cx="3566493" cy="4619624"/>
          </a:xfrm>
          <a:prstGeom prst="flowChartAlternateProcess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BAD259-8599-41E2-8A4F-DC8799D703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650" y="3008432"/>
            <a:ext cx="3966475" cy="3084393"/>
          </a:xfrm>
          <a:prstGeom prst="flowChartAlternateProcess">
            <a:avLst/>
          </a:prstGeom>
        </p:spPr>
      </p:pic>
      <p:pic>
        <p:nvPicPr>
          <p:cNvPr id="9222" name="Picture 11">
            <a:extLst>
              <a:ext uri="{FF2B5EF4-FFF2-40B4-BE49-F238E27FC236}">
                <a16:creationId xmlns:a16="http://schemas.microsoft.com/office/drawing/2014/main" id="{E5266A8E-5FCF-4C3E-BAA3-8314E4CAC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1"/>
          <a:stretch>
            <a:fillRect/>
          </a:stretch>
        </p:blipFill>
        <p:spPr bwMode="auto">
          <a:xfrm>
            <a:off x="1631950" y="2824163"/>
            <a:ext cx="2212975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FFA390D-F5C3-4C08-A46D-FAF93FD0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00A9E9"/>
                </a:solidFill>
              </a:rPr>
              <a:t>Important Events in Mary’s Life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850F11-EE66-442C-B642-245002446F3F}"/>
              </a:ext>
            </a:extLst>
          </p:cNvPr>
          <p:cNvSpPr/>
          <p:nvPr/>
        </p:nvSpPr>
        <p:spPr>
          <a:xfrm>
            <a:off x="755650" y="1384300"/>
            <a:ext cx="4027488" cy="5476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Presentation of Mary in the Temple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E15FA2-EBC7-46A4-9AEA-1A04256C5263}"/>
              </a:ext>
            </a:extLst>
          </p:cNvPr>
          <p:cNvSpPr/>
          <p:nvPr/>
        </p:nvSpPr>
        <p:spPr>
          <a:xfrm>
            <a:off x="755650" y="2065338"/>
            <a:ext cx="4027488" cy="5476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Betrothal to Joseph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C6EFB0-E58B-4067-82F7-AC6813F7AA9C}"/>
              </a:ext>
            </a:extLst>
          </p:cNvPr>
          <p:cNvSpPr/>
          <p:nvPr/>
        </p:nvSpPr>
        <p:spPr>
          <a:xfrm>
            <a:off x="755650" y="2747963"/>
            <a:ext cx="4027488" cy="5476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Annunciation of Jesus’ birth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F64019-C90D-4217-A2DA-F2110646D3B2}"/>
              </a:ext>
            </a:extLst>
          </p:cNvPr>
          <p:cNvSpPr/>
          <p:nvPr/>
        </p:nvSpPr>
        <p:spPr>
          <a:xfrm>
            <a:off x="755650" y="3429000"/>
            <a:ext cx="4027488" cy="5476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Jesus’ birth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C87471A-C5A5-4185-805B-634412EB2956}"/>
              </a:ext>
            </a:extLst>
          </p:cNvPr>
          <p:cNvSpPr/>
          <p:nvPr/>
        </p:nvSpPr>
        <p:spPr>
          <a:xfrm>
            <a:off x="755650" y="4110038"/>
            <a:ext cx="4027488" cy="5476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Jesus is lost in the Temple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E84FDA-B791-425B-AD8E-16D0632E3F7C}"/>
              </a:ext>
            </a:extLst>
          </p:cNvPr>
          <p:cNvSpPr/>
          <p:nvPr/>
        </p:nvSpPr>
        <p:spPr>
          <a:xfrm>
            <a:off x="755650" y="4792663"/>
            <a:ext cx="4027488" cy="5476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Wedding feast at Cana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B0EA12-FB59-4B68-8813-82BE705DAC9D}"/>
              </a:ext>
            </a:extLst>
          </p:cNvPr>
          <p:cNvSpPr/>
          <p:nvPr/>
        </p:nvSpPr>
        <p:spPr>
          <a:xfrm>
            <a:off x="755650" y="5473700"/>
            <a:ext cx="4027488" cy="5476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Assumption of Mary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1EF593-7CFC-4F6B-A066-E455FB7E5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088" t="995" r="20147" b="6693"/>
          <a:stretch/>
        </p:blipFill>
        <p:spPr>
          <a:xfrm>
            <a:off x="5081469" y="1850291"/>
            <a:ext cx="3100006" cy="3489822"/>
          </a:xfrm>
          <a:prstGeom prst="flowChartAlternateProcess">
            <a:avLst/>
          </a:prstGeom>
        </p:spPr>
      </p:pic>
      <p:pic>
        <p:nvPicPr>
          <p:cNvPr id="10251" name="Picture 15">
            <a:extLst>
              <a:ext uri="{FF2B5EF4-FFF2-40B4-BE49-F238E27FC236}">
                <a16:creationId xmlns:a16="http://schemas.microsoft.com/office/drawing/2014/main" id="{72A0F573-1633-4409-8AEB-2A8C4D24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543050"/>
            <a:ext cx="14605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EC9743A-BEA8-4332-9F00-8565E6A7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47B1E5"/>
                </a:solidFill>
              </a:rPr>
              <a:t>Celebrating Mary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6F58E90-0B7E-4AAC-93DD-64C952865FA9}"/>
              </a:ext>
            </a:extLst>
          </p:cNvPr>
          <p:cNvSpPr/>
          <p:nvPr/>
        </p:nvSpPr>
        <p:spPr>
          <a:xfrm>
            <a:off x="1963738" y="2008188"/>
            <a:ext cx="3970337" cy="854075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Mary is honoured all over the world by Catholic Christians.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9B5410E-2AC1-447A-8357-935FA42FA469}"/>
              </a:ext>
            </a:extLst>
          </p:cNvPr>
          <p:cNvSpPr/>
          <p:nvPr/>
        </p:nvSpPr>
        <p:spPr>
          <a:xfrm>
            <a:off x="1963738" y="3332163"/>
            <a:ext cx="3970337" cy="547687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She is the Mother of Jesus.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4059EE5-DF25-4081-ADD5-9E08BCDFAF4B}"/>
              </a:ext>
            </a:extLst>
          </p:cNvPr>
          <p:cNvSpPr/>
          <p:nvPr/>
        </p:nvSpPr>
        <p:spPr>
          <a:xfrm>
            <a:off x="1963738" y="4351338"/>
            <a:ext cx="3970337" cy="854075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She is the Mother of the Church and our Mother too.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AE0E1C7-6367-457A-9AA4-2E8E1920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318000"/>
            <a:ext cx="9350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F26F3FB-436B-40E1-BD2B-1ED8B7B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143250"/>
            <a:ext cx="9350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113DFF-88B7-4232-8B8D-9E62FC26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970088"/>
            <a:ext cx="9350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>
            <a:extLst>
              <a:ext uri="{FF2B5EF4-FFF2-40B4-BE49-F238E27FC236}">
                <a16:creationId xmlns:a16="http://schemas.microsoft.com/office/drawing/2014/main" id="{6258B93A-FC1D-419F-A6F3-EBD215C1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473200"/>
            <a:ext cx="1468437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9B405065-C063-415B-B72E-FA961CDF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38150"/>
            <a:ext cx="8220075" cy="993775"/>
          </a:xfrm>
        </p:spPr>
        <p:txBody>
          <a:bodyPr rtlCol="0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600" dirty="0">
                <a:solidFill>
                  <a:srgbClr val="00A9E9"/>
                </a:solidFill>
                <a:latin typeface="+mn-lt"/>
              </a:rPr>
              <a:t>Mary’s life is celebrated through:</a:t>
            </a:r>
          </a:p>
        </p:txBody>
      </p:sp>
      <p:sp>
        <p:nvSpPr>
          <p:cNvPr id="2" name="Oval 1">
            <a:hlinkClick r:id="rId2" action="ppaction://hlinksldjump"/>
            <a:extLst>
              <a:ext uri="{FF2B5EF4-FFF2-40B4-BE49-F238E27FC236}">
                <a16:creationId xmlns:a16="http://schemas.microsoft.com/office/drawing/2014/main" id="{FDF53BE7-C222-4255-9745-B17BDADE107D}"/>
              </a:ext>
            </a:extLst>
          </p:cNvPr>
          <p:cNvSpPr/>
          <p:nvPr/>
        </p:nvSpPr>
        <p:spPr>
          <a:xfrm>
            <a:off x="2141538" y="1539875"/>
            <a:ext cx="2165350" cy="2090738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May Devotions</a:t>
            </a:r>
          </a:p>
        </p:txBody>
      </p:sp>
      <p:sp>
        <p:nvSpPr>
          <p:cNvPr id="14" name="Oval 13">
            <a:hlinkClick r:id="rId3" action="ppaction://hlinksldjump"/>
            <a:extLst>
              <a:ext uri="{FF2B5EF4-FFF2-40B4-BE49-F238E27FC236}">
                <a16:creationId xmlns:a16="http://schemas.microsoft.com/office/drawing/2014/main" id="{066E9622-A610-488C-8A97-26E56AB2CB8F}"/>
              </a:ext>
            </a:extLst>
          </p:cNvPr>
          <p:cNvSpPr/>
          <p:nvPr/>
        </p:nvSpPr>
        <p:spPr>
          <a:xfrm>
            <a:off x="2141538" y="4002088"/>
            <a:ext cx="2165350" cy="2090737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May Processions</a:t>
            </a:r>
          </a:p>
        </p:txBody>
      </p:sp>
      <p:sp>
        <p:nvSpPr>
          <p:cNvPr id="15" name="Oval 14">
            <a:hlinkClick r:id="rId4" action="ppaction://hlinksldjump"/>
            <a:extLst>
              <a:ext uri="{FF2B5EF4-FFF2-40B4-BE49-F238E27FC236}">
                <a16:creationId xmlns:a16="http://schemas.microsoft.com/office/drawing/2014/main" id="{3BCC319B-63C2-4F4D-83F3-3E7B3BE53405}"/>
              </a:ext>
            </a:extLst>
          </p:cNvPr>
          <p:cNvSpPr/>
          <p:nvPr/>
        </p:nvSpPr>
        <p:spPr>
          <a:xfrm>
            <a:off x="4837113" y="1539875"/>
            <a:ext cx="2165350" cy="2090738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May Crowning</a:t>
            </a:r>
          </a:p>
        </p:txBody>
      </p:sp>
      <p:pic>
        <p:nvPicPr>
          <p:cNvPr id="12294" name="Picture 9">
            <a:extLst>
              <a:ext uri="{FF2B5EF4-FFF2-40B4-BE49-F238E27FC236}">
                <a16:creationId xmlns:a16="http://schemas.microsoft.com/office/drawing/2014/main" id="{FB064BF7-CC02-44CD-BE17-4B2DE0C4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170238"/>
            <a:ext cx="116681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hlinkClick r:id="rId6" action="ppaction://hlinksldjump"/>
            <a:extLst>
              <a:ext uri="{FF2B5EF4-FFF2-40B4-BE49-F238E27FC236}">
                <a16:creationId xmlns:a16="http://schemas.microsoft.com/office/drawing/2014/main" id="{D60E3BFF-5EB8-47DA-B2AC-844476FD2F7E}"/>
              </a:ext>
            </a:extLst>
          </p:cNvPr>
          <p:cNvSpPr/>
          <p:nvPr/>
        </p:nvSpPr>
        <p:spPr>
          <a:xfrm>
            <a:off x="4837113" y="4002088"/>
            <a:ext cx="2165350" cy="2090737"/>
          </a:xfrm>
          <a:prstGeom prst="ellipse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The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Rosary</a:t>
            </a: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5B59ECAE-95E4-48E3-8252-8D9DB209722C}"/>
              </a:ext>
            </a:extLst>
          </p:cNvPr>
          <p:cNvSpPr/>
          <p:nvPr/>
        </p:nvSpPr>
        <p:spPr>
          <a:xfrm>
            <a:off x="449263" y="3073400"/>
            <a:ext cx="1368425" cy="1417638"/>
          </a:xfrm>
          <a:prstGeom prst="flowChartProcess">
            <a:avLst/>
          </a:prstGeom>
          <a:solidFill>
            <a:srgbClr val="B0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buttons to find out more</a:t>
            </a:r>
          </a:p>
        </p:txBody>
      </p:sp>
      <p:pic>
        <p:nvPicPr>
          <p:cNvPr id="12297" name="Picture 6">
            <a:extLst>
              <a:ext uri="{FF2B5EF4-FFF2-40B4-BE49-F238E27FC236}">
                <a16:creationId xmlns:a16="http://schemas.microsoft.com/office/drawing/2014/main" id="{938E87B4-A7D0-4A3B-9FC7-C7C5FC2C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3659188"/>
            <a:ext cx="11668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>
            <a:extLst>
              <a:ext uri="{FF2B5EF4-FFF2-40B4-BE49-F238E27FC236}">
                <a16:creationId xmlns:a16="http://schemas.microsoft.com/office/drawing/2014/main" id="{CED6041C-A140-4749-9E7D-D299C8488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090863"/>
            <a:ext cx="14986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">
            <a:extLst>
              <a:ext uri="{FF2B5EF4-FFF2-40B4-BE49-F238E27FC236}">
                <a16:creationId xmlns:a16="http://schemas.microsoft.com/office/drawing/2014/main" id="{E3676849-8A09-4076-88A2-F2D0055AC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493963"/>
            <a:ext cx="212407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AACA72C-3F29-406D-9A5E-59B32849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38150"/>
            <a:ext cx="8220075" cy="993775"/>
          </a:xfrm>
        </p:spPr>
        <p:txBody>
          <a:bodyPr rtlCol="0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600" dirty="0">
                <a:solidFill>
                  <a:srgbClr val="00A9E9"/>
                </a:solidFill>
                <a:latin typeface="+mn-lt"/>
              </a:rPr>
              <a:t>May Devotions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77FDE-6FCF-4B0A-A660-7160DEAF42B0}"/>
              </a:ext>
            </a:extLst>
          </p:cNvPr>
          <p:cNvSpPr txBox="1"/>
          <p:nvPr/>
        </p:nvSpPr>
        <p:spPr>
          <a:xfrm>
            <a:off x="4819650" y="2047875"/>
            <a:ext cx="3429000" cy="3360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The Catholic Church celebrates Mary during Mass.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Special hymns are sung.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People lay out flowers to bring nature into church. 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Many festivals are held during May to celebrate Mary’s life. These are called ‘Marian Festivals’.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7" name="Oval 16">
            <a:hlinkClick r:id="rId2" action="ppaction://hlinksldjump"/>
            <a:extLst>
              <a:ext uri="{FF2B5EF4-FFF2-40B4-BE49-F238E27FC236}">
                <a16:creationId xmlns:a16="http://schemas.microsoft.com/office/drawing/2014/main" id="{DBED0C2E-C2A8-4116-88A7-977E8BB5BFAD}"/>
              </a:ext>
            </a:extLst>
          </p:cNvPr>
          <p:cNvSpPr/>
          <p:nvPr/>
        </p:nvSpPr>
        <p:spPr>
          <a:xfrm>
            <a:off x="7435850" y="5408613"/>
            <a:ext cx="833438" cy="798512"/>
          </a:xfrm>
          <a:prstGeom prst="ellipse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3535F-AC16-4BBD-916D-C262019EC8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307" t="3976" r="16574" b="294"/>
          <a:stretch/>
        </p:blipFill>
        <p:spPr>
          <a:xfrm>
            <a:off x="894651" y="1764662"/>
            <a:ext cx="3695819" cy="3672665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28F24-ED96-488D-949A-FEC313E11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12364" t="-6809" r="-10325" b="18506"/>
          <a:stretch/>
        </p:blipFill>
        <p:spPr>
          <a:xfrm>
            <a:off x="894650" y="1764662"/>
            <a:ext cx="3677349" cy="3672665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9AACB7-6006-4D8B-A703-8562792DC0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200" t="-35745" r="-8817" b="5813"/>
          <a:stretch/>
        </p:blipFill>
        <p:spPr>
          <a:xfrm>
            <a:off x="894648" y="1764662"/>
            <a:ext cx="3677349" cy="3672665"/>
          </a:xfrm>
          <a:prstGeom prst="ellipse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88610B92-FFD9-4D62-A442-AFCBFECD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38150"/>
            <a:ext cx="8220075" cy="993775"/>
          </a:xfrm>
        </p:spPr>
        <p:txBody>
          <a:bodyPr rtlCol="0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600" dirty="0">
                <a:solidFill>
                  <a:srgbClr val="00A9E9"/>
                </a:solidFill>
                <a:latin typeface="+mn-lt"/>
              </a:rPr>
              <a:t>May Crowning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06DCF-FF20-4F9A-B65C-F531B51D60ED}"/>
              </a:ext>
            </a:extLst>
          </p:cNvPr>
          <p:cNvSpPr txBox="1"/>
          <p:nvPr/>
        </p:nvSpPr>
        <p:spPr>
          <a:xfrm>
            <a:off x="4797425" y="1609725"/>
            <a:ext cx="3429000" cy="402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 May Crowning is when we crown a statue of Mary with flowers. 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On the May altar, Mary is offered a crown of flowers or blossoms and other handmade items to represent her queenship as the Mother of Jesus Christ. 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We honour her during May as it is a time of growth.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53" name="Oval 52">
            <a:hlinkClick r:id="rId2" action="ppaction://hlinksldjump"/>
            <a:extLst>
              <a:ext uri="{FF2B5EF4-FFF2-40B4-BE49-F238E27FC236}">
                <a16:creationId xmlns:a16="http://schemas.microsoft.com/office/drawing/2014/main" id="{F16B09DD-8CB4-4638-B961-B97307AE652D}"/>
              </a:ext>
            </a:extLst>
          </p:cNvPr>
          <p:cNvSpPr/>
          <p:nvPr/>
        </p:nvSpPr>
        <p:spPr>
          <a:xfrm>
            <a:off x="7435850" y="5408613"/>
            <a:ext cx="833438" cy="798512"/>
          </a:xfrm>
          <a:prstGeom prst="ellipse">
            <a:avLst/>
          </a:prstGeom>
          <a:solidFill>
            <a:srgbClr val="00A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341D4D-2EB6-42A9-8A8F-D5E3C09E2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307" t="3976" r="16574" b="294"/>
          <a:stretch/>
        </p:blipFill>
        <p:spPr>
          <a:xfrm>
            <a:off x="894651" y="1764662"/>
            <a:ext cx="3695819" cy="3672665"/>
          </a:xfrm>
          <a:prstGeom prst="flowChartConnector">
            <a:avLst/>
          </a:prstGeom>
        </p:spPr>
      </p:pic>
      <p:pic>
        <p:nvPicPr>
          <p:cNvPr id="14342" name="Picture 23">
            <a:extLst>
              <a:ext uri="{FF2B5EF4-FFF2-40B4-BE49-F238E27FC236}">
                <a16:creationId xmlns:a16="http://schemas.microsoft.com/office/drawing/2014/main" id="{64398055-BBAE-4D23-82A3-DF1D83E6F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281238"/>
            <a:ext cx="588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17F9B6-9B9B-4786-95C4-B0F2264695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-12364" t="-6809" r="-10325" b="18506"/>
          <a:stretch/>
        </p:blipFill>
        <p:spPr>
          <a:xfrm>
            <a:off x="894650" y="1764662"/>
            <a:ext cx="3677349" cy="3672665"/>
          </a:xfrm>
          <a:prstGeom prst="ellipse">
            <a:avLst/>
          </a:prstGeom>
        </p:spPr>
      </p:pic>
      <p:pic>
        <p:nvPicPr>
          <p:cNvPr id="14344" name="Picture 21">
            <a:extLst>
              <a:ext uri="{FF2B5EF4-FFF2-40B4-BE49-F238E27FC236}">
                <a16:creationId xmlns:a16="http://schemas.microsoft.com/office/drawing/2014/main" id="{474E9EC9-E368-4344-B96B-F72794E8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306638"/>
            <a:ext cx="588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2">
            <a:extLst>
              <a:ext uri="{FF2B5EF4-FFF2-40B4-BE49-F238E27FC236}">
                <a16:creationId xmlns:a16="http://schemas.microsoft.com/office/drawing/2014/main" id="{A82F0CC5-BF94-4E8D-BE6A-9999CFF5E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255838"/>
            <a:ext cx="588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03DE8F-11B4-489C-82F0-B79286C312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grayscl/>
          </a:blip>
          <a:srcRect l="-54027" t="-12029" r="-54285" b="37640"/>
          <a:stretch/>
        </p:blipFill>
        <p:spPr>
          <a:xfrm>
            <a:off x="917647" y="1764662"/>
            <a:ext cx="3654352" cy="3672665"/>
          </a:xfrm>
          <a:prstGeom prst="ellipse">
            <a:avLst/>
          </a:prstGeom>
        </p:spPr>
      </p:pic>
      <p:pic>
        <p:nvPicPr>
          <p:cNvPr id="14347" name="Picture 17">
            <a:extLst>
              <a:ext uri="{FF2B5EF4-FFF2-40B4-BE49-F238E27FC236}">
                <a16:creationId xmlns:a16="http://schemas.microsoft.com/office/drawing/2014/main" id="{5FB938E5-7C11-432B-A85A-493E02CA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306638"/>
            <a:ext cx="587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>
            <a:extLst>
              <a:ext uri="{FF2B5EF4-FFF2-40B4-BE49-F238E27FC236}">
                <a16:creationId xmlns:a16="http://schemas.microsoft.com/office/drawing/2014/main" id="{233FB2DF-5864-4593-9074-B6C94A7A4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451100"/>
            <a:ext cx="588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9">
            <a:extLst>
              <a:ext uri="{FF2B5EF4-FFF2-40B4-BE49-F238E27FC236}">
                <a16:creationId xmlns:a16="http://schemas.microsoft.com/office/drawing/2014/main" id="{C16B45A3-14EA-45B1-BAFE-B4C008B0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462213"/>
            <a:ext cx="58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99D9A51-9EC4-4100-891E-9832AD32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38150"/>
            <a:ext cx="8220075" cy="993775"/>
          </a:xfrm>
        </p:spPr>
        <p:txBody>
          <a:bodyPr rtlCol="0"/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600" dirty="0">
                <a:solidFill>
                  <a:srgbClr val="00A9E9"/>
                </a:solidFill>
                <a:latin typeface="+mn-lt"/>
              </a:rPr>
              <a:t>May Procession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24DED-592F-493B-A5E8-094E4081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1828800"/>
            <a:ext cx="3632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Long ago, May processions were very popular.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Boys and girls would walk through the streets carrying flowers.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People would sing hymns and say prayers.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When people reached the shrine or the church, they would crown Mary.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0F8181-3DC7-4AF6-A721-538BCE49C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07" t="3976" r="16574" b="294"/>
          <a:stretch/>
        </p:blipFill>
        <p:spPr>
          <a:xfrm>
            <a:off x="894651" y="1764662"/>
            <a:ext cx="3695819" cy="3672665"/>
          </a:xfrm>
          <a:prstGeom prst="flowChartConnector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5BE403-10ED-446D-BCFF-F0B7721FA6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12364" t="-6809" r="-10325" b="18506"/>
          <a:stretch/>
        </p:blipFill>
        <p:spPr>
          <a:xfrm>
            <a:off x="894650" y="1764662"/>
            <a:ext cx="3677349" cy="3672665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A945A-8B7B-425C-8406-F748D0FA4F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4062" t="-1722" r="-4590" b="35651"/>
          <a:stretch/>
        </p:blipFill>
        <p:spPr>
          <a:xfrm>
            <a:off x="894651" y="1764662"/>
            <a:ext cx="3677349" cy="3672665"/>
          </a:xfrm>
          <a:prstGeom prst="flowChartConnector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D96BE84CE5E42B157D68CE8AF6296" ma:contentTypeVersion="4" ma:contentTypeDescription="Create a new document." ma:contentTypeScope="" ma:versionID="1384a5b0ad6496c9a3d9ef0c926f9592">
  <xsd:schema xmlns:xsd="http://www.w3.org/2001/XMLSchema" xmlns:xs="http://www.w3.org/2001/XMLSchema" xmlns:p="http://schemas.microsoft.com/office/2006/metadata/properties" xmlns:ns2="83f73a97-2885-4e36-b1ba-5b0d2d82036f" targetNamespace="http://schemas.microsoft.com/office/2006/metadata/properties" ma:root="true" ma:fieldsID="98ba2f4defb2e67f57fc43fd23a9eada" ns2:_="">
    <xsd:import namespace="83f73a97-2885-4e36-b1ba-5b0d2d8203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73a97-2885-4e36-b1ba-5b0d2d820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E36EB4-DB51-439D-95A1-77DE8CB69F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C5CFFA-9CF1-49C7-A4C3-E082296E9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f73a97-2885-4e36-b1ba-5b0d2d820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(1)</Template>
  <TotalTime>169</TotalTime>
  <Words>495</Words>
  <Application>Microsoft Office PowerPoint</Application>
  <PresentationFormat>On-screen Show (4:3)</PresentationFormat>
  <Paragraphs>68</Paragraphs>
  <Slides>14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Twinkl Cursive Unlooped</vt:lpstr>
      <vt:lpstr>Calibri</vt:lpstr>
      <vt:lpstr>Twinkl</vt:lpstr>
      <vt:lpstr>Office Theme</vt:lpstr>
      <vt:lpstr>PowerPoint Presentation</vt:lpstr>
      <vt:lpstr>Why do we celebrate Mary during May? </vt:lpstr>
      <vt:lpstr>Did You Know…?</vt:lpstr>
      <vt:lpstr>Important Events in Mary’s Life</vt:lpstr>
      <vt:lpstr>Celebrating Mary</vt:lpstr>
      <vt:lpstr>Mary’s life is celebrated through:</vt:lpstr>
      <vt:lpstr>May Devotions</vt:lpstr>
      <vt:lpstr>May Crowning</vt:lpstr>
      <vt:lpstr>May Procession</vt:lpstr>
      <vt:lpstr>May Procession</vt:lpstr>
      <vt:lpstr>The Holy Rosary</vt:lpstr>
      <vt:lpstr>The Holy Rosary</vt:lpstr>
      <vt:lpstr>Discussion Time</vt:lpstr>
      <vt:lpstr>Suggested starters for your prayer: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Becky Smith</dc:creator>
  <cp:lastModifiedBy>kmcinally829</cp:lastModifiedBy>
  <cp:revision>30</cp:revision>
  <dcterms:created xsi:type="dcterms:W3CDTF">2020-04-17T11:52:26Z</dcterms:created>
  <dcterms:modified xsi:type="dcterms:W3CDTF">2020-05-14T12:14:35Z</dcterms:modified>
</cp:coreProperties>
</file>