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354" r:id="rId3"/>
    <p:sldId id="363" r:id="rId4"/>
    <p:sldId id="355" r:id="rId5"/>
    <p:sldId id="364" r:id="rId6"/>
    <p:sldId id="356" r:id="rId7"/>
    <p:sldId id="365" r:id="rId8"/>
    <p:sldId id="357" r:id="rId9"/>
    <p:sldId id="366" r:id="rId10"/>
    <p:sldId id="358" r:id="rId11"/>
    <p:sldId id="359" r:id="rId12"/>
    <p:sldId id="360" r:id="rId13"/>
    <p:sldId id="367" r:id="rId14"/>
    <p:sldId id="361" r:id="rId15"/>
    <p:sldId id="3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7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6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55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37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2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25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09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972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4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53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9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AFD2067-54A3-4DCB-8C4A-5CFA472834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4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0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2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7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3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8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63E61E-15F6-4408-97F4-94530E755E48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CD44A7-8F71-41E9-BDC3-8DF7F66A4149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A2CAA-B3D1-437C-A654-11A2C1999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501" y="640080"/>
            <a:ext cx="4019429" cy="3339348"/>
          </a:xfrm>
        </p:spPr>
        <p:txBody>
          <a:bodyPr anchor="b">
            <a:normAutofit/>
          </a:bodyPr>
          <a:lstStyle/>
          <a:p>
            <a:pPr algn="ctr"/>
            <a:r>
              <a:rPr lang="en-GB" sz="5400" cap="none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Place Value Activities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7C24C-6B89-46F1-B205-E5F08A652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315017"/>
            <a:ext cx="4015009" cy="1893939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Berlin Sans FB" panose="020E0602020502020306" pitchFamily="34" charset="0"/>
                <a:cs typeface="Aharoni" panose="02010803020104030203" pitchFamily="2" charset="-79"/>
              </a:rPr>
              <a:t>Complete the activities on the following slides. If possible, complete the activities on paper and then check your answers.</a:t>
            </a:r>
          </a:p>
          <a:p>
            <a:endParaRPr lang="en-GB" sz="2400" dirty="0">
              <a:solidFill>
                <a:srgbClr val="FFFFFF"/>
              </a:solidFill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1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FCBCDD72-7396-455C-8BA2-598637934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1225551"/>
            <a:ext cx="3486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height of the chair.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7B5B896F-AD05-46D4-B595-FC2FE9678A15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Measures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D7272-84FE-4D2A-9D42-981EECCC26A4}"/>
              </a:ext>
            </a:extLst>
          </p:cNvPr>
          <p:cNvSpPr/>
          <p:nvPr/>
        </p:nvSpPr>
        <p:spPr>
          <a:xfrm rot="5400000">
            <a:off x="298451" y="3883026"/>
            <a:ext cx="4406900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A1E0185-1AFF-4AB2-8220-73EA74F55315}"/>
              </a:ext>
            </a:extLst>
          </p:cNvPr>
          <p:cNvSpPr/>
          <p:nvPr/>
        </p:nvSpPr>
        <p:spPr>
          <a:xfrm rot="5400000">
            <a:off x="384969" y="3801269"/>
            <a:ext cx="4597400" cy="3381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78" name="Rectangle 7">
            <a:extLst>
              <a:ext uri="{FF2B5EF4-FFF2-40B4-BE49-F238E27FC236}">
                <a16:creationId xmlns:a16="http://schemas.microsoft.com/office/drawing/2014/main" id="{0E1583D0-A4FA-495B-86D2-8BF15C4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4" y="6013450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0mm</a:t>
            </a:r>
          </a:p>
        </p:txBody>
      </p:sp>
      <p:sp>
        <p:nvSpPr>
          <p:cNvPr id="28679" name="Rectangle 85">
            <a:extLst>
              <a:ext uri="{FF2B5EF4-FFF2-40B4-BE49-F238E27FC236}">
                <a16:creationId xmlns:a16="http://schemas.microsoft.com/office/drawing/2014/main" id="{3FB0FDAB-1F5C-4951-9EE8-1886AF432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913" y="1619250"/>
            <a:ext cx="1096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1000mm</a:t>
            </a:r>
          </a:p>
        </p:txBody>
      </p:sp>
      <p:pic>
        <p:nvPicPr>
          <p:cNvPr id="28680" name="Picture 5">
            <a:extLst>
              <a:ext uri="{FF2B5EF4-FFF2-40B4-BE49-F238E27FC236}">
                <a16:creationId xmlns:a16="http://schemas.microsoft.com/office/drawing/2014/main" id="{834C8A34-EF6D-46B2-B35F-0321616FE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905126"/>
            <a:ext cx="22479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DB9FF8F5-427B-4FBE-84DF-BF9EBAD1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1225551"/>
            <a:ext cx="3282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width of the bag.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67E302B5-D549-4ECC-BFD5-2DE439333101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Measures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8A791-ECE7-43A4-88D6-D951203D88C6}"/>
              </a:ext>
            </a:extLst>
          </p:cNvPr>
          <p:cNvSpPr/>
          <p:nvPr/>
        </p:nvSpPr>
        <p:spPr>
          <a:xfrm>
            <a:off x="2967039" y="5053014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4C03B7-5419-4906-8FBF-840B9E5D2B42}"/>
              </a:ext>
            </a:extLst>
          </p:cNvPr>
          <p:cNvSpPr/>
          <p:nvPr/>
        </p:nvSpPr>
        <p:spPr>
          <a:xfrm>
            <a:off x="2786063" y="4924425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702" name="Rectangle 10">
            <a:extLst>
              <a:ext uri="{FF2B5EF4-FFF2-40B4-BE49-F238E27FC236}">
                <a16:creationId xmlns:a16="http://schemas.microsoft.com/office/drawing/2014/main" id="{0D7622AF-A982-4CB3-B300-880193E2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468312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0mm</a:t>
            </a:r>
          </a:p>
        </p:txBody>
      </p:sp>
      <p:sp>
        <p:nvSpPr>
          <p:cNvPr id="29703" name="Rectangle 11">
            <a:extLst>
              <a:ext uri="{FF2B5EF4-FFF2-40B4-BE49-F238E27FC236}">
                <a16:creationId xmlns:a16="http://schemas.microsoft.com/office/drawing/2014/main" id="{1FA53749-2EDE-4F5D-9FC0-B31757C1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76" y="4683125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1000mm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7622C0CA-C89B-485F-83CE-3F092F6C0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833689"/>
            <a:ext cx="234791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D26B1D33-FFEC-4F51-A8B3-8AD37EB6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1225551"/>
            <a:ext cx="73406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how many millilitres of water remain in these 5 litre bottles.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AF5FF6A0-3BAB-4641-82F7-4B7988504E5E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Measures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AED9C78C-C504-4640-AACB-4D98FEE42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028825"/>
            <a:ext cx="13033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306505DA-3F10-4471-B672-E8D3CAAF3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8825"/>
            <a:ext cx="13033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64BC9F86-76AC-4B8A-9D0B-88230F9A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7" y="1225550"/>
            <a:ext cx="1156460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 SemiBold" charset="0"/>
              </a:rPr>
              <a:t>Complete the table. Remember the </a:t>
            </a:r>
            <a:r>
              <a:rPr lang="en-GB" altLang="en-US" u="sng" dirty="0">
                <a:latin typeface="Twinkl SemiBold" charset="0"/>
              </a:rPr>
              <a:t>Rounding Rhyme.</a:t>
            </a:r>
            <a:r>
              <a:rPr lang="en-GB" altLang="en-US" dirty="0">
                <a:latin typeface="Twinkl SemiBold" charset="0"/>
              </a:rPr>
              <a:t> Remember all the digits after the place value you are rounding to are 0. See the example below. 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11E381CD-3CF3-424A-96BE-FAB1A8FBE6DF}"/>
              </a:ext>
            </a:extLst>
          </p:cNvPr>
          <p:cNvSpPr>
            <a:spLocks/>
          </p:cNvSpPr>
          <p:nvPr/>
        </p:nvSpPr>
        <p:spPr bwMode="auto">
          <a:xfrm>
            <a:off x="2063750" y="48895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latin typeface="Twinkl SemiBold" charset="0"/>
              </a:rPr>
              <a:t>Round numbers to the nearest 10, 100 and 1000</a:t>
            </a:r>
            <a:endParaRPr lang="en-GB" altLang="en-US" sz="2000">
              <a:solidFill>
                <a:schemeClr val="tx1"/>
              </a:solidFill>
              <a:latin typeface="Twinkl SemiBold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5A9770-D058-46A1-9B7E-1FBFD4721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94085"/>
              </p:ext>
            </p:extLst>
          </p:nvPr>
        </p:nvGraphicFramePr>
        <p:xfrm>
          <a:off x="2397125" y="2761667"/>
          <a:ext cx="7397750" cy="349096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1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444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Twinkl SemiBold" pitchFamily="2" charset="0"/>
                        </a:rPr>
                        <a:t>Round to nearest 10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Twinkl SemiBold" pitchFamily="2" charset="0"/>
                        </a:rPr>
                        <a:t>Round to nearest 100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Twinkl SemiBold" pitchFamily="2" charset="0"/>
                        </a:rPr>
                        <a:t>Round to nearest 1000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3265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latin typeface="+mn-lt"/>
                        </a:rPr>
                        <a:t>327</a:t>
                      </a:r>
                      <a:r>
                        <a:rPr lang="en-GB" sz="2400" b="1" u="none" dirty="0">
                          <a:latin typeface="+mn-lt"/>
                        </a:rPr>
                        <a:t>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/>
                        <a:t>3300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/>
                        <a:t>3000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2554955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1307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2547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4683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5889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7056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63E124-E3D4-4BE6-9354-F886D0939CE9}"/>
              </a:ext>
            </a:extLst>
          </p:cNvPr>
          <p:cNvSpPr txBox="1"/>
          <p:nvPr/>
        </p:nvSpPr>
        <p:spPr>
          <a:xfrm>
            <a:off x="4245039" y="1743306"/>
            <a:ext cx="120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the ones digit.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06D44D-B7FD-4D89-A68D-E2BF310F97AB}"/>
              </a:ext>
            </a:extLst>
          </p:cNvPr>
          <p:cNvSpPr txBox="1"/>
          <p:nvPr/>
        </p:nvSpPr>
        <p:spPr>
          <a:xfrm>
            <a:off x="6096000" y="1743305"/>
            <a:ext cx="120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the tens digit.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AD2DA9-5A33-4B03-9F72-6D771F77D6D1}"/>
              </a:ext>
            </a:extLst>
          </p:cNvPr>
          <p:cNvSpPr txBox="1"/>
          <p:nvPr/>
        </p:nvSpPr>
        <p:spPr>
          <a:xfrm>
            <a:off x="7946961" y="1740218"/>
            <a:ext cx="153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the hundreds digit.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943C9-C92B-4FA5-BBD6-D72A4989ECB6}"/>
              </a:ext>
            </a:extLst>
          </p:cNvPr>
          <p:cNvSpPr txBox="1"/>
          <p:nvPr/>
        </p:nvSpPr>
        <p:spPr>
          <a:xfrm>
            <a:off x="1656522" y="6369050"/>
            <a:ext cx="887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dirty="0"/>
              <a:t>Click on the next slide to reveal the answers.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89FB2EA8-842E-4BEB-B951-6D9E9C056B58}"/>
              </a:ext>
            </a:extLst>
          </p:cNvPr>
          <p:cNvSpPr/>
          <p:nvPr/>
        </p:nvSpPr>
        <p:spPr>
          <a:xfrm>
            <a:off x="4656887" y="2334237"/>
            <a:ext cx="259670" cy="427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C784CFDD-CA1C-4A69-8E5F-D4A20FA3BD93}"/>
              </a:ext>
            </a:extLst>
          </p:cNvPr>
          <p:cNvSpPr/>
          <p:nvPr/>
        </p:nvSpPr>
        <p:spPr>
          <a:xfrm>
            <a:off x="6569139" y="2360393"/>
            <a:ext cx="259670" cy="427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D23BFFEE-FE90-40D7-B4FD-844068AF22B0}"/>
              </a:ext>
            </a:extLst>
          </p:cNvPr>
          <p:cNvSpPr/>
          <p:nvPr/>
        </p:nvSpPr>
        <p:spPr>
          <a:xfrm>
            <a:off x="8586787" y="2360393"/>
            <a:ext cx="259670" cy="4274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0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64BC9F86-76AC-4B8A-9D0B-88230F9A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1225550"/>
            <a:ext cx="2984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Complete the table.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Click to reveal the answers.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11E381CD-3CF3-424A-96BE-FAB1A8FBE6DF}"/>
              </a:ext>
            </a:extLst>
          </p:cNvPr>
          <p:cNvSpPr>
            <a:spLocks/>
          </p:cNvSpPr>
          <p:nvPr/>
        </p:nvSpPr>
        <p:spPr bwMode="auto">
          <a:xfrm>
            <a:off x="2063750" y="488950"/>
            <a:ext cx="806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latin typeface="Twinkl SemiBold" charset="0"/>
              </a:rPr>
              <a:t>Round numbers to the nearest 10, 100 and 1000</a:t>
            </a:r>
            <a:endParaRPr lang="en-GB" altLang="en-US" sz="2000">
              <a:solidFill>
                <a:schemeClr val="tx1"/>
              </a:solidFill>
              <a:latin typeface="Twinkl SemiBold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5A9770-D058-46A1-9B7E-1FBFD47215F5}"/>
              </a:ext>
            </a:extLst>
          </p:cNvPr>
          <p:cNvGraphicFramePr>
            <a:graphicFrameLocks/>
          </p:cNvGraphicFramePr>
          <p:nvPr/>
        </p:nvGraphicFramePr>
        <p:xfrm>
          <a:off x="2397125" y="2287588"/>
          <a:ext cx="7397750" cy="303371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15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444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Twinkl SemiBold" pitchFamily="2" charset="0"/>
                        </a:rPr>
                        <a:t>Round to nearest 10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Twinkl SemiBold" pitchFamily="2" charset="0"/>
                        </a:rPr>
                        <a:t>Round to nearest 100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Twinkl SemiBold" pitchFamily="2" charset="0"/>
                        </a:rPr>
                        <a:t>Round to nearest 1000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768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1307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2547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4683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5889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7056</a:t>
                      </a:r>
                    </a:p>
                  </a:txBody>
                  <a:tcPr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0F72745-5C43-4457-90F8-7A506F03852C}"/>
              </a:ext>
            </a:extLst>
          </p:cNvPr>
          <p:cNvGrpSpPr>
            <a:grpSpLocks/>
          </p:cNvGrpSpPr>
          <p:nvPr/>
        </p:nvGrpSpPr>
        <p:grpSpPr bwMode="auto">
          <a:xfrm>
            <a:off x="4365274" y="3046412"/>
            <a:ext cx="4894615" cy="461665"/>
            <a:chOff x="2841247" y="2576016"/>
            <a:chExt cx="4894381" cy="462959"/>
          </a:xfrm>
        </p:grpSpPr>
        <p:sp>
          <p:nvSpPr>
            <p:cNvPr id="31798" name="Rectangle 1">
              <a:extLst>
                <a:ext uri="{FF2B5EF4-FFF2-40B4-BE49-F238E27FC236}">
                  <a16:creationId xmlns:a16="http://schemas.microsoft.com/office/drawing/2014/main" id="{94B9852D-F3E5-4455-8290-50F49EA86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1247" y="2576016"/>
              <a:ext cx="870709" cy="46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1310</a:t>
              </a:r>
            </a:p>
          </p:txBody>
        </p:sp>
        <p:sp>
          <p:nvSpPr>
            <p:cNvPr id="31799" name="Rectangle 17">
              <a:extLst>
                <a:ext uri="{FF2B5EF4-FFF2-40B4-BE49-F238E27FC236}">
                  <a16:creationId xmlns:a16="http://schemas.microsoft.com/office/drawing/2014/main" id="{B9D14AD0-C9E1-4DDD-A67C-D25B2539A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158" y="2576016"/>
              <a:ext cx="8627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1300</a:t>
              </a:r>
            </a:p>
          </p:txBody>
        </p:sp>
        <p:sp>
          <p:nvSpPr>
            <p:cNvPr id="31800" name="Rectangle 22">
              <a:extLst>
                <a:ext uri="{FF2B5EF4-FFF2-40B4-BE49-F238E27FC236}">
                  <a16:creationId xmlns:a16="http://schemas.microsoft.com/office/drawing/2014/main" id="{7C1598CE-C8E0-4114-BE08-BFD4B61C3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625" y="2576016"/>
              <a:ext cx="8980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5E3CC6-3601-41C6-8A11-C6E12BF9D554}"/>
              </a:ext>
            </a:extLst>
          </p:cNvPr>
          <p:cNvGrpSpPr>
            <a:grpSpLocks/>
          </p:cNvGrpSpPr>
          <p:nvPr/>
        </p:nvGrpSpPr>
        <p:grpSpPr bwMode="auto">
          <a:xfrm>
            <a:off x="4364039" y="3506788"/>
            <a:ext cx="4881373" cy="461962"/>
            <a:chOff x="2839623" y="3037508"/>
            <a:chExt cx="4882478" cy="461665"/>
          </a:xfrm>
        </p:grpSpPr>
        <p:sp>
          <p:nvSpPr>
            <p:cNvPr id="31795" name="Rectangle 8">
              <a:extLst>
                <a:ext uri="{FF2B5EF4-FFF2-40B4-BE49-F238E27FC236}">
                  <a16:creationId xmlns:a16="http://schemas.microsoft.com/office/drawing/2014/main" id="{786A42A1-C915-49E7-A298-3558A9EE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623" y="3037508"/>
              <a:ext cx="8739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2550</a:t>
              </a:r>
            </a:p>
          </p:txBody>
        </p:sp>
        <p:sp>
          <p:nvSpPr>
            <p:cNvPr id="31796" name="Rectangle 18">
              <a:extLst>
                <a:ext uri="{FF2B5EF4-FFF2-40B4-BE49-F238E27FC236}">
                  <a16:creationId xmlns:a16="http://schemas.microsoft.com/office/drawing/2014/main" id="{9E44607F-48B4-4EBE-9279-3314E7EC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218" y="3037508"/>
              <a:ext cx="90462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2500</a:t>
              </a:r>
            </a:p>
          </p:txBody>
        </p:sp>
        <p:sp>
          <p:nvSpPr>
            <p:cNvPr id="31797" name="Rectangle 23">
              <a:extLst>
                <a:ext uri="{FF2B5EF4-FFF2-40B4-BE49-F238E27FC236}">
                  <a16:creationId xmlns:a16="http://schemas.microsoft.com/office/drawing/2014/main" id="{2CA44039-FF00-4814-88D3-813E975D5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153" y="3037508"/>
              <a:ext cx="870948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3000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027E04-8273-41BF-882C-9D081E5DCEBF}"/>
              </a:ext>
            </a:extLst>
          </p:cNvPr>
          <p:cNvGrpSpPr>
            <a:grpSpLocks/>
          </p:cNvGrpSpPr>
          <p:nvPr/>
        </p:nvGrpSpPr>
        <p:grpSpPr bwMode="auto">
          <a:xfrm>
            <a:off x="4365927" y="3952877"/>
            <a:ext cx="4881637" cy="461665"/>
            <a:chOff x="2842311" y="3482613"/>
            <a:chExt cx="4880589" cy="461367"/>
          </a:xfrm>
        </p:grpSpPr>
        <p:sp>
          <p:nvSpPr>
            <p:cNvPr id="31792" name="Rectangle 9">
              <a:extLst>
                <a:ext uri="{FF2B5EF4-FFF2-40B4-BE49-F238E27FC236}">
                  <a16:creationId xmlns:a16="http://schemas.microsoft.com/office/drawing/2014/main" id="{83046C57-DA4A-49C3-8413-036D1451D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311" y="3482613"/>
              <a:ext cx="870564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4680</a:t>
              </a:r>
            </a:p>
          </p:txBody>
        </p:sp>
        <p:sp>
          <p:nvSpPr>
            <p:cNvPr id="31793" name="Rectangle 19">
              <a:extLst>
                <a:ext uri="{FF2B5EF4-FFF2-40B4-BE49-F238E27FC236}">
                  <a16:creationId xmlns:a16="http://schemas.microsoft.com/office/drawing/2014/main" id="{CA86D2B7-7C13-42E0-ADC1-520E42030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9236" y="3482613"/>
              <a:ext cx="870564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4700</a:t>
              </a:r>
            </a:p>
          </p:txBody>
        </p:sp>
        <p:sp>
          <p:nvSpPr>
            <p:cNvPr id="31794" name="Rectangle 24">
              <a:extLst>
                <a:ext uri="{FF2B5EF4-FFF2-40B4-BE49-F238E27FC236}">
                  <a16:creationId xmlns:a16="http://schemas.microsoft.com/office/drawing/2014/main" id="{08DDB90A-AE61-4EFD-AF52-5532B5730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2336" y="3482613"/>
              <a:ext cx="870564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5000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859DB0-039D-4B0F-A06C-C8D444A5154C}"/>
              </a:ext>
            </a:extLst>
          </p:cNvPr>
          <p:cNvGrpSpPr>
            <a:grpSpLocks/>
          </p:cNvGrpSpPr>
          <p:nvPr/>
        </p:nvGrpSpPr>
        <p:grpSpPr bwMode="auto">
          <a:xfrm>
            <a:off x="4337050" y="4405313"/>
            <a:ext cx="4894678" cy="461962"/>
            <a:chOff x="2813604" y="3935997"/>
            <a:chExt cx="4894376" cy="461665"/>
          </a:xfrm>
        </p:grpSpPr>
        <p:sp>
          <p:nvSpPr>
            <p:cNvPr id="31789" name="Rectangle 10">
              <a:extLst>
                <a:ext uri="{FF2B5EF4-FFF2-40B4-BE49-F238E27FC236}">
                  <a16:creationId xmlns:a16="http://schemas.microsoft.com/office/drawing/2014/main" id="{7E871642-710F-4F90-8242-34AEC8A76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604" y="3935997"/>
              <a:ext cx="8980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5890</a:t>
              </a:r>
            </a:p>
          </p:txBody>
        </p:sp>
        <p:sp>
          <p:nvSpPr>
            <p:cNvPr id="31790" name="Rectangle 20">
              <a:extLst>
                <a:ext uri="{FF2B5EF4-FFF2-40B4-BE49-F238E27FC236}">
                  <a16:creationId xmlns:a16="http://schemas.microsoft.com/office/drawing/2014/main" id="{9AAC0009-5FDF-41DD-9462-4C37A6C72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182" y="3935997"/>
              <a:ext cx="870697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5900</a:t>
              </a:r>
            </a:p>
          </p:txBody>
        </p:sp>
        <p:sp>
          <p:nvSpPr>
            <p:cNvPr id="31791" name="Rectangle 25">
              <a:extLst>
                <a:ext uri="{FF2B5EF4-FFF2-40B4-BE49-F238E27FC236}">
                  <a16:creationId xmlns:a16="http://schemas.microsoft.com/office/drawing/2014/main" id="{A48F993A-8A91-4BEE-BEE4-CDD4D20D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283" y="3935997"/>
              <a:ext cx="870697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6000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027C3D-DA96-4D7A-89FB-34D6FB7F77C0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849810"/>
            <a:ext cx="4897850" cy="461665"/>
            <a:chOff x="2791403" y="4379287"/>
            <a:chExt cx="4896704" cy="462959"/>
          </a:xfrm>
        </p:grpSpPr>
        <p:sp>
          <p:nvSpPr>
            <p:cNvPr id="31786" name="Rectangle 11">
              <a:extLst>
                <a:ext uri="{FF2B5EF4-FFF2-40B4-BE49-F238E27FC236}">
                  <a16:creationId xmlns:a16="http://schemas.microsoft.com/office/drawing/2014/main" id="{44371922-6C75-4D5C-A99A-6D940E7FC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1403" y="4379287"/>
              <a:ext cx="9028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7060</a:t>
              </a:r>
            </a:p>
          </p:txBody>
        </p:sp>
        <p:sp>
          <p:nvSpPr>
            <p:cNvPr id="31787" name="Rectangle 21">
              <a:extLst>
                <a:ext uri="{FF2B5EF4-FFF2-40B4-BE49-F238E27FC236}">
                  <a16:creationId xmlns:a16="http://schemas.microsoft.com/office/drawing/2014/main" id="{B318F495-FA1D-4C6E-81C2-BBDA38E83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461" y="4379287"/>
              <a:ext cx="870548" cy="46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7100</a:t>
              </a:r>
            </a:p>
          </p:txBody>
        </p:sp>
        <p:sp>
          <p:nvSpPr>
            <p:cNvPr id="31788" name="Rectangle 26">
              <a:extLst>
                <a:ext uri="{FF2B5EF4-FFF2-40B4-BE49-F238E27FC236}">
                  <a16:creationId xmlns:a16="http://schemas.microsoft.com/office/drawing/2014/main" id="{203F9E25-9026-41D4-8C06-6F5877B4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7560" y="4379287"/>
              <a:ext cx="870547" cy="462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7000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80EC80C6-DC9A-4D82-A862-1F34D7860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1654175"/>
            <a:ext cx="55753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 have these digits: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		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200">
                <a:latin typeface="Twinkl SemiBold" charset="0"/>
              </a:rPr>
              <a:t>	8	1	3	9	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/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The smallest number I can make with these digits is: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/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200">
                <a:latin typeface="Twinkl SemiBold" charset="0"/>
              </a:rPr>
              <a:t>3198</a:t>
            </a:r>
          </a:p>
          <a:p>
            <a:pPr algn="ctr">
              <a:buFont typeface="Arial" panose="020B0604020202020204" pitchFamily="34" charset="0"/>
              <a:buNone/>
            </a:pPr>
            <a:endParaRPr lang="en-GB" altLang="en-US"/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Am I right?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E12EFA99-A535-4EC6-9E21-CAC4DE39B359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Solve Number and Practical Problems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B2879A2B-0B5B-494D-8467-5225C7A3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E448FAAF-06ED-48C5-9340-2FF8A10B7FCE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Twinkl SemiBold" charset="0"/>
              </a:rPr>
              <a:t>Estimating Numbers</a:t>
            </a:r>
            <a:endParaRPr lang="en-GB" altLang="en-US" sz="2400" dirty="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39A21-896A-4917-A630-A880DA372674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E3D1DCF-49E5-4DD3-AC1D-D15F1378C9F3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FC4FB67-5D86-4590-8D4E-64CDEB48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584" name="Rectangle 85">
            <a:extLst>
              <a:ext uri="{FF2B5EF4-FFF2-40B4-BE49-F238E27FC236}">
                <a16:creationId xmlns:a16="http://schemas.microsoft.com/office/drawing/2014/main" id="{5D522CAF-2665-4699-B705-85EE976C2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064501C-727C-4819-9EB3-9C184CCE849C}"/>
              </a:ext>
            </a:extLst>
          </p:cNvPr>
          <p:cNvSpPr/>
          <p:nvPr/>
        </p:nvSpPr>
        <p:spPr>
          <a:xfrm>
            <a:off x="7934325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DF3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B2879A2B-0B5B-494D-8467-5225C7A3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E448FAAF-06ED-48C5-9340-2FF8A10B7FCE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F1C96-9215-435C-A157-CFB43B697C3D}"/>
              </a:ext>
            </a:extLst>
          </p:cNvPr>
          <p:cNvSpPr/>
          <p:nvPr/>
        </p:nvSpPr>
        <p:spPr>
          <a:xfrm>
            <a:off x="2176464" y="5784851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39A21-896A-4917-A630-A880DA372674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E3D1DCF-49E5-4DD3-AC1D-D15F1378C9F3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FC4FB67-5D86-4590-8D4E-64CDEB48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24584" name="Rectangle 85">
            <a:extLst>
              <a:ext uri="{FF2B5EF4-FFF2-40B4-BE49-F238E27FC236}">
                <a16:creationId xmlns:a16="http://schemas.microsoft.com/office/drawing/2014/main" id="{5D522CAF-2665-4699-B705-85EE976C2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064501C-727C-4819-9EB3-9C184CCE849C}"/>
              </a:ext>
            </a:extLst>
          </p:cNvPr>
          <p:cNvSpPr/>
          <p:nvPr/>
        </p:nvSpPr>
        <p:spPr>
          <a:xfrm>
            <a:off x="7934325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DF3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01C134-66FD-4BDC-BA71-E1B48B332446}"/>
              </a:ext>
            </a:extLst>
          </p:cNvPr>
          <p:cNvSpPr/>
          <p:nvPr/>
        </p:nvSpPr>
        <p:spPr>
          <a:xfrm>
            <a:off x="7583489" y="2462214"/>
            <a:ext cx="1081087" cy="1081087"/>
          </a:xfrm>
          <a:prstGeom prst="ellipse">
            <a:avLst/>
          </a:prstGeom>
          <a:solidFill>
            <a:srgbClr val="DF3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2850</a:t>
            </a:r>
          </a:p>
        </p:txBody>
      </p:sp>
    </p:spTree>
    <p:extLst>
      <p:ext uri="{BB962C8B-B14F-4D97-AF65-F5344CB8AC3E}">
        <p14:creationId xmlns:p14="http://schemas.microsoft.com/office/powerpoint/2010/main" val="38921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9FD7C210-2030-4AE0-A86A-704469664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C9BB0D1B-CB5E-4B36-96D2-5829DF23428B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3A02E-62FE-4744-94BA-47540CD89B0C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66AC45-538E-4F3B-B61D-B56DEB46A82B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2A83203-8ECA-4E1B-BDA1-23E26DA88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4000</a:t>
            </a:r>
          </a:p>
        </p:txBody>
      </p:sp>
      <p:sp>
        <p:nvSpPr>
          <p:cNvPr id="25608" name="Rectangle 85">
            <a:extLst>
              <a:ext uri="{FF2B5EF4-FFF2-40B4-BE49-F238E27FC236}">
                <a16:creationId xmlns:a16="http://schemas.microsoft.com/office/drawing/2014/main" id="{E1D9759D-68CC-4CE9-B73C-00523067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F354EDE-A84C-4428-BD03-6CB8D2914CF3}"/>
              </a:ext>
            </a:extLst>
          </p:cNvPr>
          <p:cNvSpPr/>
          <p:nvPr/>
        </p:nvSpPr>
        <p:spPr>
          <a:xfrm>
            <a:off x="6215063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9FD7C210-2030-4AE0-A86A-704469664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C9BB0D1B-CB5E-4B36-96D2-5829DF23428B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9D2C2-6BAB-4D9D-9126-DE2DF692B44E}"/>
              </a:ext>
            </a:extLst>
          </p:cNvPr>
          <p:cNvSpPr/>
          <p:nvPr/>
        </p:nvSpPr>
        <p:spPr>
          <a:xfrm>
            <a:off x="2176464" y="5784851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3A02E-62FE-4744-94BA-47540CD89B0C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66AC45-538E-4F3B-B61D-B56DEB46A82B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2A83203-8ECA-4E1B-BDA1-23E26DA88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4000</a:t>
            </a:r>
          </a:p>
        </p:txBody>
      </p:sp>
      <p:sp>
        <p:nvSpPr>
          <p:cNvPr id="25608" name="Rectangle 85">
            <a:extLst>
              <a:ext uri="{FF2B5EF4-FFF2-40B4-BE49-F238E27FC236}">
                <a16:creationId xmlns:a16="http://schemas.microsoft.com/office/drawing/2014/main" id="{E1D9759D-68CC-4CE9-B73C-005230673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1" y="368300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F354EDE-A84C-4428-BD03-6CB8D2914CF3}"/>
              </a:ext>
            </a:extLst>
          </p:cNvPr>
          <p:cNvSpPr/>
          <p:nvPr/>
        </p:nvSpPr>
        <p:spPr>
          <a:xfrm>
            <a:off x="6215063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3408E3-48FB-45B3-B18F-AB9E2D9A8210}"/>
              </a:ext>
            </a:extLst>
          </p:cNvPr>
          <p:cNvSpPr/>
          <p:nvPr/>
        </p:nvSpPr>
        <p:spPr>
          <a:xfrm>
            <a:off x="5864225" y="2462214"/>
            <a:ext cx="1081088" cy="1081087"/>
          </a:xfrm>
          <a:prstGeom prst="ellipse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5200</a:t>
            </a:r>
          </a:p>
        </p:txBody>
      </p:sp>
    </p:spTree>
    <p:extLst>
      <p:ext uri="{BB962C8B-B14F-4D97-AF65-F5344CB8AC3E}">
        <p14:creationId xmlns:p14="http://schemas.microsoft.com/office/powerpoint/2010/main" val="16326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42FAEFAE-0458-4259-B12B-48FAB9F9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014718DC-3BEC-4AEC-9A34-689396394384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02BDB-2EB9-47EE-9B11-0A7198E4D906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4ABA5E-F99C-4BF5-93EC-EC1E435907E9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65795AF9-7F09-448B-B901-5D84227F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683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632" name="Rectangle 85">
            <a:extLst>
              <a:ext uri="{FF2B5EF4-FFF2-40B4-BE49-F238E27FC236}">
                <a16:creationId xmlns:a16="http://schemas.microsoft.com/office/drawing/2014/main" id="{F61D37E5-4A9F-43CD-9E51-3D4C6A41A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288" y="3683000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26B342A-5760-4839-A45D-AAC0597F2FCB}"/>
              </a:ext>
            </a:extLst>
          </p:cNvPr>
          <p:cNvSpPr/>
          <p:nvPr/>
        </p:nvSpPr>
        <p:spPr>
          <a:xfrm>
            <a:off x="4106173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95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42FAEFAE-0458-4259-B12B-48FAB9F9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014718DC-3BEC-4AEC-9A34-689396394384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164407-2067-4DCF-848B-6F067868A615}"/>
              </a:ext>
            </a:extLst>
          </p:cNvPr>
          <p:cNvSpPr/>
          <p:nvPr/>
        </p:nvSpPr>
        <p:spPr>
          <a:xfrm>
            <a:off x="2176464" y="5784851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02BDB-2EB9-47EE-9B11-0A7198E4D906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4ABA5E-F99C-4BF5-93EC-EC1E435907E9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65795AF9-7F09-448B-B901-5D84227F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683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632" name="Rectangle 85">
            <a:extLst>
              <a:ext uri="{FF2B5EF4-FFF2-40B4-BE49-F238E27FC236}">
                <a16:creationId xmlns:a16="http://schemas.microsoft.com/office/drawing/2014/main" id="{F61D37E5-4A9F-43CD-9E51-3D4C6A41A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288" y="3683000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926B342A-5760-4839-A45D-AAC0597F2FCB}"/>
              </a:ext>
            </a:extLst>
          </p:cNvPr>
          <p:cNvSpPr/>
          <p:nvPr/>
        </p:nvSpPr>
        <p:spPr>
          <a:xfrm>
            <a:off x="4106173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95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59B5DA-948A-4BEC-97B7-B498EF1FF2BE}"/>
              </a:ext>
            </a:extLst>
          </p:cNvPr>
          <p:cNvSpPr/>
          <p:nvPr/>
        </p:nvSpPr>
        <p:spPr>
          <a:xfrm>
            <a:off x="3756129" y="2477881"/>
            <a:ext cx="1081088" cy="1081087"/>
          </a:xfrm>
          <a:prstGeom prst="ellipse">
            <a:avLst/>
          </a:prstGeom>
          <a:solidFill>
            <a:srgbClr val="95C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8149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7A381CAB-D8D4-4825-9D34-8F0617D9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DBDABFDA-1B92-405B-918C-A547085E29B4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501AF-E429-4EFD-B4DC-B507F5E24F86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9E8F4A7-5ADA-4007-B359-0DDBD87D3479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CFB1AF69-A18F-4571-81C0-A425970F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683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656" name="Rectangle 85">
            <a:extLst>
              <a:ext uri="{FF2B5EF4-FFF2-40B4-BE49-F238E27FC236}">
                <a16:creationId xmlns:a16="http://schemas.microsoft.com/office/drawing/2014/main" id="{11BDA79F-768B-49BC-9D4E-CE47DDAC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288" y="3683000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501FF03-20F9-4032-AFBE-A7F118996B48}"/>
              </a:ext>
            </a:extLst>
          </p:cNvPr>
          <p:cNvSpPr/>
          <p:nvPr/>
        </p:nvSpPr>
        <p:spPr>
          <a:xfrm>
            <a:off x="8315325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7A381CAB-D8D4-4825-9D34-8F0617D97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1225551"/>
            <a:ext cx="2371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Estimate the number.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DBDABFDA-1B92-405B-918C-A547085E29B4}"/>
              </a:ext>
            </a:extLst>
          </p:cNvPr>
          <p:cNvSpPr>
            <a:spLocks/>
          </p:cNvSpPr>
          <p:nvPr/>
        </p:nvSpPr>
        <p:spPr bwMode="auto">
          <a:xfrm>
            <a:off x="2063750" y="457200"/>
            <a:ext cx="8064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Twinkl SemiBold" charset="0"/>
              </a:rPr>
              <a:t>Estimating Numbers</a:t>
            </a:r>
            <a:endParaRPr lang="en-GB" altLang="en-US" sz="2400">
              <a:solidFill>
                <a:schemeClr val="tx1"/>
              </a:solidFill>
              <a:latin typeface="Twinkl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ECD7FB-0E2B-4A6B-9D45-FD60CEC1ABE7}"/>
              </a:ext>
            </a:extLst>
          </p:cNvPr>
          <p:cNvSpPr/>
          <p:nvPr/>
        </p:nvSpPr>
        <p:spPr>
          <a:xfrm>
            <a:off x="2176464" y="5784851"/>
            <a:ext cx="1189037" cy="436563"/>
          </a:xfrm>
          <a:prstGeom prst="rect">
            <a:avLst/>
          </a:prstGeom>
          <a:solidFill>
            <a:srgbClr val="8A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501AF-E429-4EFD-B4DC-B507F5E24F86}"/>
              </a:ext>
            </a:extLst>
          </p:cNvPr>
          <p:cNvSpPr/>
          <p:nvPr/>
        </p:nvSpPr>
        <p:spPr>
          <a:xfrm>
            <a:off x="3005139" y="4052889"/>
            <a:ext cx="6105525" cy="269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9E8F4A7-5ADA-4007-B359-0DDBD87D3479}"/>
              </a:ext>
            </a:extLst>
          </p:cNvPr>
          <p:cNvSpPr/>
          <p:nvPr/>
        </p:nvSpPr>
        <p:spPr>
          <a:xfrm>
            <a:off x="2824163" y="3924300"/>
            <a:ext cx="6615112" cy="128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CFB1AF69-A18F-4571-81C0-A425970F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863" y="36830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656" name="Rectangle 85">
            <a:extLst>
              <a:ext uri="{FF2B5EF4-FFF2-40B4-BE49-F238E27FC236}">
                <a16:creationId xmlns:a16="http://schemas.microsoft.com/office/drawing/2014/main" id="{11BDA79F-768B-49BC-9D4E-CE47DDAC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288" y="3683000"/>
            <a:ext cx="849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10000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501FF03-20F9-4032-AFBE-A7F118996B48}"/>
              </a:ext>
            </a:extLst>
          </p:cNvPr>
          <p:cNvSpPr/>
          <p:nvPr/>
        </p:nvSpPr>
        <p:spPr>
          <a:xfrm>
            <a:off x="8315325" y="3352801"/>
            <a:ext cx="381000" cy="835025"/>
          </a:xfrm>
          <a:prstGeom prst="downArrow">
            <a:avLst>
              <a:gd name="adj1" fmla="val 25000"/>
              <a:gd name="adj2" fmla="val 72500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CA232E-7A0A-43C5-8C48-4C65CC65E6F3}"/>
              </a:ext>
            </a:extLst>
          </p:cNvPr>
          <p:cNvSpPr/>
          <p:nvPr/>
        </p:nvSpPr>
        <p:spPr>
          <a:xfrm>
            <a:off x="7964489" y="2462214"/>
            <a:ext cx="1081087" cy="1081087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9550</a:t>
            </a:r>
          </a:p>
        </p:txBody>
      </p:sp>
    </p:spTree>
    <p:extLst>
      <p:ext uri="{BB962C8B-B14F-4D97-AF65-F5344CB8AC3E}">
        <p14:creationId xmlns:p14="http://schemas.microsoft.com/office/powerpoint/2010/main" val="16609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311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Berlin Sans FB</vt:lpstr>
      <vt:lpstr>Tw Cen MT</vt:lpstr>
      <vt:lpstr>Tw Cen MT Condensed</vt:lpstr>
      <vt:lpstr>Twinkl</vt:lpstr>
      <vt:lpstr>Twinkl SemiBold</vt:lpstr>
      <vt:lpstr>Wingdings 3</vt:lpstr>
      <vt:lpstr>Integral</vt:lpstr>
      <vt:lpstr>Place Value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 Activities </dc:title>
  <dc:creator>kmcinally829</dc:creator>
  <cp:lastModifiedBy>kmcinally829</cp:lastModifiedBy>
  <cp:revision>4</cp:revision>
  <dcterms:created xsi:type="dcterms:W3CDTF">2020-05-14T10:01:51Z</dcterms:created>
  <dcterms:modified xsi:type="dcterms:W3CDTF">2020-05-14T10:23:21Z</dcterms:modified>
</cp:coreProperties>
</file>