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12"/>
  </p:handoutMasterIdLst>
  <p:sldIdLst>
    <p:sldId id="258" r:id="rId2"/>
    <p:sldId id="263" r:id="rId3"/>
    <p:sldId id="264" r:id="rId4"/>
    <p:sldId id="267" r:id="rId5"/>
    <p:sldId id="268" r:id="rId6"/>
    <p:sldId id="269" r:id="rId7"/>
    <p:sldId id="270" r:id="rId8"/>
    <p:sldId id="271" r:id="rId9"/>
    <p:sldId id="272" r:id="rId10"/>
    <p:sldId id="275" r:id="rId11"/>
  </p:sldIdLst>
  <p:sldSz cx="9144000" cy="6858000" type="screen4x3"/>
  <p:notesSz cx="6858000" cy="9144000"/>
  <p:embeddedFontLst>
    <p:embeddedFont>
      <p:font typeface="BPreplay" panose="02000503000000020004" charset="0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Sassoon Infant Md" panose="02000603050000020003" charset="0"/>
      <p:regular r:id="rId21"/>
    </p:embeddedFont>
    <p:embeddedFont>
      <p:font typeface="Sassoon Infant Rg" panose="02000503030000020003" charset="0"/>
      <p:regular r:id="rId22"/>
      <p:bold r:id="rId23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E160"/>
    <a:srgbClr val="049BB4"/>
    <a:srgbClr val="F4432F"/>
    <a:srgbClr val="E3DB3F"/>
    <a:srgbClr val="FEFBDA"/>
    <a:srgbClr val="FFFFE1"/>
    <a:srgbClr val="FDFDFD"/>
    <a:srgbClr val="AD8C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41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33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1BD792F-49B7-4651-9ECE-36B23BDCDEE3}" type="datetimeFigureOut">
              <a:rPr lang="en-GB"/>
              <a:pPr>
                <a:defRPr/>
              </a:pPr>
              <a:t>07/05/2020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32A9D70-3B0A-4AAF-B7B0-7AB0C7D53C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362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796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751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3690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6650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7045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1" r:id="rId4"/>
    <p:sldLayoutId id="2147483682" r:id="rId5"/>
    <p:sldLayoutId id="2147483686" r:id="rId6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rainforest-alliance.org/sites/default/files/2016-08/romels-rainforest-home.pd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Twinkl Logo"/>
          <p:cNvPicPr>
            <a:picLocks noChangeAspect="1"/>
          </p:cNvPicPr>
          <p:nvPr/>
        </p:nvPicPr>
        <p:blipFill>
          <a:blip r:embed="rId3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3" y="5719763"/>
            <a:ext cx="58737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81012" y="3226214"/>
            <a:ext cx="8181975" cy="1325563"/>
          </a:xfrm>
        </p:spPr>
        <p:txBody>
          <a:bodyPr>
            <a:normAutofit fontScale="90000"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Well done! I hope you learned the location of rainforests across the world. </a:t>
            </a:r>
            <a:br>
              <a:rPr lang="en-GB" altLang="en-US" dirty="0">
                <a:solidFill>
                  <a:schemeClr val="bg1"/>
                </a:solidFill>
              </a:rPr>
            </a:br>
            <a:br>
              <a:rPr lang="en-GB" altLang="en-US" dirty="0">
                <a:solidFill>
                  <a:schemeClr val="bg1"/>
                </a:solidFill>
              </a:rPr>
            </a:br>
            <a:r>
              <a:rPr lang="en-GB" altLang="en-US" dirty="0">
                <a:solidFill>
                  <a:schemeClr val="bg1"/>
                </a:solidFill>
              </a:rPr>
              <a:t>Next week we will learn about rainforests in more detail.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922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Success Criteria</a:t>
            </a:r>
          </a:p>
        </p:txBody>
      </p:sp>
      <p:sp>
        <p:nvSpPr>
          <p:cNvPr id="922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Aim</a:t>
            </a:r>
          </a:p>
        </p:txBody>
      </p:sp>
      <p:sp>
        <p:nvSpPr>
          <p:cNvPr id="9222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r>
              <a:rPr lang="en-GB" altLang="en-US" dirty="0"/>
              <a:t>I can identify areas of the world containing rainforests.</a:t>
            </a:r>
          </a:p>
          <a:p>
            <a:r>
              <a:rPr lang="en-GB" altLang="en-US" dirty="0"/>
              <a:t>I can use maps and atlases to locate rainforests.</a:t>
            </a:r>
          </a:p>
        </p:txBody>
      </p:sp>
      <p:sp>
        <p:nvSpPr>
          <p:cNvPr id="922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/>
            <a:r>
              <a:rPr lang="en-GB" altLang="en-US" dirty="0"/>
              <a:t>I can name some countries where rainforests are found.</a:t>
            </a:r>
          </a:p>
          <a:p>
            <a:pPr eaLnBrk="1" hangingPunct="1"/>
            <a:r>
              <a:rPr lang="en-GB" altLang="en-US" dirty="0"/>
              <a:t>I can tell you more about one country where rainforests are found.</a:t>
            </a:r>
          </a:p>
          <a:p>
            <a:pPr eaLnBrk="1" hangingPunct="1"/>
            <a:r>
              <a:rPr lang="en-GB" altLang="en-US" dirty="0"/>
              <a:t>I can use an atlas to find countries of the world where rainforests are found.</a:t>
            </a:r>
          </a:p>
          <a:p>
            <a:pPr eaLnBrk="1" hangingPunct="1"/>
            <a:r>
              <a:rPr lang="en-GB" altLang="en-US" dirty="0"/>
              <a:t>I can label a map to show countries where rainforests are found.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0302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altLang="en-US"/>
              <a:t>Types of Forests</a:t>
            </a:r>
          </a:p>
        </p:txBody>
      </p:sp>
      <p:sp>
        <p:nvSpPr>
          <p:cNvPr id="10243" name="Rectangle 1"/>
          <p:cNvSpPr>
            <a:spLocks noChangeArrowheads="1"/>
          </p:cNvSpPr>
          <p:nvPr/>
        </p:nvSpPr>
        <p:spPr bwMode="auto">
          <a:xfrm>
            <a:off x="755650" y="1330325"/>
            <a:ext cx="7632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There are four main types of forests around the world: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00213"/>
            <a:ext cx="7632700" cy="439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24525" y="5381625"/>
            <a:ext cx="2663825" cy="361950"/>
          </a:xfrm>
          <a:prstGeom prst="rect">
            <a:avLst/>
          </a:prstGeom>
          <a:solidFill>
            <a:srgbClr val="049BB4"/>
          </a:solidFill>
          <a:ln>
            <a:solidFill>
              <a:srgbClr val="049B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temperate deciduous forest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00213"/>
            <a:ext cx="763270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605463" y="5381625"/>
            <a:ext cx="2782887" cy="361950"/>
          </a:xfrm>
          <a:prstGeom prst="rect">
            <a:avLst/>
          </a:prstGeom>
          <a:solidFill>
            <a:srgbClr val="E3DB3F"/>
          </a:solidFill>
          <a:ln>
            <a:solidFill>
              <a:srgbClr val="E3DB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temperate coniferous forest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1700213"/>
            <a:ext cx="763270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016750" y="5381625"/>
            <a:ext cx="1366838" cy="361950"/>
          </a:xfrm>
          <a:prstGeom prst="rect">
            <a:avLst/>
          </a:prstGeom>
          <a:solidFill>
            <a:srgbClr val="F4432F"/>
          </a:solidFill>
          <a:ln>
            <a:solidFill>
              <a:srgbClr val="F443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bg1"/>
                </a:solidFill>
              </a:rPr>
              <a:t>boreal forest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1709738"/>
            <a:ext cx="763270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550025" y="5397500"/>
            <a:ext cx="1843088" cy="361950"/>
          </a:xfrm>
          <a:prstGeom prst="rect">
            <a:avLst/>
          </a:prstGeom>
          <a:solidFill>
            <a:srgbClr val="ABE160"/>
          </a:solidFill>
          <a:ln>
            <a:solidFill>
              <a:srgbClr val="ABE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tropical rainforest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83588" y="1441450"/>
            <a:ext cx="501650" cy="4819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258763" y="1330325"/>
            <a:ext cx="501650" cy="4821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025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" r="2"/>
          <a:stretch>
            <a:fillRect/>
          </a:stretch>
        </p:blipFill>
        <p:spPr bwMode="auto">
          <a:xfrm>
            <a:off x="0" y="-15875"/>
            <a:ext cx="9161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10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0302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altLang="en-US"/>
              <a:t>Types of Forests</a:t>
            </a:r>
          </a:p>
        </p:txBody>
      </p:sp>
      <p:sp>
        <p:nvSpPr>
          <p:cNvPr id="11267" name="Rectangle 1"/>
          <p:cNvSpPr>
            <a:spLocks noChangeArrowheads="1"/>
          </p:cNvSpPr>
          <p:nvPr/>
        </p:nvSpPr>
        <p:spPr bwMode="auto">
          <a:xfrm>
            <a:off x="755650" y="1360488"/>
            <a:ext cx="76327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Which kinds of  forest do we find in the UK? Which ones are not found in the UK? </a:t>
            </a:r>
          </a:p>
        </p:txBody>
      </p:sp>
      <p:grpSp>
        <p:nvGrpSpPr>
          <p:cNvPr id="11268" name="Group 18"/>
          <p:cNvGrpSpPr>
            <a:grpSpLocks/>
          </p:cNvGrpSpPr>
          <p:nvPr/>
        </p:nvGrpSpPr>
        <p:grpSpPr bwMode="auto">
          <a:xfrm>
            <a:off x="755650" y="1700213"/>
            <a:ext cx="3819525" cy="2200275"/>
            <a:chOff x="4568804" y="3896139"/>
            <a:chExt cx="3819546" cy="2199862"/>
          </a:xfrm>
        </p:grpSpPr>
        <p:pic>
          <p:nvPicPr>
            <p:cNvPr id="11279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8804" y="3896139"/>
              <a:ext cx="3819546" cy="2199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721335" y="5624602"/>
              <a:ext cx="2667015" cy="295220"/>
            </a:xfrm>
            <a:prstGeom prst="rect">
              <a:avLst/>
            </a:prstGeom>
            <a:solidFill>
              <a:srgbClr val="049BB4"/>
            </a:solidFill>
            <a:ln>
              <a:solidFill>
                <a:srgbClr val="049B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/>
                <a:t>temperate deciduous forest</a:t>
              </a:r>
            </a:p>
          </p:txBody>
        </p:sp>
      </p:grpSp>
      <p:grpSp>
        <p:nvGrpSpPr>
          <p:cNvPr id="11269" name="Group 16"/>
          <p:cNvGrpSpPr>
            <a:grpSpLocks/>
          </p:cNvGrpSpPr>
          <p:nvPr/>
        </p:nvGrpSpPr>
        <p:grpSpPr bwMode="auto">
          <a:xfrm>
            <a:off x="4565650" y="1698625"/>
            <a:ext cx="3817938" cy="2208213"/>
            <a:chOff x="755650" y="1699958"/>
            <a:chExt cx="7632700" cy="4392729"/>
          </a:xfrm>
        </p:grpSpPr>
        <p:pic>
          <p:nvPicPr>
            <p:cNvPr id="11277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1699958"/>
              <a:ext cx="7632700" cy="4392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2913752" y="5157930"/>
              <a:ext cx="5474598" cy="584222"/>
            </a:xfrm>
            <a:prstGeom prst="rect">
              <a:avLst/>
            </a:prstGeom>
            <a:solidFill>
              <a:srgbClr val="E3DB3F"/>
            </a:solidFill>
            <a:ln>
              <a:solidFill>
                <a:srgbClr val="E3DB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temperate coniferous forest</a:t>
              </a:r>
            </a:p>
          </p:txBody>
        </p:sp>
      </p:grpSp>
      <p:grpSp>
        <p:nvGrpSpPr>
          <p:cNvPr id="11270" name="Group 15"/>
          <p:cNvGrpSpPr>
            <a:grpSpLocks/>
          </p:cNvGrpSpPr>
          <p:nvPr/>
        </p:nvGrpSpPr>
        <p:grpSpPr bwMode="auto">
          <a:xfrm>
            <a:off x="765175" y="3895725"/>
            <a:ext cx="3817938" cy="2197100"/>
            <a:chOff x="760824" y="1699590"/>
            <a:chExt cx="7632699" cy="4393097"/>
          </a:xfrm>
        </p:grpSpPr>
        <p:pic>
          <p:nvPicPr>
            <p:cNvPr id="11275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824" y="1699590"/>
              <a:ext cx="7632699" cy="4393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5689548" y="5162647"/>
              <a:ext cx="2694452" cy="580878"/>
            </a:xfrm>
            <a:prstGeom prst="rect">
              <a:avLst/>
            </a:prstGeom>
            <a:solidFill>
              <a:srgbClr val="F4432F"/>
            </a:solidFill>
            <a:ln>
              <a:solidFill>
                <a:srgbClr val="F443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bg1"/>
                  </a:solidFill>
                </a:rPr>
                <a:t>boreal forest</a:t>
              </a:r>
            </a:p>
          </p:txBody>
        </p:sp>
      </p:grpSp>
      <p:grpSp>
        <p:nvGrpSpPr>
          <p:cNvPr id="11271" name="Group 6"/>
          <p:cNvGrpSpPr>
            <a:grpSpLocks/>
          </p:cNvGrpSpPr>
          <p:nvPr/>
        </p:nvGrpSpPr>
        <p:grpSpPr bwMode="auto">
          <a:xfrm>
            <a:off x="4575175" y="3906838"/>
            <a:ext cx="3816350" cy="2197100"/>
            <a:chOff x="760416" y="1709530"/>
            <a:chExt cx="7632970" cy="4393096"/>
          </a:xfrm>
        </p:grpSpPr>
        <p:pic>
          <p:nvPicPr>
            <p:cNvPr id="11273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416" y="1709530"/>
              <a:ext cx="7632700" cy="4393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4729306" y="5150365"/>
              <a:ext cx="3664080" cy="609447"/>
            </a:xfrm>
            <a:prstGeom prst="rect">
              <a:avLst/>
            </a:prstGeom>
            <a:solidFill>
              <a:srgbClr val="ABE160"/>
            </a:solidFill>
            <a:ln>
              <a:solidFill>
                <a:srgbClr val="ABE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</a:rPr>
                <a:t>tropical rainforest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0302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altLang="en-US"/>
              <a:t>Types of Forests</a:t>
            </a:r>
          </a:p>
        </p:txBody>
      </p:sp>
      <p:pic>
        <p:nvPicPr>
          <p:cNvPr id="12291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47863"/>
            <a:ext cx="7632700" cy="414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55650" y="1465263"/>
            <a:ext cx="3816350" cy="492125"/>
          </a:xfrm>
          <a:prstGeom prst="rect">
            <a:avLst/>
          </a:prstGeom>
          <a:solidFill>
            <a:srgbClr val="E3DB3F"/>
          </a:solidFill>
          <a:ln>
            <a:solidFill>
              <a:srgbClr val="E3DB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Have you heard of rainforests before?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2000" y="1460500"/>
            <a:ext cx="3816350" cy="492125"/>
          </a:xfrm>
          <a:prstGeom prst="rect">
            <a:avLst/>
          </a:prstGeom>
          <a:solidFill>
            <a:srgbClr val="ABE160"/>
          </a:solidFill>
          <a:ln>
            <a:solidFill>
              <a:srgbClr val="ABE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What do you know about them?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5"/>
          <p:cNvSpPr>
            <a:spLocks noGrp="1"/>
          </p:cNvSpPr>
          <p:nvPr>
            <p:ph type="title"/>
          </p:nvPr>
        </p:nvSpPr>
        <p:spPr>
          <a:xfrm>
            <a:off x="234950" y="485775"/>
            <a:ext cx="8220075" cy="10302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altLang="en-US" sz="3600"/>
              <a:t>Where Are Rainforests Found?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650" y="2554288"/>
            <a:ext cx="2384425" cy="3538537"/>
          </a:xfrm>
          <a:prstGeom prst="rect">
            <a:avLst/>
          </a:prstGeom>
          <a:solidFill>
            <a:srgbClr val="049BB4"/>
          </a:solidFill>
          <a:ln>
            <a:solidFill>
              <a:srgbClr val="049B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Brazil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Peru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Australia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Indonesia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Bolivia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Ecuador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Guyana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India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Malaysia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Mexico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Venezuela</a:t>
            </a:r>
            <a:endParaRPr lang="en-GB" sz="1200" dirty="0"/>
          </a:p>
        </p:txBody>
      </p:sp>
      <p:pic>
        <p:nvPicPr>
          <p:cNvPr id="1331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1350963"/>
            <a:ext cx="5141913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57550" y="4876800"/>
            <a:ext cx="5127625" cy="549275"/>
          </a:xfrm>
          <a:prstGeom prst="rect">
            <a:avLst/>
          </a:prstGeom>
          <a:solidFill>
            <a:srgbClr val="E3DB3F"/>
          </a:solidFill>
          <a:ln>
            <a:solidFill>
              <a:srgbClr val="E3DB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Do you recognise any of these country names?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57550" y="5541963"/>
            <a:ext cx="5127625" cy="550862"/>
          </a:xfrm>
          <a:prstGeom prst="rect">
            <a:avLst/>
          </a:prstGeom>
          <a:solidFill>
            <a:srgbClr val="ABE160"/>
          </a:solidFill>
          <a:ln>
            <a:solidFill>
              <a:srgbClr val="ABE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Do you know where they are located on the map?</a:t>
            </a:r>
          </a:p>
        </p:txBody>
      </p:sp>
      <p:sp>
        <p:nvSpPr>
          <p:cNvPr id="7" name="Rectangle 6"/>
          <p:cNvSpPr/>
          <p:nvPr/>
        </p:nvSpPr>
        <p:spPr>
          <a:xfrm>
            <a:off x="755650" y="1350963"/>
            <a:ext cx="2384425" cy="1074737"/>
          </a:xfrm>
          <a:prstGeom prst="rect">
            <a:avLst/>
          </a:prstGeom>
          <a:solidFill>
            <a:srgbClr val="F4432F"/>
          </a:solidFill>
          <a:ln>
            <a:solidFill>
              <a:srgbClr val="F443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/>
              <a:t>Rainforests are found in many countries, such as: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>
          <a:xfrm>
            <a:off x="284163" y="485775"/>
            <a:ext cx="8220075" cy="10302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altLang="en-US" sz="3600"/>
              <a:t>Where Are Rainforests Found?</a:t>
            </a:r>
          </a:p>
        </p:txBody>
      </p:sp>
      <p:pic>
        <p:nvPicPr>
          <p:cNvPr id="1433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441450"/>
            <a:ext cx="7016750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3798888" y="4254500"/>
            <a:ext cx="1689100" cy="1211263"/>
            <a:chOff x="3458817" y="4253949"/>
            <a:chExt cx="1689654" cy="1212572"/>
          </a:xfrm>
        </p:grpSpPr>
        <p:sp>
          <p:nvSpPr>
            <p:cNvPr id="7" name="Rectangle 6"/>
            <p:cNvSpPr/>
            <p:nvPr/>
          </p:nvSpPr>
          <p:spPr>
            <a:xfrm>
              <a:off x="4163898" y="5008827"/>
              <a:ext cx="984573" cy="457694"/>
            </a:xfrm>
            <a:prstGeom prst="rect">
              <a:avLst/>
            </a:prstGeom>
            <a:solidFill>
              <a:srgbClr val="F4432F"/>
            </a:solidFill>
            <a:ln>
              <a:solidFill>
                <a:srgbClr val="F443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/>
                <a:t>Brazil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3458817" y="4253949"/>
              <a:ext cx="828947" cy="943994"/>
            </a:xfrm>
            <a:prstGeom prst="straightConnector1">
              <a:avLst/>
            </a:prstGeom>
            <a:ln w="76200">
              <a:solidFill>
                <a:srgbClr val="F4432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232876" y="4184375"/>
            <a:ext cx="968686" cy="1013789"/>
            <a:chOff x="4427643" y="4452732"/>
            <a:chExt cx="968686" cy="1013789"/>
          </a:xfrm>
          <a:solidFill>
            <a:srgbClr val="E3DB3F"/>
          </a:solidFill>
        </p:grpSpPr>
        <p:sp>
          <p:nvSpPr>
            <p:cNvPr id="14" name="Rectangle 13"/>
            <p:cNvSpPr/>
            <p:nvPr/>
          </p:nvSpPr>
          <p:spPr>
            <a:xfrm>
              <a:off x="4427643" y="5009321"/>
              <a:ext cx="720827" cy="457200"/>
            </a:xfrm>
            <a:prstGeom prst="rect">
              <a:avLst/>
            </a:prstGeom>
            <a:grpFill/>
            <a:ln>
              <a:solidFill>
                <a:srgbClr val="E3DB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Peru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5039071" y="4452732"/>
              <a:ext cx="357258" cy="715616"/>
            </a:xfrm>
            <a:prstGeom prst="straightConnector1">
              <a:avLst/>
            </a:prstGeom>
            <a:grpFill/>
            <a:ln w="76200">
              <a:solidFill>
                <a:srgbClr val="E3DB3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5368842" y="4075044"/>
            <a:ext cx="1461053" cy="755372"/>
            <a:chOff x="3918759" y="4711149"/>
            <a:chExt cx="1461053" cy="755372"/>
          </a:xfrm>
          <a:solidFill>
            <a:srgbClr val="F4432F"/>
          </a:solidFill>
        </p:grpSpPr>
        <p:sp>
          <p:nvSpPr>
            <p:cNvPr id="22" name="Rectangle 21"/>
            <p:cNvSpPr/>
            <p:nvPr/>
          </p:nvSpPr>
          <p:spPr>
            <a:xfrm>
              <a:off x="3918759" y="5009321"/>
              <a:ext cx="1229711" cy="457200"/>
            </a:xfrm>
            <a:prstGeom prst="rect">
              <a:avLst/>
            </a:prstGeom>
            <a:grpFill/>
            <a:ln>
              <a:solidFill>
                <a:srgbClr val="F443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</a:rPr>
                <a:t>Indonesia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V="1">
              <a:off x="5039071" y="4711149"/>
              <a:ext cx="340741" cy="457199"/>
            </a:xfrm>
            <a:prstGeom prst="straightConnector1">
              <a:avLst/>
            </a:prstGeom>
            <a:grpFill/>
            <a:ln w="76200">
              <a:solidFill>
                <a:srgbClr val="F4432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3490347" y="3170445"/>
            <a:ext cx="1137722" cy="1212572"/>
            <a:chOff x="4258607" y="5009321"/>
            <a:chExt cx="1137722" cy="1212572"/>
          </a:xfrm>
          <a:solidFill>
            <a:srgbClr val="E3DB3F"/>
          </a:solidFill>
        </p:grpSpPr>
        <p:sp>
          <p:nvSpPr>
            <p:cNvPr id="26" name="Rectangle 25"/>
            <p:cNvSpPr/>
            <p:nvPr/>
          </p:nvSpPr>
          <p:spPr>
            <a:xfrm>
              <a:off x="4427643" y="5009321"/>
              <a:ext cx="968686" cy="457200"/>
            </a:xfrm>
            <a:prstGeom prst="rect">
              <a:avLst/>
            </a:prstGeom>
            <a:grpFill/>
            <a:ln>
              <a:solidFill>
                <a:srgbClr val="E3DB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Bolivia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4258607" y="5421866"/>
              <a:ext cx="308113" cy="800027"/>
            </a:xfrm>
            <a:prstGeom prst="straightConnector1">
              <a:avLst/>
            </a:prstGeom>
            <a:grpFill/>
            <a:ln w="76200">
              <a:solidFill>
                <a:srgbClr val="E3DB3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1790756" y="3090931"/>
            <a:ext cx="1410806" cy="943903"/>
            <a:chOff x="4108083" y="5009321"/>
            <a:chExt cx="1410806" cy="943903"/>
          </a:xfrm>
          <a:solidFill>
            <a:srgbClr val="F4432F"/>
          </a:solidFill>
        </p:grpSpPr>
        <p:sp>
          <p:nvSpPr>
            <p:cNvPr id="31" name="Rectangle 30"/>
            <p:cNvSpPr/>
            <p:nvPr/>
          </p:nvSpPr>
          <p:spPr>
            <a:xfrm>
              <a:off x="4108083" y="5009321"/>
              <a:ext cx="1040387" cy="457200"/>
            </a:xfrm>
            <a:prstGeom prst="rect">
              <a:avLst/>
            </a:prstGeom>
            <a:grpFill/>
            <a:ln>
              <a:solidFill>
                <a:srgbClr val="F443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</a:rPr>
                <a:t>Ecuador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5062240" y="5330011"/>
              <a:ext cx="456649" cy="623213"/>
            </a:xfrm>
            <a:prstGeom prst="straightConnector1">
              <a:avLst/>
            </a:prstGeom>
            <a:grpFill/>
            <a:ln w="76200">
              <a:solidFill>
                <a:srgbClr val="F4432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3612907" y="2656020"/>
            <a:ext cx="1219223" cy="1212572"/>
            <a:chOff x="4258608" y="5009321"/>
            <a:chExt cx="1219223" cy="1212572"/>
          </a:xfrm>
          <a:solidFill>
            <a:srgbClr val="E3DB3F"/>
          </a:solidFill>
        </p:grpSpPr>
        <p:sp>
          <p:nvSpPr>
            <p:cNvPr id="36" name="Rectangle 35"/>
            <p:cNvSpPr/>
            <p:nvPr/>
          </p:nvSpPr>
          <p:spPr>
            <a:xfrm>
              <a:off x="4427643" y="5009321"/>
              <a:ext cx="1050188" cy="457200"/>
            </a:xfrm>
            <a:prstGeom prst="rect">
              <a:avLst/>
            </a:prstGeom>
            <a:grpFill/>
            <a:ln>
              <a:solidFill>
                <a:srgbClr val="E3DB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Guyana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H="1">
              <a:off x="4258608" y="5444232"/>
              <a:ext cx="195082" cy="777661"/>
            </a:xfrm>
            <a:prstGeom prst="straightConnector1">
              <a:avLst/>
            </a:prstGeom>
            <a:grpFill/>
            <a:ln w="76200">
              <a:solidFill>
                <a:srgbClr val="E3DB3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5980955" y="2470354"/>
            <a:ext cx="815624" cy="1105105"/>
            <a:chOff x="4116785" y="4992621"/>
            <a:chExt cx="815624" cy="1105105"/>
          </a:xfrm>
          <a:solidFill>
            <a:srgbClr val="F4432F"/>
          </a:solidFill>
        </p:grpSpPr>
        <p:sp>
          <p:nvSpPr>
            <p:cNvPr id="42" name="Rectangle 41"/>
            <p:cNvSpPr/>
            <p:nvPr/>
          </p:nvSpPr>
          <p:spPr>
            <a:xfrm>
              <a:off x="4116785" y="4992621"/>
              <a:ext cx="815624" cy="457200"/>
            </a:xfrm>
            <a:prstGeom prst="rect">
              <a:avLst/>
            </a:prstGeom>
            <a:grpFill/>
            <a:ln>
              <a:solidFill>
                <a:srgbClr val="F443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</a:rPr>
                <a:t>India</a:t>
              </a: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H="1">
              <a:off x="4429013" y="5319885"/>
              <a:ext cx="104601" cy="777841"/>
            </a:xfrm>
            <a:prstGeom prst="straightConnector1">
              <a:avLst/>
            </a:prstGeom>
            <a:grpFill/>
            <a:ln w="76200">
              <a:solidFill>
                <a:srgbClr val="F4432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6819956" y="3188039"/>
            <a:ext cx="1431560" cy="737980"/>
            <a:chOff x="4013555" y="5163229"/>
            <a:chExt cx="1431560" cy="737980"/>
          </a:xfrm>
          <a:solidFill>
            <a:srgbClr val="E3DB3F"/>
          </a:solidFill>
        </p:grpSpPr>
        <p:cxnSp>
          <p:nvCxnSpPr>
            <p:cNvPr id="48" name="Straight Arrow Connector 47"/>
            <p:cNvCxnSpPr/>
            <p:nvPr/>
          </p:nvCxnSpPr>
          <p:spPr>
            <a:xfrm flipH="1">
              <a:off x="4013555" y="5352148"/>
              <a:ext cx="488869" cy="549061"/>
            </a:xfrm>
            <a:prstGeom prst="straightConnector1">
              <a:avLst/>
            </a:prstGeom>
            <a:grpFill/>
            <a:ln w="76200">
              <a:solidFill>
                <a:srgbClr val="E3DB3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/>
            <p:cNvSpPr/>
            <p:nvPr/>
          </p:nvSpPr>
          <p:spPr>
            <a:xfrm>
              <a:off x="4222155" y="5163229"/>
              <a:ext cx="1222960" cy="457200"/>
            </a:xfrm>
            <a:prstGeom prst="rect">
              <a:avLst/>
            </a:prstGeom>
            <a:grpFill/>
            <a:ln>
              <a:solidFill>
                <a:srgbClr val="E3DB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Malaysia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708032" y="3461159"/>
            <a:ext cx="1040441" cy="1169544"/>
            <a:chOff x="4116785" y="4280277"/>
            <a:chExt cx="1040441" cy="1169544"/>
          </a:xfrm>
          <a:solidFill>
            <a:srgbClr val="F4432F"/>
          </a:solidFill>
        </p:grpSpPr>
        <p:sp>
          <p:nvSpPr>
            <p:cNvPr id="52" name="Rectangle 51"/>
            <p:cNvSpPr/>
            <p:nvPr/>
          </p:nvSpPr>
          <p:spPr>
            <a:xfrm>
              <a:off x="4116785" y="4992621"/>
              <a:ext cx="952706" cy="457200"/>
            </a:xfrm>
            <a:prstGeom prst="rect">
              <a:avLst/>
            </a:prstGeom>
            <a:grpFill/>
            <a:ln>
              <a:solidFill>
                <a:srgbClr val="F443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</a:rPr>
                <a:t>Mexico</a:t>
              </a: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 flipV="1">
              <a:off x="4848128" y="4280277"/>
              <a:ext cx="309098" cy="842484"/>
            </a:xfrm>
            <a:prstGeom prst="straightConnector1">
              <a:avLst/>
            </a:prstGeom>
            <a:grpFill/>
            <a:ln w="76200">
              <a:solidFill>
                <a:srgbClr val="F4432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3484487" y="3876301"/>
            <a:ext cx="1814644" cy="1041083"/>
            <a:chOff x="3690053" y="4579346"/>
            <a:chExt cx="1814644" cy="1041083"/>
          </a:xfrm>
          <a:solidFill>
            <a:srgbClr val="E3DB3F"/>
          </a:solidFill>
        </p:grpSpPr>
        <p:cxnSp>
          <p:nvCxnSpPr>
            <p:cNvPr id="58" name="Straight Arrow Connector 57"/>
            <p:cNvCxnSpPr/>
            <p:nvPr/>
          </p:nvCxnSpPr>
          <p:spPr>
            <a:xfrm flipH="1" flipV="1">
              <a:off x="3690053" y="4579346"/>
              <a:ext cx="659239" cy="725515"/>
            </a:xfrm>
            <a:prstGeom prst="straightConnector1">
              <a:avLst/>
            </a:prstGeom>
            <a:grpFill/>
            <a:ln w="76200">
              <a:solidFill>
                <a:srgbClr val="E3DB3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58"/>
            <p:cNvSpPr/>
            <p:nvPr/>
          </p:nvSpPr>
          <p:spPr>
            <a:xfrm>
              <a:off x="4222155" y="5163229"/>
              <a:ext cx="1282542" cy="457200"/>
            </a:xfrm>
            <a:prstGeom prst="rect">
              <a:avLst/>
            </a:prstGeom>
            <a:grpFill/>
            <a:ln>
              <a:solidFill>
                <a:srgbClr val="E3DB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Venezuela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5404719" y="4551190"/>
            <a:ext cx="2031603" cy="1034598"/>
            <a:chOff x="3863219" y="4429364"/>
            <a:chExt cx="2031603" cy="1034598"/>
          </a:xfrm>
          <a:solidFill>
            <a:srgbClr val="F4432F"/>
          </a:solidFill>
        </p:grpSpPr>
        <p:sp>
          <p:nvSpPr>
            <p:cNvPr id="64" name="Rectangle 63"/>
            <p:cNvSpPr/>
            <p:nvPr/>
          </p:nvSpPr>
          <p:spPr>
            <a:xfrm>
              <a:off x="3863219" y="5006762"/>
              <a:ext cx="1171610" cy="457200"/>
            </a:xfrm>
            <a:prstGeom prst="rect">
              <a:avLst/>
            </a:prstGeom>
            <a:grpFill/>
            <a:ln>
              <a:solidFill>
                <a:srgbClr val="F443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</a:rPr>
                <a:t>Australia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4848128" y="4429364"/>
              <a:ext cx="1046694" cy="693397"/>
            </a:xfrm>
            <a:prstGeom prst="straightConnector1">
              <a:avLst/>
            </a:prstGeom>
            <a:grpFill/>
            <a:ln w="76200">
              <a:solidFill>
                <a:srgbClr val="F4432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/>
          <p:cNvSpPr/>
          <p:nvPr/>
        </p:nvSpPr>
        <p:spPr>
          <a:xfrm>
            <a:off x="703263" y="1441450"/>
            <a:ext cx="788987" cy="4651375"/>
          </a:xfrm>
          <a:prstGeom prst="rect">
            <a:avLst/>
          </a:prstGeom>
          <a:solidFill>
            <a:srgbClr val="049BB4"/>
          </a:solidFill>
          <a:ln>
            <a:solidFill>
              <a:srgbClr val="049B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Brazil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Peru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Australia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Indonesia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Bolivia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Ecuador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Guyana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India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Malaysia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Mexico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/>
              <a:t>Venezuela</a:t>
            </a:r>
            <a:endParaRPr lang="en-GB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5"/>
          <p:cNvSpPr>
            <a:spLocks noGrp="1"/>
          </p:cNvSpPr>
          <p:nvPr>
            <p:ph type="title"/>
          </p:nvPr>
        </p:nvSpPr>
        <p:spPr>
          <a:xfrm>
            <a:off x="457200" y="757238"/>
            <a:ext cx="8220075" cy="103028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GB" altLang="en-US" dirty="0"/>
              <a:t>Which Countries Have Rainforests?</a:t>
            </a:r>
          </a:p>
        </p:txBody>
      </p:sp>
      <p:sp>
        <p:nvSpPr>
          <p:cNvPr id="2" name="Rectangle 1"/>
          <p:cNvSpPr/>
          <p:nvPr/>
        </p:nvSpPr>
        <p:spPr>
          <a:xfrm>
            <a:off x="3575050" y="1993900"/>
            <a:ext cx="4813300" cy="3195638"/>
          </a:xfrm>
          <a:prstGeom prst="rect">
            <a:avLst/>
          </a:prstGeom>
          <a:solidFill>
            <a:srgbClr val="ABE160"/>
          </a:solidFill>
          <a:ln>
            <a:solidFill>
              <a:srgbClr val="ABE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813" y="2143125"/>
            <a:ext cx="3314700" cy="2343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50" y="2703513"/>
            <a:ext cx="3314700" cy="2343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755650" y="1993900"/>
            <a:ext cx="2687638" cy="979488"/>
          </a:xfrm>
          <a:prstGeom prst="rect">
            <a:avLst/>
          </a:prstGeom>
          <a:solidFill>
            <a:srgbClr val="E3DB3F"/>
          </a:solidFill>
          <a:ln>
            <a:solidFill>
              <a:srgbClr val="E3DB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Find out the names and locations of more countries with rainforests.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55650" y="3101975"/>
            <a:ext cx="2687638" cy="979488"/>
          </a:xfrm>
          <a:prstGeom prst="rect">
            <a:avLst/>
          </a:prstGeom>
          <a:solidFill>
            <a:srgbClr val="049BB4"/>
          </a:solidFill>
          <a:ln>
            <a:solidFill>
              <a:srgbClr val="049B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Label your map with the country  names.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55650" y="4210050"/>
            <a:ext cx="2687638" cy="979488"/>
          </a:xfrm>
          <a:prstGeom prst="rect">
            <a:avLst/>
          </a:prstGeom>
          <a:solidFill>
            <a:srgbClr val="F4432F"/>
          </a:solidFill>
          <a:ln>
            <a:solidFill>
              <a:srgbClr val="F443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/>
              <a:t>Remember to use a capital letter to start each name.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35A2CD-86B4-445F-B923-DB34FB76768F}"/>
              </a:ext>
            </a:extLst>
          </p:cNvPr>
          <p:cNvSpPr/>
          <p:nvPr/>
        </p:nvSpPr>
        <p:spPr>
          <a:xfrm>
            <a:off x="755650" y="5318125"/>
            <a:ext cx="2687638" cy="1095926"/>
          </a:xfrm>
          <a:prstGeom prst="rect">
            <a:avLst/>
          </a:prstGeom>
          <a:solidFill>
            <a:srgbClr val="ABE160"/>
          </a:solidFill>
          <a:ln>
            <a:solidFill>
              <a:srgbClr val="ABE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Use this PowerPoint, a globe, a world map or a world map online to help you.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5447F1-003F-45EE-816E-F68DC337CB70}"/>
              </a:ext>
            </a:extLst>
          </p:cNvPr>
          <p:cNvSpPr/>
          <p:nvPr/>
        </p:nvSpPr>
        <p:spPr>
          <a:xfrm>
            <a:off x="3575050" y="5318125"/>
            <a:ext cx="4813300" cy="97948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Open the </a:t>
            </a:r>
            <a:r>
              <a:rPr lang="en-GB" b="1" u="sng" dirty="0"/>
              <a:t>Countries with Rainforests Map Activity</a:t>
            </a:r>
            <a:r>
              <a:rPr lang="en-GB" b="1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4" grpId="0" animBg="1"/>
      <p:bldP spid="45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5"/>
          <p:cNvSpPr>
            <a:spLocks noGrp="1"/>
          </p:cNvSpPr>
          <p:nvPr>
            <p:ph type="title"/>
          </p:nvPr>
        </p:nvSpPr>
        <p:spPr>
          <a:xfrm>
            <a:off x="457200" y="511175"/>
            <a:ext cx="8220075" cy="10287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GB" altLang="en-US" dirty="0"/>
              <a:t>Extra Challenge: Lets Find Out More</a:t>
            </a:r>
          </a:p>
        </p:txBody>
      </p:sp>
      <p:sp>
        <p:nvSpPr>
          <p:cNvPr id="8" name="Rectangle 7"/>
          <p:cNvSpPr/>
          <p:nvPr/>
        </p:nvSpPr>
        <p:spPr>
          <a:xfrm>
            <a:off x="2444406" y="1262062"/>
            <a:ext cx="4467225" cy="485775"/>
          </a:xfrm>
          <a:prstGeom prst="rect">
            <a:avLst/>
          </a:prstGeom>
          <a:solidFill>
            <a:srgbClr val="E3DB3F"/>
          </a:solidFill>
          <a:ln>
            <a:solidFill>
              <a:srgbClr val="E3DB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Read </a:t>
            </a:r>
            <a:r>
              <a:rPr lang="en-GB" dirty="0" err="1">
                <a:solidFill>
                  <a:schemeClr val="tx1"/>
                </a:solidFill>
              </a:rPr>
              <a:t>Romel’s</a:t>
            </a:r>
            <a:r>
              <a:rPr lang="en-GB" dirty="0">
                <a:solidFill>
                  <a:schemeClr val="tx1"/>
                </a:solidFill>
              </a:rPr>
              <a:t> Rainforest Home </a:t>
            </a:r>
            <a:r>
              <a:rPr lang="en-GB" dirty="0">
                <a:hlinkClick r:id="rId2"/>
              </a:rPr>
              <a:t>at this website.</a:t>
            </a:r>
            <a:endParaRPr lang="en-GB" dirty="0"/>
          </a:p>
        </p:txBody>
      </p:sp>
      <p:sp>
        <p:nvSpPr>
          <p:cNvPr id="44" name="Rectangle 43"/>
          <p:cNvSpPr/>
          <p:nvPr/>
        </p:nvSpPr>
        <p:spPr>
          <a:xfrm>
            <a:off x="628858" y="1841720"/>
            <a:ext cx="7865785" cy="848472"/>
          </a:xfrm>
          <a:prstGeom prst="rect">
            <a:avLst/>
          </a:prstGeom>
          <a:solidFill>
            <a:srgbClr val="049BB4"/>
          </a:solidFill>
          <a:ln>
            <a:solidFill>
              <a:srgbClr val="049B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What did you find out about Ecuador? How is it different to Scotland?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FA16A6-27E0-4A46-B316-A754310B1D74}"/>
              </a:ext>
            </a:extLst>
          </p:cNvPr>
          <p:cNvGrpSpPr>
            <a:grpSpLocks/>
          </p:cNvGrpSpPr>
          <p:nvPr/>
        </p:nvGrpSpPr>
        <p:grpSpPr bwMode="auto">
          <a:xfrm>
            <a:off x="1915992" y="2811463"/>
            <a:ext cx="4467225" cy="3535362"/>
            <a:chOff x="2338428" y="2557638"/>
            <a:chExt cx="4467139" cy="353518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160E4F7-98B9-415D-86D1-2D5F23F8487B}"/>
                </a:ext>
              </a:extLst>
            </p:cNvPr>
            <p:cNvSpPr/>
            <p:nvPr/>
          </p:nvSpPr>
          <p:spPr>
            <a:xfrm>
              <a:off x="2338428" y="2557638"/>
              <a:ext cx="4467139" cy="3535188"/>
            </a:xfrm>
            <a:prstGeom prst="rect">
              <a:avLst/>
            </a:prstGeom>
            <a:solidFill>
              <a:srgbClr val="ABE160"/>
            </a:solidFill>
            <a:ln>
              <a:solidFill>
                <a:srgbClr val="ABE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0E2A8F80-3564-4E90-ADD5-9A4F97E19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7926" y="2651515"/>
              <a:ext cx="2366486" cy="3347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6">
              <a:extLst>
                <a:ext uri="{FF2B5EF4-FFF2-40B4-BE49-F238E27FC236}">
                  <a16:creationId xmlns:a16="http://schemas.microsoft.com/office/drawing/2014/main" id="{9BCC1B3B-A6EC-438E-941B-40C6A4837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9138" y="2651515"/>
              <a:ext cx="1798078" cy="2585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bg1"/>
                  </a:solidFill>
                </a:rPr>
                <a:t>Try to complete the </a:t>
              </a:r>
              <a:r>
                <a:rPr lang="en-GB" altLang="en-US" u="sng" dirty="0">
                  <a:solidFill>
                    <a:schemeClr val="bg1"/>
                  </a:solidFill>
                </a:rPr>
                <a:t>Rainforests of the World Information Activity </a:t>
              </a:r>
              <a:r>
                <a:rPr lang="en-GB" altLang="en-US" dirty="0">
                  <a:solidFill>
                    <a:schemeClr val="bg1"/>
                  </a:solidFill>
                </a:rPr>
                <a:t>using the information you read about Ecuador from </a:t>
              </a:r>
              <a:r>
                <a:rPr lang="en-GB" altLang="en-US" dirty="0" err="1">
                  <a:solidFill>
                    <a:schemeClr val="bg1"/>
                  </a:solidFill>
                </a:rPr>
                <a:t>Romel</a:t>
              </a:r>
              <a:r>
                <a:rPr lang="en-GB" altLang="en-US" dirty="0">
                  <a:solidFill>
                    <a:schemeClr val="bg1"/>
                  </a:solidFill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it Template" id="{09C8FD74-4170-430C-ACB8-824979CC291E}" vid="{0A2FAF42-825D-4EDA-A762-13B443898B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#Lesson Presentation Where Are the Rainforests</Template>
  <TotalTime>129</TotalTime>
  <Words>365</Words>
  <Application>Microsoft Office PowerPoint</Application>
  <PresentationFormat>On-screen Show (4:3)</PresentationFormat>
  <Paragraphs>74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Calibri</vt:lpstr>
      <vt:lpstr>Sassoon Infant Rg</vt:lpstr>
      <vt:lpstr>Sassoon Infant Md</vt:lpstr>
      <vt:lpstr>BPreplay</vt:lpstr>
      <vt:lpstr>Arial</vt:lpstr>
      <vt:lpstr>Office Theme</vt:lpstr>
      <vt:lpstr>PowerPoint Presentation</vt:lpstr>
      <vt:lpstr>PowerPoint Presentation</vt:lpstr>
      <vt:lpstr>Types of Forests</vt:lpstr>
      <vt:lpstr>Types of Forests</vt:lpstr>
      <vt:lpstr>Types of Forests</vt:lpstr>
      <vt:lpstr>Where Are Rainforests Found?</vt:lpstr>
      <vt:lpstr>Where Are Rainforests Found?</vt:lpstr>
      <vt:lpstr>Which Countries Have Rainforests?</vt:lpstr>
      <vt:lpstr>Extra Challenge: Lets Find Out More</vt:lpstr>
      <vt:lpstr>Well done! I hope you learned the location of rainforests across the world.   Next week we will learn about rainforests in more detail.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Jon Seaton</dc:creator>
  <cp:lastModifiedBy>kmcinally829</cp:lastModifiedBy>
  <cp:revision>10</cp:revision>
  <dcterms:created xsi:type="dcterms:W3CDTF">2016-02-17T14:05:34Z</dcterms:created>
  <dcterms:modified xsi:type="dcterms:W3CDTF">2020-05-07T14:06:29Z</dcterms:modified>
</cp:coreProperties>
</file>