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</p:sldMasterIdLst>
  <p:notesMasterIdLst>
    <p:notesMasterId r:id="rId34"/>
  </p:notesMasterIdLst>
  <p:handoutMasterIdLst>
    <p:handoutMasterId r:id="rId35"/>
  </p:handoutMasterIdLst>
  <p:sldIdLst>
    <p:sldId id="258" r:id="rId2"/>
    <p:sldId id="268" r:id="rId3"/>
    <p:sldId id="269" r:id="rId4"/>
    <p:sldId id="270" r:id="rId5"/>
    <p:sldId id="271" r:id="rId6"/>
    <p:sldId id="272" r:id="rId7"/>
    <p:sldId id="273" r:id="rId8"/>
    <p:sldId id="274" r:id="rId9"/>
    <p:sldId id="275" r:id="rId10"/>
    <p:sldId id="276" r:id="rId11"/>
    <p:sldId id="277" r:id="rId12"/>
    <p:sldId id="278" r:id="rId13"/>
    <p:sldId id="279" r:id="rId14"/>
    <p:sldId id="280" r:id="rId15"/>
    <p:sldId id="281" r:id="rId16"/>
    <p:sldId id="282" r:id="rId17"/>
    <p:sldId id="283" r:id="rId18"/>
    <p:sldId id="284" r:id="rId19"/>
    <p:sldId id="286" r:id="rId20"/>
    <p:sldId id="285" r:id="rId21"/>
    <p:sldId id="287" r:id="rId22"/>
    <p:sldId id="288" r:id="rId23"/>
    <p:sldId id="289" r:id="rId24"/>
    <p:sldId id="290" r:id="rId25"/>
    <p:sldId id="291" r:id="rId26"/>
    <p:sldId id="292" r:id="rId27"/>
    <p:sldId id="293" r:id="rId28"/>
    <p:sldId id="294" r:id="rId29"/>
    <p:sldId id="295" r:id="rId30"/>
    <p:sldId id="296" r:id="rId31"/>
    <p:sldId id="297" r:id="rId32"/>
    <p:sldId id="298" r:id="rId33"/>
  </p:sldIdLst>
  <p:sldSz cx="9144000" cy="6858000" type="screen4x3"/>
  <p:notesSz cx="6858000" cy="9144000"/>
  <p:embeddedFontLs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winkl" panose="020B0604020202020204" charset="0"/>
      <p:regular r:id="rId40"/>
      <p:bold r:id="rId41"/>
    </p:embeddedFont>
    <p:embeddedFont>
      <p:font typeface="Twinkl SemiBold" charset="0"/>
      <p:bold r:id="rId42"/>
    </p:embeddedFont>
  </p:embeddedFont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Twinkl" pitchFamily="2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Twinkl" pitchFamily="2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pos="2880">
          <p15:clr>
            <a:srgbClr val="A4A3A4"/>
          </p15:clr>
        </p15:guide>
        <p15:guide id="2" pos="340">
          <p15:clr>
            <a:srgbClr val="A4A3A4"/>
          </p15:clr>
        </p15:guide>
        <p15:guide id="3" orient="horz" pos="3974">
          <p15:clr>
            <a:srgbClr val="A4A3A4"/>
          </p15:clr>
        </p15:guide>
        <p15:guide id="4" pos="5420">
          <p15:clr>
            <a:srgbClr val="A4A3A4"/>
          </p15:clr>
        </p15:guide>
        <p15:guide id="5" orient="horz" pos="3067">
          <p15:clr>
            <a:srgbClr val="A4A3A4"/>
          </p15:clr>
        </p15:guide>
        <p15:guide id="6" pos="476">
          <p15:clr>
            <a:srgbClr val="A4A3A4"/>
          </p15:clr>
        </p15:guide>
        <p15:guide id="7" orient="horz" pos="1185">
          <p15:clr>
            <a:srgbClr val="A4A3A4"/>
          </p15:clr>
        </p15:guide>
        <p15:guide id="8" orient="horz" pos="3838">
          <p15:clr>
            <a:srgbClr val="A4A3A4"/>
          </p15:clr>
        </p15:guide>
        <p15:guide id="9" pos="5261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ACDDFC"/>
    <a:srgbClr val="80C1EB"/>
    <a:srgbClr val="18A0DB"/>
    <a:srgbClr val="FFFFFF"/>
    <a:srgbClr val="4AA1D9"/>
    <a:srgbClr val="21A6F9"/>
    <a:srgbClr val="1C1C1C"/>
    <a:srgbClr val="2898A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8109" autoAdjust="0"/>
    <p:restoredTop sz="94660"/>
  </p:normalViewPr>
  <p:slideViewPr>
    <p:cSldViewPr snapToGrid="0" showGuides="1">
      <p:cViewPr varScale="1">
        <p:scale>
          <a:sx n="114" d="100"/>
          <a:sy n="114" d="100"/>
        </p:scale>
        <p:origin x="678" y="102"/>
      </p:cViewPr>
      <p:guideLst>
        <p:guide pos="2880"/>
        <p:guide pos="340"/>
        <p:guide orient="horz" pos="3974"/>
        <p:guide pos="5420"/>
        <p:guide orient="horz" pos="3067"/>
        <p:guide pos="476"/>
        <p:guide orient="horz" pos="1185"/>
        <p:guide orient="horz" pos="3838"/>
        <p:guide pos="5261"/>
      </p:guideLst>
    </p:cSldViewPr>
  </p:slideViewPr>
  <p:notesTextViewPr>
    <p:cViewPr>
      <p:scale>
        <a:sx n="3" d="2"/>
        <a:sy n="3" d="2"/>
      </p:scale>
      <p:origin x="0" y="0"/>
    </p:cViewPr>
  </p:notesTextViewPr>
  <p:notesViewPr>
    <p:cSldViewPr snapToGrid="0" showGuides="1">
      <p:cViewPr varScale="1">
        <p:scale>
          <a:sx n="77" d="100"/>
          <a:sy n="77" d="100"/>
        </p:scale>
        <p:origin x="2646" y="90"/>
      </p:cViewPr>
      <p:guideLst/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7.fntdata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handoutMaster" Target="handoutMasters/handoutMaster1.xml"/><Relationship Id="rId43" Type="http://schemas.openxmlformats.org/officeDocument/2006/relationships/presProps" Target="pres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3FA3B18D-A525-4D01-8552-F44F25338789}" type="datetimeFigureOut">
              <a:rPr lang="en-GB"/>
              <a:pPr>
                <a:defRPr/>
              </a:pPr>
              <a:t>30/04/2020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5773DDB2-C760-4F63-A4F2-32575DD55C20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0212685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E300B804-57E9-462F-9A69-DCDB227480A0}" type="datetimeFigureOut">
              <a:rPr lang="en-GB"/>
              <a:pPr>
                <a:defRPr/>
              </a:pPr>
              <a:t>30/04/2020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GB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  <a:endParaRPr lang="en-GB" noProof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 eaLnBrk="1" fontAlgn="auto" hangingPunct="1">
              <a:spcBef>
                <a:spcPts val="0"/>
              </a:spcBef>
              <a:spcAft>
                <a:spcPts val="0"/>
              </a:spcAft>
              <a:defRPr sz="1200">
                <a:latin typeface="+mn-lt"/>
              </a:defRPr>
            </a:lvl1pPr>
          </a:lstStyle>
          <a:p>
            <a:pPr>
              <a:defRPr/>
            </a:pPr>
            <a:fld id="{A643D13B-7E5C-492B-9D66-AFBAA00B4E75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1761806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55264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 with Box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pic>
        <p:nvPicPr>
          <p:cNvPr id="3" name="Picture 4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2438" y="5734050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125228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 userDrawn="1"/>
        </p:nvSpPr>
        <p:spPr bwMode="auto">
          <a:xfrm>
            <a:off x="457200" y="438150"/>
            <a:ext cx="8220075" cy="5957888"/>
          </a:xfrm>
          <a:prstGeom prst="roundRect">
            <a:avLst>
              <a:gd name="adj" fmla="val 2649"/>
            </a:avLst>
          </a:prstGeom>
          <a:solidFill>
            <a:schemeClr val="bg1"/>
          </a:solidFill>
          <a:ln w="25400" cap="rnd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8" name="Title 5"/>
          <p:cNvSpPr>
            <a:spLocks noGrp="1"/>
          </p:cNvSpPr>
          <p:nvPr>
            <p:ph type="title"/>
          </p:nvPr>
        </p:nvSpPr>
        <p:spPr>
          <a:xfrm>
            <a:off x="457198" y="478895"/>
            <a:ext cx="8220075" cy="994306"/>
          </a:xfrm>
        </p:spPr>
        <p:txBody>
          <a:bodyPr>
            <a:noAutofit/>
          </a:bodyPr>
          <a:lstStyle>
            <a:lvl1pPr>
              <a:defRPr>
                <a:latin typeface="Twinkl SemiBold" pitchFamily="2" charset="0"/>
              </a:defRPr>
            </a:lvl1pPr>
          </a:lstStyle>
          <a:p>
            <a:endParaRPr lang="en-GB" dirty="0"/>
          </a:p>
        </p:txBody>
      </p:sp>
      <p:sp>
        <p:nvSpPr>
          <p:cNvPr id="7" name="Content Placeholder 11"/>
          <p:cNvSpPr>
            <a:spLocks noGrp="1"/>
          </p:cNvSpPr>
          <p:nvPr>
            <p:ph idx="1"/>
          </p:nvPr>
        </p:nvSpPr>
        <p:spPr>
          <a:xfrm>
            <a:off x="755651" y="1513946"/>
            <a:ext cx="7632700" cy="4578880"/>
          </a:xfrm>
        </p:spPr>
        <p:txBody>
          <a:bodyPr lIns="0" tIns="0" rIns="0" bIns="0"/>
          <a:lstStyle>
            <a:lvl1pPr marL="0" indent="0">
              <a:buNone/>
              <a:defRPr baseline="0"/>
            </a:lvl1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180371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Aims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 userDrawn="1"/>
        </p:nvSpPr>
        <p:spPr bwMode="auto">
          <a:xfrm>
            <a:off x="503238" y="2930525"/>
            <a:ext cx="8137525" cy="3414713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4" name="Rounded Rectangle 3"/>
          <p:cNvSpPr/>
          <p:nvPr userDrawn="1"/>
        </p:nvSpPr>
        <p:spPr bwMode="auto">
          <a:xfrm>
            <a:off x="503238" y="512763"/>
            <a:ext cx="8137525" cy="2192337"/>
          </a:xfrm>
          <a:prstGeom prst="roundRect">
            <a:avLst>
              <a:gd name="adj" fmla="val 6409"/>
            </a:avLst>
          </a:prstGeom>
          <a:solidFill>
            <a:srgbClr val="FFF9E7"/>
          </a:solidFill>
          <a:ln w="25400" cap="rnd">
            <a:solidFill>
              <a:srgbClr val="FEFBD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GB" sz="1350" dirty="0"/>
              <a:t> </a:t>
            </a:r>
          </a:p>
        </p:txBody>
      </p:sp>
      <p:sp>
        <p:nvSpPr>
          <p:cNvPr id="5" name="Title 1"/>
          <p:cNvSpPr txBox="1">
            <a:spLocks/>
          </p:cNvSpPr>
          <p:nvPr userDrawn="1"/>
        </p:nvSpPr>
        <p:spPr>
          <a:xfrm>
            <a:off x="628650" y="30718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Success Criteria</a:t>
            </a:r>
          </a:p>
        </p:txBody>
      </p:sp>
      <p:sp>
        <p:nvSpPr>
          <p:cNvPr id="6" name="Title 1"/>
          <p:cNvSpPr txBox="1">
            <a:spLocks/>
          </p:cNvSpPr>
          <p:nvPr userDrawn="1"/>
        </p:nvSpPr>
        <p:spPr>
          <a:xfrm>
            <a:off x="628650" y="735013"/>
            <a:ext cx="7886700" cy="539750"/>
          </a:xfrm>
          <a:prstGeom prst="rect">
            <a:avLst/>
          </a:prstGeom>
        </p:spPr>
        <p:txBody>
          <a:bodyPr lIns="0" tIns="0" rIns="0" bIns="0" anchor="ctr" anchorCtr="1"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chemeClr val="tx1"/>
                </a:solidFill>
                <a:latin typeface="Sassoon Infant Md" panose="02000603050000020003" pitchFamily="50" charset="0"/>
                <a:ea typeface="+mj-ea"/>
                <a:cs typeface="+mj-cs"/>
              </a:defRPr>
            </a:lvl1pPr>
          </a:lstStyle>
          <a:p>
            <a:pPr fontAlgn="auto">
              <a:spcAft>
                <a:spcPts val="0"/>
              </a:spcAft>
              <a:defRPr/>
            </a:pPr>
            <a:r>
              <a:rPr lang="en-US" sz="3600" dirty="0">
                <a:latin typeface="Twinkl" pitchFamily="50" charset="0"/>
              </a:rPr>
              <a:t>Aim</a:t>
            </a:r>
          </a:p>
        </p:txBody>
      </p:sp>
      <p:sp>
        <p:nvSpPr>
          <p:cNvPr id="7" name="Content Placeholder 15"/>
          <p:cNvSpPr txBox="1">
            <a:spLocks/>
          </p:cNvSpPr>
          <p:nvPr userDrawn="1"/>
        </p:nvSpPr>
        <p:spPr>
          <a:xfrm>
            <a:off x="628650" y="3467100"/>
            <a:ext cx="7886700" cy="1409700"/>
          </a:xfrm>
          <a:prstGeom prst="rect">
            <a:avLst/>
          </a:prstGeom>
          <a:noFill/>
          <a:ln w="25400">
            <a:noFill/>
          </a:ln>
        </p:spPr>
        <p:txBody>
          <a:bodyPr lIns="180000" tIns="252000" rIns="252000" bIns="18000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18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 kern="1200">
                <a:solidFill>
                  <a:srgbClr val="1C1C1C"/>
                </a:solidFill>
                <a:latin typeface="Sassoon Infant Rg" panose="02000503030000020003" pitchFamily="50" charset="0"/>
                <a:ea typeface="Sassoon Infant Rg" panose="02000503030000020003" pitchFamily="50" charset="0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1 Lorem ipsum </a:t>
            </a:r>
            <a:r>
              <a:rPr lang="en-GB" dirty="0" err="1">
                <a:latin typeface="Twinkl" pitchFamily="50" charset="0"/>
              </a:rPr>
              <a:t>dolor</a:t>
            </a:r>
            <a:r>
              <a:rPr lang="en-GB" dirty="0">
                <a:latin typeface="Twinkl" pitchFamily="50" charset="0"/>
              </a:rPr>
              <a:t> sit </a:t>
            </a:r>
            <a:r>
              <a:rPr lang="en-GB" dirty="0" err="1">
                <a:latin typeface="Twinkl" pitchFamily="50" charset="0"/>
              </a:rPr>
              <a:t>amet</a:t>
            </a:r>
            <a:r>
              <a:rPr lang="en-GB" dirty="0">
                <a:latin typeface="Twinkl" pitchFamily="50" charset="0"/>
              </a:rPr>
              <a:t>, </a:t>
            </a:r>
            <a:r>
              <a:rPr lang="en-GB" dirty="0" err="1">
                <a:latin typeface="Twinkl" pitchFamily="50" charset="0"/>
              </a:rPr>
              <a:t>consectetur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adipiscing</a:t>
            </a:r>
            <a:r>
              <a:rPr lang="en-GB" dirty="0">
                <a:latin typeface="Twinkl" pitchFamily="50" charset="0"/>
              </a:rPr>
              <a:t> </a:t>
            </a:r>
            <a:r>
              <a:rPr lang="en-GB" dirty="0" err="1">
                <a:latin typeface="Twinkl" pitchFamily="50" charset="0"/>
              </a:rPr>
              <a:t>elit</a:t>
            </a:r>
            <a:r>
              <a:rPr lang="en-GB" dirty="0">
                <a:latin typeface="Twinkl" pitchFamily="50" charset="0"/>
              </a:rPr>
              <a:t>.</a:t>
            </a:r>
          </a:p>
          <a:p>
            <a:pPr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Statement 2</a:t>
            </a:r>
          </a:p>
          <a:p>
            <a:pPr lvl="1" fontAlgn="auto">
              <a:spcAft>
                <a:spcPts val="0"/>
              </a:spcAft>
              <a:defRPr/>
            </a:pPr>
            <a:r>
              <a:rPr lang="en-GB" dirty="0">
                <a:latin typeface="Twinkl" pitchFamily="50" charset="0"/>
              </a:rPr>
              <a:t>Sub statement</a:t>
            </a:r>
          </a:p>
        </p:txBody>
      </p:sp>
      <p:sp>
        <p:nvSpPr>
          <p:cNvPr id="11" name="Content Placeholder 15"/>
          <p:cNvSpPr>
            <a:spLocks noGrp="1"/>
          </p:cNvSpPr>
          <p:nvPr>
            <p:ph idx="1"/>
          </p:nvPr>
        </p:nvSpPr>
        <p:spPr>
          <a:xfrm>
            <a:off x="628650" y="1127760"/>
            <a:ext cx="7886700" cy="1409700"/>
          </a:xfrm>
        </p:spPr>
        <p:txBody>
          <a:bodyPr>
            <a:normAutofit fontScale="92500" lnSpcReduction="10000"/>
          </a:bodyPr>
          <a:lstStyle>
            <a:lvl1pPr>
              <a:defRPr>
                <a:latin typeface="Twinkl" pitchFamily="50" charset="0"/>
              </a:defRPr>
            </a:lvl1pPr>
            <a:lvl2pPr>
              <a:defRPr/>
            </a:lvl2pPr>
          </a:lstStyle>
          <a:p>
            <a:r>
              <a:rPr lang="en-GB" dirty="0"/>
              <a:t>Statement 1 Lorem ipsum </a:t>
            </a:r>
            <a:r>
              <a:rPr lang="en-GB" dirty="0" err="1"/>
              <a:t>dolor</a:t>
            </a:r>
            <a:r>
              <a:rPr lang="en-GB" dirty="0"/>
              <a:t> sit </a:t>
            </a:r>
            <a:r>
              <a:rPr lang="en-GB" dirty="0" err="1"/>
              <a:t>amet</a:t>
            </a:r>
            <a:r>
              <a:rPr lang="en-GB" dirty="0"/>
              <a:t>, </a:t>
            </a:r>
            <a:r>
              <a:rPr lang="en-GB" dirty="0" err="1"/>
              <a:t>consectetur</a:t>
            </a:r>
            <a:r>
              <a:rPr lang="en-GB" dirty="0"/>
              <a:t> </a:t>
            </a:r>
            <a:r>
              <a:rPr lang="en-GB" dirty="0" err="1"/>
              <a:t>adipiscing</a:t>
            </a:r>
            <a:r>
              <a:rPr lang="en-GB" dirty="0"/>
              <a:t> </a:t>
            </a:r>
            <a:r>
              <a:rPr lang="en-GB" dirty="0" err="1"/>
              <a:t>elit</a:t>
            </a:r>
            <a:r>
              <a:rPr lang="en-GB" dirty="0"/>
              <a:t>.</a:t>
            </a:r>
          </a:p>
          <a:p>
            <a:r>
              <a:rPr lang="en-GB" dirty="0"/>
              <a:t>Statement 2</a:t>
            </a:r>
          </a:p>
          <a:p>
            <a:pPr lvl="1"/>
            <a:r>
              <a:rPr lang="en-GB" dirty="0"/>
              <a:t>Sub statement</a:t>
            </a:r>
          </a:p>
        </p:txBody>
      </p:sp>
    </p:spTree>
    <p:extLst>
      <p:ext uri="{BB962C8B-B14F-4D97-AF65-F5344CB8AC3E}">
        <p14:creationId xmlns:p14="http://schemas.microsoft.com/office/powerpoint/2010/main" val="134031746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End Slide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23288" y="6196013"/>
            <a:ext cx="576262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3200373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18A0DB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0538" y="695325"/>
            <a:ext cx="8162925" cy="1150938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ctr" anchorCtr="1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0538" y="1957388"/>
            <a:ext cx="8162925" cy="4387850"/>
          </a:xfrm>
          <a:prstGeom prst="roundRect">
            <a:avLst>
              <a:gd name="adj" fmla="val 2583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vert="horz" wrap="square" lIns="252000" tIns="252000" rIns="252000" bIns="25200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3" r:id="rId1"/>
    <p:sldLayoutId id="2147483684" r:id="rId2"/>
    <p:sldLayoutId id="2147483685" r:id="rId3"/>
    <p:sldLayoutId id="2147483686" r:id="rId4"/>
    <p:sldLayoutId id="2147483687" r:id="rId5"/>
  </p:sldLayoutIdLst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 kern="1200">
          <a:solidFill>
            <a:srgbClr val="1C1C1C"/>
          </a:solidFill>
          <a:latin typeface="Twinkl" pitchFamily="50" charset="0"/>
          <a:ea typeface="+mj-ea"/>
          <a:cs typeface="+mj-cs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000" b="1">
          <a:solidFill>
            <a:srgbClr val="1C1C1C"/>
          </a:solidFill>
          <a:latin typeface="Twinkl" pitchFamily="2" charset="0"/>
        </a:defRPr>
      </a:lvl9pPr>
    </p:titleStyle>
    <p:bodyStyle>
      <a:lvl1pPr marL="228600" indent="-228600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1pPr>
      <a:lvl2pPr marL="6858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6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2pPr>
      <a:lvl3pPr marL="11430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3pPr>
      <a:lvl4pPr marL="16002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4pPr>
      <a:lvl5pPr marL="2057400" indent="-228600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400" kern="1200">
          <a:solidFill>
            <a:srgbClr val="1C1C1C"/>
          </a:solidFill>
          <a:latin typeface="Twinkl" pitchFamily="50" charset="0"/>
          <a:ea typeface="Sassoon Infant Rg" panose="02000503030000020003" pitchFamily="50" charset="0"/>
          <a:cs typeface="Sassoon Infant Rg" panose="02000503030000020003" pitchFamily="50" charset="0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6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5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8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18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celebration-fireworks-green-night-152950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zero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Which shape has the most surfaces?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6981" y="1878578"/>
            <a:ext cx="174628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6485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67" y="1876469"/>
            <a:ext cx="2997265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3915" y="1876469"/>
            <a:ext cx="2916168" cy="2992394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Which shape has the most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37043" y="2600416"/>
            <a:ext cx="3241778" cy="1657167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7502" y="2258073"/>
            <a:ext cx="2244336" cy="229248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  <a:endParaRPr lang="en-GB" altLang="en-US" sz="4000"/>
          </a:p>
        </p:txBody>
      </p:sp>
      <p:sp>
        <p:nvSpPr>
          <p:cNvPr id="3" name="Arrow: Right 2"/>
          <p:cNvSpPr/>
          <p:nvPr/>
        </p:nvSpPr>
        <p:spPr>
          <a:xfrm rot="16200000">
            <a:off x="432196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7888" y="1881188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253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 these two shapes have in total?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This shape has seven faces.</a:t>
            </a:r>
            <a:br>
              <a:rPr lang="en-GB" altLang="en-US" sz="3200">
                <a:solidFill>
                  <a:srgbClr val="00B0F0"/>
                </a:solidFill>
                <a:latin typeface="Twinkl" pitchFamily="2" charset="0"/>
              </a:rPr>
            </a:b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  <a:endParaRPr lang="en-GB" altLang="en-US" sz="3200" b="0"/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0548" y="1881188"/>
            <a:ext cx="5922903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false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99617" y="1881188"/>
            <a:ext cx="1744764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cylinder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 prism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73636" y="1881187"/>
            <a:ext cx="299253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3951" y="1881188"/>
            <a:ext cx="1746288" cy="299028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662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more surfaces does the cylinder have than the sphere?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two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826" y="1878578"/>
            <a:ext cx="5144818" cy="2595187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cuboid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121" y="1881187"/>
            <a:ext cx="2911569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765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faces does a cube have than a square-based pyramid?</a:t>
            </a:r>
            <a:endParaRPr lang="en-GB" altLang="en-US" sz="3200" b="0">
              <a:latin typeface="Twinkl" pitchFamily="2" charset="0"/>
            </a:endParaRP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2078" y="3422720"/>
            <a:ext cx="2240719" cy="114543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81188"/>
            <a:ext cx="1112968" cy="190580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8676" name="Title 20"/>
          <p:cNvSpPr>
            <a:spLocks noGrp="1"/>
          </p:cNvSpPr>
          <p:nvPr>
            <p:ph type="title"/>
          </p:nvPr>
        </p:nvSpPr>
        <p:spPr>
          <a:xfrm>
            <a:off x="314325" y="479425"/>
            <a:ext cx="850582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Which shape is the odd one out and why?</a:t>
            </a:r>
          </a:p>
        </p:txBody>
      </p:sp>
      <p:pic>
        <p:nvPicPr>
          <p:cNvPr id="7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2144" y="3122014"/>
            <a:ext cx="1749694" cy="1746849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8" name="Content Placeholder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8785" y="1881189"/>
            <a:ext cx="1214844" cy="1905808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13" name="Title 20"/>
          <p:cNvSpPr>
            <a:spLocks/>
          </p:cNvSpPr>
          <p:nvPr/>
        </p:nvSpPr>
        <p:spPr bwMode="auto">
          <a:xfrm>
            <a:off x="454025" y="5380038"/>
            <a:ext cx="8235950" cy="72072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triangular prism – It’s the only shape without a curved surface. </a:t>
            </a:r>
            <a:br>
              <a:rPr lang="en-GB" altLang="en-US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sz="4000" b="1" dirty="0"/>
          </a:p>
        </p:txBody>
      </p:sp>
      <p:sp>
        <p:nvSpPr>
          <p:cNvPr id="14" name="Arrow: Right 13"/>
          <p:cNvSpPr/>
          <p:nvPr/>
        </p:nvSpPr>
        <p:spPr>
          <a:xfrm rot="16200000">
            <a:off x="3299619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890" y="1881187"/>
            <a:ext cx="2854133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2970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more edges has a square-based pyramid than a cylinder?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9729" y="1881188"/>
            <a:ext cx="584454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five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How many vertices do these three shapes have in total?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95669"/>
            <a:ext cx="1452713" cy="227896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9408" y="2183961"/>
            <a:ext cx="2285530" cy="234527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985" y="2600416"/>
            <a:ext cx="2715853" cy="1369950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seventeen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1881037"/>
            <a:ext cx="1904571" cy="2987826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5655" y="1881037"/>
            <a:ext cx="2992690" cy="298782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7075" y="1881188"/>
            <a:ext cx="1744763" cy="2987675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sphere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dirty="0"/>
              <a:t>Which shape has the least amount of surfaces?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264673"/>
            <a:ext cx="2163988" cy="222055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faces?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275" y="2402236"/>
            <a:ext cx="1904571" cy="1945428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7906" y="2821844"/>
            <a:ext cx="2163988" cy="11062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50955" y="2722579"/>
            <a:ext cx="2800884" cy="1412842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</a:t>
            </a:r>
            <a:r>
              <a:rPr lang="en-GB" altLang="en-US" sz="3200" b="1"/>
              <a:t> </a:t>
            </a:r>
            <a:r>
              <a:rPr lang="en-GB" altLang="en-US" sz="3200"/>
              <a:t>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a triangular-based pyramid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6" y="1881188"/>
            <a:ext cx="2924928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six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7523" y="1881187"/>
            <a:ext cx="174476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8719" y="1881187"/>
            <a:ext cx="1904474" cy="2987675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sp>
        <p:nvSpPr>
          <p:cNvPr id="3686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in total do these two shapes have?</a:t>
            </a:r>
          </a:p>
        </p:txBody>
      </p:sp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three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Title 20"/>
          <p:cNvSpPr>
            <a:spLocks noGrp="1"/>
          </p:cNvSpPr>
          <p:nvPr>
            <p:ph type="title"/>
          </p:nvPr>
        </p:nvSpPr>
        <p:spPr>
          <a:xfrm>
            <a:off x="319088" y="479425"/>
            <a:ext cx="8496300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988266"/>
            <a:ext cx="1515556" cy="2595187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8252" y="2225340"/>
            <a:ext cx="2298046" cy="2358113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03344" y="2225341"/>
            <a:ext cx="2248494" cy="2353698"/>
          </a:xfrm>
          <a:prstGeom prst="roundRect">
            <a:avLst>
              <a:gd name="adj" fmla="val 308"/>
            </a:avLst>
          </a:prstGeom>
          <a:noFill/>
          <a:ln w="25400">
            <a:noFill/>
          </a:ln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867400"/>
            <a:ext cx="8220075" cy="347663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cylinder – It’s the only shape with a curved surface and curved edges. 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br>
              <a:rPr lang="en-GB" altLang="en-US" b="1" dirty="0"/>
            </a:br>
            <a:r>
              <a:rPr lang="en-GB" altLang="en-US" b="1" dirty="0">
                <a:solidFill>
                  <a:schemeClr val="tx1"/>
                </a:solidFill>
              </a:rPr>
              <a:t>Can you think of any other answers?</a:t>
            </a:r>
            <a:endParaRPr lang="en-GB" altLang="en-US" b="1" dirty="0"/>
          </a:p>
          <a:p>
            <a:pPr eaLnBrk="1" hangingPunct="1">
              <a:spcBef>
                <a:spcPct val="0"/>
              </a:spcBef>
              <a:buFontTx/>
              <a:buNone/>
            </a:pPr>
            <a:endParaRPr lang="en-GB" altLang="en-US" sz="4000" dirty="0"/>
          </a:p>
        </p:txBody>
      </p:sp>
      <p:sp>
        <p:nvSpPr>
          <p:cNvPr id="3" name="Arrow: Right 2"/>
          <p:cNvSpPr/>
          <p:nvPr/>
        </p:nvSpPr>
        <p:spPr>
          <a:xfrm rot="16200000">
            <a:off x="1262857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3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has the least amount of edges?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1879051"/>
            <a:ext cx="1746011" cy="2989811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20164" y="1885693"/>
            <a:ext cx="1901602" cy="2983170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0270" y="1881189"/>
            <a:ext cx="2911568" cy="2987674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9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cone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/>
              <a:t>Which shape is the odd one out and why?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49" y="2171716"/>
            <a:ext cx="2299050" cy="2406620"/>
          </a:xfrm>
        </p:spPr>
      </p:pic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528" y="2171716"/>
            <a:ext cx="2356167" cy="2406711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  <p:pic>
        <p:nvPicPr>
          <p:cNvPr id="6" name="Content Placeholder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523" y="2171716"/>
            <a:ext cx="2345315" cy="2406620"/>
          </a:xfrm>
          <a:prstGeom prst="roundRect">
            <a:avLst>
              <a:gd name="adj" fmla="val 0"/>
            </a:avLst>
          </a:prstGeom>
          <a:noFill/>
          <a:ln w="25400">
            <a:noFill/>
          </a:ln>
        </p:spPr>
      </p:pic>
      <p:sp>
        <p:nvSpPr>
          <p:cNvPr id="8" name="Title 20"/>
          <p:cNvSpPr>
            <a:spLocks/>
          </p:cNvSpPr>
          <p:nvPr/>
        </p:nvSpPr>
        <p:spPr bwMode="auto">
          <a:xfrm>
            <a:off x="454025" y="5360988"/>
            <a:ext cx="8235950" cy="731837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en-GB" altLang="en-US" dirty="0"/>
              <a:t>cube – It’s the only shape without a triangular surface.</a:t>
            </a:r>
            <a:br>
              <a:rPr lang="en-GB" altLang="en-US" dirty="0"/>
            </a:br>
            <a:r>
              <a:rPr lang="en-GB" altLang="en-US" b="1" dirty="0"/>
              <a:t>Can you think of any other answers?</a:t>
            </a:r>
            <a:endParaRPr lang="en-GB" altLang="en-US" sz="4000" b="1" dirty="0"/>
          </a:p>
        </p:txBody>
      </p:sp>
      <p:sp>
        <p:nvSpPr>
          <p:cNvPr id="10" name="Arrow: Right 9"/>
          <p:cNvSpPr/>
          <p:nvPr/>
        </p:nvSpPr>
        <p:spPr>
          <a:xfrm rot="16200000">
            <a:off x="6928644" y="4779169"/>
            <a:ext cx="500062" cy="381000"/>
          </a:xfrm>
          <a:prstGeom prst="rightArrow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10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240F90B-6665-403A-B98C-6DA7332F67D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Well done!</a:t>
            </a:r>
          </a:p>
        </p:txBody>
      </p:sp>
      <p:pic>
        <p:nvPicPr>
          <p:cNvPr id="5" name="Picture 4" descr="A picture containing fireworks&#10;&#10;Description automatically generated">
            <a:extLst>
              <a:ext uri="{FF2B5EF4-FFF2-40B4-BE49-F238E27FC236}">
                <a16:creationId xmlns:a16="http://schemas.microsoft.com/office/drawing/2014/main" id="{B1AA9897-A161-4FAC-BE88-D2DD51683D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tretch>
            <a:fillRect/>
          </a:stretch>
        </p:blipFill>
        <p:spPr>
          <a:xfrm>
            <a:off x="1965409" y="1132513"/>
            <a:ext cx="5203652" cy="51386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43595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itle 20"/>
          <p:cNvSpPr>
            <a:spLocks noGrp="1"/>
          </p:cNvSpPr>
          <p:nvPr>
            <p:ph type="title"/>
          </p:nvPr>
        </p:nvSpPr>
        <p:spPr>
          <a:xfrm>
            <a:off x="384175" y="479425"/>
            <a:ext cx="8375650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vertices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151" y="1878578"/>
            <a:ext cx="2899697" cy="2975493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These two shapes have the same amount of vertices. </a:t>
            </a:r>
            <a:r>
              <a:rPr lang="en-GB" altLang="en-US" sz="3200" b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650" y="1878578"/>
            <a:ext cx="2914112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  <p:pic>
        <p:nvPicPr>
          <p:cNvPr id="5" name="Content Placeholder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2475673"/>
            <a:ext cx="3779838" cy="1906654"/>
          </a:xfrm>
          <a:prstGeom prst="roundRect">
            <a:avLst>
              <a:gd name="adj" fmla="val 2585"/>
            </a:avLst>
          </a:prstGeom>
          <a:noFill/>
          <a:ln w="25400"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eaLnBrk="1" hangingPunct="1"/>
            <a:r>
              <a:rPr lang="en-GB" altLang="en-US" sz="3200" b="0" dirty="0"/>
              <a:t>How many surfaces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73322" y="1876381"/>
            <a:ext cx="2997355" cy="2992482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one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 dirty="0"/>
              <a:t>This shape has two surfaces.</a:t>
            </a:r>
            <a:br>
              <a:rPr lang="en-GB" altLang="en-US" sz="3200" b="0" dirty="0"/>
            </a:br>
            <a:r>
              <a:rPr lang="en-GB" altLang="en-US" sz="3200" b="0" dirty="0">
                <a:solidFill>
                  <a:srgbClr val="00B0F0"/>
                </a:solidFill>
              </a:rPr>
              <a:t>True or false?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8931" y="1878578"/>
            <a:ext cx="1906138" cy="299028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true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What is the name of this shape?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9535" y="1881188"/>
            <a:ext cx="2924930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triangular-based pyramid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itle 20"/>
          <p:cNvSpPr>
            <a:spLocks noGrp="1"/>
          </p:cNvSpPr>
          <p:nvPr>
            <p:ph type="title"/>
          </p:nvPr>
        </p:nvSpPr>
        <p:spPr>
          <a:xfrm>
            <a:off x="457200" y="479425"/>
            <a:ext cx="8220075" cy="993775"/>
          </a:xfrm>
        </p:spPr>
        <p:txBody>
          <a:bodyPr/>
          <a:lstStyle/>
          <a:p>
            <a:pPr algn="ctr" eaLnBrk="1" hangingPunct="1"/>
            <a:r>
              <a:rPr lang="en-GB" altLang="en-US" sz="3200" b="0"/>
              <a:t>How many edges does this shape have?</a:t>
            </a:r>
          </a:p>
        </p:txBody>
      </p:sp>
      <p:pic>
        <p:nvPicPr>
          <p:cNvPr id="2" name="Content Placeholder 1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4934" y="1881188"/>
            <a:ext cx="2854132" cy="2987675"/>
          </a:xfrm>
        </p:spPr>
      </p:pic>
      <p:sp>
        <p:nvSpPr>
          <p:cNvPr id="4" name="Title 20"/>
          <p:cNvSpPr>
            <a:spLocks/>
          </p:cNvSpPr>
          <p:nvPr/>
        </p:nvSpPr>
        <p:spPr bwMode="auto">
          <a:xfrm>
            <a:off x="457200" y="5099050"/>
            <a:ext cx="8220075" cy="993775"/>
          </a:xfrm>
          <a:prstGeom prst="roundRect">
            <a:avLst>
              <a:gd name="adj" fmla="val 9639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254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252000" tIns="252000" rIns="252000" bIns="252000" anchor="ctr" anchorCtr="1"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6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5pPr>
            <a:lvl6pPr marL="25146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6pPr>
            <a:lvl7pPr marL="29718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7pPr>
            <a:lvl8pPr marL="34290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8pPr>
            <a:lvl9pPr marL="3886200" indent="-2286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400">
                <a:solidFill>
                  <a:srgbClr val="1C1C1C"/>
                </a:solidFill>
                <a:latin typeface="Twinkl" pitchFamily="2" charset="0"/>
                <a:ea typeface="Sassoon Infant Rg" panose="02000503030000020003" pitchFamily="50" charset="0"/>
                <a:cs typeface="Sassoon Infant Rg" panose="02000503030000020003" pitchFamily="50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GB" altLang="en-US" sz="3200"/>
              <a:t>eight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theme/theme1.xml><?xml version="1.0" encoding="utf-8"?>
<a:theme xmlns:a="http://schemas.openxmlformats.org/drawingml/2006/main" name="Office Theme">
  <a:themeElements>
    <a:clrScheme name="Twinkl Template">
      <a:dk1>
        <a:srgbClr val="1C1C1C"/>
      </a:dk1>
      <a:lt1>
        <a:sysClr val="window" lastClr="FFFFFF"/>
      </a:lt1>
      <a:dk2>
        <a:srgbClr val="4A4A4A"/>
      </a:dk2>
      <a:lt2>
        <a:srgbClr val="F4F2F2"/>
      </a:lt2>
      <a:accent1>
        <a:srgbClr val="E34192"/>
      </a:accent1>
      <a:accent2>
        <a:srgbClr val="EB8634"/>
      </a:accent2>
      <a:accent3>
        <a:srgbClr val="E6C734"/>
      </a:accent3>
      <a:accent4>
        <a:srgbClr val="79AD42"/>
      </a:accent4>
      <a:accent5>
        <a:srgbClr val="23A7F9"/>
      </a:accent5>
      <a:accent6>
        <a:srgbClr val="954EBE"/>
      </a:accent6>
      <a:hlink>
        <a:srgbClr val="23A7F9"/>
      </a:hlink>
      <a:folHlink>
        <a:srgbClr val="757070"/>
      </a:folHlink>
    </a:clrScheme>
    <a:fontScheme name="Custom 1">
      <a:majorFont>
        <a:latin typeface="Twinkl Sb"/>
        <a:ea typeface=""/>
        <a:cs typeface=""/>
      </a:majorFont>
      <a:minorFont>
        <a:latin typeface="Twinkl"/>
        <a:ea typeface=""/>
        <a:cs typeface="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1389</TotalTime>
  <Words>345</Words>
  <Application>Microsoft Office PowerPoint</Application>
  <PresentationFormat>On-screen Show (4:3)</PresentationFormat>
  <Paragraphs>62</Paragraphs>
  <Slides>32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37" baseType="lpstr">
      <vt:lpstr>Arial</vt:lpstr>
      <vt:lpstr>Twinkl SemiBold</vt:lpstr>
      <vt:lpstr>Twinkl</vt:lpstr>
      <vt:lpstr>Calibri</vt:lpstr>
      <vt:lpstr>Office Theme</vt:lpstr>
      <vt:lpstr>PowerPoint Presentation</vt:lpstr>
      <vt:lpstr>What is the name of this shape?</vt:lpstr>
      <vt:lpstr>Which shape is the odd one out and why?</vt:lpstr>
      <vt:lpstr>How many vertices does this shape have?</vt:lpstr>
      <vt:lpstr>These two shapes have the same amount of vertices. True or false?</vt:lpstr>
      <vt:lpstr>How many surfaces does this shape have?</vt:lpstr>
      <vt:lpstr>This shape has two surfaces. True or false?</vt:lpstr>
      <vt:lpstr>What is the name of this shape?</vt:lpstr>
      <vt:lpstr>How many edges does this shape have?</vt:lpstr>
      <vt:lpstr>How many edges does this shape have?</vt:lpstr>
      <vt:lpstr>Which shape has the most surfaces?</vt:lpstr>
      <vt:lpstr>What is the name of this shape?</vt:lpstr>
      <vt:lpstr>How many surfaces does this shape have?</vt:lpstr>
      <vt:lpstr>Which shape has the most edges?</vt:lpstr>
      <vt:lpstr>How many surfaces do these two shapes have in total?</vt:lpstr>
      <vt:lpstr>This shape has seven faces. True or false?</vt:lpstr>
      <vt:lpstr>What is the name of this shape?</vt:lpstr>
      <vt:lpstr>what is the name of this shape?</vt:lpstr>
      <vt:lpstr>How many more surfaces does the cylinder have than the sphere?</vt:lpstr>
      <vt:lpstr>How many more faces does a cube have than a square-based pyramid?</vt:lpstr>
      <vt:lpstr>Which shape is the odd one out and why?</vt:lpstr>
      <vt:lpstr>How many more edges has a square-based pyramid than a cylinder?</vt:lpstr>
      <vt:lpstr>How many surfaces does this shape have?</vt:lpstr>
      <vt:lpstr>How many vertices do these three shapes have in total?</vt:lpstr>
      <vt:lpstr>Which shape has the least amount of faces?</vt:lpstr>
      <vt:lpstr>Which shape has the least amount of surfaces?</vt:lpstr>
      <vt:lpstr>Which shape has the least amount of faces?</vt:lpstr>
      <vt:lpstr>How many edges does a triangular-based pyramid have?</vt:lpstr>
      <vt:lpstr>How many edges in total do these two shapes have?</vt:lpstr>
      <vt:lpstr>Which shape has the least amount of edges?</vt:lpstr>
      <vt:lpstr>Which shape is the odd one out and why?</vt:lpstr>
      <vt:lpstr>Well done!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Geography</dc:title>
  <dc:creator>Twinkl</dc:creator>
  <cp:lastModifiedBy>kmcinally829</cp:lastModifiedBy>
  <cp:revision>177</cp:revision>
  <dcterms:created xsi:type="dcterms:W3CDTF">2014-10-01T16:09:27Z</dcterms:created>
  <dcterms:modified xsi:type="dcterms:W3CDTF">2020-04-30T07:51:23Z</dcterms:modified>
</cp:coreProperties>
</file>