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82" r:id="rId2"/>
    <p:sldId id="285" r:id="rId3"/>
    <p:sldId id="283" r:id="rId4"/>
    <p:sldId id="286" r:id="rId5"/>
    <p:sldId id="284" r:id="rId6"/>
    <p:sldId id="258" r:id="rId7"/>
    <p:sldId id="256" r:id="rId8"/>
    <p:sldId id="274" r:id="rId9"/>
    <p:sldId id="259" r:id="rId10"/>
    <p:sldId id="260" r:id="rId11"/>
    <p:sldId id="261" r:id="rId12"/>
    <p:sldId id="262" r:id="rId13"/>
    <p:sldId id="263" r:id="rId14"/>
    <p:sldId id="264" r:id="rId15"/>
    <p:sldId id="265" r:id="rId16"/>
    <p:sldId id="268" r:id="rId17"/>
    <p:sldId id="275" r:id="rId18"/>
    <p:sldId id="287" r:id="rId19"/>
    <p:sldId id="281" r:id="rId20"/>
    <p:sldId id="288" r:id="rId21"/>
    <p:sldId id="277" r:id="rId22"/>
    <p:sldId id="289" r:id="rId23"/>
    <p:sldId id="276" r:id="rId24"/>
    <p:sldId id="290" r:id="rId25"/>
    <p:sldId id="278" r:id="rId26"/>
    <p:sldId id="291" r:id="rId27"/>
    <p:sldId id="279" r:id="rId28"/>
    <p:sldId id="292" r:id="rId29"/>
    <p:sldId id="280" r:id="rId30"/>
    <p:sldId id="29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595" autoAdjust="0"/>
  </p:normalViewPr>
  <p:slideViewPr>
    <p:cSldViewPr>
      <p:cViewPr varScale="1">
        <p:scale>
          <a:sx n="62" d="100"/>
          <a:sy n="62" d="100"/>
        </p:scale>
        <p:origin x="1330"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D378F3-1DD2-4826-A0D0-294C4240BC87}" type="datetimeFigureOut">
              <a:rPr lang="en-GB" smtClean="0"/>
              <a:t>16/01/2017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E7D6B1-96C4-49E0-B91A-5B72DC9204ED}" type="slidenum">
              <a:rPr lang="en-GB" smtClean="0"/>
              <a:t>‹#›</a:t>
            </a:fld>
            <a:endParaRPr lang="en-GB"/>
          </a:p>
        </p:txBody>
      </p:sp>
    </p:spTree>
    <p:extLst>
      <p:ext uri="{BB962C8B-B14F-4D97-AF65-F5344CB8AC3E}">
        <p14:creationId xmlns:p14="http://schemas.microsoft.com/office/powerpoint/2010/main" val="195314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AFFE49-115A-4B5A-B2FF-5A6DBB6E59A0}" type="datetimeFigureOut">
              <a:rPr lang="en-GB" smtClean="0"/>
              <a:pPr/>
              <a:t>16/01/2017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7D7F7F-25AB-4B89-BBE4-DAF1A407CF8D}" type="slidenum">
              <a:rPr lang="en-GB" smtClean="0"/>
              <a:pPr/>
              <a:t>‹#›</a:t>
            </a:fld>
            <a:endParaRPr lang="en-GB"/>
          </a:p>
        </p:txBody>
      </p:sp>
    </p:spTree>
    <p:extLst>
      <p:ext uri="{BB962C8B-B14F-4D97-AF65-F5344CB8AC3E}">
        <p14:creationId xmlns:p14="http://schemas.microsoft.com/office/powerpoint/2010/main" val="787679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Formation of the Big Bang</a:t>
            </a:r>
          </a:p>
          <a:p>
            <a:pPr eaLnBrk="1" hangingPunct="1">
              <a:spcBef>
                <a:spcPct val="0"/>
              </a:spcBef>
            </a:pPr>
            <a:r>
              <a:rPr lang="en-GB" smtClean="0"/>
              <a:t>(Brian Cox)</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8ECD7A-AB7C-4331-B60C-D7E0ED0FA462}" type="slidenum">
              <a:rPr lang="en-GB" smtClean="0"/>
              <a:pPr fontAlgn="base">
                <a:spcBef>
                  <a:spcPct val="0"/>
                </a:spcBef>
                <a:spcAft>
                  <a:spcPct val="0"/>
                </a:spcAft>
                <a:defRPr/>
              </a:pPr>
              <a:t>8</a:t>
            </a:fld>
            <a:endParaRPr lang="en-GB" smtClean="0"/>
          </a:p>
        </p:txBody>
      </p:sp>
    </p:spTree>
    <p:extLst>
      <p:ext uri="{BB962C8B-B14F-4D97-AF65-F5344CB8AC3E}">
        <p14:creationId xmlns:p14="http://schemas.microsoft.com/office/powerpoint/2010/main" val="202449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View of the Earth as seen by the Apollo 17 crew traveling toward the Moon. This translunar coast photograph extends from the Mediterranean Sea area to the Antarctica South polar ice cap. This is the first time the Apollo trajectory made it possible to photograph the South polar ice cap. Note the heavy cloud cover in the Southern Hemisphere. Almost the entire coastline of Africa is clearly visible. The Arabian Peninsula can be seen at the Northeastern edge of Africa. The large island off the coast of Africa is the Malagasy Republic. The Asian mainland is on the horizon toward the Northeast.</a:t>
            </a:r>
          </a:p>
          <a:p>
            <a:pPr eaLnBrk="1" hangingPunct="1">
              <a:spcBef>
                <a:spcPct val="0"/>
              </a:spcBef>
            </a:pPr>
            <a:r>
              <a:rPr lang="en-GB" smtClean="0"/>
              <a:t>(NASA)</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DDF8A7-5DFB-4BD9-97A5-A5EC7B354FE5}" type="slidenum">
              <a:rPr lang="en-GB" smtClean="0"/>
              <a:pPr fontAlgn="base">
                <a:spcBef>
                  <a:spcPct val="0"/>
                </a:spcBef>
                <a:spcAft>
                  <a:spcPct val="0"/>
                </a:spcAft>
                <a:defRPr/>
              </a:pPr>
              <a:t>11</a:t>
            </a:fld>
            <a:endParaRPr lang="en-GB" smtClean="0"/>
          </a:p>
        </p:txBody>
      </p:sp>
    </p:spTree>
    <p:extLst>
      <p:ext uri="{BB962C8B-B14F-4D97-AF65-F5344CB8AC3E}">
        <p14:creationId xmlns:p14="http://schemas.microsoft.com/office/powerpoint/2010/main" val="3921558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Trail of hominid footprints fossilized in volcanic ash. This trail was found by Mary Leakey's expedition at Laetoli, Tanzania in 1976. It dates from 3.6 million years ago and shows that hominids (probably Australopithecus afarensis) had acquired the upright, bipedal, free-striding gait of modern man by this time. The footprints show a well developed arch to the foot and no divergence of the big toe. The prints are from two adults, and possibly a third set belonging to a child who walked in the footsteps of one of the adults. The prints to the far right belong to a hipparion, an extinct three-toed horse.</a:t>
            </a:r>
          </a:p>
          <a:p>
            <a:pPr eaLnBrk="1" hangingPunct="1">
              <a:spcBef>
                <a:spcPct val="0"/>
              </a:spcBef>
            </a:pPr>
            <a:r>
              <a:rPr lang="en-GB" smtClean="0"/>
              <a:t>(Science Photo Library (C002/4066))</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A93D6F-6206-45AD-8E41-BC8C9C8E0EA9}" type="slidenum">
              <a:rPr lang="en-GB" smtClean="0"/>
              <a:pPr fontAlgn="base">
                <a:spcBef>
                  <a:spcPct val="0"/>
                </a:spcBef>
                <a:spcAft>
                  <a:spcPct val="0"/>
                </a:spcAft>
                <a:defRPr/>
              </a:pPr>
              <a:t>12</a:t>
            </a:fld>
            <a:endParaRPr lang="en-GB" smtClean="0"/>
          </a:p>
        </p:txBody>
      </p:sp>
    </p:spTree>
    <p:extLst>
      <p:ext uri="{BB962C8B-B14F-4D97-AF65-F5344CB8AC3E}">
        <p14:creationId xmlns:p14="http://schemas.microsoft.com/office/powerpoint/2010/main" val="567090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One of the first steps taken on the Moon, this is an image of Buzz Aldrin's bootprint from the Apollo 11 mission. Neil Armstrong and Buzz Aldrin walked on the Moon on July 20, 1969.</a:t>
            </a:r>
          </a:p>
          <a:p>
            <a:pPr eaLnBrk="1" hangingPunct="1">
              <a:spcBef>
                <a:spcPct val="0"/>
              </a:spcBef>
            </a:pPr>
            <a:r>
              <a:rPr lang="en-GB" smtClean="0"/>
              <a:t>(NASA)</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C61D69-A29F-4E89-9098-8DD3E971ED22}" type="slidenum">
              <a:rPr lang="en-GB" smtClean="0"/>
              <a:pPr fontAlgn="base">
                <a:spcBef>
                  <a:spcPct val="0"/>
                </a:spcBef>
                <a:spcAft>
                  <a:spcPct val="0"/>
                </a:spcAft>
                <a:defRPr/>
              </a:pPr>
              <a:t>13</a:t>
            </a:fld>
            <a:endParaRPr lang="en-GB" smtClean="0"/>
          </a:p>
        </p:txBody>
      </p:sp>
    </p:spTree>
    <p:extLst>
      <p:ext uri="{BB962C8B-B14F-4D97-AF65-F5344CB8AC3E}">
        <p14:creationId xmlns:p14="http://schemas.microsoft.com/office/powerpoint/2010/main" val="792052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Picture of night sky from Earth</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25E6EC-7DF1-48D5-BF48-453DE711574C}" type="slidenum">
              <a:rPr lang="en-GB" smtClean="0"/>
              <a:pPr fontAlgn="base">
                <a:spcBef>
                  <a:spcPct val="0"/>
                </a:spcBef>
                <a:spcAft>
                  <a:spcPct val="0"/>
                </a:spcAft>
                <a:defRPr/>
              </a:pPr>
              <a:t>14</a:t>
            </a:fld>
            <a:endParaRPr lang="en-GB" smtClean="0"/>
          </a:p>
        </p:txBody>
      </p:sp>
    </p:spTree>
    <p:extLst>
      <p:ext uri="{BB962C8B-B14F-4D97-AF65-F5344CB8AC3E}">
        <p14:creationId xmlns:p14="http://schemas.microsoft.com/office/powerpoint/2010/main" val="1010327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Hubble Deep Field image</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9BF6DD-5EBC-4185-BC0F-36A70A427B4A}" type="slidenum">
              <a:rPr lang="en-GB" smtClean="0"/>
              <a:pPr fontAlgn="base">
                <a:spcBef>
                  <a:spcPct val="0"/>
                </a:spcBef>
                <a:spcAft>
                  <a:spcPct val="0"/>
                </a:spcAft>
                <a:defRPr/>
              </a:pPr>
              <a:t>15</a:t>
            </a:fld>
            <a:endParaRPr lang="en-GB" smtClean="0"/>
          </a:p>
        </p:txBody>
      </p:sp>
    </p:spTree>
    <p:extLst>
      <p:ext uri="{BB962C8B-B14F-4D97-AF65-F5344CB8AC3E}">
        <p14:creationId xmlns:p14="http://schemas.microsoft.com/office/powerpoint/2010/main" val="26832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Type 1A Supernova</a:t>
            </a:r>
          </a:p>
          <a:p>
            <a:pPr eaLnBrk="1" hangingPunct="1">
              <a:spcBef>
                <a:spcPct val="0"/>
              </a:spcBef>
            </a:pPr>
            <a:r>
              <a:rPr lang="en-GB" smtClean="0"/>
              <a:t>(Hubble space telescope)</a:t>
            </a: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1B4DC9-0FC0-4174-B90F-BB95A861DB8D}" type="slidenum">
              <a:rPr lang="en-GB" smtClean="0"/>
              <a:pPr fontAlgn="base">
                <a:spcBef>
                  <a:spcPct val="0"/>
                </a:spcBef>
                <a:spcAft>
                  <a:spcPct val="0"/>
                </a:spcAft>
                <a:defRPr/>
              </a:pPr>
              <a:t>16</a:t>
            </a:fld>
            <a:endParaRPr lang="en-GB" smtClean="0"/>
          </a:p>
        </p:txBody>
      </p:sp>
    </p:spTree>
    <p:extLst>
      <p:ext uri="{BB962C8B-B14F-4D97-AF65-F5344CB8AC3E}">
        <p14:creationId xmlns:p14="http://schemas.microsoft.com/office/powerpoint/2010/main" val="2712658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7B1D129-C96E-4D92-9786-6A6D954AF3A9}" type="datetimeFigureOut">
              <a:rPr lang="en-GB" smtClean="0"/>
              <a:pPr/>
              <a:t>16/01/2017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2185C8-0C40-4A85-8DAC-B589A27DD57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B1D129-C96E-4D92-9786-6A6D954AF3A9}" type="datetimeFigureOut">
              <a:rPr lang="en-GB" smtClean="0"/>
              <a:pPr/>
              <a:t>16/01/2017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2185C8-0C40-4A85-8DAC-B589A27DD57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B1D129-C96E-4D92-9786-6A6D954AF3A9}" type="datetimeFigureOut">
              <a:rPr lang="en-GB" smtClean="0"/>
              <a:pPr/>
              <a:t>16/01/2017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2185C8-0C40-4A85-8DAC-B589A27DD57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B1D129-C96E-4D92-9786-6A6D954AF3A9}" type="datetimeFigureOut">
              <a:rPr lang="en-GB" smtClean="0"/>
              <a:pPr/>
              <a:t>16/01/2017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2185C8-0C40-4A85-8DAC-B589A27DD57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B1D129-C96E-4D92-9786-6A6D954AF3A9}" type="datetimeFigureOut">
              <a:rPr lang="en-GB" smtClean="0"/>
              <a:pPr/>
              <a:t>16/01/2017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2185C8-0C40-4A85-8DAC-B589A27DD57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7B1D129-C96E-4D92-9786-6A6D954AF3A9}" type="datetimeFigureOut">
              <a:rPr lang="en-GB" smtClean="0"/>
              <a:pPr/>
              <a:t>16/01/2017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2185C8-0C40-4A85-8DAC-B589A27DD57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7B1D129-C96E-4D92-9786-6A6D954AF3A9}" type="datetimeFigureOut">
              <a:rPr lang="en-GB" smtClean="0"/>
              <a:pPr/>
              <a:t>16/01/2017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2185C8-0C40-4A85-8DAC-B589A27DD57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B1D129-C96E-4D92-9786-6A6D954AF3A9}" type="datetimeFigureOut">
              <a:rPr lang="en-GB" smtClean="0"/>
              <a:pPr/>
              <a:t>16/01/2017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2185C8-0C40-4A85-8DAC-B589A27DD57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1D129-C96E-4D92-9786-6A6D954AF3A9}" type="datetimeFigureOut">
              <a:rPr lang="en-GB" smtClean="0"/>
              <a:pPr/>
              <a:t>16/01/2017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2185C8-0C40-4A85-8DAC-B589A27DD57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1D129-C96E-4D92-9786-6A6D954AF3A9}" type="datetimeFigureOut">
              <a:rPr lang="en-GB" smtClean="0"/>
              <a:pPr/>
              <a:t>16/01/2017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2185C8-0C40-4A85-8DAC-B589A27DD57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1D129-C96E-4D92-9786-6A6D954AF3A9}" type="datetimeFigureOut">
              <a:rPr lang="en-GB" smtClean="0"/>
              <a:pPr/>
              <a:t>16/01/2017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2185C8-0C40-4A85-8DAC-B589A27DD57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1D129-C96E-4D92-9786-6A6D954AF3A9}" type="datetimeFigureOut">
              <a:rPr lang="en-GB" smtClean="0"/>
              <a:pPr/>
              <a:t>16/01/2017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185C8-0C40-4A85-8DAC-B589A27DD57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uk/url?sa=i&amp;rct=j&amp;q=&amp;esrc=s&amp;source=images&amp;cd=&amp;cad=rja&amp;uact=8&amp;ved=0ahUKEwiy8oqXhsXRAhUFuRQKHSvZDvMQjRwIBw&amp;url=https://www.youtube.com/watch?v%3D0La58bUNNzQ&amp;bvm=bv.144224172,d.ZGg&amp;psig=AFQjCNFUQLW_C_sQKnjwA9x3N-s9EmYmeQ&amp;ust=148460055037582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file:///\\lornshill-dc-01\Departmental$\Science\SCIENCE%20--SHARED%20COURSE%20RESOURCES\S1%20S2%20SCIENCE\New%20CFE%20course\2%20Life%20CfE\Topic%203%20solar%20system\Stargazing%20LIVE-2_TheBigBang.mpg" TargetMode="External"/><Relationship Id="rId2" Type="http://schemas.openxmlformats.org/officeDocument/2006/relationships/hyperlink" Target="http://www.bbc.co.uk/education/guides/zt2tb9q/revision/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0095" y="624543"/>
            <a:ext cx="7704856" cy="584775"/>
          </a:xfrm>
          <a:prstGeom prst="rect">
            <a:avLst/>
          </a:prstGeom>
          <a:noFill/>
        </p:spPr>
        <p:txBody>
          <a:bodyPr wrap="square" rtlCol="0">
            <a:spAutoFit/>
          </a:bodyPr>
          <a:lstStyle/>
          <a:p>
            <a:r>
              <a:rPr lang="en-GB" sz="3200" dirty="0" smtClean="0"/>
              <a:t>Target – Describe the Big Bang Theory</a:t>
            </a:r>
            <a:endParaRPr lang="en-GB" sz="3200" dirty="0"/>
          </a:p>
        </p:txBody>
      </p:sp>
      <p:sp>
        <p:nvSpPr>
          <p:cNvPr id="3" name="TextBox 2"/>
          <p:cNvSpPr txBox="1"/>
          <p:nvPr/>
        </p:nvSpPr>
        <p:spPr>
          <a:xfrm>
            <a:off x="1475656" y="1772816"/>
            <a:ext cx="7128792" cy="5262979"/>
          </a:xfrm>
          <a:prstGeom prst="rect">
            <a:avLst/>
          </a:prstGeom>
          <a:noFill/>
        </p:spPr>
        <p:txBody>
          <a:bodyPr wrap="square" rtlCol="0">
            <a:spAutoFit/>
          </a:bodyPr>
          <a:lstStyle/>
          <a:p>
            <a:r>
              <a:rPr lang="en-GB" sz="2800" dirty="0" smtClean="0"/>
              <a:t>I can describe the most common Scientific explanation for the origins of the Universe. I can give one piece of evidence to support it.</a:t>
            </a:r>
          </a:p>
          <a:p>
            <a:endParaRPr lang="en-GB" sz="2800" dirty="0"/>
          </a:p>
          <a:p>
            <a:r>
              <a:rPr lang="en-GB" sz="2800" dirty="0"/>
              <a:t>I can describe the most common Scientific explanation for the origins of the Universe. </a:t>
            </a:r>
            <a:endParaRPr lang="en-GB" sz="2800" dirty="0" smtClean="0"/>
          </a:p>
          <a:p>
            <a:endParaRPr lang="en-GB" sz="2800" dirty="0"/>
          </a:p>
          <a:p>
            <a:r>
              <a:rPr lang="en-GB" sz="2800" dirty="0"/>
              <a:t>I can describe the most common Scientific explanation for the origins of the </a:t>
            </a:r>
            <a:r>
              <a:rPr lang="en-GB" sz="2800" dirty="0" smtClean="0"/>
              <a:t>Universe with some help. </a:t>
            </a:r>
            <a:endParaRPr lang="en-GB" sz="2800" dirty="0"/>
          </a:p>
          <a:p>
            <a:endParaRPr lang="en-GB" sz="2800" dirty="0"/>
          </a:p>
          <a:p>
            <a:endParaRPr lang="en-GB" sz="2800" dirty="0"/>
          </a:p>
        </p:txBody>
      </p:sp>
      <p:sp>
        <p:nvSpPr>
          <p:cNvPr id="4" name="Oval 3"/>
          <p:cNvSpPr/>
          <p:nvPr/>
        </p:nvSpPr>
        <p:spPr>
          <a:xfrm>
            <a:off x="494071" y="1916832"/>
            <a:ext cx="432048" cy="4320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94071" y="3573016"/>
            <a:ext cx="432048" cy="4320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16333" y="4835318"/>
            <a:ext cx="432048" cy="4320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7801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GB" smtClean="0"/>
              <a:t>‘The Big Bang Lesson’</a:t>
            </a:r>
          </a:p>
        </p:txBody>
      </p:sp>
      <p:sp>
        <p:nvSpPr>
          <p:cNvPr id="3" name="Subtitle 2"/>
          <p:cNvSpPr>
            <a:spLocks noGrp="1"/>
          </p:cNvSpPr>
          <p:nvPr>
            <p:ph type="subTitle" idx="1"/>
          </p:nvPr>
        </p:nvSpPr>
        <p:spPr>
          <a:xfrm>
            <a:off x="1371600" y="3886200"/>
            <a:ext cx="6400800" cy="2400300"/>
          </a:xfrm>
        </p:spPr>
        <p:txBody>
          <a:bodyPr rtlCol="0">
            <a:normAutofit/>
          </a:bodyPr>
          <a:lstStyle/>
          <a:p>
            <a:pPr eaLnBrk="1" fontAlgn="auto" hangingPunct="1">
              <a:spcAft>
                <a:spcPts val="0"/>
              </a:spcAft>
              <a:buFont typeface="Arial" pitchFamily="34" charset="0"/>
              <a:buNone/>
              <a:defRPr/>
            </a:pPr>
            <a:r>
              <a:rPr lang="en-GB" dirty="0" smtClean="0"/>
              <a:t>Courtesy of Professor Brian Cox</a:t>
            </a:r>
          </a:p>
          <a:p>
            <a:pPr eaLnBrk="1" fontAlgn="auto" hangingPunct="1">
              <a:spcAft>
                <a:spcPts val="0"/>
              </a:spcAft>
              <a:buFont typeface="Arial" pitchFamily="34" charset="0"/>
              <a:buNone/>
              <a:defRPr/>
            </a:pPr>
            <a:r>
              <a:rPr lang="en-GB" dirty="0" smtClean="0"/>
              <a:t>For further resources visit http://stem.org.uk/bigbang</a:t>
            </a:r>
          </a:p>
          <a:p>
            <a:pPr eaLnBrk="1" fontAlgn="auto" hangingPunct="1">
              <a:spcAft>
                <a:spcPts val="0"/>
              </a:spcAft>
              <a:buFont typeface="Arial" pitchFamily="34" charset="0"/>
              <a:buNone/>
              <a:defRPr/>
            </a:pPr>
            <a:endParaRPr lang="en-GB"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PN-2000-001138.jpg"/>
          <p:cNvPicPr>
            <a:picLocks noChangeAspect="1"/>
          </p:cNvPicPr>
          <p:nvPr/>
        </p:nvPicPr>
        <p:blipFill>
          <a:blip r:embed="rId3" cstate="print"/>
          <a:srcRect/>
          <a:stretch>
            <a:fillRect/>
          </a:stretch>
        </p:blipFill>
        <p:spPr bwMode="auto">
          <a:xfrm>
            <a:off x="1143000" y="0"/>
            <a:ext cx="6858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0024066.jpg"/>
          <p:cNvPicPr>
            <a:picLocks noChangeAspect="1"/>
          </p:cNvPicPr>
          <p:nvPr/>
        </p:nvPicPr>
        <p:blipFill>
          <a:blip r:embed="rId3" cstate="print"/>
          <a:srcRect/>
          <a:stretch>
            <a:fillRect/>
          </a:stretch>
        </p:blipFill>
        <p:spPr bwMode="auto">
          <a:xfrm>
            <a:off x="2219325" y="0"/>
            <a:ext cx="47053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GPN-2001-000014.jpg"/>
          <p:cNvPicPr>
            <a:picLocks noChangeAspect="1"/>
          </p:cNvPicPr>
          <p:nvPr/>
        </p:nvPicPr>
        <p:blipFill>
          <a:blip r:embed="rId3" cstate="print"/>
          <a:srcRect/>
          <a:stretch>
            <a:fillRect/>
          </a:stretch>
        </p:blipFill>
        <p:spPr bwMode="auto">
          <a:xfrm>
            <a:off x="0" y="0"/>
            <a:ext cx="9144000" cy="735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214438" y="0"/>
            <a:ext cx="68580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Supernova.png"/>
          <p:cNvPicPr>
            <a:picLocks noChangeAspect="1"/>
          </p:cNvPicPr>
          <p:nvPr/>
        </p:nvPicPr>
        <p:blipFill>
          <a:blip r:embed="rId3" cstate="print"/>
          <a:srcRect/>
          <a:stretch>
            <a:fillRect/>
          </a:stretch>
        </p:blipFill>
        <p:spPr bwMode="auto">
          <a:xfrm>
            <a:off x="1714500" y="285750"/>
            <a:ext cx="6178550" cy="61785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7416824" cy="2554545"/>
          </a:xfrm>
          <a:prstGeom prst="rect">
            <a:avLst/>
          </a:prstGeom>
          <a:noFill/>
        </p:spPr>
        <p:txBody>
          <a:bodyPr wrap="square" rtlCol="0">
            <a:spAutoFit/>
          </a:bodyPr>
          <a:lstStyle/>
          <a:p>
            <a:r>
              <a:rPr lang="en-GB" sz="3200" dirty="0"/>
              <a:t>All the matter in the whole Universe is packed together into one tiny lump. It is incredibly heavy and contains all the energy in the universe. This makes it incredibly hot.</a:t>
            </a:r>
            <a:endParaRPr lang="en-GB" sz="3200" dirty="0"/>
          </a:p>
        </p:txBody>
      </p:sp>
      <p:sp>
        <p:nvSpPr>
          <p:cNvPr id="3" name="Plaque 2"/>
          <p:cNvSpPr/>
          <p:nvPr/>
        </p:nvSpPr>
        <p:spPr>
          <a:xfrm>
            <a:off x="3923928" y="4005064"/>
            <a:ext cx="432048" cy="432048"/>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404664"/>
            <a:ext cx="6192688" cy="2554545"/>
          </a:xfrm>
          <a:prstGeom prst="rect">
            <a:avLst/>
          </a:prstGeom>
        </p:spPr>
        <p:txBody>
          <a:bodyPr wrap="square">
            <a:spAutoFit/>
          </a:bodyPr>
          <a:lstStyle/>
          <a:p>
            <a:r>
              <a:rPr lang="pl-PL" sz="3200" dirty="0"/>
              <a:t>Cała materia we wszechświecie jest zapakowany w jeden malutki guzek. To jest bardzo ciężka i zawiera całą energię we wszechświecie. To sprawia, że niezwykle gorąco.</a:t>
            </a:r>
            <a:endParaRPr lang="en-GB" sz="3200" dirty="0"/>
          </a:p>
        </p:txBody>
      </p:sp>
    </p:spTree>
    <p:extLst>
      <p:ext uri="{BB962C8B-B14F-4D97-AF65-F5344CB8AC3E}">
        <p14:creationId xmlns:p14="http://schemas.microsoft.com/office/powerpoint/2010/main" val="3445552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7416824" cy="3046988"/>
          </a:xfrm>
          <a:prstGeom prst="rect">
            <a:avLst/>
          </a:prstGeom>
          <a:noFill/>
        </p:spPr>
        <p:txBody>
          <a:bodyPr wrap="square" rtlCol="0">
            <a:spAutoFit/>
          </a:bodyPr>
          <a:lstStyle/>
          <a:p>
            <a:r>
              <a:rPr lang="en-GB" sz="3200" dirty="0" smtClean="0"/>
              <a:t>Over the 15 million years since the first galaxies formed, they pulled tighter and tighter together. The first stars collapse and die, producing new chemicals and the materials which gravity can then pull together to make stars and planets.</a:t>
            </a:r>
            <a:endParaRPr lang="en-GB" sz="3200" dirty="0"/>
          </a:p>
        </p:txBody>
      </p:sp>
      <p:sp>
        <p:nvSpPr>
          <p:cNvPr id="1026" name="AutoShape 2" descr="Image result for galax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Image result for galax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https://upload.wikimedia.org/wikipedia/commons/thumb/c/c3/NGC_4414_%28NASA-med%29.jpg/800px-NGC_4414_%28NASA-med%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2" name="AutoShape 8" descr="Image result for galax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4" name="AutoShape 10" descr="Image result for galax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6" name="Picture 12" descr="Image result for milky way galaxy">
            <a:hlinkClick r:id="rId2"/>
          </p:cNvPr>
          <p:cNvPicPr>
            <a:picLocks noChangeAspect="1" noChangeArrowheads="1"/>
          </p:cNvPicPr>
          <p:nvPr/>
        </p:nvPicPr>
        <p:blipFill>
          <a:blip r:embed="rId3" cstate="print"/>
          <a:srcRect/>
          <a:stretch>
            <a:fillRect/>
          </a:stretch>
        </p:blipFill>
        <p:spPr bwMode="auto">
          <a:xfrm>
            <a:off x="2411760" y="3789040"/>
            <a:ext cx="4502274" cy="25319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772816"/>
            <a:ext cx="6858000" cy="3970318"/>
          </a:xfrm>
          <a:prstGeom prst="rect">
            <a:avLst/>
          </a:prstGeom>
        </p:spPr>
        <p:txBody>
          <a:bodyPr wrap="square">
            <a:spAutoFit/>
          </a:bodyPr>
          <a:lstStyle/>
          <a:p>
            <a:r>
              <a:rPr lang="pl-PL" sz="2800" dirty="0"/>
              <a:t>Mogę opisać najczęściej naukowe wyjaśnienie początków Wszechświata. Mogę dać Jednym z dowodów na jego poparcie.</a:t>
            </a:r>
          </a:p>
          <a:p>
            <a:endParaRPr lang="pl-PL" sz="2800" dirty="0"/>
          </a:p>
          <a:p>
            <a:r>
              <a:rPr lang="pl-PL" sz="2800" dirty="0"/>
              <a:t>Mogę opisać najczęściej naukowe wyjaśnienie początków Wszechświata.</a:t>
            </a:r>
          </a:p>
          <a:p>
            <a:endParaRPr lang="pl-PL" sz="2800" dirty="0"/>
          </a:p>
          <a:p>
            <a:r>
              <a:rPr lang="pl-PL" sz="2800" dirty="0"/>
              <a:t>Mogę opisać najczęściej naukowe wyjaśnienie początków Wszechświata z jakiejś pomocy.</a:t>
            </a:r>
            <a:endParaRPr lang="en-GB" sz="2800" dirty="0"/>
          </a:p>
        </p:txBody>
      </p:sp>
      <p:sp>
        <p:nvSpPr>
          <p:cNvPr id="3" name="Rectangle 2"/>
          <p:cNvSpPr/>
          <p:nvPr/>
        </p:nvSpPr>
        <p:spPr>
          <a:xfrm>
            <a:off x="899592" y="548680"/>
            <a:ext cx="7992888" cy="584775"/>
          </a:xfrm>
          <a:prstGeom prst="rect">
            <a:avLst/>
          </a:prstGeom>
        </p:spPr>
        <p:txBody>
          <a:bodyPr wrap="square">
            <a:spAutoFit/>
          </a:bodyPr>
          <a:lstStyle/>
          <a:p>
            <a:r>
              <a:rPr lang="en-GB" sz="3200" dirty="0"/>
              <a:t>Target - </a:t>
            </a:r>
            <a:r>
              <a:rPr lang="en-GB" sz="3200" dirty="0" err="1"/>
              <a:t>Opisać</a:t>
            </a:r>
            <a:r>
              <a:rPr lang="en-GB" sz="3200" dirty="0"/>
              <a:t> The Big Bang Theory</a:t>
            </a:r>
          </a:p>
        </p:txBody>
      </p:sp>
    </p:spTree>
    <p:extLst>
      <p:ext uri="{BB962C8B-B14F-4D97-AF65-F5344CB8AC3E}">
        <p14:creationId xmlns:p14="http://schemas.microsoft.com/office/powerpoint/2010/main" val="816141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764704"/>
            <a:ext cx="7344816" cy="5016758"/>
          </a:xfrm>
          <a:prstGeom prst="rect">
            <a:avLst/>
          </a:prstGeom>
        </p:spPr>
        <p:txBody>
          <a:bodyPr wrap="square">
            <a:spAutoFit/>
          </a:bodyPr>
          <a:lstStyle/>
          <a:p>
            <a:r>
              <a:rPr lang="pl-PL" sz="3200" dirty="0">
                <a:solidFill>
                  <a:srgbClr val="777777"/>
                </a:solidFill>
                <a:latin typeface="arial" panose="020B0604020202020204" pitchFamily="34" charset="0"/>
              </a:rPr>
              <a:t/>
            </a:r>
            <a:br>
              <a:rPr lang="pl-PL" sz="3200" dirty="0">
                <a:solidFill>
                  <a:srgbClr val="777777"/>
                </a:solidFill>
                <a:latin typeface="arial" panose="020B0604020202020204" pitchFamily="34" charset="0"/>
              </a:rPr>
            </a:br>
            <a:endParaRPr lang="pl-PL" sz="3200" dirty="0">
              <a:solidFill>
                <a:srgbClr val="777777"/>
              </a:solidFill>
              <a:latin typeface="arial" panose="020B0604020202020204" pitchFamily="34" charset="0"/>
            </a:endParaRPr>
          </a:p>
          <a:p>
            <a:r>
              <a:rPr lang="pl-PL" sz="3200" dirty="0">
                <a:solidFill>
                  <a:srgbClr val="222222"/>
                </a:solidFill>
                <a:latin typeface="arial" panose="020B0604020202020204" pitchFamily="34" charset="0"/>
              </a:rPr>
              <a:t>Ponad 15 milionów lat od pierwszych galaktyk powstałych, że pociągnął mocniej i mocniej ze sobą. Pierwsze gwiazdy zwinąć i umierają, tworząc nowe związki chemiczne oraz materiały, które grawitacja może potem trzymać się razem, aby gwiazdy i planety.</a:t>
            </a:r>
            <a:endParaRPr lang="pl-PL" sz="3200" b="0" i="0" dirty="0">
              <a:solidFill>
                <a:srgbClr val="777777"/>
              </a:solidFill>
              <a:effectLst/>
              <a:latin typeface="arial" panose="020B0604020202020204" pitchFamily="34" charset="0"/>
            </a:endParaRPr>
          </a:p>
        </p:txBody>
      </p:sp>
    </p:spTree>
    <p:extLst>
      <p:ext uri="{BB962C8B-B14F-4D97-AF65-F5344CB8AC3E}">
        <p14:creationId xmlns:p14="http://schemas.microsoft.com/office/powerpoint/2010/main" val="2979872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7416824" cy="3539430"/>
          </a:xfrm>
          <a:prstGeom prst="rect">
            <a:avLst/>
          </a:prstGeom>
          <a:noFill/>
        </p:spPr>
        <p:txBody>
          <a:bodyPr wrap="square" rtlCol="0">
            <a:spAutoFit/>
          </a:bodyPr>
          <a:lstStyle/>
          <a:p>
            <a:r>
              <a:rPr lang="en-GB" sz="3200" dirty="0" smtClean="0"/>
              <a:t>Within one millionth of a second, the energy has spread out so much that the universe stats to cool. As it cools the quarks start to get pulled to </a:t>
            </a:r>
            <a:r>
              <a:rPr lang="en-GB" sz="3200" dirty="0" err="1" smtClean="0"/>
              <a:t>gether</a:t>
            </a:r>
            <a:r>
              <a:rPr lang="en-GB" sz="3200" dirty="0" smtClean="0"/>
              <a:t> to make protons and neutrons. These become the particles that will make up all the atoms of all the chemicals that exist.</a:t>
            </a:r>
            <a:endParaRPr lang="en-GB" sz="3200" dirty="0"/>
          </a:p>
        </p:txBody>
      </p:sp>
      <p:sp>
        <p:nvSpPr>
          <p:cNvPr id="3" name="Oval 2"/>
          <p:cNvSpPr/>
          <p:nvPr/>
        </p:nvSpPr>
        <p:spPr>
          <a:xfrm>
            <a:off x="2051720" y="4725144"/>
            <a:ext cx="1440160"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5940152" y="4221088"/>
            <a:ext cx="1440160"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300192" y="4437112"/>
            <a:ext cx="641521" cy="923330"/>
          </a:xfrm>
          <a:prstGeom prst="rect">
            <a:avLst/>
          </a:prstGeom>
          <a:solidFill>
            <a:schemeClr val="bg1"/>
          </a:solid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ectangle 5"/>
          <p:cNvSpPr/>
          <p:nvPr/>
        </p:nvSpPr>
        <p:spPr>
          <a:xfrm>
            <a:off x="2527850" y="4941168"/>
            <a:ext cx="553357" cy="923330"/>
          </a:xfrm>
          <a:prstGeom prst="rect">
            <a:avLst/>
          </a:prstGeom>
          <a:solidFill>
            <a:schemeClr val="bg1"/>
          </a:solid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ight Arrow 6"/>
          <p:cNvSpPr/>
          <p:nvPr/>
        </p:nvSpPr>
        <p:spPr>
          <a:xfrm>
            <a:off x="1331640" y="5229200"/>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5400000">
            <a:off x="2555776" y="4221088"/>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10800000">
            <a:off x="3707904" y="5229200"/>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16200000">
            <a:off x="2483768" y="6425952"/>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5148064" y="4725144"/>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5400000">
            <a:off x="6372200" y="3717032"/>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10800000">
            <a:off x="7524328" y="4725144"/>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16200000">
            <a:off x="6300192" y="5921896"/>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196752"/>
            <a:ext cx="7848872" cy="3539430"/>
          </a:xfrm>
          <a:prstGeom prst="rect">
            <a:avLst/>
          </a:prstGeom>
        </p:spPr>
        <p:txBody>
          <a:bodyPr wrap="square">
            <a:spAutoFit/>
          </a:bodyPr>
          <a:lstStyle/>
          <a:p>
            <a:r>
              <a:rPr lang="en-GB" sz="3200" dirty="0"/>
              <a:t>W </a:t>
            </a:r>
            <a:r>
              <a:rPr lang="en-GB" sz="3200" dirty="0" err="1"/>
              <a:t>ciągu</a:t>
            </a:r>
            <a:r>
              <a:rPr lang="en-GB" sz="3200" dirty="0"/>
              <a:t> </a:t>
            </a:r>
            <a:r>
              <a:rPr lang="en-GB" sz="3200" dirty="0" err="1"/>
              <a:t>jednej</a:t>
            </a:r>
            <a:r>
              <a:rPr lang="en-GB" sz="3200" dirty="0"/>
              <a:t> </a:t>
            </a:r>
            <a:r>
              <a:rPr lang="en-GB" sz="3200" dirty="0" err="1"/>
              <a:t>milionowej</a:t>
            </a:r>
            <a:r>
              <a:rPr lang="en-GB" sz="3200" dirty="0"/>
              <a:t> </a:t>
            </a:r>
            <a:r>
              <a:rPr lang="en-GB" sz="3200" dirty="0" err="1"/>
              <a:t>sekundy</a:t>
            </a:r>
            <a:r>
              <a:rPr lang="en-GB" sz="3200" dirty="0"/>
              <a:t>, </a:t>
            </a:r>
            <a:r>
              <a:rPr lang="en-GB" sz="3200" dirty="0" err="1"/>
              <a:t>energia</a:t>
            </a:r>
            <a:r>
              <a:rPr lang="en-GB" sz="3200" dirty="0"/>
              <a:t> </a:t>
            </a:r>
            <a:r>
              <a:rPr lang="en-GB" sz="3200" dirty="0" err="1"/>
              <a:t>rozprzestrzenia</a:t>
            </a:r>
            <a:r>
              <a:rPr lang="en-GB" sz="3200" dirty="0"/>
              <a:t> </a:t>
            </a:r>
            <a:r>
              <a:rPr lang="en-GB" sz="3200" dirty="0" err="1"/>
              <a:t>się</a:t>
            </a:r>
            <a:r>
              <a:rPr lang="en-GB" sz="3200" dirty="0"/>
              <a:t> </a:t>
            </a:r>
            <a:r>
              <a:rPr lang="en-GB" sz="3200" dirty="0" err="1"/>
              <a:t>tak</a:t>
            </a:r>
            <a:r>
              <a:rPr lang="en-GB" sz="3200" dirty="0"/>
              <a:t> </a:t>
            </a:r>
            <a:r>
              <a:rPr lang="en-GB" sz="3200" dirty="0" err="1"/>
              <a:t>bardzo</a:t>
            </a:r>
            <a:r>
              <a:rPr lang="en-GB" sz="3200" dirty="0"/>
              <a:t>, </a:t>
            </a:r>
            <a:r>
              <a:rPr lang="en-GB" sz="3200" dirty="0" err="1"/>
              <a:t>że</a:t>
            </a:r>
            <a:r>
              <a:rPr lang="en-GB" sz="3200" dirty="0"/>
              <a:t> </a:t>
            </a:r>
            <a:r>
              <a:rPr lang="en-GB" sz="3200" dirty="0" err="1"/>
              <a:t>statystyki</a:t>
            </a:r>
            <a:r>
              <a:rPr lang="en-GB" sz="3200" dirty="0"/>
              <a:t> </a:t>
            </a:r>
            <a:r>
              <a:rPr lang="en-GB" sz="3200" dirty="0" err="1"/>
              <a:t>wszechświat</a:t>
            </a:r>
            <a:r>
              <a:rPr lang="en-GB" sz="3200" dirty="0"/>
              <a:t> do </a:t>
            </a:r>
            <a:r>
              <a:rPr lang="en-GB" sz="3200" dirty="0" err="1"/>
              <a:t>ostygnięcia</a:t>
            </a:r>
            <a:r>
              <a:rPr lang="en-GB" sz="3200" dirty="0"/>
              <a:t>. </a:t>
            </a:r>
            <a:r>
              <a:rPr lang="en-GB" sz="3200" dirty="0" err="1"/>
              <a:t>Gdy</a:t>
            </a:r>
            <a:r>
              <a:rPr lang="en-GB" sz="3200" dirty="0"/>
              <a:t> </a:t>
            </a:r>
            <a:r>
              <a:rPr lang="en-GB" sz="3200" dirty="0" err="1"/>
              <a:t>ostygnie</a:t>
            </a:r>
            <a:r>
              <a:rPr lang="en-GB" sz="3200" dirty="0"/>
              <a:t> </a:t>
            </a:r>
            <a:r>
              <a:rPr lang="en-GB" sz="3200" dirty="0" err="1"/>
              <a:t>kwarki</a:t>
            </a:r>
            <a:r>
              <a:rPr lang="en-GB" sz="3200" dirty="0"/>
              <a:t> </a:t>
            </a:r>
            <a:r>
              <a:rPr lang="en-GB" sz="3200" dirty="0" err="1"/>
              <a:t>zacząć</a:t>
            </a:r>
            <a:r>
              <a:rPr lang="en-GB" sz="3200" dirty="0"/>
              <a:t> </a:t>
            </a:r>
            <a:r>
              <a:rPr lang="en-GB" sz="3200" dirty="0" err="1"/>
              <a:t>wciągnięty</a:t>
            </a:r>
            <a:r>
              <a:rPr lang="en-GB" sz="3200" dirty="0"/>
              <a:t> do </a:t>
            </a:r>
            <a:r>
              <a:rPr lang="en-GB" sz="3200" dirty="0" err="1"/>
              <a:t>gether</a:t>
            </a:r>
            <a:r>
              <a:rPr lang="en-GB" sz="3200" dirty="0"/>
              <a:t> aby </a:t>
            </a:r>
            <a:r>
              <a:rPr lang="en-GB" sz="3200" dirty="0" err="1"/>
              <a:t>protony</a:t>
            </a:r>
            <a:r>
              <a:rPr lang="en-GB" sz="3200" dirty="0"/>
              <a:t> </a:t>
            </a:r>
            <a:r>
              <a:rPr lang="en-GB" sz="3200" dirty="0" err="1"/>
              <a:t>i</a:t>
            </a:r>
            <a:r>
              <a:rPr lang="en-GB" sz="3200" dirty="0"/>
              <a:t> </a:t>
            </a:r>
            <a:r>
              <a:rPr lang="en-GB" sz="3200" dirty="0" err="1"/>
              <a:t>neutrony</a:t>
            </a:r>
            <a:r>
              <a:rPr lang="en-GB" sz="3200" dirty="0"/>
              <a:t>. </a:t>
            </a:r>
            <a:r>
              <a:rPr lang="en-GB" sz="3200" dirty="0" err="1"/>
              <a:t>Stają</a:t>
            </a:r>
            <a:r>
              <a:rPr lang="en-GB" sz="3200" dirty="0"/>
              <a:t> </a:t>
            </a:r>
            <a:r>
              <a:rPr lang="en-GB" sz="3200" dirty="0" err="1"/>
              <a:t>się</a:t>
            </a:r>
            <a:r>
              <a:rPr lang="en-GB" sz="3200" dirty="0"/>
              <a:t> one </a:t>
            </a:r>
            <a:r>
              <a:rPr lang="en-GB" sz="3200" dirty="0" err="1"/>
              <a:t>cząstki</a:t>
            </a:r>
            <a:r>
              <a:rPr lang="en-GB" sz="3200" dirty="0"/>
              <a:t>, </a:t>
            </a:r>
            <a:r>
              <a:rPr lang="en-GB" sz="3200" dirty="0" err="1"/>
              <a:t>które</a:t>
            </a:r>
            <a:r>
              <a:rPr lang="en-GB" sz="3200" dirty="0"/>
              <a:t> </a:t>
            </a:r>
            <a:r>
              <a:rPr lang="en-GB" sz="3200" dirty="0" err="1"/>
              <a:t>składają</a:t>
            </a:r>
            <a:r>
              <a:rPr lang="en-GB" sz="3200" dirty="0"/>
              <a:t> </a:t>
            </a:r>
            <a:r>
              <a:rPr lang="en-GB" sz="3200" dirty="0" err="1"/>
              <a:t>się</a:t>
            </a:r>
            <a:r>
              <a:rPr lang="en-GB" sz="3200" dirty="0"/>
              <a:t> </a:t>
            </a:r>
            <a:r>
              <a:rPr lang="en-GB" sz="3200" dirty="0" err="1"/>
              <a:t>wszystkie</a:t>
            </a:r>
            <a:r>
              <a:rPr lang="en-GB" sz="3200" dirty="0"/>
              <a:t> atomy </a:t>
            </a:r>
            <a:r>
              <a:rPr lang="en-GB" sz="3200" dirty="0" err="1"/>
              <a:t>wszystkich</a:t>
            </a:r>
            <a:r>
              <a:rPr lang="en-GB" sz="3200" dirty="0"/>
              <a:t> </a:t>
            </a:r>
            <a:r>
              <a:rPr lang="en-GB" sz="3200" dirty="0" err="1"/>
              <a:t>chemikaliów</a:t>
            </a:r>
            <a:r>
              <a:rPr lang="en-GB" sz="3200" dirty="0"/>
              <a:t>, </a:t>
            </a:r>
            <a:r>
              <a:rPr lang="en-GB" sz="3200" dirty="0" err="1"/>
              <a:t>które</a:t>
            </a:r>
            <a:r>
              <a:rPr lang="en-GB" sz="3200" dirty="0"/>
              <a:t> </a:t>
            </a:r>
            <a:r>
              <a:rPr lang="en-GB" sz="3200" dirty="0" err="1"/>
              <a:t>istnieją</a:t>
            </a:r>
            <a:r>
              <a:rPr lang="en-GB" sz="3200" dirty="0"/>
              <a:t>.</a:t>
            </a:r>
          </a:p>
        </p:txBody>
      </p:sp>
    </p:spTree>
    <p:extLst>
      <p:ext uri="{BB962C8B-B14F-4D97-AF65-F5344CB8AC3E}">
        <p14:creationId xmlns:p14="http://schemas.microsoft.com/office/powerpoint/2010/main" val="526401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7416824" cy="3046988"/>
          </a:xfrm>
          <a:prstGeom prst="rect">
            <a:avLst/>
          </a:prstGeom>
          <a:noFill/>
        </p:spPr>
        <p:txBody>
          <a:bodyPr wrap="square" rtlCol="0">
            <a:spAutoFit/>
          </a:bodyPr>
          <a:lstStyle/>
          <a:p>
            <a:r>
              <a:rPr lang="en-GB" sz="3200" dirty="0" smtClean="0"/>
              <a:t>The tiny lump of matter becomes too hot and starts to expand at  a tremendous speed. Lots of energy is released, so there is lots of heat and radiation. The material is in tiny units called electrons and quarks.</a:t>
            </a:r>
          </a:p>
          <a:p>
            <a:r>
              <a:rPr lang="en-GB" sz="3200" dirty="0" smtClean="0"/>
              <a:t>This happened around 14 billion years ago.</a:t>
            </a:r>
            <a:endParaRPr lang="en-GB" sz="3200" dirty="0"/>
          </a:p>
        </p:txBody>
      </p:sp>
      <p:sp>
        <p:nvSpPr>
          <p:cNvPr id="4" name="Oval 3"/>
          <p:cNvSpPr/>
          <p:nvPr/>
        </p:nvSpPr>
        <p:spPr>
          <a:xfrm>
            <a:off x="2771800" y="3717032"/>
            <a:ext cx="2880320" cy="2736304"/>
          </a:xfrm>
          <a:prstGeom prst="ellips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que 2"/>
          <p:cNvSpPr/>
          <p:nvPr/>
        </p:nvSpPr>
        <p:spPr>
          <a:xfrm>
            <a:off x="3995936" y="4869160"/>
            <a:ext cx="432048" cy="432048"/>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p:cNvSpPr/>
          <p:nvPr/>
        </p:nvSpPr>
        <p:spPr>
          <a:xfrm>
            <a:off x="4499992" y="4941168"/>
            <a:ext cx="864096"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rot="16200000">
            <a:off x="3779912" y="4221088"/>
            <a:ext cx="864096"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rot="10584924" flipV="1">
            <a:off x="2994744" y="4967938"/>
            <a:ext cx="864096" cy="2484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5400000">
            <a:off x="3779912" y="5733256"/>
            <a:ext cx="864096"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052736"/>
            <a:ext cx="8136904" cy="3539430"/>
          </a:xfrm>
          <a:prstGeom prst="rect">
            <a:avLst/>
          </a:prstGeom>
        </p:spPr>
        <p:txBody>
          <a:bodyPr wrap="square">
            <a:spAutoFit/>
          </a:bodyPr>
          <a:lstStyle/>
          <a:p>
            <a:r>
              <a:rPr lang="en-GB" sz="3200" dirty="0" err="1"/>
              <a:t>Maleńki</a:t>
            </a:r>
            <a:r>
              <a:rPr lang="en-GB" sz="3200" dirty="0"/>
              <a:t> </a:t>
            </a:r>
            <a:r>
              <a:rPr lang="en-GB" sz="3200" dirty="0" err="1"/>
              <a:t>bryła</a:t>
            </a:r>
            <a:r>
              <a:rPr lang="en-GB" sz="3200" dirty="0"/>
              <a:t> </a:t>
            </a:r>
            <a:r>
              <a:rPr lang="en-GB" sz="3200" dirty="0" err="1"/>
              <a:t>materii</a:t>
            </a:r>
            <a:r>
              <a:rPr lang="en-GB" sz="3200" dirty="0"/>
              <a:t> </a:t>
            </a:r>
            <a:r>
              <a:rPr lang="en-GB" sz="3200" dirty="0" err="1"/>
              <a:t>staje</a:t>
            </a:r>
            <a:r>
              <a:rPr lang="en-GB" sz="3200" dirty="0"/>
              <a:t> </a:t>
            </a:r>
            <a:r>
              <a:rPr lang="en-GB" sz="3200" dirty="0" err="1"/>
              <a:t>się</a:t>
            </a:r>
            <a:r>
              <a:rPr lang="en-GB" sz="3200" dirty="0"/>
              <a:t> </a:t>
            </a:r>
            <a:r>
              <a:rPr lang="en-GB" sz="3200" dirty="0" err="1"/>
              <a:t>zbyt</a:t>
            </a:r>
            <a:r>
              <a:rPr lang="en-GB" sz="3200" dirty="0"/>
              <a:t> </a:t>
            </a:r>
            <a:r>
              <a:rPr lang="en-GB" sz="3200" dirty="0" err="1"/>
              <a:t>gorąca</a:t>
            </a:r>
            <a:r>
              <a:rPr lang="en-GB" sz="3200" dirty="0"/>
              <a:t> </a:t>
            </a:r>
            <a:r>
              <a:rPr lang="en-GB" sz="3200" dirty="0" err="1"/>
              <a:t>i</a:t>
            </a:r>
            <a:r>
              <a:rPr lang="en-GB" sz="3200" dirty="0"/>
              <a:t> </a:t>
            </a:r>
            <a:r>
              <a:rPr lang="en-GB" sz="3200" dirty="0" err="1"/>
              <a:t>zaczyna</a:t>
            </a:r>
            <a:r>
              <a:rPr lang="en-GB" sz="3200" dirty="0"/>
              <a:t> </a:t>
            </a:r>
            <a:r>
              <a:rPr lang="en-GB" sz="3200" dirty="0" err="1"/>
              <a:t>rozwijać</a:t>
            </a:r>
            <a:r>
              <a:rPr lang="en-GB" sz="3200" dirty="0"/>
              <a:t> </a:t>
            </a:r>
            <a:r>
              <a:rPr lang="en-GB" sz="3200" dirty="0" err="1"/>
              <a:t>się</a:t>
            </a:r>
            <a:r>
              <a:rPr lang="en-GB" sz="3200" dirty="0"/>
              <a:t> w </a:t>
            </a:r>
            <a:r>
              <a:rPr lang="en-GB" sz="3200" dirty="0" err="1"/>
              <a:t>ogromnym</a:t>
            </a:r>
            <a:r>
              <a:rPr lang="en-GB" sz="3200" dirty="0"/>
              <a:t> </a:t>
            </a:r>
            <a:r>
              <a:rPr lang="en-GB" sz="3200" dirty="0" err="1"/>
              <a:t>tempie</a:t>
            </a:r>
            <a:r>
              <a:rPr lang="en-GB" sz="3200" dirty="0"/>
              <a:t>. </a:t>
            </a:r>
            <a:r>
              <a:rPr lang="en-GB" sz="3200" dirty="0" err="1"/>
              <a:t>Mnóstwo</a:t>
            </a:r>
            <a:r>
              <a:rPr lang="en-GB" sz="3200" dirty="0"/>
              <a:t> </a:t>
            </a:r>
            <a:r>
              <a:rPr lang="en-GB" sz="3200" dirty="0" err="1"/>
              <a:t>energii</a:t>
            </a:r>
            <a:r>
              <a:rPr lang="en-GB" sz="3200" dirty="0"/>
              <a:t> </a:t>
            </a:r>
            <a:r>
              <a:rPr lang="en-GB" sz="3200" dirty="0" err="1"/>
              <a:t>zostanie</a:t>
            </a:r>
            <a:r>
              <a:rPr lang="en-GB" sz="3200" dirty="0"/>
              <a:t> </a:t>
            </a:r>
            <a:r>
              <a:rPr lang="en-GB" sz="3200" dirty="0" err="1"/>
              <a:t>zwolniony</a:t>
            </a:r>
            <a:r>
              <a:rPr lang="en-GB" sz="3200" dirty="0"/>
              <a:t>, </a:t>
            </a:r>
            <a:r>
              <a:rPr lang="en-GB" sz="3200" dirty="0" err="1"/>
              <a:t>więc</a:t>
            </a:r>
            <a:r>
              <a:rPr lang="en-GB" sz="3200" dirty="0"/>
              <a:t> </a:t>
            </a:r>
            <a:r>
              <a:rPr lang="en-GB" sz="3200" dirty="0" err="1"/>
              <a:t>nie</a:t>
            </a:r>
            <a:r>
              <a:rPr lang="en-GB" sz="3200" dirty="0"/>
              <a:t> ma </a:t>
            </a:r>
            <a:r>
              <a:rPr lang="en-GB" sz="3200" dirty="0" err="1"/>
              <a:t>dużo</a:t>
            </a:r>
            <a:r>
              <a:rPr lang="en-GB" sz="3200" dirty="0"/>
              <a:t> </a:t>
            </a:r>
            <a:r>
              <a:rPr lang="en-GB" sz="3200" dirty="0" err="1"/>
              <a:t>ciepła</a:t>
            </a:r>
            <a:r>
              <a:rPr lang="en-GB" sz="3200" dirty="0"/>
              <a:t> </a:t>
            </a:r>
            <a:r>
              <a:rPr lang="en-GB" sz="3200" dirty="0" err="1"/>
              <a:t>i</a:t>
            </a:r>
            <a:r>
              <a:rPr lang="en-GB" sz="3200" dirty="0"/>
              <a:t> </a:t>
            </a:r>
            <a:r>
              <a:rPr lang="en-GB" sz="3200" dirty="0" err="1"/>
              <a:t>promieniowania</a:t>
            </a:r>
            <a:r>
              <a:rPr lang="en-GB" sz="3200" dirty="0"/>
              <a:t>. </a:t>
            </a:r>
            <a:r>
              <a:rPr lang="en-GB" sz="3200" dirty="0" err="1"/>
              <a:t>Materiał</a:t>
            </a:r>
            <a:r>
              <a:rPr lang="en-GB" sz="3200" dirty="0"/>
              <a:t> jest w </a:t>
            </a:r>
            <a:r>
              <a:rPr lang="en-GB" sz="3200" dirty="0" err="1"/>
              <a:t>małych</a:t>
            </a:r>
            <a:r>
              <a:rPr lang="en-GB" sz="3200" dirty="0"/>
              <a:t> </a:t>
            </a:r>
            <a:r>
              <a:rPr lang="en-GB" sz="3200" dirty="0" err="1"/>
              <a:t>jednostkach</a:t>
            </a:r>
            <a:r>
              <a:rPr lang="en-GB" sz="3200" dirty="0"/>
              <a:t> </a:t>
            </a:r>
            <a:r>
              <a:rPr lang="en-GB" sz="3200" dirty="0" err="1"/>
              <a:t>zwanych</a:t>
            </a:r>
            <a:r>
              <a:rPr lang="en-GB" sz="3200" dirty="0"/>
              <a:t> </a:t>
            </a:r>
            <a:r>
              <a:rPr lang="en-GB" sz="3200" dirty="0" err="1"/>
              <a:t>elektrony</a:t>
            </a:r>
            <a:r>
              <a:rPr lang="en-GB" sz="3200" dirty="0"/>
              <a:t> </a:t>
            </a:r>
            <a:r>
              <a:rPr lang="en-GB" sz="3200" dirty="0" err="1"/>
              <a:t>i</a:t>
            </a:r>
            <a:r>
              <a:rPr lang="en-GB" sz="3200" dirty="0"/>
              <a:t> </a:t>
            </a:r>
            <a:r>
              <a:rPr lang="en-GB" sz="3200" dirty="0" err="1"/>
              <a:t>kwarki</a:t>
            </a:r>
            <a:r>
              <a:rPr lang="en-GB" sz="3200" dirty="0"/>
              <a:t>.</a:t>
            </a:r>
          </a:p>
          <a:p>
            <a:r>
              <a:rPr lang="en-GB" sz="3200" dirty="0" err="1"/>
              <a:t>Stało</a:t>
            </a:r>
            <a:r>
              <a:rPr lang="en-GB" sz="3200" dirty="0"/>
              <a:t> </a:t>
            </a:r>
            <a:r>
              <a:rPr lang="en-GB" sz="3200" dirty="0" err="1"/>
              <a:t>się</a:t>
            </a:r>
            <a:r>
              <a:rPr lang="en-GB" sz="3200" dirty="0"/>
              <a:t> to </a:t>
            </a:r>
            <a:r>
              <a:rPr lang="en-GB" sz="3200" dirty="0" err="1"/>
              <a:t>około</a:t>
            </a:r>
            <a:r>
              <a:rPr lang="en-GB" sz="3200" dirty="0"/>
              <a:t> 14 </a:t>
            </a:r>
            <a:r>
              <a:rPr lang="en-GB" sz="3200" dirty="0" err="1"/>
              <a:t>miliardów</a:t>
            </a:r>
            <a:r>
              <a:rPr lang="en-GB" sz="3200" dirty="0"/>
              <a:t> </a:t>
            </a:r>
            <a:r>
              <a:rPr lang="en-GB" sz="3200" dirty="0" err="1"/>
              <a:t>lat</a:t>
            </a:r>
            <a:r>
              <a:rPr lang="en-GB" sz="3200" dirty="0"/>
              <a:t> </a:t>
            </a:r>
            <a:r>
              <a:rPr lang="en-GB" sz="3200" dirty="0" err="1"/>
              <a:t>temu</a:t>
            </a:r>
            <a:r>
              <a:rPr lang="en-GB" sz="3200" dirty="0"/>
              <a:t>.</a:t>
            </a:r>
          </a:p>
        </p:txBody>
      </p:sp>
    </p:spTree>
    <p:extLst>
      <p:ext uri="{BB962C8B-B14F-4D97-AF65-F5344CB8AC3E}">
        <p14:creationId xmlns:p14="http://schemas.microsoft.com/office/powerpoint/2010/main" val="279981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7416824" cy="2554545"/>
          </a:xfrm>
          <a:prstGeom prst="rect">
            <a:avLst/>
          </a:prstGeom>
          <a:noFill/>
        </p:spPr>
        <p:txBody>
          <a:bodyPr wrap="square" rtlCol="0">
            <a:spAutoFit/>
          </a:bodyPr>
          <a:lstStyle/>
          <a:p>
            <a:r>
              <a:rPr lang="en-GB" sz="3200" dirty="0" smtClean="0"/>
              <a:t>After 3 minutes, the universe is still too hot for atoms to form, so there are no chemicals yet. The thick ‘soup’ of electrons, protons, neutrons and quarks stop any light, so the Universe is a dark fog.</a:t>
            </a:r>
            <a:endParaRPr lang="en-GB" sz="3200" dirty="0"/>
          </a:p>
        </p:txBody>
      </p:sp>
      <p:sp>
        <p:nvSpPr>
          <p:cNvPr id="3" name="Rounded Rectangle 2"/>
          <p:cNvSpPr/>
          <p:nvPr/>
        </p:nvSpPr>
        <p:spPr>
          <a:xfrm>
            <a:off x="1403648" y="3429000"/>
            <a:ext cx="6336704" cy="3168352"/>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196752"/>
            <a:ext cx="7920880" cy="3046988"/>
          </a:xfrm>
          <a:prstGeom prst="rect">
            <a:avLst/>
          </a:prstGeom>
        </p:spPr>
        <p:txBody>
          <a:bodyPr wrap="square">
            <a:spAutoFit/>
          </a:bodyPr>
          <a:lstStyle/>
          <a:p>
            <a:r>
              <a:rPr lang="en-GB" sz="3200" dirty="0"/>
              <a:t>Po 3 </a:t>
            </a:r>
            <a:r>
              <a:rPr lang="en-GB" sz="3200" dirty="0" err="1"/>
              <a:t>minutach</a:t>
            </a:r>
            <a:r>
              <a:rPr lang="en-GB" sz="3200" dirty="0"/>
              <a:t>, </a:t>
            </a:r>
            <a:r>
              <a:rPr lang="en-GB" sz="3200" dirty="0" err="1"/>
              <a:t>wszechświat</a:t>
            </a:r>
            <a:r>
              <a:rPr lang="en-GB" sz="3200" dirty="0"/>
              <a:t> jest </a:t>
            </a:r>
            <a:r>
              <a:rPr lang="en-GB" sz="3200" dirty="0" err="1"/>
              <a:t>jeszcze</a:t>
            </a:r>
            <a:r>
              <a:rPr lang="en-GB" sz="3200" dirty="0"/>
              <a:t> </a:t>
            </a:r>
            <a:r>
              <a:rPr lang="en-GB" sz="3200" dirty="0" err="1"/>
              <a:t>zbyt</a:t>
            </a:r>
            <a:r>
              <a:rPr lang="en-GB" sz="3200" dirty="0"/>
              <a:t> </a:t>
            </a:r>
            <a:r>
              <a:rPr lang="en-GB" sz="3200" dirty="0" err="1"/>
              <a:t>gorący</a:t>
            </a:r>
            <a:r>
              <a:rPr lang="en-GB" sz="3200" dirty="0"/>
              <a:t> </a:t>
            </a:r>
            <a:r>
              <a:rPr lang="en-GB" sz="3200" dirty="0" err="1"/>
              <a:t>dla</a:t>
            </a:r>
            <a:r>
              <a:rPr lang="en-GB" sz="3200" dirty="0"/>
              <a:t> </a:t>
            </a:r>
            <a:r>
              <a:rPr lang="en-GB" sz="3200" dirty="0" err="1"/>
              <a:t>węgla</a:t>
            </a:r>
            <a:r>
              <a:rPr lang="en-GB" sz="3200" dirty="0"/>
              <a:t> do </a:t>
            </a:r>
            <a:r>
              <a:rPr lang="en-GB" sz="3200" dirty="0" err="1"/>
              <a:t>formy</a:t>
            </a:r>
            <a:r>
              <a:rPr lang="en-GB" sz="3200" dirty="0"/>
              <a:t>, </a:t>
            </a:r>
            <a:r>
              <a:rPr lang="en-GB" sz="3200" dirty="0" err="1"/>
              <a:t>więc</a:t>
            </a:r>
            <a:r>
              <a:rPr lang="en-GB" sz="3200" dirty="0"/>
              <a:t> </a:t>
            </a:r>
            <a:r>
              <a:rPr lang="en-GB" sz="3200" dirty="0" err="1"/>
              <a:t>nie</a:t>
            </a:r>
            <a:r>
              <a:rPr lang="en-GB" sz="3200" dirty="0"/>
              <a:t> ma </a:t>
            </a:r>
            <a:r>
              <a:rPr lang="en-GB" sz="3200" dirty="0" err="1"/>
              <a:t>jeszcze</a:t>
            </a:r>
            <a:r>
              <a:rPr lang="en-GB" sz="3200" dirty="0"/>
              <a:t> </a:t>
            </a:r>
            <a:r>
              <a:rPr lang="en-GB" sz="3200" dirty="0" err="1"/>
              <a:t>żadnych</a:t>
            </a:r>
            <a:r>
              <a:rPr lang="en-GB" sz="3200" dirty="0"/>
              <a:t> </a:t>
            </a:r>
            <a:r>
              <a:rPr lang="en-GB" sz="3200" dirty="0" err="1"/>
              <a:t>chemikaliów</a:t>
            </a:r>
            <a:r>
              <a:rPr lang="en-GB" sz="3200" dirty="0"/>
              <a:t>. </a:t>
            </a:r>
            <a:r>
              <a:rPr lang="en-GB" sz="3200" dirty="0" err="1"/>
              <a:t>Gruba</a:t>
            </a:r>
            <a:r>
              <a:rPr lang="en-GB" sz="3200" dirty="0"/>
              <a:t> "</a:t>
            </a:r>
            <a:r>
              <a:rPr lang="en-GB" sz="3200" dirty="0" err="1"/>
              <a:t>zupa</a:t>
            </a:r>
            <a:r>
              <a:rPr lang="en-GB" sz="3200" dirty="0"/>
              <a:t>" </a:t>
            </a:r>
            <a:r>
              <a:rPr lang="en-GB" sz="3200" dirty="0" err="1"/>
              <a:t>elektronów</a:t>
            </a:r>
            <a:r>
              <a:rPr lang="en-GB" sz="3200" dirty="0"/>
              <a:t>, </a:t>
            </a:r>
            <a:r>
              <a:rPr lang="en-GB" sz="3200" dirty="0" err="1"/>
              <a:t>protonów</a:t>
            </a:r>
            <a:r>
              <a:rPr lang="en-GB" sz="3200" dirty="0"/>
              <a:t>, </a:t>
            </a:r>
            <a:r>
              <a:rPr lang="en-GB" sz="3200" dirty="0" err="1"/>
              <a:t>neutronów</a:t>
            </a:r>
            <a:r>
              <a:rPr lang="en-GB" sz="3200" dirty="0"/>
              <a:t> </a:t>
            </a:r>
            <a:r>
              <a:rPr lang="en-GB" sz="3200" dirty="0" err="1"/>
              <a:t>i</a:t>
            </a:r>
            <a:r>
              <a:rPr lang="en-GB" sz="3200" dirty="0"/>
              <a:t> </a:t>
            </a:r>
            <a:r>
              <a:rPr lang="en-GB" sz="3200" dirty="0" err="1"/>
              <a:t>kwarki</a:t>
            </a:r>
            <a:r>
              <a:rPr lang="en-GB" sz="3200" dirty="0"/>
              <a:t> </a:t>
            </a:r>
            <a:r>
              <a:rPr lang="en-GB" sz="3200" dirty="0" err="1"/>
              <a:t>zatrzymać</a:t>
            </a:r>
            <a:r>
              <a:rPr lang="en-GB" sz="3200" dirty="0"/>
              <a:t> </a:t>
            </a:r>
            <a:r>
              <a:rPr lang="en-GB" sz="3200" dirty="0" err="1"/>
              <a:t>żadnego</a:t>
            </a:r>
            <a:r>
              <a:rPr lang="en-GB" sz="3200" dirty="0"/>
              <a:t> </a:t>
            </a:r>
            <a:r>
              <a:rPr lang="en-GB" sz="3200" dirty="0" err="1"/>
              <a:t>światła</a:t>
            </a:r>
            <a:r>
              <a:rPr lang="en-GB" sz="3200" dirty="0"/>
              <a:t>, </a:t>
            </a:r>
            <a:r>
              <a:rPr lang="en-GB" sz="3200" dirty="0" err="1"/>
              <a:t>więc</a:t>
            </a:r>
            <a:r>
              <a:rPr lang="en-GB" sz="3200" dirty="0"/>
              <a:t> </a:t>
            </a:r>
            <a:r>
              <a:rPr lang="en-GB" sz="3200" dirty="0" err="1"/>
              <a:t>Wszechświat</a:t>
            </a:r>
            <a:r>
              <a:rPr lang="en-GB" sz="3200" dirty="0"/>
              <a:t> jest </a:t>
            </a:r>
            <a:r>
              <a:rPr lang="en-GB" sz="3200" dirty="0" err="1"/>
              <a:t>ciemna</a:t>
            </a:r>
            <a:r>
              <a:rPr lang="en-GB" sz="3200" dirty="0"/>
              <a:t> </a:t>
            </a:r>
            <a:r>
              <a:rPr lang="en-GB" sz="3200" dirty="0" err="1"/>
              <a:t>mgła</a:t>
            </a:r>
            <a:r>
              <a:rPr lang="en-GB" sz="3200" dirty="0"/>
              <a:t>.</a:t>
            </a:r>
          </a:p>
        </p:txBody>
      </p:sp>
    </p:spTree>
    <p:extLst>
      <p:ext uri="{BB962C8B-B14F-4D97-AF65-F5344CB8AC3E}">
        <p14:creationId xmlns:p14="http://schemas.microsoft.com/office/powerpoint/2010/main" val="314587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7416824" cy="2554545"/>
          </a:xfrm>
          <a:prstGeom prst="rect">
            <a:avLst/>
          </a:prstGeom>
          <a:noFill/>
        </p:spPr>
        <p:txBody>
          <a:bodyPr wrap="square" rtlCol="0">
            <a:spAutoFit/>
          </a:bodyPr>
          <a:lstStyle/>
          <a:p>
            <a:r>
              <a:rPr lang="en-GB" sz="3200" dirty="0" smtClean="0"/>
              <a:t>After 30,000 years the Universe has cooled enough for protons, neutrons and electrons to combine to form the simplest chemical atoms – hydrogen, then helium. These are the only chemicals that exist.</a:t>
            </a:r>
            <a:endParaRPr lang="en-GB" sz="3200" dirty="0"/>
          </a:p>
        </p:txBody>
      </p:sp>
      <p:sp>
        <p:nvSpPr>
          <p:cNvPr id="3" name="Oval 2"/>
          <p:cNvSpPr/>
          <p:nvPr/>
        </p:nvSpPr>
        <p:spPr>
          <a:xfrm>
            <a:off x="1835696" y="3861048"/>
            <a:ext cx="2160240" cy="20882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051720" y="4653136"/>
            <a:ext cx="1728192" cy="400110"/>
          </a:xfrm>
          <a:prstGeom prst="rect">
            <a:avLst/>
          </a:prstGeom>
          <a:noFill/>
        </p:spPr>
        <p:txBody>
          <a:bodyPr wrap="square" rtlCol="0">
            <a:spAutoFit/>
          </a:bodyPr>
          <a:lstStyle/>
          <a:p>
            <a:pPr algn="ctr"/>
            <a:r>
              <a:rPr lang="en-GB" sz="2000" dirty="0" smtClean="0"/>
              <a:t>Hydrogen</a:t>
            </a:r>
            <a:endParaRPr lang="en-GB" sz="2000" dirty="0"/>
          </a:p>
        </p:txBody>
      </p:sp>
      <p:sp>
        <p:nvSpPr>
          <p:cNvPr id="5" name="Oval 4"/>
          <p:cNvSpPr/>
          <p:nvPr/>
        </p:nvSpPr>
        <p:spPr>
          <a:xfrm>
            <a:off x="5220072" y="3717032"/>
            <a:ext cx="2160240" cy="20882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436096" y="4509120"/>
            <a:ext cx="1728192" cy="400110"/>
          </a:xfrm>
          <a:prstGeom prst="rect">
            <a:avLst/>
          </a:prstGeom>
          <a:noFill/>
        </p:spPr>
        <p:txBody>
          <a:bodyPr wrap="square" rtlCol="0">
            <a:spAutoFit/>
          </a:bodyPr>
          <a:lstStyle/>
          <a:p>
            <a:pPr algn="ctr"/>
            <a:r>
              <a:rPr lang="en-GB" sz="2000" dirty="0" smtClean="0"/>
              <a:t>Helium</a:t>
            </a:r>
            <a:endParaRPr lang="en-GB"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052736"/>
            <a:ext cx="7920880" cy="2554545"/>
          </a:xfrm>
          <a:prstGeom prst="rect">
            <a:avLst/>
          </a:prstGeom>
        </p:spPr>
        <p:txBody>
          <a:bodyPr wrap="square">
            <a:spAutoFit/>
          </a:bodyPr>
          <a:lstStyle/>
          <a:p>
            <a:r>
              <a:rPr lang="en-GB" sz="3200" dirty="0"/>
              <a:t>Po 30.000 </a:t>
            </a:r>
            <a:r>
              <a:rPr lang="en-GB" sz="3200" dirty="0" err="1"/>
              <a:t>lat</a:t>
            </a:r>
            <a:r>
              <a:rPr lang="en-GB" sz="3200" dirty="0"/>
              <a:t> </a:t>
            </a:r>
            <a:r>
              <a:rPr lang="en-GB" sz="3200" dirty="0" err="1"/>
              <a:t>Wszechświat</a:t>
            </a:r>
            <a:r>
              <a:rPr lang="en-GB" sz="3200" dirty="0"/>
              <a:t> </a:t>
            </a:r>
            <a:r>
              <a:rPr lang="en-GB" sz="3200" dirty="0" err="1"/>
              <a:t>ostygł</a:t>
            </a:r>
            <a:r>
              <a:rPr lang="en-GB" sz="3200" dirty="0"/>
              <a:t> </a:t>
            </a:r>
            <a:r>
              <a:rPr lang="en-GB" sz="3200" dirty="0" err="1"/>
              <a:t>wystarczająco</a:t>
            </a:r>
            <a:r>
              <a:rPr lang="en-GB" sz="3200" dirty="0"/>
              <a:t> </a:t>
            </a:r>
            <a:r>
              <a:rPr lang="en-GB" sz="3200" dirty="0" err="1"/>
              <a:t>dla</a:t>
            </a:r>
            <a:r>
              <a:rPr lang="en-GB" sz="3200" dirty="0"/>
              <a:t> </a:t>
            </a:r>
            <a:r>
              <a:rPr lang="en-GB" sz="3200" dirty="0" err="1"/>
              <a:t>protonów</a:t>
            </a:r>
            <a:r>
              <a:rPr lang="en-GB" sz="3200" dirty="0"/>
              <a:t>, </a:t>
            </a:r>
            <a:r>
              <a:rPr lang="en-GB" sz="3200" dirty="0" err="1"/>
              <a:t>neutronów</a:t>
            </a:r>
            <a:r>
              <a:rPr lang="en-GB" sz="3200" dirty="0"/>
              <a:t> </a:t>
            </a:r>
            <a:r>
              <a:rPr lang="en-GB" sz="3200" dirty="0" err="1"/>
              <a:t>i</a:t>
            </a:r>
            <a:r>
              <a:rPr lang="en-GB" sz="3200" dirty="0"/>
              <a:t> </a:t>
            </a:r>
            <a:r>
              <a:rPr lang="en-GB" sz="3200" dirty="0" err="1"/>
              <a:t>elektronów</a:t>
            </a:r>
            <a:r>
              <a:rPr lang="en-GB" sz="3200" dirty="0"/>
              <a:t>, aby </a:t>
            </a:r>
            <a:r>
              <a:rPr lang="en-GB" sz="3200" dirty="0" err="1"/>
              <a:t>łączą</a:t>
            </a:r>
            <a:r>
              <a:rPr lang="en-GB" sz="3200" dirty="0"/>
              <a:t> </a:t>
            </a:r>
            <a:r>
              <a:rPr lang="en-GB" sz="3200" dirty="0" err="1"/>
              <a:t>się</a:t>
            </a:r>
            <a:r>
              <a:rPr lang="en-GB" sz="3200" dirty="0"/>
              <a:t> </a:t>
            </a:r>
            <a:r>
              <a:rPr lang="en-GB" sz="3200" dirty="0" err="1"/>
              <a:t>najprostsze</a:t>
            </a:r>
            <a:r>
              <a:rPr lang="en-GB" sz="3200" dirty="0"/>
              <a:t> atomy </a:t>
            </a:r>
            <a:r>
              <a:rPr lang="en-GB" sz="3200" dirty="0" err="1"/>
              <a:t>chemiczne</a:t>
            </a:r>
            <a:r>
              <a:rPr lang="en-GB" sz="3200" dirty="0"/>
              <a:t> - </a:t>
            </a:r>
            <a:r>
              <a:rPr lang="en-GB" sz="3200" dirty="0" err="1"/>
              <a:t>wodór</a:t>
            </a:r>
            <a:r>
              <a:rPr lang="en-GB" sz="3200" dirty="0"/>
              <a:t>, a </a:t>
            </a:r>
            <a:r>
              <a:rPr lang="en-GB" sz="3200" dirty="0" err="1"/>
              <a:t>następnie</a:t>
            </a:r>
            <a:r>
              <a:rPr lang="en-GB" sz="3200" dirty="0"/>
              <a:t> </a:t>
            </a:r>
            <a:r>
              <a:rPr lang="en-GB" sz="3200" dirty="0" err="1"/>
              <a:t>hel</a:t>
            </a:r>
            <a:r>
              <a:rPr lang="en-GB" sz="3200" dirty="0"/>
              <a:t>. </a:t>
            </a:r>
            <a:r>
              <a:rPr lang="en-GB" sz="3200" dirty="0" err="1"/>
              <a:t>Są</a:t>
            </a:r>
            <a:r>
              <a:rPr lang="en-GB" sz="3200" dirty="0"/>
              <a:t> to </a:t>
            </a:r>
            <a:r>
              <a:rPr lang="en-GB" sz="3200" dirty="0" err="1"/>
              <a:t>jedyne</a:t>
            </a:r>
            <a:r>
              <a:rPr lang="en-GB" sz="3200" dirty="0"/>
              <a:t> </a:t>
            </a:r>
            <a:r>
              <a:rPr lang="en-GB" sz="3200" dirty="0" err="1"/>
              <a:t>środki</a:t>
            </a:r>
            <a:r>
              <a:rPr lang="en-GB" sz="3200" dirty="0"/>
              <a:t> </a:t>
            </a:r>
            <a:r>
              <a:rPr lang="en-GB" sz="3200" dirty="0" err="1"/>
              <a:t>chemiczne</a:t>
            </a:r>
            <a:r>
              <a:rPr lang="en-GB" sz="3200" dirty="0"/>
              <a:t>, </a:t>
            </a:r>
            <a:r>
              <a:rPr lang="en-GB" sz="3200" dirty="0" err="1"/>
              <a:t>które</a:t>
            </a:r>
            <a:r>
              <a:rPr lang="en-GB" sz="3200" dirty="0"/>
              <a:t> </a:t>
            </a:r>
            <a:r>
              <a:rPr lang="en-GB" sz="3200" dirty="0" err="1"/>
              <a:t>istnieją</a:t>
            </a:r>
            <a:r>
              <a:rPr lang="en-GB" sz="3200" dirty="0"/>
              <a:t>.</a:t>
            </a:r>
          </a:p>
        </p:txBody>
      </p:sp>
    </p:spTree>
    <p:extLst>
      <p:ext uri="{BB962C8B-B14F-4D97-AF65-F5344CB8AC3E}">
        <p14:creationId xmlns:p14="http://schemas.microsoft.com/office/powerpoint/2010/main" val="70661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7416824" cy="3046988"/>
          </a:xfrm>
          <a:prstGeom prst="rect">
            <a:avLst/>
          </a:prstGeom>
          <a:noFill/>
        </p:spPr>
        <p:txBody>
          <a:bodyPr wrap="square" rtlCol="0">
            <a:spAutoFit/>
          </a:bodyPr>
          <a:lstStyle/>
          <a:p>
            <a:r>
              <a:rPr lang="en-GB" sz="3200" dirty="0" smtClean="0"/>
              <a:t>After about 1 billion years, the swirling clouds of hydrogen and helium start to be pulled together by gravity. They form first into huge galaxies. Eventually enough helium and hydrogen comes together in parts of galaxies to produce the first stars.</a:t>
            </a:r>
            <a:endParaRPr lang="en-GB" sz="3200" dirty="0"/>
          </a:p>
        </p:txBody>
      </p:sp>
      <p:pic>
        <p:nvPicPr>
          <p:cNvPr id="3" name="Picture 1" descr="Supernova.png"/>
          <p:cNvPicPr>
            <a:picLocks noChangeAspect="1"/>
          </p:cNvPicPr>
          <p:nvPr/>
        </p:nvPicPr>
        <p:blipFill>
          <a:blip r:embed="rId2" cstate="print"/>
          <a:srcRect/>
          <a:stretch>
            <a:fillRect/>
          </a:stretch>
        </p:blipFill>
        <p:spPr bwMode="auto">
          <a:xfrm>
            <a:off x="2627784" y="3712468"/>
            <a:ext cx="3145532" cy="314553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92696"/>
            <a:ext cx="7560840" cy="2554545"/>
          </a:xfrm>
          <a:prstGeom prst="rect">
            <a:avLst/>
          </a:prstGeom>
          <a:noFill/>
        </p:spPr>
        <p:txBody>
          <a:bodyPr wrap="square" rtlCol="0">
            <a:spAutoFit/>
          </a:bodyPr>
          <a:lstStyle/>
          <a:p>
            <a:r>
              <a:rPr lang="en-GB" sz="3200" b="1" u="sng" dirty="0" smtClean="0"/>
              <a:t>Space words</a:t>
            </a:r>
          </a:p>
          <a:p>
            <a:endParaRPr lang="en-GB" sz="3200" dirty="0"/>
          </a:p>
          <a:p>
            <a:r>
              <a:rPr lang="en-GB" sz="3200" dirty="0" smtClean="0"/>
              <a:t>On your slip of paper write down 3 words or phrases that you know that have something to do with space.</a:t>
            </a:r>
            <a:endParaRPr lang="en-GB" sz="3200" dirty="0"/>
          </a:p>
        </p:txBody>
      </p:sp>
    </p:spTree>
    <p:extLst>
      <p:ext uri="{BB962C8B-B14F-4D97-AF65-F5344CB8AC3E}">
        <p14:creationId xmlns:p14="http://schemas.microsoft.com/office/powerpoint/2010/main" val="2362551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052736"/>
            <a:ext cx="8244408" cy="3046988"/>
          </a:xfrm>
          <a:prstGeom prst="rect">
            <a:avLst/>
          </a:prstGeom>
        </p:spPr>
        <p:txBody>
          <a:bodyPr wrap="square">
            <a:spAutoFit/>
          </a:bodyPr>
          <a:lstStyle/>
          <a:p>
            <a:r>
              <a:rPr lang="en-GB" sz="3200" dirty="0"/>
              <a:t>Po </a:t>
            </a:r>
            <a:r>
              <a:rPr lang="en-GB" sz="3200" dirty="0" err="1"/>
              <a:t>około</a:t>
            </a:r>
            <a:r>
              <a:rPr lang="en-GB" sz="3200" dirty="0"/>
              <a:t> 1 </a:t>
            </a:r>
            <a:r>
              <a:rPr lang="en-GB" sz="3200" dirty="0" err="1"/>
              <a:t>miliarda</a:t>
            </a:r>
            <a:r>
              <a:rPr lang="en-GB" sz="3200" dirty="0"/>
              <a:t> </a:t>
            </a:r>
            <a:r>
              <a:rPr lang="en-GB" sz="3200" dirty="0" err="1"/>
              <a:t>lat</a:t>
            </a:r>
            <a:r>
              <a:rPr lang="en-GB" sz="3200" dirty="0"/>
              <a:t>, </a:t>
            </a:r>
            <a:r>
              <a:rPr lang="en-GB" sz="3200" dirty="0" err="1"/>
              <a:t>wirujące</a:t>
            </a:r>
            <a:r>
              <a:rPr lang="en-GB" sz="3200" dirty="0"/>
              <a:t> </a:t>
            </a:r>
            <a:r>
              <a:rPr lang="en-GB" sz="3200" dirty="0" err="1"/>
              <a:t>obłoki</a:t>
            </a:r>
            <a:r>
              <a:rPr lang="en-GB" sz="3200" dirty="0"/>
              <a:t> </a:t>
            </a:r>
            <a:r>
              <a:rPr lang="en-GB" sz="3200" dirty="0" err="1"/>
              <a:t>wodoru</a:t>
            </a:r>
            <a:r>
              <a:rPr lang="en-GB" sz="3200" dirty="0"/>
              <a:t> </a:t>
            </a:r>
            <a:r>
              <a:rPr lang="en-GB" sz="3200" dirty="0" err="1"/>
              <a:t>i</a:t>
            </a:r>
            <a:r>
              <a:rPr lang="en-GB" sz="3200" dirty="0"/>
              <a:t> </a:t>
            </a:r>
            <a:r>
              <a:rPr lang="en-GB" sz="3200" dirty="0" err="1"/>
              <a:t>helu</a:t>
            </a:r>
            <a:r>
              <a:rPr lang="en-GB" sz="3200" dirty="0"/>
              <a:t> </a:t>
            </a:r>
            <a:r>
              <a:rPr lang="en-GB" sz="3200" dirty="0" err="1"/>
              <a:t>zaczynają</a:t>
            </a:r>
            <a:r>
              <a:rPr lang="en-GB" sz="3200" dirty="0"/>
              <a:t> </a:t>
            </a:r>
            <a:r>
              <a:rPr lang="en-GB" sz="3200" dirty="0" err="1"/>
              <a:t>być</a:t>
            </a:r>
            <a:r>
              <a:rPr lang="en-GB" sz="3200" dirty="0"/>
              <a:t> </a:t>
            </a:r>
            <a:r>
              <a:rPr lang="en-GB" sz="3200" dirty="0" err="1"/>
              <a:t>wyciągane</a:t>
            </a:r>
            <a:r>
              <a:rPr lang="en-GB" sz="3200" dirty="0"/>
              <a:t> </a:t>
            </a:r>
            <a:r>
              <a:rPr lang="en-GB" sz="3200" dirty="0" err="1"/>
              <a:t>ze</a:t>
            </a:r>
            <a:r>
              <a:rPr lang="en-GB" sz="3200" dirty="0"/>
              <a:t> </a:t>
            </a:r>
            <a:r>
              <a:rPr lang="en-GB" sz="3200" dirty="0" err="1"/>
              <a:t>sobą</a:t>
            </a:r>
            <a:r>
              <a:rPr lang="en-GB" sz="3200" dirty="0"/>
              <a:t> </a:t>
            </a:r>
            <a:r>
              <a:rPr lang="en-GB" sz="3200" dirty="0" err="1"/>
              <a:t>grawitacyjnie</a:t>
            </a:r>
            <a:r>
              <a:rPr lang="en-GB" sz="3200" dirty="0"/>
              <a:t>. </a:t>
            </a:r>
            <a:r>
              <a:rPr lang="en-GB" sz="3200" dirty="0" err="1"/>
              <a:t>Tworzą</a:t>
            </a:r>
            <a:r>
              <a:rPr lang="en-GB" sz="3200" dirty="0"/>
              <a:t> one </a:t>
            </a:r>
            <a:r>
              <a:rPr lang="en-GB" sz="3200" dirty="0" err="1"/>
              <a:t>najpierw</a:t>
            </a:r>
            <a:r>
              <a:rPr lang="en-GB" sz="3200" dirty="0"/>
              <a:t> do </a:t>
            </a:r>
            <a:r>
              <a:rPr lang="en-GB" sz="3200" dirty="0" err="1"/>
              <a:t>olbrzymich</a:t>
            </a:r>
            <a:r>
              <a:rPr lang="en-GB" sz="3200" dirty="0"/>
              <a:t> </a:t>
            </a:r>
            <a:r>
              <a:rPr lang="en-GB" sz="3200" dirty="0" err="1"/>
              <a:t>galaktyk</a:t>
            </a:r>
            <a:r>
              <a:rPr lang="en-GB" sz="3200" dirty="0"/>
              <a:t>. W </a:t>
            </a:r>
            <a:r>
              <a:rPr lang="en-GB" sz="3200" dirty="0" err="1"/>
              <a:t>końcu</a:t>
            </a:r>
            <a:r>
              <a:rPr lang="en-GB" sz="3200" dirty="0"/>
              <a:t> </a:t>
            </a:r>
            <a:r>
              <a:rPr lang="en-GB" sz="3200" dirty="0" err="1"/>
              <a:t>tyle</a:t>
            </a:r>
            <a:r>
              <a:rPr lang="en-GB" sz="3200" dirty="0"/>
              <a:t> </a:t>
            </a:r>
            <a:r>
              <a:rPr lang="en-GB" sz="3200" dirty="0" err="1"/>
              <a:t>hel</a:t>
            </a:r>
            <a:r>
              <a:rPr lang="en-GB" sz="3200" dirty="0"/>
              <a:t> </a:t>
            </a:r>
            <a:r>
              <a:rPr lang="en-GB" sz="3200" dirty="0" err="1"/>
              <a:t>i</a:t>
            </a:r>
            <a:r>
              <a:rPr lang="en-GB" sz="3200" dirty="0"/>
              <a:t> </a:t>
            </a:r>
            <a:r>
              <a:rPr lang="en-GB" sz="3200" dirty="0" err="1"/>
              <a:t>wodór</a:t>
            </a:r>
            <a:r>
              <a:rPr lang="en-GB" sz="3200" dirty="0"/>
              <a:t> </a:t>
            </a:r>
            <a:r>
              <a:rPr lang="en-GB" sz="3200" dirty="0" err="1"/>
              <a:t>pochodzi</a:t>
            </a:r>
            <a:r>
              <a:rPr lang="en-GB" sz="3200" dirty="0"/>
              <a:t> </a:t>
            </a:r>
            <a:r>
              <a:rPr lang="en-GB" sz="3200" dirty="0" err="1"/>
              <a:t>ze</a:t>
            </a:r>
            <a:r>
              <a:rPr lang="en-GB" sz="3200" dirty="0"/>
              <a:t> </a:t>
            </a:r>
            <a:r>
              <a:rPr lang="en-GB" sz="3200" dirty="0" err="1"/>
              <a:t>sobą</a:t>
            </a:r>
            <a:r>
              <a:rPr lang="en-GB" sz="3200" dirty="0"/>
              <a:t> w </a:t>
            </a:r>
            <a:r>
              <a:rPr lang="en-GB" sz="3200" dirty="0" err="1"/>
              <a:t>części</a:t>
            </a:r>
            <a:r>
              <a:rPr lang="en-GB" sz="3200" dirty="0"/>
              <a:t> </a:t>
            </a:r>
            <a:r>
              <a:rPr lang="en-GB" sz="3200" dirty="0" err="1"/>
              <a:t>galaktyk</a:t>
            </a:r>
            <a:r>
              <a:rPr lang="en-GB" sz="3200" dirty="0"/>
              <a:t> </a:t>
            </a:r>
            <a:r>
              <a:rPr lang="en-GB" sz="3200" dirty="0" err="1"/>
              <a:t>produkować</a:t>
            </a:r>
            <a:r>
              <a:rPr lang="en-GB" sz="3200" dirty="0"/>
              <a:t> </a:t>
            </a:r>
            <a:r>
              <a:rPr lang="en-GB" sz="3200" dirty="0" err="1"/>
              <a:t>pierwsze</a:t>
            </a:r>
            <a:r>
              <a:rPr lang="en-GB" sz="3200" dirty="0"/>
              <a:t> </a:t>
            </a:r>
            <a:r>
              <a:rPr lang="en-GB" sz="3200" dirty="0" err="1"/>
              <a:t>gwiazdy</a:t>
            </a:r>
            <a:r>
              <a:rPr lang="en-GB" sz="3200" dirty="0"/>
              <a:t>.</a:t>
            </a:r>
          </a:p>
        </p:txBody>
      </p:sp>
    </p:spTree>
    <p:extLst>
      <p:ext uri="{BB962C8B-B14F-4D97-AF65-F5344CB8AC3E}">
        <p14:creationId xmlns:p14="http://schemas.microsoft.com/office/powerpoint/2010/main" val="255472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836712"/>
            <a:ext cx="6840760" cy="2554545"/>
          </a:xfrm>
          <a:prstGeom prst="rect">
            <a:avLst/>
          </a:prstGeom>
        </p:spPr>
        <p:txBody>
          <a:bodyPr wrap="square">
            <a:spAutoFit/>
          </a:bodyPr>
          <a:lstStyle/>
          <a:p>
            <a:r>
              <a:rPr lang="pl-PL" sz="3200" dirty="0"/>
              <a:t>przestrzeń słowa</a:t>
            </a:r>
          </a:p>
          <a:p>
            <a:endParaRPr lang="pl-PL" sz="3200" dirty="0"/>
          </a:p>
          <a:p>
            <a:r>
              <a:rPr lang="pl-PL" sz="3200" dirty="0"/>
              <a:t>Na swojej kartce spisać 3 słowa lub frazy, które wiedzą, że mają coś wspólnego z przestrzenią.</a:t>
            </a:r>
            <a:endParaRPr lang="en-GB" sz="3200" dirty="0"/>
          </a:p>
        </p:txBody>
      </p:sp>
    </p:spTree>
    <p:extLst>
      <p:ext uri="{BB962C8B-B14F-4D97-AF65-F5344CB8AC3E}">
        <p14:creationId xmlns:p14="http://schemas.microsoft.com/office/powerpoint/2010/main" val="146582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92696"/>
            <a:ext cx="7560840" cy="2062103"/>
          </a:xfrm>
          <a:prstGeom prst="rect">
            <a:avLst/>
          </a:prstGeom>
          <a:noFill/>
        </p:spPr>
        <p:txBody>
          <a:bodyPr wrap="square" rtlCol="0">
            <a:spAutoFit/>
          </a:bodyPr>
          <a:lstStyle/>
          <a:p>
            <a:r>
              <a:rPr lang="en-GB" sz="3200" b="1" u="sng" dirty="0" smtClean="0"/>
              <a:t>Space words</a:t>
            </a:r>
          </a:p>
          <a:p>
            <a:endParaRPr lang="en-GB" sz="3200" dirty="0"/>
          </a:p>
          <a:p>
            <a:r>
              <a:rPr lang="en-GB" sz="3200" dirty="0" smtClean="0"/>
              <a:t>Copy the vocabulary list we have made into your jotter.</a:t>
            </a:r>
            <a:endParaRPr lang="en-GB" sz="3200" dirty="0"/>
          </a:p>
        </p:txBody>
      </p:sp>
    </p:spTree>
    <p:extLst>
      <p:ext uri="{BB962C8B-B14F-4D97-AF65-F5344CB8AC3E}">
        <p14:creationId xmlns:p14="http://schemas.microsoft.com/office/powerpoint/2010/main" val="18292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theories of origin of the universe"/>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cture"/>
          <p:cNvPicPr>
            <a:picLocks noChangeAspect="1" noChangeArrowheads="1"/>
          </p:cNvPicPr>
          <p:nvPr/>
        </p:nvPicPr>
        <p:blipFill>
          <a:blip r:embed="rId2" cstate="print"/>
          <a:srcRect/>
          <a:stretch>
            <a:fillRect/>
          </a:stretch>
        </p:blipFill>
        <p:spPr bwMode="auto">
          <a:xfrm>
            <a:off x="0" y="404664"/>
            <a:ext cx="9174145" cy="561662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764704"/>
            <a:ext cx="7488832" cy="1200329"/>
          </a:xfrm>
          <a:prstGeom prst="rect">
            <a:avLst/>
          </a:prstGeom>
          <a:noFill/>
        </p:spPr>
        <p:txBody>
          <a:bodyPr wrap="square" rtlCol="0">
            <a:spAutoFit/>
          </a:bodyPr>
          <a:lstStyle/>
          <a:p>
            <a:r>
              <a:rPr lang="en-GB" dirty="0" smtClean="0">
                <a:hlinkClick r:id="rId2"/>
              </a:rPr>
              <a:t>http://www.bbc.co.uk/education/guides/zt2tb9q/revision/3</a:t>
            </a:r>
            <a:endParaRPr lang="en-GB" dirty="0" smtClean="0"/>
          </a:p>
          <a:p>
            <a:endParaRPr lang="en-GB" dirty="0" smtClean="0"/>
          </a:p>
          <a:p>
            <a:r>
              <a:rPr lang="en-GB" dirty="0" smtClean="0">
                <a:hlinkClick r:id="rId3" action="ppaction://hlinkfile"/>
              </a:rPr>
              <a:t>Q:\Science\SCIENCE --SHARED COURSE RESOURCES\S1 S2 SCIENCE\New CFE course\2 Life </a:t>
            </a:r>
            <a:r>
              <a:rPr lang="en-GB" dirty="0" err="1" smtClean="0">
                <a:hlinkClick r:id="rId3" action="ppaction://hlinkfile"/>
              </a:rPr>
              <a:t>CfE</a:t>
            </a:r>
            <a:r>
              <a:rPr lang="en-GB" dirty="0" smtClean="0">
                <a:hlinkClick r:id="rId3" action="ppaction://hlinkfile"/>
              </a:rPr>
              <a:t>\Topic 3 solar system\Stargazing LIVE-2_TheBigBang.mpg</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1074</Words>
  <Application>Microsoft Office PowerPoint</Application>
  <PresentationFormat>On-screen Show (4:3)</PresentationFormat>
  <Paragraphs>67</Paragraphs>
  <Slides>30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Big Bang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jwood</dc:creator>
  <cp:lastModifiedBy>John Wood</cp:lastModifiedBy>
  <cp:revision>15</cp:revision>
  <cp:lastPrinted>2017-01-16T08:08:07Z</cp:lastPrinted>
  <dcterms:created xsi:type="dcterms:W3CDTF">2017-01-15T19:41:41Z</dcterms:created>
  <dcterms:modified xsi:type="dcterms:W3CDTF">2017-01-16T08:26:16Z</dcterms:modified>
</cp:coreProperties>
</file>