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2" r:id="rId4"/>
    <p:sldId id="269" r:id="rId5"/>
    <p:sldId id="271" r:id="rId6"/>
    <p:sldId id="270" r:id="rId7"/>
    <p:sldId id="272" r:id="rId8"/>
    <p:sldId id="273" r:id="rId9"/>
    <p:sldId id="274" r:id="rId10"/>
    <p:sldId id="258" r:id="rId11"/>
    <p:sldId id="278" r:id="rId12"/>
    <p:sldId id="276" r:id="rId13"/>
    <p:sldId id="277" r:id="rId14"/>
    <p:sldId id="284" r:id="rId15"/>
    <p:sldId id="279" r:id="rId16"/>
    <p:sldId id="281" r:id="rId17"/>
    <p:sldId id="280" r:id="rId18"/>
    <p:sldId id="286" r:id="rId19"/>
    <p:sldId id="288" r:id="rId20"/>
    <p:sldId id="290" r:id="rId21"/>
    <p:sldId id="291" r:id="rId22"/>
    <p:sldId id="292" r:id="rId23"/>
    <p:sldId id="293" r:id="rId24"/>
    <p:sldId id="294" r:id="rId25"/>
    <p:sldId id="289" r:id="rId26"/>
    <p:sldId id="287" r:id="rId27"/>
    <p:sldId id="283" r:id="rId28"/>
    <p:sldId id="262" r:id="rId29"/>
    <p:sldId id="285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D837-7915-4A1C-BF60-ACEA51A6EB8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2EDD-4C61-4CE1-8ECC-CDC8A1434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3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2EDD-4C61-4CE1-8ECC-CDC8A1434D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6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5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9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9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0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0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2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9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2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6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98550-DC9C-48A4-957D-9F52295AC15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4822F0-1E5D-4563-8655-FBD0090A4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4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s.glowscotland.org.uk/cl/sandcnumeracy/files/2015/10/Ten-Frame-Activities-2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s.glowscotland.org.uk/cl/sandcnumeracy/files/2015/10/Ten-Frame-Activities-2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learningcenter.org/resources/apps" TargetMode="External"/><Relationship Id="rId2" Type="http://schemas.openxmlformats.org/officeDocument/2006/relationships/hyperlink" Target="https://www.youtube.com/watch?v=62epCIFdRa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cubed.org/resources/stanford-onlines-learn-math-teachers-parents-number-talk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class-warm-up-routin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Numeracy%20Development/Resources/Magimixer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learningcenter.org/resources/apps" TargetMode="External"/><Relationship Id="rId2" Type="http://schemas.openxmlformats.org/officeDocument/2006/relationships/hyperlink" Target="https://www.youtube.com/watch?v=pk9TbuAPQ7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and Numeracy at </a:t>
            </a:r>
            <a:r>
              <a:rPr lang="en-GB" dirty="0" err="1" smtClean="0"/>
              <a:t>Redwell</a:t>
            </a:r>
            <a:r>
              <a:rPr lang="en-GB" dirty="0" smtClean="0"/>
              <a:t>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 Frames 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1" y="1976847"/>
            <a:ext cx="6331131" cy="4171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Frames (and 5 Frames, and 20 Frames)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157649" cy="450257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Helps children </a:t>
            </a:r>
            <a:r>
              <a:rPr lang="en-GB" sz="2800" b="1" dirty="0" smtClean="0">
                <a:solidFill>
                  <a:srgbClr val="FFFF00"/>
                </a:solidFill>
              </a:rPr>
              <a:t>embed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5 and 10.</a:t>
            </a:r>
          </a:p>
          <a:p>
            <a:pPr lvl="1"/>
            <a:r>
              <a:rPr lang="en-GB" sz="2600" dirty="0" smtClean="0"/>
              <a:t>Promotes combinations that make 5.</a:t>
            </a:r>
          </a:p>
          <a:p>
            <a:pPr lvl="1"/>
            <a:r>
              <a:rPr lang="en-GB" sz="2600" dirty="0"/>
              <a:t>Promotes combinations that make </a:t>
            </a:r>
            <a:r>
              <a:rPr lang="en-GB" sz="2600" dirty="0" smtClean="0"/>
              <a:t>10.</a:t>
            </a:r>
          </a:p>
          <a:p>
            <a:pPr lvl="1"/>
            <a:r>
              <a:rPr lang="en-GB" sz="2600" dirty="0" smtClean="0"/>
              <a:t>Can easily be extended to 20 in order to assist the bridging of 10 – an important stage.</a:t>
            </a:r>
            <a:endParaRPr lang="en-GB" sz="2600" dirty="0"/>
          </a:p>
          <a:p>
            <a:endParaRPr lang="en-GB" sz="2800" dirty="0" smtClean="0"/>
          </a:p>
        </p:txBody>
      </p:sp>
      <p:pic>
        <p:nvPicPr>
          <p:cNvPr id="6" name="Picture 5" descr="Ten Frames 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63" y="2065866"/>
            <a:ext cx="5913119" cy="3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3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Frames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157649" cy="3649133"/>
          </a:xfrm>
        </p:spPr>
        <p:txBody>
          <a:bodyPr>
            <a:normAutofit/>
          </a:bodyPr>
          <a:lstStyle/>
          <a:p>
            <a:r>
              <a:rPr lang="en-GB" sz="2800" dirty="0"/>
              <a:t>P1-P3 classes have access to class and group </a:t>
            </a:r>
            <a:r>
              <a:rPr lang="en-GB" sz="2800" dirty="0" smtClean="0"/>
              <a:t>sets …</a:t>
            </a:r>
          </a:p>
          <a:p>
            <a:r>
              <a:rPr lang="en-GB" sz="2800" dirty="0" smtClean="0"/>
              <a:t>… and can be part of a class display for whole class teaching.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36" y="1337733"/>
            <a:ext cx="5752173" cy="43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Frames in Action.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7909559" cy="4389362"/>
          </a:xfrm>
        </p:spPr>
        <p:txBody>
          <a:bodyPr>
            <a:normAutofit/>
          </a:bodyPr>
          <a:lstStyle/>
          <a:p>
            <a:r>
              <a:rPr lang="en-GB" sz="2800" dirty="0"/>
              <a:t>Video </a:t>
            </a: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www.youtube.com/watch?v=62epCIFdRa0</a:t>
            </a:r>
            <a:endParaRPr lang="en-GB" sz="2800" dirty="0" smtClean="0"/>
          </a:p>
          <a:p>
            <a:pPr lvl="1"/>
            <a:r>
              <a:rPr lang="en-GB" sz="2400" dirty="0" smtClean="0"/>
              <a:t>Shows 10-frame used a flashcard, as well as dot cards.</a:t>
            </a:r>
          </a:p>
          <a:p>
            <a:r>
              <a:rPr lang="en-GB" sz="2400" dirty="0"/>
              <a:t>Online tools and apps are also available:</a:t>
            </a:r>
          </a:p>
          <a:p>
            <a:pPr lvl="1"/>
            <a:r>
              <a:rPr lang="en-GB" sz="2000" dirty="0"/>
              <a:t>Maths Learning </a:t>
            </a:r>
            <a:r>
              <a:rPr lang="en-GB" sz="2000" dirty="0" err="1"/>
              <a:t>Center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www.mathlearningcenter.org/resources/apps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51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Mental Maths Agility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Agility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/>
              <a:t>is defined as the ability to move nimbly with speed and ease</a:t>
            </a:r>
            <a:r>
              <a:rPr lang="en-GB" sz="3200" dirty="0" smtClean="0"/>
              <a:t>.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Maths Agility</a:t>
            </a:r>
            <a:r>
              <a:rPr lang="en-GB" sz="3200" dirty="0" smtClean="0"/>
              <a:t>, therefore, refers </a:t>
            </a:r>
            <a:r>
              <a:rPr lang="en-GB" sz="3200" dirty="0"/>
              <a:t>to mental quickness and </a:t>
            </a:r>
            <a:r>
              <a:rPr lang="en-GB" sz="3200" dirty="0" smtClean="0"/>
              <a:t>sharpness with numbers. </a:t>
            </a:r>
            <a:r>
              <a:rPr lang="en-GB" sz="3200" dirty="0"/>
              <a:t>An example of someone who possesses mental </a:t>
            </a:r>
            <a:r>
              <a:rPr lang="en-GB" sz="3200" dirty="0" smtClean="0"/>
              <a:t>maths agility </a:t>
            </a:r>
            <a:r>
              <a:rPr lang="en-GB" sz="3200" dirty="0"/>
              <a:t>is someone who can easily complete mental </a:t>
            </a:r>
            <a:r>
              <a:rPr lang="en-GB" sz="3200" dirty="0" smtClean="0"/>
              <a:t>maths </a:t>
            </a:r>
            <a:r>
              <a:rPr lang="en-GB" sz="3200" dirty="0"/>
              <a:t>problems. </a:t>
            </a:r>
          </a:p>
        </p:txBody>
      </p:sp>
    </p:spTree>
    <p:extLst>
      <p:ext uri="{BB962C8B-B14F-4D97-AF65-F5344CB8AC3E}">
        <p14:creationId xmlns:p14="http://schemas.microsoft.com/office/powerpoint/2010/main" val="39832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Mental Maths Agility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Standard Written Method or Mental Calculation</a:t>
            </a:r>
            <a:r>
              <a:rPr lang="en-GB" sz="3200" dirty="0" smtClean="0"/>
              <a:t>?</a:t>
            </a:r>
          </a:p>
          <a:p>
            <a:pPr lvl="1"/>
            <a:r>
              <a:rPr lang="en-GB" sz="3000" i="1" dirty="0"/>
              <a:t>Learners should not be exposed to standard written methods </a:t>
            </a:r>
            <a:r>
              <a:rPr lang="en-GB" sz="3000" i="1" dirty="0">
                <a:solidFill>
                  <a:srgbClr val="FFFF00"/>
                </a:solidFill>
              </a:rPr>
              <a:t>until they have </a:t>
            </a:r>
            <a:r>
              <a:rPr lang="en-GB" sz="3000" i="1" dirty="0" smtClean="0">
                <a:solidFill>
                  <a:srgbClr val="FFFF00"/>
                </a:solidFill>
              </a:rPr>
              <a:t>had appropriate </a:t>
            </a:r>
            <a:r>
              <a:rPr lang="en-GB" sz="3000" i="1" dirty="0">
                <a:solidFill>
                  <a:srgbClr val="FFFF00"/>
                </a:solidFill>
              </a:rPr>
              <a:t>experience of using mental strategies</a:t>
            </a:r>
            <a:r>
              <a:rPr lang="en-GB" sz="3000" i="1" dirty="0"/>
              <a:t>. Premature exposure to working </a:t>
            </a:r>
            <a:r>
              <a:rPr lang="en-GB" sz="3000" i="1" dirty="0" smtClean="0"/>
              <a:t>forms restricts </a:t>
            </a:r>
            <a:r>
              <a:rPr lang="en-GB" sz="3000" i="1" dirty="0"/>
              <a:t>learners’ ability and desire to use mental strategies</a:t>
            </a:r>
            <a:r>
              <a:rPr lang="en-GB" sz="3000" i="1" dirty="0" smtClean="0"/>
              <a:t>.</a:t>
            </a:r>
          </a:p>
          <a:p>
            <a:r>
              <a:rPr lang="en-GB" sz="3200" dirty="0" smtClean="0"/>
              <a:t>In other words: Learners’ ability to mentally manipulate numbers enhances their ability </a:t>
            </a:r>
            <a:r>
              <a:rPr lang="en-GB" sz="3200" dirty="0"/>
              <a:t>t</a:t>
            </a:r>
            <a:r>
              <a:rPr lang="en-GB" sz="3200" dirty="0" smtClean="0"/>
              <a:t>o understand the ‘Formal’ or ‘Standard’ written methods of calculations.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80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Mental Maths Agility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Mental Maths </a:t>
            </a:r>
            <a:r>
              <a:rPr lang="en-GB" sz="3200" b="1" dirty="0" smtClean="0">
                <a:solidFill>
                  <a:srgbClr val="FFFF00"/>
                </a:solidFill>
              </a:rPr>
              <a:t>Strategies </a:t>
            </a:r>
            <a:r>
              <a:rPr lang="en-GB" sz="3200" dirty="0" smtClean="0"/>
              <a:t>are taught on a daily basis where possible in </a:t>
            </a:r>
            <a:r>
              <a:rPr lang="en-GB" sz="3200" dirty="0" err="1" smtClean="0"/>
              <a:t>Redwell</a:t>
            </a:r>
            <a:r>
              <a:rPr lang="en-GB" sz="3200" dirty="0" smtClean="0"/>
              <a:t> from P1 through P7.</a:t>
            </a:r>
          </a:p>
          <a:p>
            <a:r>
              <a:rPr lang="en-GB" sz="3200" dirty="0" smtClean="0"/>
              <a:t>The strategies taught are age/stage appropriate and follow logical and adaptable </a:t>
            </a:r>
            <a:r>
              <a:rPr lang="en-GB" sz="3200" b="1" dirty="0">
                <a:solidFill>
                  <a:srgbClr val="FFFF00"/>
                </a:solidFill>
              </a:rPr>
              <a:t>L</a:t>
            </a:r>
            <a:r>
              <a:rPr lang="en-GB" sz="3200" b="1" dirty="0" smtClean="0">
                <a:solidFill>
                  <a:srgbClr val="FFFF00"/>
                </a:solidFill>
              </a:rPr>
              <a:t>ines of Progression</a:t>
            </a:r>
            <a:r>
              <a:rPr lang="en-GB" sz="3200" dirty="0"/>
              <a:t> </a:t>
            </a:r>
            <a:r>
              <a:rPr lang="en-GB" sz="3200" dirty="0" smtClean="0"/>
              <a:t>depending on the needs of a child, group or class.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3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Equipping the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461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Teaching the strategies provides the children different methods and tools they can then use to solve problems.</a:t>
            </a:r>
          </a:p>
          <a:p>
            <a:r>
              <a:rPr lang="en-GB" sz="2800" dirty="0" smtClean="0"/>
              <a:t>There is no CORRECT strategy (except, perhaps, the one that works best for you!)</a:t>
            </a:r>
          </a:p>
        </p:txBody>
      </p:sp>
    </p:spTree>
    <p:extLst>
      <p:ext uri="{BB962C8B-B14F-4D97-AF65-F5344CB8AC3E}">
        <p14:creationId xmlns:p14="http://schemas.microsoft.com/office/powerpoint/2010/main" val="367914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Participation and 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461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Try to solve this simple problem …</a:t>
            </a:r>
          </a:p>
          <a:p>
            <a:r>
              <a:rPr lang="en-GB" sz="2800" dirty="0" smtClean="0"/>
              <a:t>What is 26 added to 69 ?</a:t>
            </a:r>
          </a:p>
          <a:p>
            <a:r>
              <a:rPr lang="en-GB" sz="2800" dirty="0" smtClean="0"/>
              <a:t>Number Talks (</a:t>
            </a:r>
            <a:r>
              <a:rPr lang="en-GB" sz="2800" dirty="0" smtClean="0">
                <a:hlinkClick r:id="rId2"/>
              </a:rPr>
              <a:t>video</a:t>
            </a:r>
            <a:r>
              <a:rPr lang="en-GB" sz="2800" dirty="0" smtClean="0"/>
              <a:t> 1:15-4:55)</a:t>
            </a:r>
          </a:p>
        </p:txBody>
      </p:sp>
    </p:spTree>
    <p:extLst>
      <p:ext uri="{BB962C8B-B14F-4D97-AF65-F5344CB8AC3E}">
        <p14:creationId xmlns:p14="http://schemas.microsoft.com/office/powerpoint/2010/main" val="117164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Years – Nursery to </a:t>
            </a:r>
            <a:r>
              <a:rPr lang="en-GB" dirty="0" smtClean="0"/>
              <a:t>P7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Promote the understanding of number – NUMBER SENSE</a:t>
            </a:r>
          </a:p>
          <a:p>
            <a:r>
              <a:rPr lang="en-GB" sz="2800" dirty="0" smtClean="0"/>
              <a:t>Use the Clacks MATHS AND NUMERACY PROGRESSION PATHWAYS</a:t>
            </a:r>
          </a:p>
          <a:p>
            <a:pPr lvl="1"/>
            <a:r>
              <a:rPr lang="en-GB" sz="2400" dirty="0" smtClean="0"/>
              <a:t>Developed by Clacks Attainment Challenge Team (ACT)</a:t>
            </a:r>
          </a:p>
          <a:p>
            <a:pPr lvl="1"/>
            <a:r>
              <a:rPr lang="en-GB" sz="2400" dirty="0" smtClean="0"/>
              <a:t>Aligned to </a:t>
            </a:r>
            <a:r>
              <a:rPr lang="en-GB" sz="2400" dirty="0" err="1" smtClean="0"/>
              <a:t>CfE</a:t>
            </a:r>
            <a:r>
              <a:rPr lang="en-GB" sz="2400" dirty="0" smtClean="0"/>
              <a:t> Maths and Numeracy Benchmarks</a:t>
            </a:r>
          </a:p>
          <a:p>
            <a:r>
              <a:rPr lang="en-GB" sz="2800" dirty="0" smtClean="0"/>
              <a:t>Utilise many practical approaches to developing Number Sense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44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In Class Examples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1" y="1566443"/>
            <a:ext cx="7019109" cy="5264332"/>
          </a:xfrm>
        </p:spPr>
      </p:pic>
    </p:spTree>
    <p:extLst>
      <p:ext uri="{BB962C8B-B14F-4D97-AF65-F5344CB8AC3E}">
        <p14:creationId xmlns:p14="http://schemas.microsoft.com/office/powerpoint/2010/main" val="288762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In Class Examples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1579507"/>
            <a:ext cx="6916071" cy="5187053"/>
          </a:xfrm>
        </p:spPr>
      </p:pic>
    </p:spTree>
    <p:extLst>
      <p:ext uri="{BB962C8B-B14F-4D97-AF65-F5344CB8AC3E}">
        <p14:creationId xmlns:p14="http://schemas.microsoft.com/office/powerpoint/2010/main" val="307171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In Class Examples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1" y="1657883"/>
            <a:ext cx="6932023" cy="5199018"/>
          </a:xfrm>
        </p:spPr>
      </p:pic>
    </p:spTree>
    <p:extLst>
      <p:ext uri="{BB962C8B-B14F-4D97-AF65-F5344CB8AC3E}">
        <p14:creationId xmlns:p14="http://schemas.microsoft.com/office/powerpoint/2010/main" val="125684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In Class Examples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1" y="1566443"/>
            <a:ext cx="6923315" cy="5192487"/>
          </a:xfrm>
        </p:spPr>
      </p:pic>
    </p:spTree>
    <p:extLst>
      <p:ext uri="{BB962C8B-B14F-4D97-AF65-F5344CB8AC3E}">
        <p14:creationId xmlns:p14="http://schemas.microsoft.com/office/powerpoint/2010/main" val="257235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In Class Examples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1618696"/>
            <a:ext cx="6817374" cy="5113030"/>
          </a:xfrm>
        </p:spPr>
      </p:pic>
    </p:spTree>
    <p:extLst>
      <p:ext uri="{BB962C8B-B14F-4D97-AF65-F5344CB8AC3E}">
        <p14:creationId xmlns:p14="http://schemas.microsoft.com/office/powerpoint/2010/main" val="267987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Participation and 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4611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Times Tables Tennis</a:t>
            </a:r>
          </a:p>
          <a:p>
            <a:r>
              <a:rPr lang="en-GB" sz="3600" dirty="0" smtClean="0"/>
              <a:t>Metre Stick Challenge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7527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Agility – Mistakes Help Us Learn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Children are encouraged to feel safe with mistakes</a:t>
            </a:r>
          </a:p>
          <a:p>
            <a:r>
              <a:rPr lang="en-GB" sz="2800" dirty="0" smtClean="0"/>
              <a:t>Mistakes help us learn</a:t>
            </a:r>
          </a:p>
          <a:p>
            <a:r>
              <a:rPr lang="en-GB" sz="2800" dirty="0" smtClean="0"/>
              <a:t>Mistakes can be used to explain how to avoid them</a:t>
            </a:r>
          </a:p>
          <a:p>
            <a:r>
              <a:rPr lang="en-GB" sz="2800" dirty="0" smtClean="0"/>
              <a:t>(</a:t>
            </a:r>
            <a:r>
              <a:rPr lang="en-GB" sz="2800" dirty="0" smtClean="0">
                <a:hlinkClick r:id="rId2"/>
              </a:rPr>
              <a:t>Video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19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Agility in </a:t>
            </a:r>
            <a:r>
              <a:rPr lang="en-GB" dirty="0" err="1" smtClean="0"/>
              <a:t>Redwell</a:t>
            </a:r>
            <a:r>
              <a:rPr lang="en-GB" dirty="0" smtClean="0"/>
              <a:t> – Some Examples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Magimixer</a:t>
            </a:r>
            <a:r>
              <a:rPr lang="en-GB" sz="3200" dirty="0" smtClean="0"/>
              <a:t> – Handheld …</a:t>
            </a:r>
          </a:p>
          <a:p>
            <a:r>
              <a:rPr lang="en-GB" sz="3200" dirty="0" smtClean="0"/>
              <a:t>… and </a:t>
            </a:r>
            <a:r>
              <a:rPr lang="en-GB" sz="3200" dirty="0" smtClean="0">
                <a:hlinkClick r:id="rId3" action="ppaction://hlinkfile"/>
              </a:rPr>
              <a:t>spreadsheet version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4" y="1996319"/>
            <a:ext cx="4438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Maths Agility in </a:t>
            </a:r>
            <a:r>
              <a:rPr lang="en-GB" dirty="0" err="1" smtClean="0"/>
              <a:t>Redwell</a:t>
            </a:r>
            <a:r>
              <a:rPr lang="en-GB" dirty="0" smtClean="0"/>
              <a:t> – Online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Sumdog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78" t="25044" r="23121" b="14983"/>
          <a:stretch/>
        </p:blipFill>
        <p:spPr>
          <a:xfrm>
            <a:off x="3683726" y="1590873"/>
            <a:ext cx="7796285" cy="4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Maths Agility in </a:t>
            </a:r>
            <a:r>
              <a:rPr lang="en-GB" dirty="0" err="1" smtClean="0"/>
              <a:t>Redwell</a:t>
            </a:r>
            <a:r>
              <a:rPr lang="en-GB" dirty="0" smtClean="0"/>
              <a:t> – Sumdog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02573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err="1" smtClean="0"/>
              <a:t>Redwell</a:t>
            </a:r>
            <a:r>
              <a:rPr lang="en-GB" sz="3200" dirty="0" smtClean="0"/>
              <a:t> School has purchased a School License enabling children to engage with maths and numeracy through the medium of interactive games.</a:t>
            </a:r>
          </a:p>
          <a:p>
            <a:r>
              <a:rPr lang="en-GB" sz="3200" dirty="0" smtClean="0"/>
              <a:t>The license allows teachers to target learning to identified skills and track progress.</a:t>
            </a:r>
          </a:p>
          <a:p>
            <a:r>
              <a:rPr lang="en-GB" sz="3200" dirty="0"/>
              <a:t>Sumdog is designed to supplement teaching, and is aligned to the curriculum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Sumdog can also be used at home – on PC’s, laptops, tablets and </a:t>
            </a:r>
            <a:r>
              <a:rPr lang="en-GB" sz="3200" dirty="0" err="1" smtClean="0"/>
              <a:t>ipads</a:t>
            </a:r>
            <a:r>
              <a:rPr lang="en-GB" sz="32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23" y="632883"/>
            <a:ext cx="981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ll.reallygoodstuff.com/images/xxl/163479_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0" y="1766028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ttps://d14w9elxmqt4gn.cloudfront.net/adaptations/rekenrek/2013-02-07_16:43-rekenre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7" y="1766028"/>
            <a:ext cx="6715913" cy="34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r>
              <a:rPr lang="en-GB" dirty="0" smtClean="0"/>
              <a:t> – also known as a Number 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802085" cy="364913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Combines the strengths of others models such as:</a:t>
            </a:r>
          </a:p>
          <a:p>
            <a:pPr lvl="1"/>
            <a:r>
              <a:rPr lang="en-GB" sz="2800" dirty="0"/>
              <a:t>C</a:t>
            </a:r>
            <a:r>
              <a:rPr lang="en-GB" sz="2800" dirty="0" smtClean="0"/>
              <a:t>ounters</a:t>
            </a:r>
          </a:p>
          <a:p>
            <a:pPr lvl="1"/>
            <a:r>
              <a:rPr lang="en-GB" sz="2800" dirty="0" smtClean="0"/>
              <a:t>Number lines</a:t>
            </a:r>
          </a:p>
          <a:p>
            <a:pPr lvl="1"/>
            <a:r>
              <a:rPr lang="en-GB" sz="2800" dirty="0" smtClean="0"/>
              <a:t>Base 10 cubes and blocks</a:t>
            </a:r>
          </a:p>
        </p:txBody>
      </p:sp>
      <p:pic>
        <p:nvPicPr>
          <p:cNvPr id="4" name="Picture 3" descr="http://cdnll.reallygoodstuff.com/images/xxl/163479_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6601098" y="2247856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2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802085" cy="3649133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Provides </a:t>
            </a:r>
            <a:r>
              <a:rPr lang="en-GB" sz="3200" dirty="0"/>
              <a:t>a visual model </a:t>
            </a:r>
            <a:r>
              <a:rPr lang="en-GB" sz="3200" dirty="0" smtClean="0"/>
              <a:t>that encourages </a:t>
            </a:r>
            <a:r>
              <a:rPr lang="en-GB" sz="3200" dirty="0"/>
              <a:t>young learners </a:t>
            </a:r>
            <a:r>
              <a:rPr lang="en-GB" sz="3200" dirty="0" smtClean="0"/>
              <a:t>to:</a:t>
            </a:r>
          </a:p>
          <a:p>
            <a:pPr lvl="1"/>
            <a:r>
              <a:rPr lang="en-GB" sz="3000" dirty="0" smtClean="0"/>
              <a:t>build </a:t>
            </a:r>
            <a:r>
              <a:rPr lang="en-GB" sz="3000" dirty="0"/>
              <a:t>numbers in </a:t>
            </a:r>
            <a:r>
              <a:rPr lang="en-GB" sz="3000" dirty="0" smtClean="0"/>
              <a:t>groups of </a:t>
            </a:r>
            <a:r>
              <a:rPr lang="en-GB" sz="3000" dirty="0"/>
              <a:t>five and </a:t>
            </a:r>
            <a:r>
              <a:rPr lang="en-GB" sz="3000" dirty="0" smtClean="0"/>
              <a:t>ten</a:t>
            </a:r>
          </a:p>
          <a:p>
            <a:pPr lvl="1"/>
            <a:r>
              <a:rPr lang="en-GB" sz="3000" dirty="0" smtClean="0"/>
              <a:t>use </a:t>
            </a:r>
            <a:r>
              <a:rPr lang="en-GB" sz="3000" dirty="0"/>
              <a:t>doubling and halving </a:t>
            </a:r>
            <a:r>
              <a:rPr lang="en-GB" sz="3000" dirty="0" smtClean="0"/>
              <a:t>strategies</a:t>
            </a:r>
          </a:p>
          <a:p>
            <a:pPr lvl="1"/>
            <a:r>
              <a:rPr lang="en-GB" sz="3000" dirty="0" smtClean="0"/>
              <a:t>count-on </a:t>
            </a:r>
            <a:r>
              <a:rPr lang="en-GB" sz="3000" dirty="0"/>
              <a:t>from </a:t>
            </a:r>
            <a:r>
              <a:rPr lang="en-GB" sz="3000" dirty="0" smtClean="0"/>
              <a:t>known relationships </a:t>
            </a:r>
            <a:r>
              <a:rPr lang="en-GB" sz="2800" dirty="0"/>
              <a:t>to solve addition and subtraction problems</a:t>
            </a:r>
          </a:p>
        </p:txBody>
      </p:sp>
      <p:pic>
        <p:nvPicPr>
          <p:cNvPr id="4" name="Picture 3" descr="http://cdnll.reallygoodstuff.com/images/xxl/163479_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6601098" y="2247856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802085" cy="364913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Aids the development of the understanding of NUMBER:</a:t>
            </a:r>
          </a:p>
          <a:p>
            <a:pPr lvl="1"/>
            <a:r>
              <a:rPr lang="en-GB" sz="2800" dirty="0" smtClean="0"/>
              <a:t>What number means</a:t>
            </a:r>
          </a:p>
          <a:p>
            <a:pPr lvl="1"/>
            <a:r>
              <a:rPr lang="en-GB" sz="2800" dirty="0" smtClean="0"/>
              <a:t>Their relationships to each other</a:t>
            </a:r>
          </a:p>
          <a:p>
            <a:pPr lvl="1"/>
            <a:r>
              <a:rPr lang="en-GB" sz="2800" dirty="0" smtClean="0"/>
              <a:t>How we operate with them</a:t>
            </a:r>
          </a:p>
          <a:p>
            <a:r>
              <a:rPr lang="en-GB" sz="3000" dirty="0" smtClean="0"/>
              <a:t>Promotes NUMBER SENSE</a:t>
            </a:r>
            <a:endParaRPr lang="en-GB" sz="3000" dirty="0"/>
          </a:p>
        </p:txBody>
      </p:sp>
      <p:pic>
        <p:nvPicPr>
          <p:cNvPr id="4" name="Picture 3" descr="http://cdnll.reallygoodstuff.com/images/xxl/163479_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6601098" y="2247856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79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950130" cy="3649133"/>
          </a:xfrm>
        </p:spPr>
        <p:txBody>
          <a:bodyPr>
            <a:noAutofit/>
          </a:bodyPr>
          <a:lstStyle/>
          <a:p>
            <a:r>
              <a:rPr lang="en-GB" sz="2400" dirty="0" smtClean="0"/>
              <a:t>An example of the </a:t>
            </a:r>
            <a:r>
              <a:rPr lang="en-GB" sz="2400" dirty="0" err="1" smtClean="0"/>
              <a:t>Rekenrek</a:t>
            </a:r>
            <a:r>
              <a:rPr lang="en-GB" sz="2400" dirty="0" smtClean="0"/>
              <a:t> in use:</a:t>
            </a:r>
          </a:p>
          <a:p>
            <a:pPr lvl="1"/>
            <a:r>
              <a:rPr lang="en-GB" sz="2000" dirty="0"/>
              <a:t>Video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www.youtube.com/watch?v=pk9TbuAPQ7E</a:t>
            </a:r>
            <a:endParaRPr lang="en-GB" sz="2000" dirty="0" smtClean="0"/>
          </a:p>
          <a:p>
            <a:r>
              <a:rPr lang="en-GB" sz="2400" dirty="0" smtClean="0"/>
              <a:t>Online tools and apps are also available:</a:t>
            </a:r>
          </a:p>
          <a:p>
            <a:pPr lvl="1"/>
            <a:r>
              <a:rPr lang="en-GB" sz="2000" dirty="0" smtClean="0"/>
              <a:t>Maths Learning </a:t>
            </a:r>
            <a:r>
              <a:rPr lang="en-GB" sz="2000" dirty="0" err="1" smtClean="0"/>
              <a:t>Center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www.mathlearningcenter.org/resources/apps</a:t>
            </a:r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4" name="Picture 3" descr="http://cdnll.reallygoodstuff.com/images/xxl/163479_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6601098" y="2247856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5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r>
              <a:rPr lang="en-GB" dirty="0" smtClean="0"/>
              <a:t>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950130" cy="364913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P1-P3 classes have access to class and group sets for use in the development of number sense.</a:t>
            </a:r>
          </a:p>
        </p:txBody>
      </p:sp>
      <p:pic>
        <p:nvPicPr>
          <p:cNvPr id="4" name="Picture 3" descr="http://cdnll.reallygoodstuff.com/images/xxl/163479_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18409"/>
          <a:stretch/>
        </p:blipFill>
        <p:spPr bwMode="auto">
          <a:xfrm>
            <a:off x="6601098" y="2247856"/>
            <a:ext cx="5234456" cy="34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Rekenrek</a:t>
            </a:r>
            <a:r>
              <a:rPr lang="en-GB" dirty="0" smtClean="0"/>
              <a:t> in </a:t>
            </a:r>
            <a:r>
              <a:rPr lang="en-GB" dirty="0" err="1" smtClean="0"/>
              <a:t>Redwell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157649" cy="364913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can even be part of a wall display for whole class teaching.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08" y="1227666"/>
            <a:ext cx="5779911" cy="4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207</TotalTime>
  <Words>737</Words>
  <Application>Microsoft Office PowerPoint</Application>
  <PresentationFormat>Widescreen</PresentationFormat>
  <Paragraphs>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Celestial</vt:lpstr>
      <vt:lpstr>Maths and Numeracy at Redwell Primary School</vt:lpstr>
      <vt:lpstr>Early Years – Nursery to P7</vt:lpstr>
      <vt:lpstr>Rekenrek – also known as a Number Rack</vt:lpstr>
      <vt:lpstr>Rekenrek</vt:lpstr>
      <vt:lpstr>Rekenrek</vt:lpstr>
      <vt:lpstr>Rekenrek</vt:lpstr>
      <vt:lpstr>Rekenrek</vt:lpstr>
      <vt:lpstr>Rekenrek in Redwell</vt:lpstr>
      <vt:lpstr>Rekenrek in Redwell</vt:lpstr>
      <vt:lpstr>Ten Frames</vt:lpstr>
      <vt:lpstr>10 Frames (and 5 Frames, and 20 Frames)</vt:lpstr>
      <vt:lpstr>10 Frames in Redwell</vt:lpstr>
      <vt:lpstr>10 Frames in Action.</vt:lpstr>
      <vt:lpstr>PowerPoint Presentation</vt:lpstr>
      <vt:lpstr>Promoting Mental Maths Agility in Redwell</vt:lpstr>
      <vt:lpstr>Promoting Mental Maths Agility in Redwell</vt:lpstr>
      <vt:lpstr>Promoting Mental Maths Agility in Redwell</vt:lpstr>
      <vt:lpstr>Mental Agility – Equipping the Children</vt:lpstr>
      <vt:lpstr>Mental Agility – Participation and Talking</vt:lpstr>
      <vt:lpstr>Mental Agility – In Class Examples</vt:lpstr>
      <vt:lpstr>Mental Agility – In Class Examples</vt:lpstr>
      <vt:lpstr>Mental Agility – In Class Examples</vt:lpstr>
      <vt:lpstr>Mental Agility – In Class Examples</vt:lpstr>
      <vt:lpstr>Mental Agility – In Class Examples</vt:lpstr>
      <vt:lpstr>Mental Agility – Participation and Talking</vt:lpstr>
      <vt:lpstr>Mental Agility – Mistakes Help Us Learn</vt:lpstr>
      <vt:lpstr>Maths Agility in Redwell – Some Examples</vt:lpstr>
      <vt:lpstr>PowerPoint Presentation</vt:lpstr>
      <vt:lpstr>PowerPoint Presentation</vt:lpstr>
      <vt:lpstr>PowerPoint Presentation</vt:lpstr>
    </vt:vector>
  </TitlesOfParts>
  <Company>Clackmannanshire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and Numeracy</dc:title>
  <dc:creator>Christopher Swan</dc:creator>
  <cp:lastModifiedBy>Christopher Swan</cp:lastModifiedBy>
  <cp:revision>27</cp:revision>
  <dcterms:created xsi:type="dcterms:W3CDTF">2016-11-23T15:48:28Z</dcterms:created>
  <dcterms:modified xsi:type="dcterms:W3CDTF">2017-11-07T16:00:18Z</dcterms:modified>
</cp:coreProperties>
</file>