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0" r:id="rId11"/>
    <p:sldId id="271" r:id="rId12"/>
    <p:sldId id="269"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6AB8"/>
    <a:srgbClr val="FF0066"/>
    <a:srgbClr val="CC00FF"/>
    <a:srgbClr val="0066CC"/>
    <a:srgbClr val="33CC33"/>
    <a:srgbClr val="FFC1E1"/>
    <a:srgbClr val="170BB5"/>
    <a:srgbClr val="BEFEF2"/>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DD24DA9-0A17-4A05-8C5B-6EC381E7305F}" type="datetimeFigureOut">
              <a:rPr lang="en-GB" smtClean="0"/>
              <a:t>20/09/2018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E94C65-DABF-4901-A289-DE1BB459965D}" type="slidenum">
              <a:rPr lang="en-GB" smtClean="0"/>
              <a:t>‹#›</a:t>
            </a:fld>
            <a:endParaRPr lang="en-GB"/>
          </a:p>
        </p:txBody>
      </p:sp>
    </p:spTree>
    <p:extLst>
      <p:ext uri="{BB962C8B-B14F-4D97-AF65-F5344CB8AC3E}">
        <p14:creationId xmlns:p14="http://schemas.microsoft.com/office/powerpoint/2010/main" val="773593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DD24DA9-0A17-4A05-8C5B-6EC381E7305F}" type="datetimeFigureOut">
              <a:rPr lang="en-GB" smtClean="0"/>
              <a:t>20/09/2018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E94C65-DABF-4901-A289-DE1BB459965D}" type="slidenum">
              <a:rPr lang="en-GB" smtClean="0"/>
              <a:t>‹#›</a:t>
            </a:fld>
            <a:endParaRPr lang="en-GB"/>
          </a:p>
        </p:txBody>
      </p:sp>
    </p:spTree>
    <p:extLst>
      <p:ext uri="{BB962C8B-B14F-4D97-AF65-F5344CB8AC3E}">
        <p14:creationId xmlns:p14="http://schemas.microsoft.com/office/powerpoint/2010/main" val="3694466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DD24DA9-0A17-4A05-8C5B-6EC381E7305F}" type="datetimeFigureOut">
              <a:rPr lang="en-GB" smtClean="0"/>
              <a:t>20/09/2018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E94C65-DABF-4901-A289-DE1BB459965D}" type="slidenum">
              <a:rPr lang="en-GB" smtClean="0"/>
              <a:t>‹#›</a:t>
            </a:fld>
            <a:endParaRPr lang="en-GB"/>
          </a:p>
        </p:txBody>
      </p:sp>
    </p:spTree>
    <p:extLst>
      <p:ext uri="{BB962C8B-B14F-4D97-AF65-F5344CB8AC3E}">
        <p14:creationId xmlns:p14="http://schemas.microsoft.com/office/powerpoint/2010/main" val="854683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DD24DA9-0A17-4A05-8C5B-6EC381E7305F}" type="datetimeFigureOut">
              <a:rPr lang="en-GB" smtClean="0"/>
              <a:t>20/09/2018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E94C65-DABF-4901-A289-DE1BB459965D}" type="slidenum">
              <a:rPr lang="en-GB" smtClean="0"/>
              <a:t>‹#›</a:t>
            </a:fld>
            <a:endParaRPr lang="en-GB"/>
          </a:p>
        </p:txBody>
      </p:sp>
    </p:spTree>
    <p:extLst>
      <p:ext uri="{BB962C8B-B14F-4D97-AF65-F5344CB8AC3E}">
        <p14:creationId xmlns:p14="http://schemas.microsoft.com/office/powerpoint/2010/main" val="2197639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24DA9-0A17-4A05-8C5B-6EC381E7305F}" type="datetimeFigureOut">
              <a:rPr lang="en-GB" smtClean="0"/>
              <a:t>20/09/2018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E94C65-DABF-4901-A289-DE1BB459965D}" type="slidenum">
              <a:rPr lang="en-GB" smtClean="0"/>
              <a:t>‹#›</a:t>
            </a:fld>
            <a:endParaRPr lang="en-GB"/>
          </a:p>
        </p:txBody>
      </p:sp>
    </p:spTree>
    <p:extLst>
      <p:ext uri="{BB962C8B-B14F-4D97-AF65-F5344CB8AC3E}">
        <p14:creationId xmlns:p14="http://schemas.microsoft.com/office/powerpoint/2010/main" val="77693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DD24DA9-0A17-4A05-8C5B-6EC381E7305F}" type="datetimeFigureOut">
              <a:rPr lang="en-GB" smtClean="0"/>
              <a:t>20/09/2018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E94C65-DABF-4901-A289-DE1BB459965D}" type="slidenum">
              <a:rPr lang="en-GB" smtClean="0"/>
              <a:t>‹#›</a:t>
            </a:fld>
            <a:endParaRPr lang="en-GB"/>
          </a:p>
        </p:txBody>
      </p:sp>
    </p:spTree>
    <p:extLst>
      <p:ext uri="{BB962C8B-B14F-4D97-AF65-F5344CB8AC3E}">
        <p14:creationId xmlns:p14="http://schemas.microsoft.com/office/powerpoint/2010/main" val="99091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DD24DA9-0A17-4A05-8C5B-6EC381E7305F}" type="datetimeFigureOut">
              <a:rPr lang="en-GB" smtClean="0"/>
              <a:t>20/09/2018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7E94C65-DABF-4901-A289-DE1BB459965D}" type="slidenum">
              <a:rPr lang="en-GB" smtClean="0"/>
              <a:t>‹#›</a:t>
            </a:fld>
            <a:endParaRPr lang="en-GB"/>
          </a:p>
        </p:txBody>
      </p:sp>
    </p:spTree>
    <p:extLst>
      <p:ext uri="{BB962C8B-B14F-4D97-AF65-F5344CB8AC3E}">
        <p14:creationId xmlns:p14="http://schemas.microsoft.com/office/powerpoint/2010/main" val="564247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DD24DA9-0A17-4A05-8C5B-6EC381E7305F}" type="datetimeFigureOut">
              <a:rPr lang="en-GB" smtClean="0"/>
              <a:t>20/09/2018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7E94C65-DABF-4901-A289-DE1BB459965D}" type="slidenum">
              <a:rPr lang="en-GB" smtClean="0"/>
              <a:t>‹#›</a:t>
            </a:fld>
            <a:endParaRPr lang="en-GB"/>
          </a:p>
        </p:txBody>
      </p:sp>
    </p:spTree>
    <p:extLst>
      <p:ext uri="{BB962C8B-B14F-4D97-AF65-F5344CB8AC3E}">
        <p14:creationId xmlns:p14="http://schemas.microsoft.com/office/powerpoint/2010/main" val="1876909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4DA9-0A17-4A05-8C5B-6EC381E7305F}" type="datetimeFigureOut">
              <a:rPr lang="en-GB" smtClean="0"/>
              <a:t>20/09/2018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7E94C65-DABF-4901-A289-DE1BB459965D}" type="slidenum">
              <a:rPr lang="en-GB" smtClean="0"/>
              <a:t>‹#›</a:t>
            </a:fld>
            <a:endParaRPr lang="en-GB"/>
          </a:p>
        </p:txBody>
      </p:sp>
    </p:spTree>
    <p:extLst>
      <p:ext uri="{BB962C8B-B14F-4D97-AF65-F5344CB8AC3E}">
        <p14:creationId xmlns:p14="http://schemas.microsoft.com/office/powerpoint/2010/main" val="3273130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4DA9-0A17-4A05-8C5B-6EC381E7305F}" type="datetimeFigureOut">
              <a:rPr lang="en-GB" smtClean="0"/>
              <a:t>20/09/2018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E94C65-DABF-4901-A289-DE1BB459965D}" type="slidenum">
              <a:rPr lang="en-GB" smtClean="0"/>
              <a:t>‹#›</a:t>
            </a:fld>
            <a:endParaRPr lang="en-GB"/>
          </a:p>
        </p:txBody>
      </p:sp>
    </p:spTree>
    <p:extLst>
      <p:ext uri="{BB962C8B-B14F-4D97-AF65-F5344CB8AC3E}">
        <p14:creationId xmlns:p14="http://schemas.microsoft.com/office/powerpoint/2010/main" val="1240117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4DA9-0A17-4A05-8C5B-6EC381E7305F}" type="datetimeFigureOut">
              <a:rPr lang="en-GB" smtClean="0"/>
              <a:t>20/09/2018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E94C65-DABF-4901-A289-DE1BB459965D}" type="slidenum">
              <a:rPr lang="en-GB" smtClean="0"/>
              <a:t>‹#›</a:t>
            </a:fld>
            <a:endParaRPr lang="en-GB"/>
          </a:p>
        </p:txBody>
      </p:sp>
    </p:spTree>
    <p:extLst>
      <p:ext uri="{BB962C8B-B14F-4D97-AF65-F5344CB8AC3E}">
        <p14:creationId xmlns:p14="http://schemas.microsoft.com/office/powerpoint/2010/main" val="723888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4DA9-0A17-4A05-8C5B-6EC381E7305F}" type="datetimeFigureOut">
              <a:rPr lang="en-GB" smtClean="0"/>
              <a:t>20/09/2018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E94C65-DABF-4901-A289-DE1BB459965D}" type="slidenum">
              <a:rPr lang="en-GB" smtClean="0"/>
              <a:t>‹#›</a:t>
            </a:fld>
            <a:endParaRPr lang="en-GB"/>
          </a:p>
        </p:txBody>
      </p:sp>
    </p:spTree>
    <p:extLst>
      <p:ext uri="{BB962C8B-B14F-4D97-AF65-F5344CB8AC3E}">
        <p14:creationId xmlns:p14="http://schemas.microsoft.com/office/powerpoint/2010/main" val="701733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chemeClr val="accent5">
                    <a:lumMod val="75000"/>
                  </a:schemeClr>
                </a:solidFill>
              </a:rPr>
              <a:t>Welcome to </a:t>
            </a:r>
            <a:r>
              <a:rPr lang="en-GB" b="1" dirty="0" err="1" smtClean="0">
                <a:solidFill>
                  <a:schemeClr val="accent5">
                    <a:lumMod val="75000"/>
                  </a:schemeClr>
                </a:solidFill>
              </a:rPr>
              <a:t>Menstrie</a:t>
            </a:r>
            <a:r>
              <a:rPr lang="en-GB" b="1" dirty="0" smtClean="0">
                <a:solidFill>
                  <a:schemeClr val="accent5">
                    <a:lumMod val="75000"/>
                  </a:schemeClr>
                </a:solidFill>
              </a:rPr>
              <a:t> Nursery</a:t>
            </a:r>
            <a:endParaRPr lang="en-GB" b="1" dirty="0">
              <a:solidFill>
                <a:schemeClr val="accent5">
                  <a:lumMod val="75000"/>
                </a:schemeClr>
              </a:solidFill>
            </a:endParaRPr>
          </a:p>
        </p:txBody>
      </p:sp>
      <p:pic>
        <p:nvPicPr>
          <p:cNvPr id="4" name="Picture 3" descr="OWNLOGO"/>
          <p:cNvPicPr/>
          <p:nvPr/>
        </p:nvPicPr>
        <p:blipFill>
          <a:blip r:embed="rId2" cstate="print"/>
          <a:srcRect/>
          <a:stretch>
            <a:fillRect/>
          </a:stretch>
        </p:blipFill>
        <p:spPr bwMode="auto">
          <a:xfrm>
            <a:off x="4314423" y="3602038"/>
            <a:ext cx="2588653" cy="2412395"/>
          </a:xfrm>
          <a:prstGeom prst="rect">
            <a:avLst/>
          </a:prstGeom>
          <a:noFill/>
          <a:ln w="9525">
            <a:noFill/>
            <a:miter lim="800000"/>
            <a:headEnd/>
            <a:tailEnd/>
          </a:ln>
        </p:spPr>
      </p:pic>
    </p:spTree>
    <p:extLst>
      <p:ext uri="{BB962C8B-B14F-4D97-AF65-F5344CB8AC3E}">
        <p14:creationId xmlns:p14="http://schemas.microsoft.com/office/powerpoint/2010/main" val="12960359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7200" b="1" dirty="0" smtClean="0">
                <a:solidFill>
                  <a:srgbClr val="00B0F0"/>
                </a:solidFill>
              </a:rPr>
              <a:t>Closing Attainment Gap – Numeracy and Literacy</a:t>
            </a:r>
            <a:endParaRPr lang="en-GB" sz="7200" b="1" dirty="0">
              <a:solidFill>
                <a:srgbClr val="00B0F0"/>
              </a:solidFill>
            </a:endParaRPr>
          </a:p>
        </p:txBody>
      </p:sp>
      <p:sp>
        <p:nvSpPr>
          <p:cNvPr id="3" name="Content Placeholder 2"/>
          <p:cNvSpPr>
            <a:spLocks noGrp="1"/>
          </p:cNvSpPr>
          <p:nvPr>
            <p:ph idx="1"/>
          </p:nvPr>
        </p:nvSpPr>
        <p:spPr>
          <a:xfrm>
            <a:off x="838200" y="2233588"/>
            <a:ext cx="10515600" cy="4351338"/>
          </a:xfrm>
        </p:spPr>
        <p:txBody>
          <a:bodyPr>
            <a:normAutofit lnSpcReduction="10000"/>
          </a:bodyPr>
          <a:lstStyle/>
          <a:p>
            <a:r>
              <a:rPr lang="en-GB" dirty="0" smtClean="0">
                <a:solidFill>
                  <a:srgbClr val="FF0000"/>
                </a:solidFill>
              </a:rPr>
              <a:t>Assess each child on numeracy and literacy skills.</a:t>
            </a:r>
          </a:p>
          <a:p>
            <a:r>
              <a:rPr lang="en-GB" dirty="0" smtClean="0">
                <a:solidFill>
                  <a:srgbClr val="FF0066"/>
                </a:solidFill>
              </a:rPr>
              <a:t>Use of Numeracy Trajectories to assess children’s early numeracy</a:t>
            </a:r>
          </a:p>
          <a:p>
            <a:r>
              <a:rPr lang="en-GB" dirty="0" smtClean="0">
                <a:solidFill>
                  <a:schemeClr val="accent5">
                    <a:lumMod val="75000"/>
                  </a:schemeClr>
                </a:solidFill>
              </a:rPr>
              <a:t>Use of </a:t>
            </a:r>
            <a:r>
              <a:rPr lang="en-GB" dirty="0" err="1" smtClean="0">
                <a:solidFill>
                  <a:schemeClr val="accent5">
                    <a:lumMod val="75000"/>
                  </a:schemeClr>
                </a:solidFill>
              </a:rPr>
              <a:t>Wellcomm</a:t>
            </a:r>
            <a:r>
              <a:rPr lang="en-GB" dirty="0" smtClean="0">
                <a:solidFill>
                  <a:schemeClr val="accent5">
                    <a:lumMod val="75000"/>
                  </a:schemeClr>
                </a:solidFill>
              </a:rPr>
              <a:t> screener for early literacy skills.</a:t>
            </a:r>
          </a:p>
          <a:p>
            <a:r>
              <a:rPr lang="en-GB" dirty="0" smtClean="0">
                <a:solidFill>
                  <a:srgbClr val="FF0000"/>
                </a:solidFill>
              </a:rPr>
              <a:t>All info gathered – tracker – Nursery – P7</a:t>
            </a:r>
          </a:p>
          <a:p>
            <a:r>
              <a:rPr lang="en-GB" dirty="0" smtClean="0">
                <a:solidFill>
                  <a:srgbClr val="FF0000"/>
                </a:solidFill>
              </a:rPr>
              <a:t>Allows for small focus groups to be created to enhance understanding and skills.</a:t>
            </a:r>
          </a:p>
          <a:p>
            <a:r>
              <a:rPr lang="en-GB" dirty="0" smtClean="0">
                <a:solidFill>
                  <a:srgbClr val="FF0066"/>
                </a:solidFill>
              </a:rPr>
              <a:t>Numeracy – small, active experiences for children.</a:t>
            </a:r>
          </a:p>
          <a:p>
            <a:r>
              <a:rPr lang="en-GB" dirty="0" smtClean="0">
                <a:solidFill>
                  <a:schemeClr val="accent5">
                    <a:lumMod val="75000"/>
                  </a:schemeClr>
                </a:solidFill>
              </a:rPr>
              <a:t>Literacy – work cards for staff to use.</a:t>
            </a:r>
          </a:p>
          <a:p>
            <a:r>
              <a:rPr lang="en-GB" dirty="0" smtClean="0">
                <a:solidFill>
                  <a:srgbClr val="FF0000"/>
                </a:solidFill>
              </a:rPr>
              <a:t>Children assessed 2-3 times in school year.   </a:t>
            </a:r>
            <a:endParaRPr lang="en-GB" dirty="0">
              <a:solidFill>
                <a:srgbClr val="FF0000"/>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40092" y="4626411"/>
            <a:ext cx="2313708" cy="2231589"/>
          </a:xfrm>
          <a:prstGeom prst="rect">
            <a:avLst/>
          </a:prstGeom>
        </p:spPr>
      </p:pic>
    </p:spTree>
    <p:extLst>
      <p:ext uri="{BB962C8B-B14F-4D97-AF65-F5344CB8AC3E}">
        <p14:creationId xmlns:p14="http://schemas.microsoft.com/office/powerpoint/2010/main" val="3892100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7200" b="1" dirty="0" smtClean="0">
                <a:solidFill>
                  <a:schemeClr val="accent1">
                    <a:lumMod val="75000"/>
                  </a:schemeClr>
                </a:solidFill>
              </a:rPr>
              <a:t>Parent Helpers</a:t>
            </a:r>
            <a:endParaRPr lang="en-GB" sz="7200" b="1" dirty="0">
              <a:solidFill>
                <a:schemeClr val="accent1">
                  <a:lumMod val="75000"/>
                </a:schemeClr>
              </a:solidFill>
            </a:endParaRPr>
          </a:p>
        </p:txBody>
      </p:sp>
      <p:sp>
        <p:nvSpPr>
          <p:cNvPr id="3" name="Content Placeholder 2"/>
          <p:cNvSpPr>
            <a:spLocks noGrp="1"/>
          </p:cNvSpPr>
          <p:nvPr>
            <p:ph idx="1"/>
          </p:nvPr>
        </p:nvSpPr>
        <p:spPr/>
        <p:txBody>
          <a:bodyPr>
            <a:normAutofit/>
          </a:bodyPr>
          <a:lstStyle/>
          <a:p>
            <a:r>
              <a:rPr lang="en-GB" dirty="0" smtClean="0">
                <a:solidFill>
                  <a:srgbClr val="FE6AB8"/>
                </a:solidFill>
              </a:rPr>
              <a:t>If you have any skills which you would like to share with the nursery then please speak to a member of staff.</a:t>
            </a:r>
          </a:p>
          <a:p>
            <a:r>
              <a:rPr lang="en-GB" dirty="0" smtClean="0">
                <a:solidFill>
                  <a:srgbClr val="FE6AB8"/>
                </a:solidFill>
              </a:rPr>
              <a:t>This may include an interest in art and craft, story telling, music etc.</a:t>
            </a:r>
          </a:p>
          <a:p>
            <a:endParaRPr lang="en-GB" dirty="0">
              <a:solidFill>
                <a:srgbClr val="FE6AB8"/>
              </a:solidFill>
            </a:endParaRPr>
          </a:p>
          <a:p>
            <a:endParaRPr lang="en-GB" dirty="0" smtClean="0">
              <a:solidFill>
                <a:srgbClr val="FE6AB8"/>
              </a:solidFill>
            </a:endParaRPr>
          </a:p>
          <a:p>
            <a:endParaRPr lang="en-GB" dirty="0">
              <a:solidFill>
                <a:srgbClr val="FE6AB8"/>
              </a:solidFill>
            </a:endParaRPr>
          </a:p>
          <a:p>
            <a:endParaRPr lang="en-GB" dirty="0" smtClean="0">
              <a:solidFill>
                <a:srgbClr val="FE6AB8"/>
              </a:solidFill>
            </a:endParaRPr>
          </a:p>
          <a:p>
            <a:endParaRPr lang="en-GB" dirty="0">
              <a:solidFill>
                <a:srgbClr val="FE6AB8"/>
              </a:solidFill>
            </a:endParaRPr>
          </a:p>
          <a:p>
            <a:pPr marL="0" indent="0">
              <a:buNone/>
            </a:pPr>
            <a:endParaRPr lang="en-GB" dirty="0">
              <a:solidFill>
                <a:srgbClr val="FE6AB8"/>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25021" y="3830692"/>
            <a:ext cx="2510497" cy="2481208"/>
          </a:xfrm>
          <a:prstGeom prst="rect">
            <a:avLst/>
          </a:prstGeom>
        </p:spPr>
      </p:pic>
    </p:spTree>
    <p:extLst>
      <p:ext uri="{BB962C8B-B14F-4D97-AF65-F5344CB8AC3E}">
        <p14:creationId xmlns:p14="http://schemas.microsoft.com/office/powerpoint/2010/main" val="2912543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useBgFill="1">
        <p:nvSpPr>
          <p:cNvPr id="2" name="Title 1"/>
          <p:cNvSpPr>
            <a:spLocks noGrp="1"/>
          </p:cNvSpPr>
          <p:nvPr>
            <p:ph type="title"/>
          </p:nvPr>
        </p:nvSpPr>
        <p:spPr/>
        <p:txBody>
          <a:bodyPr>
            <a:normAutofit/>
          </a:bodyPr>
          <a:lstStyle/>
          <a:p>
            <a:pPr algn="ctr"/>
            <a:r>
              <a:rPr lang="en-GB" sz="7200" b="1" dirty="0" smtClean="0">
                <a:solidFill>
                  <a:srgbClr val="7030A0"/>
                </a:solidFill>
              </a:rPr>
              <a:t>Transition</a:t>
            </a:r>
            <a:endParaRPr lang="en-GB" sz="7200" b="1" dirty="0">
              <a:solidFill>
                <a:srgbClr val="7030A0"/>
              </a:solidFill>
            </a:endParaRPr>
          </a:p>
        </p:txBody>
      </p:sp>
      <p:sp>
        <p:nvSpPr>
          <p:cNvPr id="3" name="Content Placeholder 2"/>
          <p:cNvSpPr>
            <a:spLocks noGrp="1"/>
          </p:cNvSpPr>
          <p:nvPr>
            <p:ph idx="1"/>
          </p:nvPr>
        </p:nvSpPr>
        <p:spPr/>
        <p:txBody>
          <a:bodyPr>
            <a:normAutofit fontScale="92500" lnSpcReduction="20000"/>
          </a:bodyPr>
          <a:lstStyle/>
          <a:p>
            <a:r>
              <a:rPr lang="en-GB" dirty="0" smtClean="0">
                <a:solidFill>
                  <a:srgbClr val="FF0066"/>
                </a:solidFill>
              </a:rPr>
              <a:t>We offer home visits from home – nursery of you feel this would be of benefit to you and your child.</a:t>
            </a:r>
          </a:p>
          <a:p>
            <a:r>
              <a:rPr lang="en-GB" dirty="0" smtClean="0">
                <a:solidFill>
                  <a:srgbClr val="FF0066"/>
                </a:solidFill>
              </a:rPr>
              <a:t>We offer each child a ‘Stay and Play’ session – 30 mins session</a:t>
            </a:r>
          </a:p>
          <a:p>
            <a:r>
              <a:rPr lang="en-GB" dirty="0" smtClean="0">
                <a:solidFill>
                  <a:srgbClr val="FF0066"/>
                </a:solidFill>
              </a:rPr>
              <a:t>All new starts have a 30 min session in nursery together.</a:t>
            </a:r>
          </a:p>
          <a:p>
            <a:r>
              <a:rPr lang="en-GB" dirty="0" smtClean="0">
                <a:solidFill>
                  <a:srgbClr val="FF0066"/>
                </a:solidFill>
              </a:rPr>
              <a:t>Transition from nursery to P1</a:t>
            </a:r>
          </a:p>
          <a:p>
            <a:r>
              <a:rPr lang="en-GB" dirty="0" smtClean="0">
                <a:solidFill>
                  <a:srgbClr val="FF0066"/>
                </a:solidFill>
              </a:rPr>
              <a:t>Mrs </a:t>
            </a:r>
            <a:r>
              <a:rPr lang="en-GB" dirty="0" err="1" smtClean="0">
                <a:solidFill>
                  <a:srgbClr val="FF0066"/>
                </a:solidFill>
              </a:rPr>
              <a:t>Stanners</a:t>
            </a:r>
            <a:r>
              <a:rPr lang="en-GB" dirty="0" smtClean="0">
                <a:solidFill>
                  <a:srgbClr val="FF0066"/>
                </a:solidFill>
              </a:rPr>
              <a:t> is responsible for transition programme</a:t>
            </a:r>
          </a:p>
          <a:p>
            <a:r>
              <a:rPr lang="en-GB" dirty="0" smtClean="0">
                <a:solidFill>
                  <a:srgbClr val="FF0066"/>
                </a:solidFill>
              </a:rPr>
              <a:t>Begins April</a:t>
            </a:r>
          </a:p>
          <a:p>
            <a:r>
              <a:rPr lang="en-GB" dirty="0" smtClean="0">
                <a:solidFill>
                  <a:srgbClr val="FF0066"/>
                </a:solidFill>
              </a:rPr>
              <a:t>Visits to classroom, toilets, playground, meet buddies, activities with buddies</a:t>
            </a:r>
          </a:p>
          <a:p>
            <a:r>
              <a:rPr lang="en-GB" dirty="0" smtClean="0">
                <a:solidFill>
                  <a:srgbClr val="FF0066"/>
                </a:solidFill>
              </a:rPr>
              <a:t>Always ask for parents views e.g. what you think went well?</a:t>
            </a:r>
          </a:p>
          <a:p>
            <a:r>
              <a:rPr lang="en-GB" dirty="0" smtClean="0">
                <a:solidFill>
                  <a:srgbClr val="FF0066"/>
                </a:solidFill>
              </a:rPr>
              <a:t>All transition is recorded on individual e-Journal      </a:t>
            </a:r>
            <a:endParaRPr lang="en-GB" dirty="0">
              <a:solidFill>
                <a:srgbClr val="FF0066"/>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49753" y="4842942"/>
            <a:ext cx="3078388" cy="1797009"/>
          </a:xfrm>
          <a:prstGeom prst="rect">
            <a:avLst/>
          </a:prstGeom>
        </p:spPr>
      </p:pic>
    </p:spTree>
    <p:extLst>
      <p:ext uri="{BB962C8B-B14F-4D97-AF65-F5344CB8AC3E}">
        <p14:creationId xmlns:p14="http://schemas.microsoft.com/office/powerpoint/2010/main" val="53519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7200" b="1" dirty="0" smtClean="0">
                <a:ln w="0"/>
                <a:solidFill>
                  <a:srgbClr val="FF0000"/>
                </a:solidFill>
                <a:effectLst>
                  <a:reflection blurRad="6350" stA="53000" endA="300" endPos="35500" dir="5400000" sy="-90000" algn="bl" rotWithShape="0"/>
                </a:effectLst>
              </a:rPr>
              <a:t>Few more things…</a:t>
            </a:r>
            <a:endParaRPr lang="en-GB" sz="7200" b="1" dirty="0">
              <a:solidFill>
                <a:srgbClr val="FF0000"/>
              </a:solidFill>
            </a:endParaRPr>
          </a:p>
        </p:txBody>
      </p:sp>
      <p:sp>
        <p:nvSpPr>
          <p:cNvPr id="3" name="Content Placeholder 2"/>
          <p:cNvSpPr>
            <a:spLocks noGrp="1"/>
          </p:cNvSpPr>
          <p:nvPr>
            <p:ph idx="1"/>
          </p:nvPr>
        </p:nvSpPr>
        <p:spPr/>
        <p:txBody>
          <a:bodyPr/>
          <a:lstStyle/>
          <a:p>
            <a:r>
              <a:rPr lang="en-GB" b="1" dirty="0" smtClean="0">
                <a:solidFill>
                  <a:srgbClr val="CC00FF"/>
                </a:solidFill>
              </a:rPr>
              <a:t>Changing bag in foyer</a:t>
            </a:r>
          </a:p>
          <a:p>
            <a:r>
              <a:rPr lang="en-GB" b="1" dirty="0" err="1" smtClean="0">
                <a:solidFill>
                  <a:srgbClr val="CC00FF"/>
                </a:solidFill>
              </a:rPr>
              <a:t>Childsmile</a:t>
            </a:r>
            <a:r>
              <a:rPr lang="en-GB" b="1" dirty="0" smtClean="0">
                <a:solidFill>
                  <a:srgbClr val="CC00FF"/>
                </a:solidFill>
              </a:rPr>
              <a:t> – each day at nursery</a:t>
            </a:r>
          </a:p>
          <a:p>
            <a:r>
              <a:rPr lang="en-GB" b="1" dirty="0" smtClean="0">
                <a:solidFill>
                  <a:srgbClr val="CC00FF"/>
                </a:solidFill>
              </a:rPr>
              <a:t>Nursery Blog </a:t>
            </a:r>
            <a:r>
              <a:rPr lang="en-GB" b="1" dirty="0">
                <a:solidFill>
                  <a:srgbClr val="CC00FF"/>
                </a:solidFill>
              </a:rPr>
              <a:t>- https://blogs.glowscotland.org.uk/cl/misswright/ </a:t>
            </a:r>
            <a:endParaRPr lang="en-GB" b="1" dirty="0" smtClean="0">
              <a:solidFill>
                <a:srgbClr val="CC00FF"/>
              </a:solidFill>
            </a:endParaRPr>
          </a:p>
          <a:p>
            <a:r>
              <a:rPr lang="en-GB" b="1" dirty="0" smtClean="0">
                <a:solidFill>
                  <a:srgbClr val="CC00FF"/>
                </a:solidFill>
              </a:rPr>
              <a:t>Twitter – @</a:t>
            </a:r>
            <a:r>
              <a:rPr lang="en-GB" b="1" dirty="0" err="1" smtClean="0">
                <a:solidFill>
                  <a:srgbClr val="CC00FF"/>
                </a:solidFill>
              </a:rPr>
              <a:t>MenstriePrimary</a:t>
            </a:r>
            <a:endParaRPr lang="en-GB" b="1" dirty="0" smtClean="0">
              <a:solidFill>
                <a:srgbClr val="CC00FF"/>
              </a:solidFill>
            </a:endParaRPr>
          </a:p>
          <a:p>
            <a:r>
              <a:rPr lang="en-GB" b="1" dirty="0" smtClean="0">
                <a:solidFill>
                  <a:srgbClr val="CC00FF"/>
                </a:solidFill>
              </a:rPr>
              <a:t>Wee Scones Café – Tuesday &amp; Thursday</a:t>
            </a:r>
          </a:p>
          <a:p>
            <a:r>
              <a:rPr lang="en-GB" b="1" dirty="0" smtClean="0">
                <a:solidFill>
                  <a:srgbClr val="CC00FF"/>
                </a:solidFill>
              </a:rPr>
              <a:t>Daily Mile – each day at nursery</a:t>
            </a:r>
          </a:p>
          <a:p>
            <a:r>
              <a:rPr lang="en-GB" b="1" dirty="0" smtClean="0">
                <a:solidFill>
                  <a:srgbClr val="CC00FF"/>
                </a:solidFill>
              </a:rPr>
              <a:t>Play on Pedals delivered by Miss Tasker</a:t>
            </a:r>
          </a:p>
          <a:p>
            <a:pPr marL="0" indent="0">
              <a:buNone/>
            </a:pPr>
            <a:endParaRPr lang="en-GB" b="1" dirty="0">
              <a:solidFill>
                <a:srgbClr val="CC00FF"/>
              </a:solidFill>
            </a:endParaRPr>
          </a:p>
          <a:p>
            <a:endParaRPr lang="en-GB" dirty="0"/>
          </a:p>
        </p:txBody>
      </p:sp>
    </p:spTree>
    <p:extLst>
      <p:ext uri="{BB962C8B-B14F-4D97-AF65-F5344CB8AC3E}">
        <p14:creationId xmlns:p14="http://schemas.microsoft.com/office/powerpoint/2010/main" val="11274586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pPr algn="ctr"/>
            <a:r>
              <a:rPr lang="en-GB" sz="9600"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r>
            <a:br>
              <a:rPr lang="en-GB" sz="9600"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br>
            <a:r>
              <a:rPr lang="en-GB" sz="9600" b="1"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r>
            <a:br>
              <a:rPr lang="en-GB" sz="9600" b="1"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br>
            <a:r>
              <a:rPr lang="en-GB" sz="9600"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r>
            <a:br>
              <a:rPr lang="en-GB" sz="9600"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br>
            <a:r>
              <a:rPr lang="en-GB" sz="9600"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Thank you</a:t>
            </a:r>
            <a:br>
              <a:rPr lang="en-GB" sz="9600"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br>
            <a:r>
              <a:rPr lang="en-GB" sz="4000"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from</a:t>
            </a:r>
            <a:r>
              <a:rPr lang="en-GB" sz="9600"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r>
            <a:br>
              <a:rPr lang="en-GB" sz="9600"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br>
            <a:r>
              <a:rPr lang="en-GB" b="1" dirty="0" err="1"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Menstrie</a:t>
            </a:r>
            <a:r>
              <a:rPr lang="en-GB"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Nursery Team</a:t>
            </a:r>
            <a:endParaRPr lang="en-GB" sz="9600" b="1" dirty="0"/>
          </a:p>
        </p:txBody>
      </p:sp>
    </p:spTree>
    <p:extLst>
      <p:ext uri="{BB962C8B-B14F-4D97-AF65-F5344CB8AC3E}">
        <p14:creationId xmlns:p14="http://schemas.microsoft.com/office/powerpoint/2010/main" val="2955107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7200"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Staff Team and Key Groups</a:t>
            </a:r>
            <a:endParaRPr lang="en-GB" sz="7200" b="1" dirty="0"/>
          </a:p>
        </p:txBody>
      </p:sp>
      <p:sp>
        <p:nvSpPr>
          <p:cNvPr id="3" name="Content Placeholder 2"/>
          <p:cNvSpPr>
            <a:spLocks noGrp="1"/>
          </p:cNvSpPr>
          <p:nvPr>
            <p:ph idx="1"/>
          </p:nvPr>
        </p:nvSpPr>
        <p:spPr/>
        <p:txBody>
          <a:bodyPr>
            <a:normAutofit fontScale="92500" lnSpcReduction="20000"/>
          </a:bodyPr>
          <a:lstStyle/>
          <a:p>
            <a:r>
              <a:rPr lang="en-GB" dirty="0" smtClean="0">
                <a:solidFill>
                  <a:srgbClr val="7030A0"/>
                </a:solidFill>
              </a:rPr>
              <a:t>Miss McEwan –Senior Early Years Educator</a:t>
            </a:r>
          </a:p>
          <a:p>
            <a:r>
              <a:rPr lang="en-GB" dirty="0" smtClean="0">
                <a:solidFill>
                  <a:srgbClr val="FF0000"/>
                </a:solidFill>
              </a:rPr>
              <a:t>Mrs Seville – Nursery Teacher – Wednesday and Thursday AM</a:t>
            </a:r>
          </a:p>
          <a:p>
            <a:r>
              <a:rPr lang="en-GB" dirty="0" smtClean="0">
                <a:solidFill>
                  <a:schemeClr val="accent5"/>
                </a:solidFill>
              </a:rPr>
              <a:t>Ms Williamson – Early Years Educator – Moon Group Key Worker</a:t>
            </a:r>
          </a:p>
          <a:p>
            <a:r>
              <a:rPr lang="en-GB" dirty="0" smtClean="0">
                <a:solidFill>
                  <a:srgbClr val="FFC000"/>
                </a:solidFill>
              </a:rPr>
              <a:t>Ms Russell - Early Years Educator – Sun Group Key Worker</a:t>
            </a:r>
          </a:p>
          <a:p>
            <a:r>
              <a:rPr lang="en-GB" dirty="0" smtClean="0">
                <a:solidFill>
                  <a:srgbClr val="FF0066"/>
                </a:solidFill>
              </a:rPr>
              <a:t>Mrs Parker- Early Years Educator – Star Group Key Worker</a:t>
            </a:r>
          </a:p>
          <a:p>
            <a:r>
              <a:rPr lang="en-GB" dirty="0" smtClean="0">
                <a:solidFill>
                  <a:srgbClr val="FF6600"/>
                </a:solidFill>
              </a:rPr>
              <a:t>Mrs </a:t>
            </a:r>
            <a:r>
              <a:rPr lang="en-GB" dirty="0" err="1" smtClean="0">
                <a:solidFill>
                  <a:srgbClr val="FF6600"/>
                </a:solidFill>
              </a:rPr>
              <a:t>Stanners</a:t>
            </a:r>
            <a:r>
              <a:rPr lang="en-GB" dirty="0" smtClean="0">
                <a:solidFill>
                  <a:srgbClr val="FF6600"/>
                </a:solidFill>
              </a:rPr>
              <a:t> - Early Years Educator – Cloud Group Key Worker</a:t>
            </a:r>
          </a:p>
          <a:p>
            <a:r>
              <a:rPr lang="en-GB" dirty="0" smtClean="0">
                <a:solidFill>
                  <a:srgbClr val="FFC000"/>
                </a:solidFill>
              </a:rPr>
              <a:t>Mrs Gardiner - Early Years Educator – Cloud Group Key Worker</a:t>
            </a:r>
          </a:p>
          <a:p>
            <a:r>
              <a:rPr lang="en-GB" dirty="0" smtClean="0">
                <a:solidFill>
                  <a:srgbClr val="0066CC"/>
                </a:solidFill>
              </a:rPr>
              <a:t>Miss Tasker – Early Years Educator – Rainbow Group Key Worker</a:t>
            </a:r>
          </a:p>
          <a:p>
            <a:r>
              <a:rPr lang="en-GB" dirty="0" smtClean="0">
                <a:solidFill>
                  <a:srgbClr val="00B050"/>
                </a:solidFill>
              </a:rPr>
              <a:t>Ms </a:t>
            </a:r>
            <a:r>
              <a:rPr lang="en-GB" dirty="0" err="1" smtClean="0">
                <a:solidFill>
                  <a:srgbClr val="00B050"/>
                </a:solidFill>
              </a:rPr>
              <a:t>McCheyne</a:t>
            </a:r>
            <a:r>
              <a:rPr lang="en-GB" dirty="0" smtClean="0">
                <a:solidFill>
                  <a:srgbClr val="00B050"/>
                </a:solidFill>
              </a:rPr>
              <a:t>– Learning Assistant </a:t>
            </a:r>
          </a:p>
          <a:p>
            <a:r>
              <a:rPr lang="en-GB" dirty="0" smtClean="0">
                <a:solidFill>
                  <a:srgbClr val="FF0000"/>
                </a:solidFill>
              </a:rPr>
              <a:t>Mrs Docherty – Trainee Early Years Educator – Moon Group</a:t>
            </a:r>
          </a:p>
          <a:p>
            <a:endParaRPr lang="en-GB" dirty="0" smtClean="0"/>
          </a:p>
          <a:p>
            <a:endParaRPr lang="en-GB" dirty="0" smtClean="0"/>
          </a:p>
          <a:p>
            <a:endParaRPr lang="en-GB" dirty="0" smtClean="0"/>
          </a:p>
          <a:p>
            <a:endParaRPr lang="en-GB" dirty="0" smtClean="0"/>
          </a:p>
        </p:txBody>
      </p:sp>
    </p:spTree>
    <p:extLst>
      <p:ext uri="{BB962C8B-B14F-4D97-AF65-F5344CB8AC3E}">
        <p14:creationId xmlns:p14="http://schemas.microsoft.com/office/powerpoint/2010/main" val="3310366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7200" b="1" dirty="0" smtClean="0">
                <a:ln w="0"/>
                <a:solidFill>
                  <a:srgbClr val="FF0000"/>
                </a:solidFill>
                <a:effectLst>
                  <a:reflection blurRad="6350" stA="53000" endA="300" endPos="35500" dir="5400000" sy="-90000" algn="bl" rotWithShape="0"/>
                </a:effectLst>
              </a:rPr>
              <a:t>Nursery Opening Times</a:t>
            </a:r>
            <a:endParaRPr lang="en-GB" sz="7200" b="1" dirty="0">
              <a:solidFill>
                <a:srgbClr val="FF0000"/>
              </a:solidFill>
            </a:endParaRPr>
          </a:p>
        </p:txBody>
      </p:sp>
      <p:sp>
        <p:nvSpPr>
          <p:cNvPr id="3" name="Content Placeholder 2"/>
          <p:cNvSpPr>
            <a:spLocks noGrp="1"/>
          </p:cNvSpPr>
          <p:nvPr>
            <p:ph idx="1"/>
          </p:nvPr>
        </p:nvSpPr>
        <p:spPr/>
        <p:txBody>
          <a:bodyPr/>
          <a:lstStyle/>
          <a:p>
            <a:r>
              <a:rPr lang="en-GB" b="1" u="sng" dirty="0" smtClean="0">
                <a:solidFill>
                  <a:srgbClr val="FF0066"/>
                </a:solidFill>
              </a:rPr>
              <a:t>Morning Session </a:t>
            </a:r>
          </a:p>
          <a:p>
            <a:r>
              <a:rPr lang="en-GB" b="1" dirty="0" smtClean="0">
                <a:solidFill>
                  <a:srgbClr val="FF0066"/>
                </a:solidFill>
              </a:rPr>
              <a:t>Door opens: 8:30am – 8:40am or 9am – 9:10am</a:t>
            </a:r>
          </a:p>
          <a:p>
            <a:r>
              <a:rPr lang="en-GB" b="1" dirty="0" smtClean="0">
                <a:solidFill>
                  <a:srgbClr val="FF0066"/>
                </a:solidFill>
              </a:rPr>
              <a:t>Pick up: 11:30am-11:40am</a:t>
            </a:r>
          </a:p>
          <a:p>
            <a:endParaRPr lang="en-GB" b="1" dirty="0">
              <a:solidFill>
                <a:srgbClr val="FF0066"/>
              </a:solidFill>
            </a:endParaRPr>
          </a:p>
          <a:p>
            <a:r>
              <a:rPr lang="en-GB" b="1" u="sng" dirty="0" smtClean="0">
                <a:solidFill>
                  <a:schemeClr val="accent5"/>
                </a:solidFill>
              </a:rPr>
              <a:t>Afternoon Session</a:t>
            </a:r>
          </a:p>
          <a:p>
            <a:r>
              <a:rPr lang="en-GB" b="1" dirty="0" smtClean="0">
                <a:solidFill>
                  <a:schemeClr val="accent5"/>
                </a:solidFill>
              </a:rPr>
              <a:t>Door opens: 12:20pm - 12:30pm</a:t>
            </a:r>
          </a:p>
          <a:p>
            <a:r>
              <a:rPr lang="en-GB" b="1" dirty="0" smtClean="0">
                <a:solidFill>
                  <a:schemeClr val="accent5"/>
                </a:solidFill>
              </a:rPr>
              <a:t>Pick up: 2:50pm - 3pm or 3:20pm – 3:30pm</a:t>
            </a:r>
          </a:p>
          <a:p>
            <a:endParaRPr lang="en-GB" b="1" dirty="0">
              <a:solidFill>
                <a:schemeClr val="accent5"/>
              </a:solidFill>
            </a:endParaRPr>
          </a:p>
          <a:p>
            <a:endParaRPr lang="en-GB" b="1" dirty="0">
              <a:solidFill>
                <a:schemeClr val="accent5"/>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4933" y="543472"/>
            <a:ext cx="968867" cy="968867"/>
          </a:xfrm>
          <a:prstGeom prst="rect">
            <a:avLst/>
          </a:prstGeom>
        </p:spPr>
      </p:pic>
    </p:spTree>
    <p:extLst>
      <p:ext uri="{BB962C8B-B14F-4D97-AF65-F5344CB8AC3E}">
        <p14:creationId xmlns:p14="http://schemas.microsoft.com/office/powerpoint/2010/main" val="129519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7200" b="1" dirty="0" smtClean="0">
                <a:ln w="0"/>
                <a:solidFill>
                  <a:srgbClr val="FF0066"/>
                </a:solidFill>
                <a:effectLst>
                  <a:reflection blurRad="6350" stA="53000" endA="300" endPos="35500" dir="5400000" sy="-90000" algn="bl" rotWithShape="0"/>
                </a:effectLst>
              </a:rPr>
              <a:t>Flexi – Day Provision Times</a:t>
            </a:r>
            <a:endParaRPr lang="en-GB" sz="7200" b="1" dirty="0">
              <a:solidFill>
                <a:srgbClr val="FF0066"/>
              </a:solidFill>
            </a:endParaRPr>
          </a:p>
        </p:txBody>
      </p:sp>
      <p:sp>
        <p:nvSpPr>
          <p:cNvPr id="6" name="Content Placeholder 5"/>
          <p:cNvSpPr>
            <a:spLocks noGrp="1"/>
          </p:cNvSpPr>
          <p:nvPr>
            <p:ph idx="1"/>
          </p:nvPr>
        </p:nvSpPr>
        <p:spPr>
          <a:noFill/>
        </p:spPr>
        <p:txBody>
          <a:bodyPr/>
          <a:lstStyle/>
          <a:p>
            <a:r>
              <a:rPr lang="en-GB" b="1" dirty="0" smtClean="0">
                <a:solidFill>
                  <a:srgbClr val="7030A0"/>
                </a:solidFill>
              </a:rPr>
              <a:t>Morning drop off: 8:30am - 8:40am</a:t>
            </a:r>
          </a:p>
          <a:p>
            <a:r>
              <a:rPr lang="en-GB" b="1" dirty="0" smtClean="0">
                <a:solidFill>
                  <a:srgbClr val="7030A0"/>
                </a:solidFill>
              </a:rPr>
              <a:t>Afternoon pick up: 2:50pm</a:t>
            </a:r>
          </a:p>
          <a:p>
            <a:pPr marL="0" indent="0">
              <a:buNone/>
            </a:pPr>
            <a:endParaRPr lang="en-GB" dirty="0"/>
          </a:p>
          <a:p>
            <a:pPr marL="0" indent="0">
              <a:buNone/>
            </a:pPr>
            <a:endParaRPr lang="en-GB" dirty="0"/>
          </a:p>
          <a:p>
            <a:r>
              <a:rPr lang="en-GB" b="1" dirty="0" smtClean="0">
                <a:solidFill>
                  <a:srgbClr val="0066CC"/>
                </a:solidFill>
              </a:rPr>
              <a:t>Morning drop off: 9am – 9:10am</a:t>
            </a:r>
          </a:p>
          <a:p>
            <a:r>
              <a:rPr lang="en-GB" b="1" dirty="0" smtClean="0">
                <a:solidFill>
                  <a:srgbClr val="0066CC"/>
                </a:solidFill>
              </a:rPr>
              <a:t>Afternoon pick up: 3:20pm</a:t>
            </a:r>
          </a:p>
          <a:p>
            <a:endParaRPr lang="en-GB" b="1" dirty="0">
              <a:solidFill>
                <a:srgbClr val="0066CC"/>
              </a:solidFill>
            </a:endParaRPr>
          </a:p>
          <a:p>
            <a:r>
              <a:rPr lang="en-GB" b="1" dirty="0" smtClean="0">
                <a:solidFill>
                  <a:srgbClr val="7030A0"/>
                </a:solidFill>
              </a:rPr>
              <a:t>Lunch for children takes place at 11:40am- 12:15pm</a:t>
            </a:r>
            <a:endParaRPr lang="en-GB" b="1" dirty="0">
              <a:solidFill>
                <a:srgbClr val="7030A0"/>
              </a:solidFill>
            </a:endParaRPr>
          </a:p>
        </p:txBody>
      </p:sp>
    </p:spTree>
    <p:extLst>
      <p:ext uri="{BB962C8B-B14F-4D97-AF65-F5344CB8AC3E}">
        <p14:creationId xmlns:p14="http://schemas.microsoft.com/office/powerpoint/2010/main" val="24077279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7200" b="1" dirty="0" smtClean="0">
                <a:ln w="0"/>
                <a:solidFill>
                  <a:srgbClr val="7030A0"/>
                </a:solidFill>
                <a:effectLst>
                  <a:reflection blurRad="6350" stA="53000" endA="300" endPos="35500" dir="5400000" sy="-90000" algn="bl" rotWithShape="0"/>
                </a:effectLst>
              </a:rPr>
              <a:t>Settling Children</a:t>
            </a:r>
            <a:endParaRPr lang="en-GB" sz="7200" b="1" dirty="0">
              <a:solidFill>
                <a:srgbClr val="7030A0"/>
              </a:solidFill>
            </a:endParaRPr>
          </a:p>
        </p:txBody>
      </p:sp>
      <p:sp>
        <p:nvSpPr>
          <p:cNvPr id="6" name="Content Placeholder 5"/>
          <p:cNvSpPr>
            <a:spLocks noGrp="1"/>
          </p:cNvSpPr>
          <p:nvPr>
            <p:ph idx="1"/>
          </p:nvPr>
        </p:nvSpPr>
        <p:spPr>
          <a:noFill/>
        </p:spPr>
        <p:txBody>
          <a:bodyPr>
            <a:normAutofit lnSpcReduction="10000"/>
          </a:bodyPr>
          <a:lstStyle/>
          <a:p>
            <a:pPr marL="0" indent="0">
              <a:buNone/>
            </a:pPr>
            <a:r>
              <a:rPr lang="en-GB" b="1" dirty="0" smtClean="0">
                <a:solidFill>
                  <a:srgbClr val="FF0066"/>
                </a:solidFill>
              </a:rPr>
              <a:t>Staff are highly skilled at settling children within Nursery. We realise that this can be an upsetting time for both child and parents. We may advise that you do one or more of the following when settling your child:</a:t>
            </a:r>
          </a:p>
          <a:p>
            <a:r>
              <a:rPr lang="en-GB" b="1" dirty="0" smtClean="0">
                <a:solidFill>
                  <a:srgbClr val="FF0066"/>
                </a:solidFill>
              </a:rPr>
              <a:t>Allow for staff to settle child</a:t>
            </a:r>
          </a:p>
          <a:p>
            <a:r>
              <a:rPr lang="en-GB" b="1" dirty="0" smtClean="0">
                <a:solidFill>
                  <a:srgbClr val="FF0066"/>
                </a:solidFill>
              </a:rPr>
              <a:t>Reduce length of session if required</a:t>
            </a:r>
          </a:p>
          <a:p>
            <a:r>
              <a:rPr lang="en-GB" b="1" dirty="0" smtClean="0">
                <a:solidFill>
                  <a:srgbClr val="FF0066"/>
                </a:solidFill>
              </a:rPr>
              <a:t>Possibly bring child into nursery at quieter time 8:40am/9:10am or 12:30pm/12:40pm</a:t>
            </a:r>
          </a:p>
          <a:p>
            <a:r>
              <a:rPr lang="en-GB" b="1" dirty="0" smtClean="0">
                <a:solidFill>
                  <a:srgbClr val="FF0066"/>
                </a:solidFill>
              </a:rPr>
              <a:t>Trust staff judgement</a:t>
            </a:r>
          </a:p>
          <a:p>
            <a:r>
              <a:rPr lang="en-GB" b="1" dirty="0" smtClean="0">
                <a:solidFill>
                  <a:srgbClr val="FF0066"/>
                </a:solidFill>
              </a:rPr>
              <a:t>Talk to child’s key worker about concerns     </a:t>
            </a:r>
            <a:endParaRPr lang="en-GB" b="1" dirty="0">
              <a:solidFill>
                <a:srgbClr val="FF0066"/>
              </a:solidFill>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7843" y="4879339"/>
            <a:ext cx="1409701" cy="1815231"/>
          </a:xfrm>
          <a:prstGeom prst="rect">
            <a:avLst/>
          </a:prstGeom>
        </p:spPr>
      </p:pic>
    </p:spTree>
    <p:extLst>
      <p:ext uri="{BB962C8B-B14F-4D97-AF65-F5344CB8AC3E}">
        <p14:creationId xmlns:p14="http://schemas.microsoft.com/office/powerpoint/2010/main" val="16276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7200" b="1" dirty="0" smtClean="0">
                <a:ln w="0"/>
                <a:solidFill>
                  <a:srgbClr val="170BB5"/>
                </a:solidFill>
                <a:effectLst>
                  <a:reflection blurRad="6350" stA="53000" endA="300" endPos="35500" dir="5400000" sy="-90000" algn="bl" rotWithShape="0"/>
                </a:effectLst>
              </a:rPr>
              <a:t>Lunches</a:t>
            </a:r>
            <a:endParaRPr lang="en-GB" sz="7200" b="1" dirty="0">
              <a:solidFill>
                <a:srgbClr val="170BB5"/>
              </a:solidFill>
            </a:endParaRPr>
          </a:p>
        </p:txBody>
      </p:sp>
      <p:sp>
        <p:nvSpPr>
          <p:cNvPr id="6" name="Content Placeholder 5"/>
          <p:cNvSpPr>
            <a:spLocks noGrp="1"/>
          </p:cNvSpPr>
          <p:nvPr>
            <p:ph idx="1"/>
          </p:nvPr>
        </p:nvSpPr>
        <p:spPr/>
        <p:txBody>
          <a:bodyPr>
            <a:normAutofit lnSpcReduction="10000"/>
          </a:bodyPr>
          <a:lstStyle/>
          <a:p>
            <a:pPr marL="0" indent="0">
              <a:buNone/>
            </a:pPr>
            <a:r>
              <a:rPr lang="en-GB" b="1" dirty="0" smtClean="0">
                <a:solidFill>
                  <a:srgbClr val="FF0000"/>
                </a:solidFill>
              </a:rPr>
              <a:t>Flexi-day children will require a packed lunch. Please ensure that you include:</a:t>
            </a:r>
          </a:p>
          <a:p>
            <a:r>
              <a:rPr lang="en-GB" b="1" dirty="0" smtClean="0">
                <a:solidFill>
                  <a:srgbClr val="FF0000"/>
                </a:solidFill>
              </a:rPr>
              <a:t>A drink for your child</a:t>
            </a:r>
          </a:p>
          <a:p>
            <a:r>
              <a:rPr lang="en-GB" b="1" dirty="0" smtClean="0">
                <a:solidFill>
                  <a:srgbClr val="FF0000"/>
                </a:solidFill>
              </a:rPr>
              <a:t>An ice-pack in your child’s lunch box</a:t>
            </a:r>
          </a:p>
          <a:p>
            <a:r>
              <a:rPr lang="en-GB" b="1" dirty="0" smtClean="0">
                <a:solidFill>
                  <a:srgbClr val="FF0000"/>
                </a:solidFill>
              </a:rPr>
              <a:t>A healthy, balanced lunch</a:t>
            </a:r>
          </a:p>
          <a:p>
            <a:r>
              <a:rPr lang="en-GB" b="1" dirty="0" smtClean="0">
                <a:solidFill>
                  <a:srgbClr val="FF0000"/>
                </a:solidFill>
              </a:rPr>
              <a:t>We ask that you cut grapes in half (choking hazard)</a:t>
            </a:r>
          </a:p>
          <a:p>
            <a:r>
              <a:rPr lang="en-GB" b="1" dirty="0" smtClean="0">
                <a:solidFill>
                  <a:srgbClr val="FF0000"/>
                </a:solidFill>
              </a:rPr>
              <a:t>No hot food </a:t>
            </a:r>
          </a:p>
          <a:p>
            <a:r>
              <a:rPr lang="en-GB" b="1" dirty="0" smtClean="0">
                <a:solidFill>
                  <a:srgbClr val="FF0000"/>
                </a:solidFill>
              </a:rPr>
              <a:t>No nuts or products containing nuts in lunch box – allergies</a:t>
            </a:r>
          </a:p>
          <a:p>
            <a:r>
              <a:rPr lang="en-GB" b="1" dirty="0" smtClean="0">
                <a:solidFill>
                  <a:srgbClr val="FF0000"/>
                </a:solidFill>
              </a:rPr>
              <a:t>No eggs for lunch – allergies (October 2018 onwards)</a:t>
            </a:r>
          </a:p>
          <a:p>
            <a:pPr marL="0" indent="0">
              <a:buNone/>
            </a:pPr>
            <a:endParaRPr lang="en-GB" b="1" dirty="0">
              <a:solidFill>
                <a:srgbClr val="FF0000"/>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86203" y="4090171"/>
            <a:ext cx="2167597" cy="1742207"/>
          </a:xfrm>
          <a:prstGeom prst="rect">
            <a:avLst/>
          </a:prstGeom>
        </p:spPr>
      </p:pic>
    </p:spTree>
    <p:extLst>
      <p:ext uri="{BB962C8B-B14F-4D97-AF65-F5344CB8AC3E}">
        <p14:creationId xmlns:p14="http://schemas.microsoft.com/office/powerpoint/2010/main" val="865577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7200" b="1" dirty="0" smtClean="0">
                <a:ln w="0"/>
                <a:solidFill>
                  <a:srgbClr val="33CC33"/>
                </a:solidFill>
                <a:effectLst>
                  <a:reflection blurRad="6350" stA="53000" endA="300" endPos="35500" dir="5400000" sy="-90000" algn="bl" rotWithShape="0"/>
                </a:effectLst>
              </a:rPr>
              <a:t>Welcome Pack</a:t>
            </a:r>
            <a:endParaRPr lang="en-GB" sz="7200" b="1" dirty="0">
              <a:solidFill>
                <a:srgbClr val="33CC33"/>
              </a:solidFill>
            </a:endParaRPr>
          </a:p>
        </p:txBody>
      </p:sp>
      <p:sp>
        <p:nvSpPr>
          <p:cNvPr id="3" name="Content Placeholder 2"/>
          <p:cNvSpPr>
            <a:spLocks noGrp="1"/>
          </p:cNvSpPr>
          <p:nvPr>
            <p:ph idx="1"/>
          </p:nvPr>
        </p:nvSpPr>
        <p:spPr/>
        <p:txBody>
          <a:bodyPr/>
          <a:lstStyle/>
          <a:p>
            <a:pPr marL="0" indent="0">
              <a:buNone/>
            </a:pPr>
            <a:r>
              <a:rPr lang="en-GB" b="1" dirty="0" smtClean="0">
                <a:solidFill>
                  <a:srgbClr val="0066CC"/>
                </a:solidFill>
              </a:rPr>
              <a:t>Our Nursery Welcome Pack contains:</a:t>
            </a:r>
          </a:p>
          <a:p>
            <a:r>
              <a:rPr lang="en-GB" b="1" dirty="0" smtClean="0">
                <a:solidFill>
                  <a:srgbClr val="0066CC"/>
                </a:solidFill>
              </a:rPr>
              <a:t>Information about </a:t>
            </a:r>
            <a:r>
              <a:rPr lang="en-GB" b="1" dirty="0" err="1" smtClean="0">
                <a:solidFill>
                  <a:srgbClr val="0066CC"/>
                </a:solidFill>
              </a:rPr>
              <a:t>Menstrie</a:t>
            </a:r>
            <a:r>
              <a:rPr lang="en-GB" b="1" dirty="0" smtClean="0">
                <a:solidFill>
                  <a:srgbClr val="0066CC"/>
                </a:solidFill>
              </a:rPr>
              <a:t> Nursery/School</a:t>
            </a:r>
          </a:p>
          <a:p>
            <a:r>
              <a:rPr lang="en-GB" b="1" dirty="0" smtClean="0">
                <a:solidFill>
                  <a:srgbClr val="0066CC"/>
                </a:solidFill>
              </a:rPr>
              <a:t>Staffing</a:t>
            </a:r>
          </a:p>
          <a:p>
            <a:r>
              <a:rPr lang="en-GB" b="1" dirty="0" smtClean="0">
                <a:solidFill>
                  <a:srgbClr val="0066CC"/>
                </a:solidFill>
              </a:rPr>
              <a:t>Children’s booklet – photos of areas in nursery</a:t>
            </a:r>
          </a:p>
          <a:p>
            <a:r>
              <a:rPr lang="en-GB" b="1" dirty="0" smtClean="0">
                <a:solidFill>
                  <a:srgbClr val="0066CC"/>
                </a:solidFill>
              </a:rPr>
              <a:t>Child Protection information</a:t>
            </a:r>
          </a:p>
          <a:p>
            <a:r>
              <a:rPr lang="en-GB" b="1" dirty="0" smtClean="0">
                <a:solidFill>
                  <a:srgbClr val="0066CC"/>
                </a:solidFill>
              </a:rPr>
              <a:t>Lunch information leaflet</a:t>
            </a:r>
          </a:p>
          <a:p>
            <a:r>
              <a:rPr lang="en-GB" b="1" dirty="0" smtClean="0">
                <a:solidFill>
                  <a:srgbClr val="0066CC"/>
                </a:solidFill>
              </a:rPr>
              <a:t>All About Me pack</a:t>
            </a:r>
          </a:p>
          <a:p>
            <a:r>
              <a:rPr lang="en-GB" b="1" dirty="0" smtClean="0">
                <a:solidFill>
                  <a:srgbClr val="0066CC"/>
                </a:solidFill>
              </a:rPr>
              <a:t>Permission/Allergies/Emergency Contacts          </a:t>
            </a:r>
            <a:endParaRPr lang="en-GB" b="1" dirty="0">
              <a:solidFill>
                <a:srgbClr val="0066CC"/>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58175" y="3900488"/>
            <a:ext cx="3095625" cy="2276475"/>
          </a:xfrm>
          <a:prstGeom prst="rect">
            <a:avLst/>
          </a:prstGeom>
        </p:spPr>
      </p:pic>
    </p:spTree>
    <p:extLst>
      <p:ext uri="{BB962C8B-B14F-4D97-AF65-F5344CB8AC3E}">
        <p14:creationId xmlns:p14="http://schemas.microsoft.com/office/powerpoint/2010/main" val="34590554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7200" b="1"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Additional Hours</a:t>
            </a:r>
            <a:endParaRPr lang="en-GB" sz="7200" b="1" dirty="0"/>
          </a:p>
        </p:txBody>
      </p:sp>
      <p:sp>
        <p:nvSpPr>
          <p:cNvPr id="3" name="Content Placeholder 2"/>
          <p:cNvSpPr>
            <a:spLocks noGrp="1"/>
          </p:cNvSpPr>
          <p:nvPr>
            <p:ph idx="1"/>
          </p:nvPr>
        </p:nvSpPr>
        <p:spPr/>
        <p:txBody>
          <a:bodyPr/>
          <a:lstStyle/>
          <a:p>
            <a:r>
              <a:rPr lang="en-GB" b="1" dirty="0" smtClean="0">
                <a:solidFill>
                  <a:srgbClr val="FF0000"/>
                </a:solidFill>
              </a:rPr>
              <a:t>Additional Hours are available to purchase on a termly basis.</a:t>
            </a:r>
          </a:p>
          <a:p>
            <a:r>
              <a:rPr lang="en-GB" b="1" dirty="0" smtClean="0">
                <a:solidFill>
                  <a:srgbClr val="FF0000"/>
                </a:solidFill>
              </a:rPr>
              <a:t>We can only accommodate 16 children over lunch.</a:t>
            </a:r>
          </a:p>
          <a:p>
            <a:r>
              <a:rPr lang="en-GB" b="1" dirty="0" smtClean="0">
                <a:solidFill>
                  <a:srgbClr val="FF0000"/>
                </a:solidFill>
              </a:rPr>
              <a:t>Spreadsheets sent to Clackmannanshire Council.</a:t>
            </a:r>
          </a:p>
          <a:p>
            <a:r>
              <a:rPr lang="en-GB" b="1" dirty="0" smtClean="0">
                <a:solidFill>
                  <a:srgbClr val="FF0000"/>
                </a:solidFill>
              </a:rPr>
              <a:t>Parents/Carers receive invoice from Council to pay.</a:t>
            </a:r>
          </a:p>
          <a:p>
            <a:r>
              <a:rPr lang="en-GB" b="1" dirty="0" smtClean="0">
                <a:solidFill>
                  <a:srgbClr val="FF0000"/>
                </a:solidFill>
              </a:rPr>
              <a:t>Failure to pay will result in being unable to purchase additional sessions</a:t>
            </a:r>
          </a:p>
          <a:p>
            <a:r>
              <a:rPr lang="en-GB" b="1" dirty="0" smtClean="0">
                <a:solidFill>
                  <a:srgbClr val="FF0000"/>
                </a:solidFill>
              </a:rPr>
              <a:t>Please keep in mind that spaces are not guaranteed each term.</a:t>
            </a:r>
            <a:endParaRPr lang="en-GB" b="1" dirty="0">
              <a:solidFill>
                <a:srgbClr val="FF0000"/>
              </a:solidFill>
            </a:endParaRPr>
          </a:p>
        </p:txBody>
      </p:sp>
    </p:spTree>
    <p:extLst>
      <p:ext uri="{BB962C8B-B14F-4D97-AF65-F5344CB8AC3E}">
        <p14:creationId xmlns:p14="http://schemas.microsoft.com/office/powerpoint/2010/main" val="42861238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7200" b="1" dirty="0" smtClean="0">
                <a:ln w="0"/>
                <a:solidFill>
                  <a:srgbClr val="FE6AB8"/>
                </a:solidFill>
                <a:effectLst>
                  <a:reflection blurRad="6350" stA="53000" endA="300" endPos="35500" dir="5400000" sy="-90000" algn="bl" rotWithShape="0"/>
                </a:effectLst>
              </a:rPr>
              <a:t>E-Learning Journals</a:t>
            </a:r>
            <a:endParaRPr lang="en-GB" sz="7200" b="1" dirty="0">
              <a:solidFill>
                <a:srgbClr val="FE6AB8"/>
              </a:solidFill>
            </a:endParaRPr>
          </a:p>
        </p:txBody>
      </p:sp>
      <p:sp>
        <p:nvSpPr>
          <p:cNvPr id="3" name="Content Placeholder 2"/>
          <p:cNvSpPr>
            <a:spLocks noGrp="1"/>
          </p:cNvSpPr>
          <p:nvPr>
            <p:ph idx="1"/>
          </p:nvPr>
        </p:nvSpPr>
        <p:spPr/>
        <p:txBody>
          <a:bodyPr>
            <a:normAutofit fontScale="92500" lnSpcReduction="20000"/>
          </a:bodyPr>
          <a:lstStyle/>
          <a:p>
            <a:r>
              <a:rPr lang="en-GB" b="1" dirty="0">
                <a:solidFill>
                  <a:srgbClr val="0070C0"/>
                </a:solidFill>
              </a:rPr>
              <a:t>We are currently using E-Journals within </a:t>
            </a:r>
            <a:r>
              <a:rPr lang="en-GB" b="1" dirty="0" err="1">
                <a:solidFill>
                  <a:srgbClr val="0070C0"/>
                </a:solidFill>
              </a:rPr>
              <a:t>Menstrie</a:t>
            </a:r>
            <a:r>
              <a:rPr lang="en-GB" b="1" dirty="0">
                <a:solidFill>
                  <a:srgbClr val="0070C0"/>
                </a:solidFill>
              </a:rPr>
              <a:t> Nursery and across the local authority to </a:t>
            </a:r>
            <a:r>
              <a:rPr lang="en-GB" b="1" dirty="0" smtClean="0">
                <a:solidFill>
                  <a:srgbClr val="0070C0"/>
                </a:solidFill>
              </a:rPr>
              <a:t>raise the quality of tracking and monitoring children’s learning in early years.</a:t>
            </a:r>
          </a:p>
          <a:p>
            <a:r>
              <a:rPr lang="en-GB" b="1" dirty="0" smtClean="0">
                <a:solidFill>
                  <a:srgbClr val="0070C0"/>
                </a:solidFill>
              </a:rPr>
              <a:t>Introduced to Clackmannanshire Council August 2017.</a:t>
            </a:r>
          </a:p>
          <a:p>
            <a:r>
              <a:rPr lang="en-GB" b="1" dirty="0" smtClean="0">
                <a:solidFill>
                  <a:srgbClr val="0070C0"/>
                </a:solidFill>
              </a:rPr>
              <a:t>Linked to the Curriculum for Excellence.</a:t>
            </a:r>
          </a:p>
          <a:p>
            <a:r>
              <a:rPr lang="en-GB" b="1" dirty="0" smtClean="0">
                <a:solidFill>
                  <a:srgbClr val="0070C0"/>
                </a:solidFill>
              </a:rPr>
              <a:t>Permission for photographs and videos of each individual child.</a:t>
            </a:r>
          </a:p>
          <a:p>
            <a:r>
              <a:rPr lang="en-GB" b="1" dirty="0" smtClean="0">
                <a:solidFill>
                  <a:srgbClr val="0070C0"/>
                </a:solidFill>
              </a:rPr>
              <a:t>Private and secure – highest level of Microsoft security.</a:t>
            </a:r>
          </a:p>
          <a:p>
            <a:r>
              <a:rPr lang="en-GB" b="1" dirty="0" smtClean="0">
                <a:solidFill>
                  <a:srgbClr val="0070C0"/>
                </a:solidFill>
              </a:rPr>
              <a:t>Only linked to e-mail address of parent/carer. Please check for observations.</a:t>
            </a:r>
          </a:p>
          <a:p>
            <a:r>
              <a:rPr lang="en-GB" b="1" dirty="0" smtClean="0">
                <a:solidFill>
                  <a:srgbClr val="0070C0"/>
                </a:solidFill>
              </a:rPr>
              <a:t>Staff and child’s parents/carers only people who have access.</a:t>
            </a:r>
          </a:p>
          <a:p>
            <a:r>
              <a:rPr lang="en-GB" b="1" dirty="0" smtClean="0">
                <a:solidFill>
                  <a:srgbClr val="0070C0"/>
                </a:solidFill>
              </a:rPr>
              <a:t>Preparation for 1140 hours in 2020.     </a:t>
            </a:r>
          </a:p>
          <a:p>
            <a:endParaRPr lang="en-GB"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51757" y="365125"/>
            <a:ext cx="1602043" cy="1121430"/>
          </a:xfrm>
          <a:prstGeom prst="rect">
            <a:avLst/>
          </a:prstGeom>
        </p:spPr>
      </p:pic>
    </p:spTree>
    <p:extLst>
      <p:ext uri="{BB962C8B-B14F-4D97-AF65-F5344CB8AC3E}">
        <p14:creationId xmlns:p14="http://schemas.microsoft.com/office/powerpoint/2010/main" val="2036332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TotalTime>
  <Words>780</Words>
  <Application>Microsoft Office PowerPoint</Application>
  <PresentationFormat>Widescreen</PresentationFormat>
  <Paragraphs>107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Welcome to Menstrie Nursery</vt:lpstr>
      <vt:lpstr>Staff Team and Key Groups</vt:lpstr>
      <vt:lpstr>Nursery Opening Times</vt:lpstr>
      <vt:lpstr>Flexi – Day Provision Times</vt:lpstr>
      <vt:lpstr>Settling Children</vt:lpstr>
      <vt:lpstr>Lunches</vt:lpstr>
      <vt:lpstr>Welcome Pack</vt:lpstr>
      <vt:lpstr>Additional Hours</vt:lpstr>
      <vt:lpstr>E-Learning Journals</vt:lpstr>
      <vt:lpstr>Closing Attainment Gap – Numeracy and Literacy</vt:lpstr>
      <vt:lpstr>Parent Helpers</vt:lpstr>
      <vt:lpstr>Transition</vt:lpstr>
      <vt:lpstr>Few more things…</vt:lpstr>
      <vt:lpstr>   Thank you from Menstrie Nursery Team</vt:lpstr>
    </vt:vector>
  </TitlesOfParts>
  <Company>Clackmannanshire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Menstrie Nursery Class</dc:title>
  <dc:creator>Jenny McEwan</dc:creator>
  <cp:lastModifiedBy>Jenny McEwan</cp:lastModifiedBy>
  <cp:revision>33</cp:revision>
  <dcterms:created xsi:type="dcterms:W3CDTF">2017-09-13T08:34:12Z</dcterms:created>
  <dcterms:modified xsi:type="dcterms:W3CDTF">2018-09-20T17:26:20Z</dcterms:modified>
</cp:coreProperties>
</file>