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FE6AB8"/>
    <a:srgbClr val="0066CC"/>
    <a:srgbClr val="33CC33"/>
    <a:srgbClr val="FFC1E1"/>
    <a:srgbClr val="170BB5"/>
    <a:srgbClr val="FF0066"/>
    <a:srgbClr val="BEFEF2"/>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DD24DA9-0A17-4A05-8C5B-6EC381E7305F}"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77359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D24DA9-0A17-4A05-8C5B-6EC381E7305F}"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369446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D24DA9-0A17-4A05-8C5B-6EC381E7305F}"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854683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D24DA9-0A17-4A05-8C5B-6EC381E7305F}"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219763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4DA9-0A17-4A05-8C5B-6EC381E7305F}"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77693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DD24DA9-0A17-4A05-8C5B-6EC381E7305F}"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9909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DD24DA9-0A17-4A05-8C5B-6EC381E7305F}" type="datetimeFigureOut">
              <a:rPr lang="en-GB" smtClean="0"/>
              <a:t>13/09/2017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564247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DD24DA9-0A17-4A05-8C5B-6EC381E7305F}" type="datetimeFigureOut">
              <a:rPr lang="en-GB" smtClean="0"/>
              <a:t>13/09/2017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187690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4DA9-0A17-4A05-8C5B-6EC381E7305F}" type="datetimeFigureOut">
              <a:rPr lang="en-GB" smtClean="0"/>
              <a:t>13/09/2017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327313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4DA9-0A17-4A05-8C5B-6EC381E7305F}"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124011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4DA9-0A17-4A05-8C5B-6EC381E7305F}"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E94C65-DABF-4901-A289-DE1BB459965D}" type="slidenum">
              <a:rPr lang="en-GB" smtClean="0"/>
              <a:t>‹#›</a:t>
            </a:fld>
            <a:endParaRPr lang="en-GB"/>
          </a:p>
        </p:txBody>
      </p:sp>
    </p:spTree>
    <p:extLst>
      <p:ext uri="{BB962C8B-B14F-4D97-AF65-F5344CB8AC3E}">
        <p14:creationId xmlns:p14="http://schemas.microsoft.com/office/powerpoint/2010/main" val="723888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4DA9-0A17-4A05-8C5B-6EC381E7305F}" type="datetimeFigureOut">
              <a:rPr lang="en-GB" smtClean="0"/>
              <a:t>13/09/2017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94C65-DABF-4901-A289-DE1BB459965D}" type="slidenum">
              <a:rPr lang="en-GB" smtClean="0"/>
              <a:t>‹#›</a:t>
            </a:fld>
            <a:endParaRPr lang="en-GB"/>
          </a:p>
        </p:txBody>
      </p:sp>
    </p:spTree>
    <p:extLst>
      <p:ext uri="{BB962C8B-B14F-4D97-AF65-F5344CB8AC3E}">
        <p14:creationId xmlns:p14="http://schemas.microsoft.com/office/powerpoint/2010/main" val="701733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accent5">
                    <a:lumMod val="75000"/>
                  </a:schemeClr>
                </a:solidFill>
              </a:rPr>
              <a:t>Welcome to </a:t>
            </a:r>
            <a:r>
              <a:rPr lang="en-GB" b="1" dirty="0" err="1" smtClean="0">
                <a:solidFill>
                  <a:schemeClr val="accent5">
                    <a:lumMod val="75000"/>
                  </a:schemeClr>
                </a:solidFill>
              </a:rPr>
              <a:t>Menstrie</a:t>
            </a:r>
            <a:r>
              <a:rPr lang="en-GB" b="1" dirty="0" smtClean="0">
                <a:solidFill>
                  <a:schemeClr val="accent5">
                    <a:lumMod val="75000"/>
                  </a:schemeClr>
                </a:solidFill>
              </a:rPr>
              <a:t> Nursery Class</a:t>
            </a:r>
            <a:endParaRPr lang="en-GB" b="1" dirty="0">
              <a:solidFill>
                <a:schemeClr val="accent5">
                  <a:lumMod val="75000"/>
                </a:schemeClr>
              </a:solidFill>
            </a:endParaRPr>
          </a:p>
        </p:txBody>
      </p:sp>
      <p:pic>
        <p:nvPicPr>
          <p:cNvPr id="4" name="Picture 3" descr="OWNLOGO"/>
          <p:cNvPicPr/>
          <p:nvPr/>
        </p:nvPicPr>
        <p:blipFill>
          <a:blip r:embed="rId2" cstate="print"/>
          <a:srcRect/>
          <a:stretch>
            <a:fillRect/>
          </a:stretch>
        </p:blipFill>
        <p:spPr bwMode="auto">
          <a:xfrm>
            <a:off x="4314423" y="3602038"/>
            <a:ext cx="2588653" cy="2412395"/>
          </a:xfrm>
          <a:prstGeom prst="rect">
            <a:avLst/>
          </a:prstGeom>
          <a:noFill/>
          <a:ln w="9525">
            <a:noFill/>
            <a:miter lim="800000"/>
            <a:headEnd/>
            <a:tailEnd/>
          </a:ln>
        </p:spPr>
      </p:pic>
    </p:spTree>
    <p:extLst>
      <p:ext uri="{BB962C8B-B14F-4D97-AF65-F5344CB8AC3E}">
        <p14:creationId xmlns:p14="http://schemas.microsoft.com/office/powerpoint/2010/main" val="1296035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FF0000"/>
                </a:solidFill>
                <a:effectLst>
                  <a:reflection blurRad="6350" stA="53000" endA="300" endPos="35500" dir="5400000" sy="-90000" algn="bl" rotWithShape="0"/>
                </a:effectLst>
              </a:rPr>
              <a:t>Few more things…</a:t>
            </a:r>
            <a:endParaRPr lang="en-GB" sz="7200" b="1" dirty="0">
              <a:solidFill>
                <a:srgbClr val="FF0000"/>
              </a:solidFill>
            </a:endParaRPr>
          </a:p>
        </p:txBody>
      </p:sp>
      <p:sp>
        <p:nvSpPr>
          <p:cNvPr id="3" name="Content Placeholder 2"/>
          <p:cNvSpPr>
            <a:spLocks noGrp="1"/>
          </p:cNvSpPr>
          <p:nvPr>
            <p:ph idx="1"/>
          </p:nvPr>
        </p:nvSpPr>
        <p:spPr/>
        <p:txBody>
          <a:bodyPr/>
          <a:lstStyle/>
          <a:p>
            <a:r>
              <a:rPr lang="en-GB" b="1" dirty="0" smtClean="0">
                <a:solidFill>
                  <a:srgbClr val="CC00FF"/>
                </a:solidFill>
              </a:rPr>
              <a:t>Activity money</a:t>
            </a:r>
          </a:p>
          <a:p>
            <a:r>
              <a:rPr lang="en-GB" b="1" dirty="0" smtClean="0">
                <a:solidFill>
                  <a:srgbClr val="CC00FF"/>
                </a:solidFill>
              </a:rPr>
              <a:t>Changing bag in foyer</a:t>
            </a:r>
          </a:p>
          <a:p>
            <a:r>
              <a:rPr lang="en-GB" b="1" dirty="0" err="1" smtClean="0">
                <a:solidFill>
                  <a:srgbClr val="CC00FF"/>
                </a:solidFill>
              </a:rPr>
              <a:t>Childsmile</a:t>
            </a:r>
            <a:endParaRPr lang="en-GB" b="1" dirty="0" smtClean="0">
              <a:solidFill>
                <a:srgbClr val="CC00FF"/>
              </a:solidFill>
            </a:endParaRPr>
          </a:p>
          <a:p>
            <a:r>
              <a:rPr lang="en-GB" b="1" dirty="0" smtClean="0">
                <a:solidFill>
                  <a:srgbClr val="CC00FF"/>
                </a:solidFill>
              </a:rPr>
              <a:t>Nursery Blog</a:t>
            </a:r>
          </a:p>
          <a:p>
            <a:r>
              <a:rPr lang="en-GB" b="1" dirty="0" smtClean="0">
                <a:solidFill>
                  <a:srgbClr val="CC00FF"/>
                </a:solidFill>
              </a:rPr>
              <a:t>Twitter</a:t>
            </a:r>
          </a:p>
          <a:p>
            <a:r>
              <a:rPr lang="en-GB" b="1" dirty="0" smtClean="0">
                <a:solidFill>
                  <a:srgbClr val="CC00FF"/>
                </a:solidFill>
              </a:rPr>
              <a:t>Wee Scones Café </a:t>
            </a:r>
            <a:endParaRPr lang="en-GB" b="1" dirty="0" smtClean="0">
              <a:solidFill>
                <a:srgbClr val="CC00FF"/>
              </a:solidFill>
            </a:endParaRPr>
          </a:p>
          <a:p>
            <a:r>
              <a:rPr lang="en-GB" b="1" dirty="0" smtClean="0">
                <a:solidFill>
                  <a:srgbClr val="CC00FF"/>
                </a:solidFill>
              </a:rPr>
              <a:t>Daily Mile</a:t>
            </a:r>
          </a:p>
          <a:p>
            <a:r>
              <a:rPr lang="en-GB" b="1" dirty="0" smtClean="0">
                <a:solidFill>
                  <a:srgbClr val="CC00FF"/>
                </a:solidFill>
              </a:rPr>
              <a:t>Active Start</a:t>
            </a:r>
            <a:endParaRPr lang="en-GB" b="1" dirty="0" smtClean="0">
              <a:solidFill>
                <a:srgbClr val="CC00FF"/>
              </a:solidFill>
            </a:endParaRPr>
          </a:p>
          <a:p>
            <a:endParaRPr lang="en-GB" b="1" dirty="0">
              <a:solidFill>
                <a:srgbClr val="CC00FF"/>
              </a:solidFill>
            </a:endParaRPr>
          </a:p>
          <a:p>
            <a:endParaRPr lang="en-GB" dirty="0"/>
          </a:p>
        </p:txBody>
      </p:sp>
    </p:spTree>
    <p:extLst>
      <p:ext uri="{BB962C8B-B14F-4D97-AF65-F5344CB8AC3E}">
        <p14:creationId xmlns:p14="http://schemas.microsoft.com/office/powerpoint/2010/main" val="1127458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gn="ctr"/>
            <a: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r>
            <a:b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GB" sz="96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r>
            <a:br>
              <a:rPr lang="en-GB" sz="96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r>
            <a:b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Thank you</a:t>
            </a:r>
            <a:b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GB" sz="40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from</a:t>
            </a:r>
            <a: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r>
            <a:br>
              <a:rPr lang="en-GB" sz="96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r>
              <a:rPr lang="en-GB"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Menstrie</a:t>
            </a:r>
            <a:r>
              <a:rPr lang="en-GB"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Nursery Team</a:t>
            </a:r>
            <a:endParaRPr lang="en-GB" sz="9600" b="1" dirty="0"/>
          </a:p>
        </p:txBody>
      </p:sp>
    </p:spTree>
    <p:extLst>
      <p:ext uri="{BB962C8B-B14F-4D97-AF65-F5344CB8AC3E}">
        <p14:creationId xmlns:p14="http://schemas.microsoft.com/office/powerpoint/2010/main" val="29551077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2393431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Staff Team and Key Groups</a:t>
            </a:r>
            <a:endParaRPr lang="en-GB" sz="7200" b="1" dirty="0"/>
          </a:p>
        </p:txBody>
      </p:sp>
      <p:sp>
        <p:nvSpPr>
          <p:cNvPr id="3" name="Content Placeholder 2"/>
          <p:cNvSpPr>
            <a:spLocks noGrp="1"/>
          </p:cNvSpPr>
          <p:nvPr>
            <p:ph idx="1"/>
          </p:nvPr>
        </p:nvSpPr>
        <p:spPr/>
        <p:txBody>
          <a:bodyPr>
            <a:normAutofit lnSpcReduction="10000"/>
          </a:bodyPr>
          <a:lstStyle/>
          <a:p>
            <a:r>
              <a:rPr lang="en-GB" dirty="0" smtClean="0">
                <a:solidFill>
                  <a:srgbClr val="7030A0"/>
                </a:solidFill>
              </a:rPr>
              <a:t>Miss McEwan – Acting Senior Early Years Practitioner</a:t>
            </a:r>
          </a:p>
          <a:p>
            <a:r>
              <a:rPr lang="en-GB" dirty="0" smtClean="0">
                <a:solidFill>
                  <a:srgbClr val="FF0000"/>
                </a:solidFill>
              </a:rPr>
              <a:t>Miss Wright – Nursery Teacher - Rainbow Group Key Worker</a:t>
            </a:r>
          </a:p>
          <a:p>
            <a:r>
              <a:rPr lang="en-GB" dirty="0" smtClean="0">
                <a:solidFill>
                  <a:schemeClr val="accent5"/>
                </a:solidFill>
              </a:rPr>
              <a:t>Ms Williamson – Early Years Practitioner – Moon Group Key Worker</a:t>
            </a:r>
          </a:p>
          <a:p>
            <a:r>
              <a:rPr lang="en-GB" dirty="0" smtClean="0">
                <a:solidFill>
                  <a:srgbClr val="FFC000"/>
                </a:solidFill>
              </a:rPr>
              <a:t>Ms Russell - Early Years Practitioner – Sun Group Key Worker</a:t>
            </a:r>
          </a:p>
          <a:p>
            <a:r>
              <a:rPr lang="en-GB" dirty="0" smtClean="0">
                <a:solidFill>
                  <a:srgbClr val="FF0066"/>
                </a:solidFill>
              </a:rPr>
              <a:t>Mrs </a:t>
            </a:r>
            <a:r>
              <a:rPr lang="en-GB" dirty="0" err="1" smtClean="0">
                <a:solidFill>
                  <a:srgbClr val="FF0066"/>
                </a:solidFill>
              </a:rPr>
              <a:t>Nimmo</a:t>
            </a:r>
            <a:r>
              <a:rPr lang="en-GB" dirty="0" smtClean="0">
                <a:solidFill>
                  <a:srgbClr val="FF0066"/>
                </a:solidFill>
              </a:rPr>
              <a:t> - Early Years Practitioner – Star Group Key Worker</a:t>
            </a:r>
          </a:p>
          <a:p>
            <a:r>
              <a:rPr lang="en-GB" dirty="0" smtClean="0">
                <a:solidFill>
                  <a:srgbClr val="FF6600"/>
                </a:solidFill>
              </a:rPr>
              <a:t>Mrs </a:t>
            </a:r>
            <a:r>
              <a:rPr lang="en-GB" dirty="0" err="1" smtClean="0">
                <a:solidFill>
                  <a:srgbClr val="FF6600"/>
                </a:solidFill>
              </a:rPr>
              <a:t>Stanners</a:t>
            </a:r>
            <a:r>
              <a:rPr lang="en-GB" dirty="0" smtClean="0">
                <a:solidFill>
                  <a:srgbClr val="FF6600"/>
                </a:solidFill>
              </a:rPr>
              <a:t> - Early Years Practitioner – Cloud Group Key Worker</a:t>
            </a:r>
          </a:p>
          <a:p>
            <a:r>
              <a:rPr lang="en-GB" dirty="0" smtClean="0">
                <a:solidFill>
                  <a:srgbClr val="FFC000"/>
                </a:solidFill>
              </a:rPr>
              <a:t>Miss Tasker - Early Years Practitioner – Cloud Group Key Worker</a:t>
            </a:r>
          </a:p>
          <a:p>
            <a:r>
              <a:rPr lang="en-GB" dirty="0" smtClean="0">
                <a:solidFill>
                  <a:srgbClr val="00B050"/>
                </a:solidFill>
              </a:rPr>
              <a:t>Mrs Miller – Learning Assistant </a:t>
            </a:r>
          </a:p>
          <a:p>
            <a:r>
              <a:rPr lang="en-GB" dirty="0" smtClean="0">
                <a:solidFill>
                  <a:srgbClr val="FF0000"/>
                </a:solidFill>
              </a:rPr>
              <a:t>Mrs Docherty – Trainee Early Years Practitioner – Rainbow Group</a:t>
            </a:r>
          </a:p>
          <a:p>
            <a:endParaRPr lang="en-GB" dirty="0" smtClean="0"/>
          </a:p>
          <a:p>
            <a:endParaRPr lang="en-GB" dirty="0" smtClean="0"/>
          </a:p>
          <a:p>
            <a:endParaRPr lang="en-GB" dirty="0" smtClean="0"/>
          </a:p>
          <a:p>
            <a:endParaRPr lang="en-GB" dirty="0" smtClean="0"/>
          </a:p>
        </p:txBody>
      </p:sp>
    </p:spTree>
    <p:extLst>
      <p:ext uri="{BB962C8B-B14F-4D97-AF65-F5344CB8AC3E}">
        <p14:creationId xmlns:p14="http://schemas.microsoft.com/office/powerpoint/2010/main" val="3310366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FF0000"/>
                </a:solidFill>
                <a:effectLst>
                  <a:reflection blurRad="6350" stA="53000" endA="300" endPos="35500" dir="5400000" sy="-90000" algn="bl" rotWithShape="0"/>
                </a:effectLst>
              </a:rPr>
              <a:t>Nursery Opening Times</a:t>
            </a:r>
            <a:endParaRPr lang="en-GB" sz="7200" b="1" dirty="0">
              <a:solidFill>
                <a:srgbClr val="FF0000"/>
              </a:solidFill>
            </a:endParaRPr>
          </a:p>
        </p:txBody>
      </p:sp>
      <p:sp>
        <p:nvSpPr>
          <p:cNvPr id="3" name="Content Placeholder 2"/>
          <p:cNvSpPr>
            <a:spLocks noGrp="1"/>
          </p:cNvSpPr>
          <p:nvPr>
            <p:ph idx="1"/>
          </p:nvPr>
        </p:nvSpPr>
        <p:spPr/>
        <p:txBody>
          <a:bodyPr/>
          <a:lstStyle/>
          <a:p>
            <a:r>
              <a:rPr lang="en-GB" b="1" u="sng" dirty="0" smtClean="0">
                <a:solidFill>
                  <a:srgbClr val="FF0066"/>
                </a:solidFill>
              </a:rPr>
              <a:t>Morning Session </a:t>
            </a:r>
          </a:p>
          <a:p>
            <a:r>
              <a:rPr lang="en-GB" b="1" dirty="0" smtClean="0">
                <a:solidFill>
                  <a:srgbClr val="FF0066"/>
                </a:solidFill>
              </a:rPr>
              <a:t>Door opens: 8:30am – 8:40am or 9am – 9:10am</a:t>
            </a:r>
          </a:p>
          <a:p>
            <a:r>
              <a:rPr lang="en-GB" b="1" dirty="0" smtClean="0">
                <a:solidFill>
                  <a:srgbClr val="FF0066"/>
                </a:solidFill>
              </a:rPr>
              <a:t>Pick up: 11:30am-11:40am</a:t>
            </a:r>
          </a:p>
          <a:p>
            <a:endParaRPr lang="en-GB" b="1" dirty="0">
              <a:solidFill>
                <a:srgbClr val="FF0066"/>
              </a:solidFill>
            </a:endParaRPr>
          </a:p>
          <a:p>
            <a:r>
              <a:rPr lang="en-GB" b="1" u="sng" dirty="0" smtClean="0">
                <a:solidFill>
                  <a:schemeClr val="accent5"/>
                </a:solidFill>
              </a:rPr>
              <a:t>Afternoon Session</a:t>
            </a:r>
          </a:p>
          <a:p>
            <a:r>
              <a:rPr lang="en-GB" b="1" dirty="0" smtClean="0">
                <a:solidFill>
                  <a:schemeClr val="accent5"/>
                </a:solidFill>
              </a:rPr>
              <a:t>Door opens: 12:20pm - 12:30pm</a:t>
            </a:r>
          </a:p>
          <a:p>
            <a:r>
              <a:rPr lang="en-GB" b="1" dirty="0" smtClean="0">
                <a:solidFill>
                  <a:schemeClr val="accent5"/>
                </a:solidFill>
              </a:rPr>
              <a:t>Pick up: 2:50pm - 3pm or 3:20pm – 3:30pm</a:t>
            </a:r>
          </a:p>
          <a:p>
            <a:endParaRPr lang="en-GB" b="1" dirty="0">
              <a:solidFill>
                <a:schemeClr val="accent5"/>
              </a:solidFill>
            </a:endParaRPr>
          </a:p>
          <a:p>
            <a:endParaRPr lang="en-GB" b="1" dirty="0">
              <a:solidFill>
                <a:schemeClr val="accent5"/>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4933" y="543472"/>
            <a:ext cx="968867" cy="968867"/>
          </a:xfrm>
          <a:prstGeom prst="rect">
            <a:avLst/>
          </a:prstGeom>
        </p:spPr>
      </p:pic>
    </p:spTree>
    <p:extLst>
      <p:ext uri="{BB962C8B-B14F-4D97-AF65-F5344CB8AC3E}">
        <p14:creationId xmlns:p14="http://schemas.microsoft.com/office/powerpoint/2010/main" val="129519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FF0066"/>
                </a:solidFill>
                <a:effectLst>
                  <a:reflection blurRad="6350" stA="53000" endA="300" endPos="35500" dir="5400000" sy="-90000" algn="bl" rotWithShape="0"/>
                </a:effectLst>
              </a:rPr>
              <a:t>Flexi – Day Provision Times</a:t>
            </a:r>
            <a:endParaRPr lang="en-GB" sz="7200" b="1" dirty="0">
              <a:solidFill>
                <a:srgbClr val="FF0066"/>
              </a:solidFill>
            </a:endParaRPr>
          </a:p>
        </p:txBody>
      </p:sp>
      <p:sp>
        <p:nvSpPr>
          <p:cNvPr id="6" name="Content Placeholder 5"/>
          <p:cNvSpPr>
            <a:spLocks noGrp="1"/>
          </p:cNvSpPr>
          <p:nvPr>
            <p:ph idx="1"/>
          </p:nvPr>
        </p:nvSpPr>
        <p:spPr>
          <a:noFill/>
        </p:spPr>
        <p:txBody>
          <a:bodyPr/>
          <a:lstStyle/>
          <a:p>
            <a:r>
              <a:rPr lang="en-GB" b="1" dirty="0" smtClean="0">
                <a:solidFill>
                  <a:srgbClr val="7030A0"/>
                </a:solidFill>
              </a:rPr>
              <a:t>Morning drop off: 8:30am - 8:40am</a:t>
            </a:r>
          </a:p>
          <a:p>
            <a:r>
              <a:rPr lang="en-GB" b="1" dirty="0" smtClean="0">
                <a:solidFill>
                  <a:srgbClr val="7030A0"/>
                </a:solidFill>
              </a:rPr>
              <a:t>Afternoon pick up: 2:50pm</a:t>
            </a:r>
          </a:p>
          <a:p>
            <a:pPr marL="0" indent="0">
              <a:buNone/>
            </a:pPr>
            <a:endParaRPr lang="en-GB" dirty="0"/>
          </a:p>
          <a:p>
            <a:pPr marL="0" indent="0">
              <a:buNone/>
            </a:pPr>
            <a:endParaRPr lang="en-GB" dirty="0"/>
          </a:p>
          <a:p>
            <a:r>
              <a:rPr lang="en-GB" b="1" dirty="0" smtClean="0">
                <a:solidFill>
                  <a:srgbClr val="0066CC"/>
                </a:solidFill>
              </a:rPr>
              <a:t>Morning drop off: 9am – 9:10am</a:t>
            </a:r>
          </a:p>
          <a:p>
            <a:r>
              <a:rPr lang="en-GB" b="1" dirty="0" smtClean="0">
                <a:solidFill>
                  <a:srgbClr val="0066CC"/>
                </a:solidFill>
              </a:rPr>
              <a:t>Afternoon pick up: 3:20pm</a:t>
            </a:r>
            <a:endParaRPr lang="en-GB" b="1" dirty="0">
              <a:solidFill>
                <a:srgbClr val="0066CC"/>
              </a:solidFill>
            </a:endParaRPr>
          </a:p>
        </p:txBody>
      </p:sp>
    </p:spTree>
    <p:extLst>
      <p:ext uri="{BB962C8B-B14F-4D97-AF65-F5344CB8AC3E}">
        <p14:creationId xmlns:p14="http://schemas.microsoft.com/office/powerpoint/2010/main" val="2407727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7030A0"/>
                </a:solidFill>
                <a:effectLst>
                  <a:reflection blurRad="6350" stA="53000" endA="300" endPos="35500" dir="5400000" sy="-90000" algn="bl" rotWithShape="0"/>
                </a:effectLst>
              </a:rPr>
              <a:t>Settling Children</a:t>
            </a:r>
            <a:endParaRPr lang="en-GB" sz="7200" b="1" dirty="0">
              <a:solidFill>
                <a:srgbClr val="7030A0"/>
              </a:solidFill>
            </a:endParaRPr>
          </a:p>
        </p:txBody>
      </p:sp>
      <p:sp>
        <p:nvSpPr>
          <p:cNvPr id="6" name="Content Placeholder 5"/>
          <p:cNvSpPr>
            <a:spLocks noGrp="1"/>
          </p:cNvSpPr>
          <p:nvPr>
            <p:ph idx="1"/>
          </p:nvPr>
        </p:nvSpPr>
        <p:spPr>
          <a:noFill/>
        </p:spPr>
        <p:txBody>
          <a:bodyPr/>
          <a:lstStyle/>
          <a:p>
            <a:pPr marL="0" indent="0">
              <a:buNone/>
            </a:pPr>
            <a:r>
              <a:rPr lang="en-GB" b="1" dirty="0" smtClean="0">
                <a:solidFill>
                  <a:srgbClr val="FF0066"/>
                </a:solidFill>
              </a:rPr>
              <a:t>Staff are highly skilled at settling children within Nursery. We realise that this can be an upsetting time for both child and parents. We may advise that you do one or more of the following when settling your child:</a:t>
            </a:r>
          </a:p>
          <a:p>
            <a:r>
              <a:rPr lang="en-GB" b="1" dirty="0" smtClean="0">
                <a:solidFill>
                  <a:srgbClr val="FF0066"/>
                </a:solidFill>
              </a:rPr>
              <a:t>Allow for staff to settle child</a:t>
            </a:r>
          </a:p>
          <a:p>
            <a:r>
              <a:rPr lang="en-GB" b="1" dirty="0" smtClean="0">
                <a:solidFill>
                  <a:srgbClr val="FF0066"/>
                </a:solidFill>
              </a:rPr>
              <a:t>Reduce length of session</a:t>
            </a:r>
          </a:p>
          <a:p>
            <a:r>
              <a:rPr lang="en-GB" b="1" dirty="0" smtClean="0">
                <a:solidFill>
                  <a:srgbClr val="FF0066"/>
                </a:solidFill>
              </a:rPr>
              <a:t>Possibly bring child into nursery at quieter time</a:t>
            </a:r>
          </a:p>
          <a:p>
            <a:r>
              <a:rPr lang="en-GB" b="1" dirty="0" smtClean="0">
                <a:solidFill>
                  <a:srgbClr val="FF0066"/>
                </a:solidFill>
              </a:rPr>
              <a:t>Trust staff judgement</a:t>
            </a:r>
          </a:p>
          <a:p>
            <a:r>
              <a:rPr lang="en-GB" b="1" dirty="0" smtClean="0">
                <a:solidFill>
                  <a:srgbClr val="FF0066"/>
                </a:solidFill>
              </a:rPr>
              <a:t>Talk to child’s key worker about concerns</a:t>
            </a:r>
            <a:endParaRPr lang="en-GB" b="1" dirty="0">
              <a:solidFill>
                <a:srgbClr val="FF0066"/>
              </a:solidFill>
            </a:endParaRPr>
          </a:p>
        </p:txBody>
      </p:sp>
    </p:spTree>
    <p:extLst>
      <p:ext uri="{BB962C8B-B14F-4D97-AF65-F5344CB8AC3E}">
        <p14:creationId xmlns:p14="http://schemas.microsoft.com/office/powerpoint/2010/main" val="16276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170BB5"/>
                </a:solidFill>
                <a:effectLst>
                  <a:reflection blurRad="6350" stA="53000" endA="300" endPos="35500" dir="5400000" sy="-90000" algn="bl" rotWithShape="0"/>
                </a:effectLst>
              </a:rPr>
              <a:t>Lunches</a:t>
            </a:r>
            <a:endParaRPr lang="en-GB" sz="7200" b="1" dirty="0">
              <a:solidFill>
                <a:srgbClr val="170BB5"/>
              </a:solidFill>
            </a:endParaRPr>
          </a:p>
        </p:txBody>
      </p:sp>
      <p:sp>
        <p:nvSpPr>
          <p:cNvPr id="6" name="Content Placeholder 5"/>
          <p:cNvSpPr>
            <a:spLocks noGrp="1"/>
          </p:cNvSpPr>
          <p:nvPr>
            <p:ph idx="1"/>
          </p:nvPr>
        </p:nvSpPr>
        <p:spPr/>
        <p:txBody>
          <a:bodyPr/>
          <a:lstStyle/>
          <a:p>
            <a:pPr marL="0" indent="0">
              <a:buNone/>
            </a:pPr>
            <a:r>
              <a:rPr lang="en-GB" b="1" dirty="0" smtClean="0">
                <a:solidFill>
                  <a:srgbClr val="FF0000"/>
                </a:solidFill>
              </a:rPr>
              <a:t>Flexi-day children will require a packed lunch. Please ensure that you include:</a:t>
            </a:r>
          </a:p>
          <a:p>
            <a:r>
              <a:rPr lang="en-GB" b="1" dirty="0" smtClean="0">
                <a:solidFill>
                  <a:srgbClr val="FF0000"/>
                </a:solidFill>
              </a:rPr>
              <a:t>A drink for your child</a:t>
            </a:r>
          </a:p>
          <a:p>
            <a:r>
              <a:rPr lang="en-GB" b="1" dirty="0" smtClean="0">
                <a:solidFill>
                  <a:srgbClr val="FF0000"/>
                </a:solidFill>
              </a:rPr>
              <a:t>An ice-pack in your child’s lunch box</a:t>
            </a:r>
          </a:p>
          <a:p>
            <a:r>
              <a:rPr lang="en-GB" b="1" dirty="0" smtClean="0">
                <a:solidFill>
                  <a:srgbClr val="FF0000"/>
                </a:solidFill>
              </a:rPr>
              <a:t>A healthy, balanced lunch</a:t>
            </a:r>
          </a:p>
          <a:p>
            <a:r>
              <a:rPr lang="en-GB" b="1" dirty="0" smtClean="0">
                <a:solidFill>
                  <a:srgbClr val="FF0000"/>
                </a:solidFill>
              </a:rPr>
              <a:t>We ask that you cut grapes in half (choking hazard)</a:t>
            </a:r>
          </a:p>
          <a:p>
            <a:pPr marL="0" indent="0">
              <a:buNone/>
            </a:pPr>
            <a:endParaRPr lang="en-GB" b="1" dirty="0">
              <a:solidFill>
                <a:srgbClr val="FF000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86203" y="4090171"/>
            <a:ext cx="2167597" cy="1742207"/>
          </a:xfrm>
          <a:prstGeom prst="rect">
            <a:avLst/>
          </a:prstGeom>
        </p:spPr>
      </p:pic>
    </p:spTree>
    <p:extLst>
      <p:ext uri="{BB962C8B-B14F-4D97-AF65-F5344CB8AC3E}">
        <p14:creationId xmlns:p14="http://schemas.microsoft.com/office/powerpoint/2010/main" val="865577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33CC33"/>
                </a:solidFill>
                <a:effectLst>
                  <a:reflection blurRad="6350" stA="53000" endA="300" endPos="35500" dir="5400000" sy="-90000" algn="bl" rotWithShape="0"/>
                </a:effectLst>
              </a:rPr>
              <a:t>Welcome Pack</a:t>
            </a:r>
            <a:endParaRPr lang="en-GB" sz="7200" b="1" dirty="0">
              <a:solidFill>
                <a:srgbClr val="33CC33"/>
              </a:solidFill>
            </a:endParaRPr>
          </a:p>
        </p:txBody>
      </p:sp>
      <p:sp>
        <p:nvSpPr>
          <p:cNvPr id="3" name="Content Placeholder 2"/>
          <p:cNvSpPr>
            <a:spLocks noGrp="1"/>
          </p:cNvSpPr>
          <p:nvPr>
            <p:ph idx="1"/>
          </p:nvPr>
        </p:nvSpPr>
        <p:spPr/>
        <p:txBody>
          <a:bodyPr/>
          <a:lstStyle/>
          <a:p>
            <a:pPr marL="0" indent="0">
              <a:buNone/>
            </a:pPr>
            <a:r>
              <a:rPr lang="en-GB" b="1" dirty="0" smtClean="0">
                <a:solidFill>
                  <a:srgbClr val="0066CC"/>
                </a:solidFill>
              </a:rPr>
              <a:t>Our Nursery Welcome Pack contains:</a:t>
            </a:r>
          </a:p>
          <a:p>
            <a:r>
              <a:rPr lang="en-GB" b="1" dirty="0" smtClean="0">
                <a:solidFill>
                  <a:srgbClr val="0066CC"/>
                </a:solidFill>
              </a:rPr>
              <a:t>Information about </a:t>
            </a:r>
            <a:r>
              <a:rPr lang="en-GB" b="1" dirty="0" err="1" smtClean="0">
                <a:solidFill>
                  <a:srgbClr val="0066CC"/>
                </a:solidFill>
              </a:rPr>
              <a:t>Menstrie</a:t>
            </a:r>
            <a:r>
              <a:rPr lang="en-GB" b="1" dirty="0" smtClean="0">
                <a:solidFill>
                  <a:srgbClr val="0066CC"/>
                </a:solidFill>
              </a:rPr>
              <a:t> Nursery/School</a:t>
            </a:r>
          </a:p>
          <a:p>
            <a:r>
              <a:rPr lang="en-GB" b="1" dirty="0" smtClean="0">
                <a:solidFill>
                  <a:srgbClr val="0066CC"/>
                </a:solidFill>
              </a:rPr>
              <a:t>Staffing</a:t>
            </a:r>
          </a:p>
          <a:p>
            <a:r>
              <a:rPr lang="en-GB" b="1" dirty="0" smtClean="0">
                <a:solidFill>
                  <a:srgbClr val="0066CC"/>
                </a:solidFill>
              </a:rPr>
              <a:t>Children’s booklet</a:t>
            </a:r>
          </a:p>
          <a:p>
            <a:r>
              <a:rPr lang="en-GB" b="1" dirty="0" smtClean="0">
                <a:solidFill>
                  <a:srgbClr val="0066CC"/>
                </a:solidFill>
              </a:rPr>
              <a:t>Child Protection information</a:t>
            </a:r>
          </a:p>
          <a:p>
            <a:r>
              <a:rPr lang="en-GB" b="1" dirty="0" smtClean="0">
                <a:solidFill>
                  <a:srgbClr val="0066CC"/>
                </a:solidFill>
              </a:rPr>
              <a:t>Lunch information</a:t>
            </a:r>
          </a:p>
          <a:p>
            <a:r>
              <a:rPr lang="en-GB" b="1" dirty="0" smtClean="0">
                <a:solidFill>
                  <a:srgbClr val="0066CC"/>
                </a:solidFill>
              </a:rPr>
              <a:t>All About Me pack</a:t>
            </a:r>
          </a:p>
          <a:p>
            <a:r>
              <a:rPr lang="en-GB" b="1" dirty="0" smtClean="0">
                <a:solidFill>
                  <a:srgbClr val="0066CC"/>
                </a:solidFill>
              </a:rPr>
              <a:t>Permission/Allergies/Emergency Contacts</a:t>
            </a:r>
            <a:endParaRPr lang="en-GB" b="1" dirty="0">
              <a:solidFill>
                <a:srgbClr val="0066CC"/>
              </a:solidFill>
            </a:endParaRPr>
          </a:p>
        </p:txBody>
      </p:sp>
    </p:spTree>
    <p:extLst>
      <p:ext uri="{BB962C8B-B14F-4D97-AF65-F5344CB8AC3E}">
        <p14:creationId xmlns:p14="http://schemas.microsoft.com/office/powerpoint/2010/main" val="3459055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Additional Hours</a:t>
            </a:r>
            <a:endParaRPr lang="en-GB" sz="7200" b="1" dirty="0"/>
          </a:p>
        </p:txBody>
      </p:sp>
      <p:sp>
        <p:nvSpPr>
          <p:cNvPr id="3" name="Content Placeholder 2"/>
          <p:cNvSpPr>
            <a:spLocks noGrp="1"/>
          </p:cNvSpPr>
          <p:nvPr>
            <p:ph idx="1"/>
          </p:nvPr>
        </p:nvSpPr>
        <p:spPr/>
        <p:txBody>
          <a:bodyPr/>
          <a:lstStyle/>
          <a:p>
            <a:r>
              <a:rPr lang="en-GB" b="1" dirty="0" smtClean="0">
                <a:solidFill>
                  <a:srgbClr val="FF0000"/>
                </a:solidFill>
              </a:rPr>
              <a:t>Additional Hours are available to purchase on a termly basis.</a:t>
            </a:r>
          </a:p>
          <a:p>
            <a:r>
              <a:rPr lang="en-GB" b="1" dirty="0" smtClean="0">
                <a:solidFill>
                  <a:srgbClr val="FF0000"/>
                </a:solidFill>
              </a:rPr>
              <a:t>We can only accommodate 16 children over lunch.</a:t>
            </a:r>
          </a:p>
          <a:p>
            <a:r>
              <a:rPr lang="en-GB" b="1" dirty="0" smtClean="0">
                <a:solidFill>
                  <a:srgbClr val="FF0000"/>
                </a:solidFill>
              </a:rPr>
              <a:t>Spreadsheets sent to Clackmannanshire Council.</a:t>
            </a:r>
          </a:p>
          <a:p>
            <a:r>
              <a:rPr lang="en-GB" b="1" dirty="0" smtClean="0">
                <a:solidFill>
                  <a:srgbClr val="FF0000"/>
                </a:solidFill>
              </a:rPr>
              <a:t>Parents/Carers receive invoice from Council to pay.</a:t>
            </a:r>
            <a:endParaRPr lang="en-GB" b="1" dirty="0">
              <a:solidFill>
                <a:srgbClr val="FF0000"/>
              </a:solidFill>
            </a:endParaRPr>
          </a:p>
        </p:txBody>
      </p:sp>
    </p:spTree>
    <p:extLst>
      <p:ext uri="{BB962C8B-B14F-4D97-AF65-F5344CB8AC3E}">
        <p14:creationId xmlns:p14="http://schemas.microsoft.com/office/powerpoint/2010/main" val="4286123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smtClean="0">
                <a:ln w="0"/>
                <a:solidFill>
                  <a:srgbClr val="FE6AB8"/>
                </a:solidFill>
                <a:effectLst>
                  <a:reflection blurRad="6350" stA="53000" endA="300" endPos="35500" dir="5400000" sy="-90000" algn="bl" rotWithShape="0"/>
                </a:effectLst>
              </a:rPr>
              <a:t>E-Learning Journals</a:t>
            </a:r>
            <a:endParaRPr lang="en-GB" sz="7200" b="1" dirty="0">
              <a:solidFill>
                <a:srgbClr val="FE6AB8"/>
              </a:solidFill>
            </a:endParaRPr>
          </a:p>
        </p:txBody>
      </p:sp>
      <p:sp>
        <p:nvSpPr>
          <p:cNvPr id="3" name="Content Placeholder 2"/>
          <p:cNvSpPr>
            <a:spLocks noGrp="1"/>
          </p:cNvSpPr>
          <p:nvPr>
            <p:ph idx="1"/>
          </p:nvPr>
        </p:nvSpPr>
        <p:spPr/>
        <p:txBody>
          <a:bodyPr/>
          <a:lstStyle/>
          <a:p>
            <a:r>
              <a:rPr lang="en-GB" b="1" dirty="0">
                <a:solidFill>
                  <a:srgbClr val="0070C0"/>
                </a:solidFill>
              </a:rPr>
              <a:t>We are currently using E-Journals within </a:t>
            </a:r>
            <a:r>
              <a:rPr lang="en-GB" b="1" dirty="0" err="1">
                <a:solidFill>
                  <a:srgbClr val="0070C0"/>
                </a:solidFill>
              </a:rPr>
              <a:t>Menstrie</a:t>
            </a:r>
            <a:r>
              <a:rPr lang="en-GB" b="1" dirty="0">
                <a:solidFill>
                  <a:srgbClr val="0070C0"/>
                </a:solidFill>
              </a:rPr>
              <a:t> Nursery and across the local authority to </a:t>
            </a:r>
            <a:r>
              <a:rPr lang="en-GB" b="1" dirty="0" smtClean="0">
                <a:solidFill>
                  <a:srgbClr val="0070C0"/>
                </a:solidFill>
              </a:rPr>
              <a:t>raise the quality of tracking and monitoring children’s learning in early years.</a:t>
            </a:r>
          </a:p>
          <a:p>
            <a:r>
              <a:rPr lang="en-GB" b="1" dirty="0" smtClean="0">
                <a:solidFill>
                  <a:srgbClr val="0070C0"/>
                </a:solidFill>
              </a:rPr>
              <a:t>New to all staff.</a:t>
            </a:r>
          </a:p>
          <a:p>
            <a:r>
              <a:rPr lang="en-GB" b="1" dirty="0" smtClean="0">
                <a:solidFill>
                  <a:srgbClr val="0070C0"/>
                </a:solidFill>
              </a:rPr>
              <a:t>Linked to the Curriculum for Excellence.</a:t>
            </a:r>
          </a:p>
          <a:p>
            <a:r>
              <a:rPr lang="en-GB" b="1" dirty="0" smtClean="0">
                <a:solidFill>
                  <a:srgbClr val="0070C0"/>
                </a:solidFill>
              </a:rPr>
              <a:t>Permission for photographs and videos.</a:t>
            </a:r>
          </a:p>
          <a:p>
            <a:r>
              <a:rPr lang="en-GB" b="1" dirty="0" smtClean="0">
                <a:solidFill>
                  <a:srgbClr val="0070C0"/>
                </a:solidFill>
              </a:rPr>
              <a:t>Private and secure – highest level of Microsoft security.</a:t>
            </a:r>
          </a:p>
          <a:p>
            <a:r>
              <a:rPr lang="en-GB" b="1" dirty="0" smtClean="0">
                <a:solidFill>
                  <a:srgbClr val="0070C0"/>
                </a:solidFill>
              </a:rPr>
              <a:t>Only linked to e-mail address of parent/carer.</a:t>
            </a:r>
          </a:p>
          <a:p>
            <a:r>
              <a:rPr lang="en-GB" b="1" dirty="0" smtClean="0">
                <a:solidFill>
                  <a:srgbClr val="0070C0"/>
                </a:solidFill>
              </a:rPr>
              <a:t>Preparation for 1140 hours.</a:t>
            </a:r>
          </a:p>
          <a:p>
            <a:endParaRPr lang="en-GB" dirty="0" smtClean="0"/>
          </a:p>
        </p:txBody>
      </p:sp>
    </p:spTree>
    <p:extLst>
      <p:ext uri="{BB962C8B-B14F-4D97-AF65-F5344CB8AC3E}">
        <p14:creationId xmlns:p14="http://schemas.microsoft.com/office/powerpoint/2010/main" val="2036332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433</Words>
  <Application>Microsoft Office PowerPoint</Application>
  <PresentationFormat>Widescreen</PresentationFormat>
  <Paragraphs>73</Paragraphs>
  <Slides>12</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Welcome to Menstrie Nursery Class</vt:lpstr>
      <vt:lpstr>Staff Team and Key Groups</vt:lpstr>
      <vt:lpstr>Nursery Opening Times</vt:lpstr>
      <vt:lpstr>Flexi – Day Provision Times</vt:lpstr>
      <vt:lpstr>Settling Children</vt:lpstr>
      <vt:lpstr>Lunches</vt:lpstr>
      <vt:lpstr>Welcome Pack</vt:lpstr>
      <vt:lpstr>Additional Hours</vt:lpstr>
      <vt:lpstr>E-Learning Journals</vt:lpstr>
      <vt:lpstr>Few more things…</vt:lpstr>
      <vt:lpstr>   Thank you from Menstrie Nursery Team</vt:lpstr>
      <vt:lpstr>PowerPoint Presentation</vt:lpstr>
    </vt:vector>
  </TitlesOfParts>
  <Company>Clackmannanshire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Menstrie Nursery Class</dc:title>
  <dc:creator>Jenny McEwan</dc:creator>
  <cp:lastModifiedBy>Jenny McEwan</cp:lastModifiedBy>
  <cp:revision>12</cp:revision>
  <dcterms:created xsi:type="dcterms:W3CDTF">2017-09-13T08:34:12Z</dcterms:created>
  <dcterms:modified xsi:type="dcterms:W3CDTF">2017-09-13T13:37:42Z</dcterms:modified>
</cp:coreProperties>
</file>