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5" d="100"/>
          <a:sy n="115" d="100"/>
        </p:scale>
        <p:origin x="133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F652F5-631C-0144-8E86-A0DC20B3F52C}"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1596309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52F5-631C-0144-8E86-A0DC20B3F52C}"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228238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52F5-631C-0144-8E86-A0DC20B3F52C}"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331209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F652F5-631C-0144-8E86-A0DC20B3F52C}"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193325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F652F5-631C-0144-8E86-A0DC20B3F52C}"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272649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F652F5-631C-0144-8E86-A0DC20B3F52C}"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32725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F652F5-631C-0144-8E86-A0DC20B3F52C}"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65135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F652F5-631C-0144-8E86-A0DC20B3F52C}"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52556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F652F5-631C-0144-8E86-A0DC20B3F52C}"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790795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652F5-631C-0144-8E86-A0DC20B3F52C}"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357473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F652F5-631C-0144-8E86-A0DC20B3F52C}"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D7128-7BA7-564C-B3AF-9FF6380C9B05}" type="slidenum">
              <a:rPr lang="en-US" smtClean="0"/>
              <a:t>‹#›</a:t>
            </a:fld>
            <a:endParaRPr lang="en-US"/>
          </a:p>
        </p:txBody>
      </p:sp>
    </p:spTree>
    <p:extLst>
      <p:ext uri="{BB962C8B-B14F-4D97-AF65-F5344CB8AC3E}">
        <p14:creationId xmlns:p14="http://schemas.microsoft.com/office/powerpoint/2010/main" val="153065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652F5-631C-0144-8E86-A0DC20B3F52C}" type="datetimeFigureOut">
              <a:rPr lang="en-US" smtClean="0"/>
              <a:t>10/12/2018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D7128-7BA7-564C-B3AF-9FF6380C9B05}" type="slidenum">
              <a:rPr lang="en-US" smtClean="0"/>
              <a:t>‹#›</a:t>
            </a:fld>
            <a:endParaRPr lang="en-US"/>
          </a:p>
        </p:txBody>
      </p:sp>
    </p:spTree>
    <p:extLst>
      <p:ext uri="{BB962C8B-B14F-4D97-AF65-F5344CB8AC3E}">
        <p14:creationId xmlns:p14="http://schemas.microsoft.com/office/powerpoint/2010/main" val="940779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flipV="1">
            <a:off x="0" y="84667"/>
            <a:ext cx="1778000" cy="182810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pic>
        <p:nvPicPr>
          <p:cNvPr id="4" name="Picture 3" descr="http://www.nandos.ca/sites/all/modules/nandos_at_home_products/periometer.png"/>
          <p:cNvPicPr/>
          <p:nvPr/>
        </p:nvPicPr>
        <p:blipFill>
          <a:blip r:embed="rId2">
            <a:extLst>
              <a:ext uri="{28A0092B-C50C-407E-A947-70E740481C1C}">
                <a14:useLocalDpi xmlns:a14="http://schemas.microsoft.com/office/drawing/2010/main" val="0"/>
              </a:ext>
            </a:extLst>
          </a:blip>
          <a:srcRect/>
          <a:stretch>
            <a:fillRect/>
          </a:stretch>
        </p:blipFill>
        <p:spPr bwMode="auto">
          <a:xfrm>
            <a:off x="417650" y="1933183"/>
            <a:ext cx="2131874" cy="4548608"/>
          </a:xfrm>
          <a:prstGeom prst="rect">
            <a:avLst/>
          </a:prstGeom>
          <a:noFill/>
          <a:ln>
            <a:noFill/>
          </a:ln>
        </p:spPr>
      </p:pic>
      <p:graphicFrame>
        <p:nvGraphicFramePr>
          <p:cNvPr id="10" name="Table 9"/>
          <p:cNvGraphicFramePr>
            <a:graphicFrameLocks noGrp="1"/>
          </p:cNvGraphicFramePr>
          <p:nvPr>
            <p:extLst>
              <p:ext uri="{D42A27DB-BD31-4B8C-83A1-F6EECF244321}">
                <p14:modId xmlns:p14="http://schemas.microsoft.com/office/powerpoint/2010/main" val="3919342919"/>
              </p:ext>
            </p:extLst>
          </p:nvPr>
        </p:nvGraphicFramePr>
        <p:xfrm>
          <a:off x="2466553" y="1954468"/>
          <a:ext cx="6443049" cy="4519992"/>
        </p:xfrm>
        <a:graphic>
          <a:graphicData uri="http://schemas.openxmlformats.org/drawingml/2006/table">
            <a:tbl>
              <a:tblPr bandRow="1">
                <a:tableStyleId>{5C22544A-7EE6-4342-B048-85BDC9FD1C3A}</a:tableStyleId>
              </a:tblPr>
              <a:tblGrid>
                <a:gridCol w="2147683"/>
                <a:gridCol w="2147683"/>
                <a:gridCol w="2147683"/>
              </a:tblGrid>
              <a:tr h="370840">
                <a:tc>
                  <a:txBody>
                    <a:bodyPr/>
                    <a:lstStyle/>
                    <a:p>
                      <a:endParaRPr lang="en-US" sz="1100" baseline="0" dirty="0" smtClean="0">
                        <a:solidFill>
                          <a:srgbClr val="FFFF00"/>
                        </a:solidFill>
                        <a:latin typeface="Comic Sans MS"/>
                        <a:cs typeface="Comic Sans MS"/>
                      </a:endParaRPr>
                    </a:p>
                    <a:p>
                      <a:endParaRPr lang="en-US" sz="1100" baseline="0" dirty="0" smtClean="0">
                        <a:solidFill>
                          <a:srgbClr val="FFFF00"/>
                        </a:solidFill>
                        <a:latin typeface="Comic Sans MS"/>
                        <a:cs typeface="Comic Sans MS"/>
                      </a:endParaRPr>
                    </a:p>
                    <a:p>
                      <a:endParaRPr lang="en-US" sz="1100" baseline="0" dirty="0" smtClean="0">
                        <a:solidFill>
                          <a:srgbClr val="FFFF00"/>
                        </a:solidFill>
                        <a:latin typeface="Comic Sans MS"/>
                        <a:cs typeface="Comic Sans MS"/>
                      </a:endParaRPr>
                    </a:p>
                    <a:p>
                      <a:endParaRPr lang="en-US" sz="1100" baseline="0" dirty="0" smtClean="0">
                        <a:solidFill>
                          <a:srgbClr val="FFFF00"/>
                        </a:solidFill>
                        <a:latin typeface="Comic Sans MS"/>
                        <a:cs typeface="Comic Sans MS"/>
                      </a:endParaRPr>
                    </a:p>
                    <a:p>
                      <a:endParaRPr lang="en-US" sz="1100" baseline="0" dirty="0" smtClean="0">
                        <a:solidFill>
                          <a:srgbClr val="FFFF00"/>
                        </a:solidFill>
                        <a:latin typeface="Comic Sans MS"/>
                        <a:cs typeface="Comic Sans MS"/>
                      </a:endParaRPr>
                    </a:p>
                    <a:p>
                      <a:endParaRPr lang="en-US" sz="1100" baseline="0" dirty="0" smtClean="0">
                        <a:solidFill>
                          <a:srgbClr val="FFFF00"/>
                        </a:solidFill>
                        <a:latin typeface="Comic Sans MS"/>
                        <a:cs typeface="Comic Sans MS"/>
                      </a:endParaRPr>
                    </a:p>
                  </a:txBody>
                  <a:tcPr>
                    <a:solidFill>
                      <a:schemeClr val="accent2">
                        <a:lumMod val="75000"/>
                      </a:schemeClr>
                    </a:solidFill>
                  </a:tcPr>
                </a:tc>
                <a:tc>
                  <a:txBody>
                    <a:bodyPr/>
                    <a:lstStyle/>
                    <a:p>
                      <a:pPr rtl="0"/>
                      <a:r>
                        <a:rPr lang="en-US" sz="1100" b="0" i="0" u="none" strike="noStrike" kern="1200" baseline="0" dirty="0" smtClean="0">
                          <a:solidFill>
                            <a:srgbClr val="FFFF00"/>
                          </a:solidFill>
                          <a:latin typeface="Comic Sans MS"/>
                        </a:rPr>
                        <a:t>Choose one of our problem solving task cards. You will need to ask the teacher for  one of these.</a:t>
                      </a:r>
                    </a:p>
                    <a:p>
                      <a:pPr rtl="0"/>
                      <a:endParaRPr lang="en-US" sz="1100" b="0" i="0" u="none" strike="noStrike" kern="1200" baseline="0" dirty="0" smtClean="0">
                        <a:solidFill>
                          <a:srgbClr val="FFFF00"/>
                        </a:solidFill>
                        <a:latin typeface="Comic Sans MS"/>
                      </a:endParaRPr>
                    </a:p>
                    <a:p>
                      <a:pPr rtl="0"/>
                      <a:endParaRPr lang="en-US" sz="1100" b="0" i="0" u="none" strike="noStrike" kern="1200" baseline="0" dirty="0" smtClean="0">
                        <a:solidFill>
                          <a:srgbClr val="FFFF00"/>
                        </a:solidFill>
                        <a:latin typeface="Comic Sans MS"/>
                      </a:endParaRPr>
                    </a:p>
                    <a:p>
                      <a:pPr rtl="0"/>
                      <a:endParaRPr lang="en-US" sz="1100" b="0" i="0" u="none" strike="noStrike" kern="1200" baseline="0" dirty="0" smtClean="0">
                        <a:solidFill>
                          <a:srgbClr val="FFFF00"/>
                        </a:solidFill>
                        <a:latin typeface="Comic Sans MS"/>
                      </a:endParaRPr>
                    </a:p>
                  </a:txBody>
                  <a:tcPr>
                    <a:solidFill>
                      <a:schemeClr val="accent2">
                        <a:lumMod val="75000"/>
                      </a:schemeClr>
                    </a:solidFill>
                  </a:tcPr>
                </a:tc>
                <a:tc>
                  <a:txBody>
                    <a:bodyPr/>
                    <a:lstStyle/>
                    <a:p>
                      <a:pPr rtl="0"/>
                      <a:endParaRPr lang="en-US" sz="1100" b="0" i="0" u="none" strike="noStrike" kern="1200" baseline="0" dirty="0" smtClean="0">
                        <a:solidFill>
                          <a:srgbClr val="FFFF00"/>
                        </a:solidFill>
                        <a:latin typeface="Comic Sans MS"/>
                      </a:endParaRPr>
                    </a:p>
                  </a:txBody>
                  <a:tcPr>
                    <a:solidFill>
                      <a:schemeClr val="accent2">
                        <a:lumMod val="75000"/>
                      </a:schemeClr>
                    </a:solidFill>
                  </a:tcPr>
                </a:tc>
              </a:tr>
              <a:tr h="1151952">
                <a:tc>
                  <a:txBody>
                    <a:bodyPr/>
                    <a:lstStyle/>
                    <a:p>
                      <a:endParaRPr lang="en-US" sz="1100" baseline="0" dirty="0" smtClean="0">
                        <a:solidFill>
                          <a:srgbClr val="FFFF00"/>
                        </a:solidFill>
                        <a:latin typeface="Comic Sans MS"/>
                        <a:cs typeface="Comic Sans MS"/>
                      </a:endParaRPr>
                    </a:p>
                  </a:txBody>
                  <a:tcPr>
                    <a:solidFill>
                      <a:srgbClr val="FF00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u="none" strike="noStrike" kern="1200" baseline="0" dirty="0" smtClean="0">
                          <a:solidFill>
                            <a:srgbClr val="FFFF00"/>
                          </a:solidFill>
                          <a:latin typeface="Comic Sans MS"/>
                        </a:rPr>
                        <a:t>Make a poster based on the </a:t>
                      </a:r>
                      <a:r>
                        <a:rPr lang="en-US" sz="1100" b="0" i="0" u="none" strike="noStrike" kern="1200" baseline="0" dirty="0" err="1" smtClean="0">
                          <a:solidFill>
                            <a:srgbClr val="FFFF00"/>
                          </a:solidFill>
                          <a:latin typeface="Comic Sans MS"/>
                        </a:rPr>
                        <a:t>maths</a:t>
                      </a:r>
                      <a:r>
                        <a:rPr lang="en-US" sz="1100" b="0" i="0" u="none" strike="noStrike" kern="1200" baseline="0" dirty="0" smtClean="0">
                          <a:solidFill>
                            <a:srgbClr val="FFFF00"/>
                          </a:solidFill>
                          <a:latin typeface="Comic Sans MS"/>
                        </a:rPr>
                        <a:t> learning you have been doing recently.</a:t>
                      </a:r>
                    </a:p>
                    <a:p>
                      <a:pPr rtl="0"/>
                      <a:endParaRPr lang="en-US" sz="1100" b="0" i="0" u="none" strike="noStrike" kern="1200" baseline="0" dirty="0" smtClean="0">
                        <a:solidFill>
                          <a:schemeClr val="dk1"/>
                        </a:solidFill>
                        <a:latin typeface="+mn-lt"/>
                      </a:endParaRPr>
                    </a:p>
                  </a:txBody>
                  <a:tcPr>
                    <a:solidFill>
                      <a:srgbClr val="FF0000"/>
                    </a:solidFill>
                  </a:tcPr>
                </a:tc>
                <a:tc>
                  <a:txBody>
                    <a:bodyPr/>
                    <a:lstStyle/>
                    <a:p>
                      <a:endParaRPr lang="en-US" sz="1100" baseline="0" dirty="0" smtClean="0">
                        <a:solidFill>
                          <a:srgbClr val="FFFF00"/>
                        </a:solidFill>
                        <a:latin typeface="Comic Sans MS"/>
                        <a:cs typeface="Comic Sans MS"/>
                      </a:endParaRPr>
                    </a:p>
                  </a:txBody>
                  <a:tcPr>
                    <a:solidFill>
                      <a:srgbClr val="FF0000"/>
                    </a:solidFill>
                  </a:tcPr>
                </a:tc>
              </a:tr>
              <a:tr h="370840">
                <a:tc>
                  <a:txBody>
                    <a:bodyPr/>
                    <a:lstStyle/>
                    <a:p>
                      <a:endParaRPr lang="en-US" dirty="0" smtClean="0"/>
                    </a:p>
                    <a:p>
                      <a:endParaRPr lang="en-US" dirty="0" smtClean="0"/>
                    </a:p>
                    <a:p>
                      <a:endParaRPr lang="en-US" dirty="0" smtClean="0"/>
                    </a:p>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r>
              <a:tr h="370840">
                <a:tc>
                  <a:txBody>
                    <a:bodyPr/>
                    <a:lstStyle/>
                    <a:p>
                      <a:endParaRPr lang="en-US" dirty="0" smtClean="0"/>
                    </a:p>
                    <a:p>
                      <a:endParaRPr lang="en-US" dirty="0" smtClean="0"/>
                    </a:p>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tc>
                  <a:txBody>
                    <a:bodyPr/>
                    <a:lstStyle/>
                    <a:p>
                      <a:endParaRPr lang="en-US" dirty="0"/>
                    </a:p>
                  </a:txBody>
                  <a:tcPr>
                    <a:solidFill>
                      <a:schemeClr val="accent3">
                        <a:lumMod val="60000"/>
                        <a:lumOff val="40000"/>
                      </a:schemeClr>
                    </a:solidFill>
                  </a:tcPr>
                </a:tc>
              </a:tr>
            </a:tbl>
          </a:graphicData>
        </a:graphic>
      </p:graphicFrame>
      <p:sp>
        <p:nvSpPr>
          <p:cNvPr id="12" name="Text Box 2"/>
          <p:cNvSpPr txBox="1">
            <a:spLocks noChangeArrowheads="1"/>
          </p:cNvSpPr>
          <p:nvPr/>
        </p:nvSpPr>
        <p:spPr bwMode="auto">
          <a:xfrm>
            <a:off x="2151626" y="845236"/>
            <a:ext cx="6934201" cy="930584"/>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0"/>
              </a:spcAft>
            </a:pPr>
            <a:r>
              <a:rPr lang="en-GB" sz="1000" b="1" i="1" dirty="0" smtClean="0">
                <a:effectLst/>
                <a:latin typeface="Comic Sans MS"/>
                <a:ea typeface="Calibri"/>
                <a:cs typeface="Times New Roman"/>
              </a:rPr>
              <a:t>Choose </a:t>
            </a:r>
            <a:r>
              <a:rPr lang="en-GB" sz="1000" b="1" i="1" dirty="0" smtClean="0">
                <a:latin typeface="Comic Sans MS"/>
                <a:ea typeface="Calibri"/>
                <a:cs typeface="Times New Roman"/>
              </a:rPr>
              <a:t>your</a:t>
            </a:r>
            <a:r>
              <a:rPr lang="en-GB" sz="1000" b="1" i="1" dirty="0" smtClean="0">
                <a:effectLst/>
                <a:latin typeface="Comic Sans MS"/>
                <a:ea typeface="Calibri"/>
                <a:cs typeface="Times New Roman"/>
              </a:rPr>
              <a:t> homework from the menu below:</a:t>
            </a:r>
          </a:p>
          <a:p>
            <a:pPr>
              <a:lnSpc>
                <a:spcPct val="115000"/>
              </a:lnSpc>
              <a:spcAft>
                <a:spcPts val="0"/>
              </a:spcAft>
            </a:pPr>
            <a:r>
              <a:rPr lang="en-GB" sz="900" dirty="0" smtClean="0">
                <a:effectLst/>
                <a:latin typeface="Comic Sans MS"/>
                <a:ea typeface="Calibri"/>
                <a:cs typeface="Times New Roman"/>
              </a:rPr>
              <a:t>The </a:t>
            </a:r>
            <a:r>
              <a:rPr lang="en-GB" sz="900" dirty="0" err="1">
                <a:effectLst/>
                <a:latin typeface="Comic Sans MS"/>
                <a:ea typeface="Calibri"/>
                <a:cs typeface="Times New Roman"/>
              </a:rPr>
              <a:t>Peri-ometer</a:t>
            </a:r>
            <a:r>
              <a:rPr lang="en-GB" sz="900" dirty="0">
                <a:effectLst/>
                <a:latin typeface="Comic Sans MS"/>
                <a:ea typeface="Calibri"/>
                <a:cs typeface="Times New Roman"/>
              </a:rPr>
              <a:t> shows the level of difficulty or </a:t>
            </a:r>
            <a:r>
              <a:rPr lang="en-GB" sz="900" dirty="0" smtClean="0">
                <a:effectLst/>
                <a:latin typeface="Comic Sans MS"/>
                <a:ea typeface="Calibri"/>
                <a:cs typeface="Times New Roman"/>
              </a:rPr>
              <a:t>challenge. You can choose between 4-9 tasks from the Extra Ho</a:t>
            </a:r>
            <a:r>
              <a:rPr lang="en-GB" sz="900" dirty="0" smtClean="0">
                <a:latin typeface="Comic Sans MS"/>
                <a:ea typeface="Calibri"/>
                <a:cs typeface="Times New Roman"/>
              </a:rPr>
              <a:t>t to the medium spice.</a:t>
            </a:r>
            <a:r>
              <a:rPr lang="en-GB" sz="900" dirty="0">
                <a:latin typeface="Comic Sans MS"/>
                <a:ea typeface="Calibri"/>
                <a:cs typeface="Times New Roman"/>
              </a:rPr>
              <a:t> </a:t>
            </a:r>
            <a:r>
              <a:rPr lang="en-GB" sz="900" dirty="0" smtClean="0">
                <a:latin typeface="Comic Sans MS"/>
                <a:ea typeface="Calibri"/>
                <a:cs typeface="Times New Roman"/>
              </a:rPr>
              <a:t>You must practise something from the mild section every few days. Tick the box when you have completed the task and get an adult to sign it. This terms homework is mostly active. These activities can be done at your leisure between Mon 22</a:t>
            </a:r>
            <a:r>
              <a:rPr lang="en-GB" sz="900" baseline="30000" dirty="0" smtClean="0">
                <a:latin typeface="Comic Sans MS"/>
                <a:ea typeface="Calibri"/>
                <a:cs typeface="Times New Roman"/>
              </a:rPr>
              <a:t>nd</a:t>
            </a:r>
            <a:r>
              <a:rPr lang="en-GB" sz="900" dirty="0" smtClean="0">
                <a:latin typeface="Comic Sans MS"/>
                <a:ea typeface="Calibri"/>
                <a:cs typeface="Times New Roman"/>
              </a:rPr>
              <a:t> October – Friday 30</a:t>
            </a:r>
            <a:r>
              <a:rPr lang="en-GB" sz="900" baseline="30000" dirty="0" smtClean="0">
                <a:latin typeface="Comic Sans MS"/>
                <a:ea typeface="Calibri"/>
                <a:cs typeface="Times New Roman"/>
              </a:rPr>
              <a:t>th</a:t>
            </a:r>
            <a:r>
              <a:rPr lang="en-GB" sz="900" dirty="0" smtClean="0">
                <a:latin typeface="Comic Sans MS"/>
                <a:ea typeface="Calibri"/>
                <a:cs typeface="Times New Roman"/>
              </a:rPr>
              <a:t> Nov. If you have completed any tasks that you want to show your teacher, this can be done on a Friday. </a:t>
            </a:r>
            <a:endParaRPr lang="en-GB" sz="900" dirty="0">
              <a:effectLst/>
              <a:latin typeface="Calibri"/>
              <a:ea typeface="Calibri"/>
              <a:cs typeface="Times New Roman"/>
            </a:endParaRPr>
          </a:p>
        </p:txBody>
      </p:sp>
      <p:sp>
        <p:nvSpPr>
          <p:cNvPr id="13" name="Rectangle 12"/>
          <p:cNvSpPr/>
          <p:nvPr/>
        </p:nvSpPr>
        <p:spPr>
          <a:xfrm>
            <a:off x="1611216" y="95575"/>
            <a:ext cx="6747933" cy="766018"/>
          </a:xfrm>
          <a:prstGeom prst="rect">
            <a:avLst/>
          </a:prstGeom>
          <a:ln w="57150">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457200" algn="ctr">
              <a:lnSpc>
                <a:spcPct val="115000"/>
              </a:lnSpc>
              <a:spcAft>
                <a:spcPts val="1000"/>
              </a:spcAft>
            </a:pPr>
            <a:r>
              <a:rPr lang="en-GB" sz="2800" b="1" dirty="0">
                <a:effectLst/>
                <a:latin typeface="Comic Sans MS"/>
                <a:ea typeface="Calibri"/>
                <a:cs typeface="Times New Roman"/>
              </a:rPr>
              <a:t>Take Away </a:t>
            </a:r>
            <a:r>
              <a:rPr lang="en-GB" sz="2800" b="1" dirty="0" smtClean="0">
                <a:effectLst/>
                <a:latin typeface="Comic Sans MS"/>
                <a:ea typeface="Calibri"/>
                <a:cs typeface="Times New Roman"/>
              </a:rPr>
              <a:t>Maths Homework</a:t>
            </a:r>
            <a:r>
              <a:rPr lang="en-GB" sz="4400" b="1" dirty="0">
                <a:effectLst/>
                <a:latin typeface="Comic Sans MS"/>
                <a:ea typeface="Calibri"/>
                <a:cs typeface="Times New Roman"/>
              </a:rPr>
              <a:t>!</a:t>
            </a:r>
            <a:endParaRPr lang="en-GB" sz="4400" dirty="0">
              <a:effectLst/>
              <a:ea typeface="Calibri"/>
              <a:cs typeface="Times New Roman"/>
            </a:endParaRPr>
          </a:p>
          <a:p>
            <a:pPr algn="ctr">
              <a:lnSpc>
                <a:spcPct val="115000"/>
              </a:lnSpc>
              <a:spcAft>
                <a:spcPts val="1000"/>
              </a:spcAft>
            </a:pPr>
            <a:r>
              <a:rPr lang="en-GB" sz="1100" b="1" dirty="0">
                <a:effectLst/>
                <a:ea typeface="Calibri"/>
                <a:cs typeface="Times New Roman"/>
              </a:rPr>
              <a:t> </a:t>
            </a:r>
            <a:endParaRPr lang="en-GB" sz="1100" dirty="0">
              <a:effectLst/>
              <a:ea typeface="Calibri"/>
              <a:cs typeface="Times New Roman"/>
            </a:endParaRPr>
          </a:p>
        </p:txBody>
      </p:sp>
      <p:cxnSp>
        <p:nvCxnSpPr>
          <p:cNvPr id="15" name="Straight Connector 14"/>
          <p:cNvCxnSpPr/>
          <p:nvPr/>
        </p:nvCxnSpPr>
        <p:spPr>
          <a:xfrm>
            <a:off x="1032933" y="730599"/>
            <a:ext cx="8111067"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466553" y="1954468"/>
            <a:ext cx="6443049" cy="0"/>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2466553" y="4215068"/>
            <a:ext cx="6443049" cy="0"/>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2466553" y="5396168"/>
            <a:ext cx="6443049" cy="0"/>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466553" y="6581140"/>
            <a:ext cx="6443049" cy="0"/>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2466553" y="3072068"/>
            <a:ext cx="6443049" cy="0"/>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8909602" y="1959915"/>
            <a:ext cx="0" cy="4621225"/>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2466553" y="1954468"/>
            <a:ext cx="0" cy="4642029"/>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6763302" y="1959915"/>
            <a:ext cx="0" cy="4566553"/>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4629702" y="2004592"/>
            <a:ext cx="0" cy="4521876"/>
          </a:xfrm>
          <a:prstGeom prst="line">
            <a:avLst/>
          </a:prstGeom>
          <a:ln w="28575" cmpd="sng">
            <a:solidFill>
              <a:srgbClr val="000000"/>
            </a:solidFill>
          </a:ln>
        </p:spPr>
        <p:style>
          <a:lnRef idx="2">
            <a:schemeClr val="accent1"/>
          </a:lnRef>
          <a:fillRef idx="0">
            <a:schemeClr val="accent1"/>
          </a:fillRef>
          <a:effectRef idx="1">
            <a:schemeClr val="accent1"/>
          </a:effectRef>
          <a:fontRef idx="minor">
            <a:schemeClr val="tx1"/>
          </a:fontRef>
        </p:style>
      </p:cxnSp>
      <p:grpSp>
        <p:nvGrpSpPr>
          <p:cNvPr id="47" name="Group 46"/>
          <p:cNvGrpSpPr/>
          <p:nvPr/>
        </p:nvGrpSpPr>
        <p:grpSpPr>
          <a:xfrm>
            <a:off x="265468" y="-96134"/>
            <a:ext cx="1039365" cy="1706686"/>
            <a:chOff x="405168" y="-392468"/>
            <a:chExt cx="1039365" cy="1706686"/>
          </a:xfrm>
        </p:grpSpPr>
        <p:sp>
          <p:nvSpPr>
            <p:cNvPr id="43" name="TextBox 42"/>
            <p:cNvSpPr txBox="1"/>
            <p:nvPr/>
          </p:nvSpPr>
          <p:spPr>
            <a:xfrm rot="18861047">
              <a:off x="-35664" y="168487"/>
              <a:ext cx="1706686" cy="584776"/>
            </a:xfrm>
            <a:prstGeom prst="rect">
              <a:avLst/>
            </a:prstGeom>
            <a:blipFill rotWithShape="1">
              <a:blip r:embed="rId3"/>
              <a:tile tx="0" ty="0" sx="100000" sy="100000" flip="none" algn="tl"/>
            </a:blipFill>
          </p:spPr>
          <p:txBody>
            <a:bodyPr wrap="square" rtlCol="0">
              <a:spAutoFit/>
            </a:bodyPr>
            <a:lstStyle/>
            <a:p>
              <a:pPr algn="ctr"/>
              <a:r>
                <a:rPr lang="en-US" sz="1600" dirty="0" smtClean="0">
                  <a:latin typeface="Braggadocio"/>
                  <a:cs typeface="Braggadocio"/>
                </a:rPr>
                <a:t>FREX-MEX BBQ</a:t>
              </a:r>
              <a:endParaRPr lang="en-US" sz="1600" dirty="0">
                <a:latin typeface="Braggadocio"/>
                <a:cs typeface="Braggadocio"/>
              </a:endParaRPr>
            </a:p>
          </p:txBody>
        </p:sp>
        <p:pic>
          <p:nvPicPr>
            <p:cNvPr id="45" name="Picture 44"/>
            <p:cNvPicPr>
              <a:picLocks noChangeAspect="1"/>
            </p:cNvPicPr>
            <p:nvPr/>
          </p:nvPicPr>
          <p:blipFill>
            <a:blip r:embed="rId4">
              <a:extLst>
                <a:ext uri="{BEBA8EAE-BF5A-486C-A8C5-ECC9F3942E4B}">
                  <a14:imgProps xmlns:a14="http://schemas.microsoft.com/office/drawing/2010/main">
                    <a14:imgLayer r:embed="rId5">
                      <a14:imgEffect>
                        <a14:backgroundRemoval t="10000" b="90000" l="10000" r="90000">
                          <a14:backgroundMark x1="25000" y1="24845" x2="4464" y2="21739"/>
                        </a14:backgroundRemoval>
                      </a14:imgEffect>
                    </a14:imgLayer>
                  </a14:imgProps>
                </a:ext>
              </a:extLst>
            </a:blip>
            <a:stretch>
              <a:fillRect/>
            </a:stretch>
          </p:blipFill>
          <p:spPr>
            <a:xfrm rot="18903116">
              <a:off x="1155296" y="-91630"/>
              <a:ext cx="289237" cy="415778"/>
            </a:xfrm>
            <a:prstGeom prst="rect">
              <a:avLst/>
            </a:prstGeom>
          </p:spPr>
        </p:pic>
        <p:pic>
          <p:nvPicPr>
            <p:cNvPr id="46" name="Picture 45"/>
            <p:cNvPicPr>
              <a:picLocks noChangeAspect="1"/>
            </p:cNvPicPr>
            <p:nvPr/>
          </p:nvPicPr>
          <p:blipFill>
            <a:blip r:embed="rId4">
              <a:extLst>
                <a:ext uri="{BEBA8EAE-BF5A-486C-A8C5-ECC9F3942E4B}">
                  <a14:imgProps xmlns:a14="http://schemas.microsoft.com/office/drawing/2010/main">
                    <a14:imgLayer r:embed="rId6">
                      <a14:imgEffect>
                        <a14:backgroundRemoval t="10000" b="90000" l="10000" r="90000">
                          <a14:backgroundMark x1="25000" y1="24845" x2="4464" y2="21739"/>
                        </a14:backgroundRemoval>
                      </a14:imgEffect>
                    </a14:imgLayer>
                  </a14:imgProps>
                </a:ext>
              </a:extLst>
            </a:blip>
            <a:stretch>
              <a:fillRect/>
            </a:stretch>
          </p:blipFill>
          <p:spPr>
            <a:xfrm rot="18903116">
              <a:off x="405168" y="674388"/>
              <a:ext cx="289237" cy="415778"/>
            </a:xfrm>
            <a:prstGeom prst="rect">
              <a:avLst/>
            </a:prstGeom>
          </p:spPr>
        </p:pic>
      </p:grpSp>
      <p:sp>
        <p:nvSpPr>
          <p:cNvPr id="50" name="TextBox 49"/>
          <p:cNvSpPr txBox="1"/>
          <p:nvPr/>
        </p:nvSpPr>
        <p:spPr>
          <a:xfrm>
            <a:off x="6763302" y="4310001"/>
            <a:ext cx="2146300" cy="1169551"/>
          </a:xfrm>
          <a:prstGeom prst="rect">
            <a:avLst/>
          </a:prstGeom>
          <a:noFill/>
        </p:spPr>
        <p:txBody>
          <a:bodyPr wrap="square" rtlCol="0">
            <a:spAutoFit/>
          </a:bodyPr>
          <a:lstStyle/>
          <a:p>
            <a:r>
              <a:rPr lang="en-US" sz="1000" dirty="0" smtClean="0">
                <a:solidFill>
                  <a:srgbClr val="0000FF"/>
                </a:solidFill>
                <a:latin typeface="Comic Sans MS"/>
                <a:cs typeface="Comic Sans MS"/>
              </a:rPr>
              <a:t>Whilst out walking or in the car look for as many road signs, posters and objects in shop windows. Can you name the shapes(2D and 3D) and discuss with an adult. Sides, corners, edges.</a:t>
            </a:r>
            <a:endParaRPr lang="en-US" sz="1000" dirty="0">
              <a:solidFill>
                <a:srgbClr val="0000FF"/>
              </a:solidFill>
              <a:latin typeface="Comic Sans MS"/>
              <a:cs typeface="Comic Sans MS"/>
            </a:endParaRPr>
          </a:p>
        </p:txBody>
      </p:sp>
      <p:sp>
        <p:nvSpPr>
          <p:cNvPr id="53" name="TextBox 52"/>
          <p:cNvSpPr txBox="1"/>
          <p:nvPr/>
        </p:nvSpPr>
        <p:spPr>
          <a:xfrm>
            <a:off x="4629702" y="4321749"/>
            <a:ext cx="2146300" cy="938719"/>
          </a:xfrm>
          <a:prstGeom prst="rect">
            <a:avLst/>
          </a:prstGeom>
          <a:noFill/>
        </p:spPr>
        <p:txBody>
          <a:bodyPr wrap="square" rtlCol="0">
            <a:spAutoFit/>
          </a:bodyPr>
          <a:lstStyle/>
          <a:p>
            <a:r>
              <a:rPr lang="en-US" sz="1100" dirty="0" smtClean="0">
                <a:solidFill>
                  <a:srgbClr val="0000FF"/>
                </a:solidFill>
                <a:latin typeface="Comic Sans MS"/>
                <a:cs typeface="Comic Sans MS"/>
              </a:rPr>
              <a:t>Traffic Survey- Whilst out a walk or in the car record the different vehicles you have seen using tally marks. E.g. car =  </a:t>
            </a:r>
            <a:r>
              <a:rPr lang="en-US" sz="1100" dirty="0" err="1" smtClean="0">
                <a:solidFill>
                  <a:srgbClr val="0000FF"/>
                </a:solidFill>
                <a:latin typeface="Comic Sans MS"/>
                <a:cs typeface="Comic Sans MS"/>
              </a:rPr>
              <a:t>lll</a:t>
            </a:r>
            <a:r>
              <a:rPr lang="en-US" sz="1100" dirty="0" smtClean="0">
                <a:solidFill>
                  <a:srgbClr val="0000FF"/>
                </a:solidFill>
                <a:latin typeface="Comic Sans MS"/>
                <a:cs typeface="Comic Sans MS"/>
              </a:rPr>
              <a:t>, bus = </a:t>
            </a:r>
            <a:r>
              <a:rPr lang="en-US" sz="1100" dirty="0" err="1" smtClean="0">
                <a:solidFill>
                  <a:srgbClr val="0000FF"/>
                </a:solidFill>
                <a:latin typeface="Comic Sans MS"/>
                <a:cs typeface="Comic Sans MS"/>
              </a:rPr>
              <a:t>llll</a:t>
            </a:r>
            <a:r>
              <a:rPr lang="en-US" sz="1100" dirty="0" smtClean="0">
                <a:solidFill>
                  <a:srgbClr val="0000FF"/>
                </a:solidFill>
                <a:latin typeface="Comic Sans MS"/>
                <a:cs typeface="Comic Sans MS"/>
              </a:rPr>
              <a:t> </a:t>
            </a:r>
            <a:endParaRPr lang="en-US" sz="1100" dirty="0">
              <a:solidFill>
                <a:srgbClr val="0000FF"/>
              </a:solidFill>
              <a:latin typeface="Comic Sans MS"/>
              <a:cs typeface="Comic Sans MS"/>
            </a:endParaRPr>
          </a:p>
        </p:txBody>
      </p:sp>
      <p:sp>
        <p:nvSpPr>
          <p:cNvPr id="54" name="TextBox 53"/>
          <p:cNvSpPr txBox="1"/>
          <p:nvPr/>
        </p:nvSpPr>
        <p:spPr>
          <a:xfrm>
            <a:off x="2453853" y="4361799"/>
            <a:ext cx="2146300" cy="769441"/>
          </a:xfrm>
          <a:prstGeom prst="rect">
            <a:avLst/>
          </a:prstGeom>
          <a:noFill/>
        </p:spPr>
        <p:txBody>
          <a:bodyPr wrap="square" rtlCol="0">
            <a:spAutoFit/>
          </a:bodyPr>
          <a:lstStyle/>
          <a:p>
            <a:r>
              <a:rPr lang="en-US" sz="1100" dirty="0" smtClean="0">
                <a:latin typeface="Comic Sans MS"/>
                <a:cs typeface="Comic Sans MS"/>
              </a:rPr>
              <a:t>Choose one of our topic </a:t>
            </a:r>
            <a:r>
              <a:rPr lang="en-US" sz="1100" dirty="0" err="1" smtClean="0">
                <a:latin typeface="Comic Sans MS"/>
                <a:cs typeface="Comic Sans MS"/>
              </a:rPr>
              <a:t>maths</a:t>
            </a:r>
            <a:r>
              <a:rPr lang="en-US" sz="1100" dirty="0" smtClean="0">
                <a:latin typeface="Comic Sans MS"/>
                <a:cs typeface="Comic Sans MS"/>
              </a:rPr>
              <a:t> challenges. This will be linked to our Lego topic. Ask the teacher for this.</a:t>
            </a:r>
            <a:endParaRPr lang="en-US" sz="1100" dirty="0">
              <a:solidFill>
                <a:srgbClr val="0000FF"/>
              </a:solidFill>
              <a:latin typeface="Comic Sans MS"/>
              <a:cs typeface="Comic Sans MS"/>
            </a:endParaRPr>
          </a:p>
        </p:txBody>
      </p:sp>
      <p:sp>
        <p:nvSpPr>
          <p:cNvPr id="55" name="TextBox 54"/>
          <p:cNvSpPr txBox="1"/>
          <p:nvPr/>
        </p:nvSpPr>
        <p:spPr>
          <a:xfrm>
            <a:off x="6763302" y="5396168"/>
            <a:ext cx="2146300" cy="769441"/>
          </a:xfrm>
          <a:prstGeom prst="rect">
            <a:avLst/>
          </a:prstGeom>
          <a:noFill/>
        </p:spPr>
        <p:txBody>
          <a:bodyPr wrap="square" rtlCol="0">
            <a:spAutoFit/>
          </a:bodyPr>
          <a:lstStyle/>
          <a:p>
            <a:r>
              <a:rPr lang="en-US" sz="1100" dirty="0" err="1" smtClean="0">
                <a:latin typeface="Comic Sans MS"/>
                <a:cs typeface="Comic Sans MS"/>
              </a:rPr>
              <a:t>Practise</a:t>
            </a:r>
            <a:r>
              <a:rPr lang="en-US" sz="1100" dirty="0" smtClean="0">
                <a:latin typeface="Comic Sans MS"/>
                <a:cs typeface="Comic Sans MS"/>
              </a:rPr>
              <a:t> skip counting in 10’s, 2’s or 5’s with numbers between 0-100 or beyond if you can.</a:t>
            </a:r>
            <a:r>
              <a:rPr lang="en-US" sz="1100" dirty="0" smtClean="0">
                <a:solidFill>
                  <a:srgbClr val="0000FF"/>
                </a:solidFill>
                <a:latin typeface="Comic Sans MS"/>
                <a:cs typeface="Comic Sans MS"/>
              </a:rPr>
              <a:t> </a:t>
            </a:r>
            <a:endParaRPr lang="en-US" sz="1100" dirty="0">
              <a:solidFill>
                <a:srgbClr val="0000FF"/>
              </a:solidFill>
              <a:latin typeface="Comic Sans MS"/>
              <a:cs typeface="Comic Sans MS"/>
            </a:endParaRPr>
          </a:p>
        </p:txBody>
      </p:sp>
      <p:sp>
        <p:nvSpPr>
          <p:cNvPr id="56" name="TextBox 55"/>
          <p:cNvSpPr txBox="1"/>
          <p:nvPr/>
        </p:nvSpPr>
        <p:spPr>
          <a:xfrm>
            <a:off x="4629702" y="5404879"/>
            <a:ext cx="2146300" cy="707886"/>
          </a:xfrm>
          <a:prstGeom prst="rect">
            <a:avLst/>
          </a:prstGeom>
          <a:noFill/>
        </p:spPr>
        <p:txBody>
          <a:bodyPr wrap="square" rtlCol="0">
            <a:spAutoFit/>
          </a:bodyPr>
          <a:lstStyle/>
          <a:p>
            <a:r>
              <a:rPr lang="en-US" sz="1000" dirty="0" err="1" smtClean="0">
                <a:solidFill>
                  <a:srgbClr val="0000FF"/>
                </a:solidFill>
                <a:latin typeface="Comic Sans MS"/>
                <a:cs typeface="Comic Sans MS"/>
              </a:rPr>
              <a:t>Practise</a:t>
            </a:r>
            <a:r>
              <a:rPr lang="en-US" sz="1000" dirty="0" smtClean="0">
                <a:solidFill>
                  <a:srgbClr val="0000FF"/>
                </a:solidFill>
                <a:latin typeface="Comic Sans MS"/>
                <a:cs typeface="Comic Sans MS"/>
              </a:rPr>
              <a:t> skip counting in </a:t>
            </a:r>
            <a:r>
              <a:rPr lang="en-US" sz="1000" dirty="0">
                <a:solidFill>
                  <a:srgbClr val="0000FF"/>
                </a:solidFill>
                <a:latin typeface="Comic Sans MS"/>
                <a:cs typeface="Comic Sans MS"/>
              </a:rPr>
              <a:t>1’s with numbers 0-100 or </a:t>
            </a:r>
            <a:r>
              <a:rPr lang="en-US" sz="1000" dirty="0" smtClean="0">
                <a:solidFill>
                  <a:srgbClr val="0000FF"/>
                </a:solidFill>
                <a:latin typeface="Comic Sans MS"/>
                <a:cs typeface="Comic Sans MS"/>
              </a:rPr>
              <a:t>beyond </a:t>
            </a:r>
            <a:r>
              <a:rPr lang="en-US" sz="1000" dirty="0">
                <a:solidFill>
                  <a:srgbClr val="0000FF"/>
                </a:solidFill>
                <a:latin typeface="Comic Sans MS"/>
                <a:cs typeface="Comic Sans MS"/>
              </a:rPr>
              <a:t>if you </a:t>
            </a:r>
            <a:r>
              <a:rPr lang="en-US" sz="1000" dirty="0" smtClean="0">
                <a:solidFill>
                  <a:srgbClr val="0000FF"/>
                </a:solidFill>
                <a:latin typeface="Comic Sans MS"/>
                <a:cs typeface="Comic Sans MS"/>
              </a:rPr>
              <a:t>can. Backwards and forwards from any given number.</a:t>
            </a:r>
            <a:endParaRPr lang="en-US" sz="1000" dirty="0">
              <a:solidFill>
                <a:srgbClr val="0000FF"/>
              </a:solidFill>
              <a:latin typeface="Comic Sans MS"/>
              <a:cs typeface="Comic Sans MS"/>
            </a:endParaRPr>
          </a:p>
        </p:txBody>
      </p:sp>
      <p:sp>
        <p:nvSpPr>
          <p:cNvPr id="59" name="TextBox 58"/>
          <p:cNvSpPr txBox="1"/>
          <p:nvPr/>
        </p:nvSpPr>
        <p:spPr>
          <a:xfrm>
            <a:off x="6756952" y="3215710"/>
            <a:ext cx="2146300" cy="769441"/>
          </a:xfrm>
          <a:prstGeom prst="rect">
            <a:avLst/>
          </a:prstGeom>
          <a:noFill/>
        </p:spPr>
        <p:txBody>
          <a:bodyPr wrap="square" rtlCol="0">
            <a:spAutoFit/>
          </a:bodyPr>
          <a:lstStyle/>
          <a:p>
            <a:r>
              <a:rPr lang="en-US" sz="1100" dirty="0" smtClean="0">
                <a:solidFill>
                  <a:srgbClr val="FFFF00"/>
                </a:solidFill>
                <a:latin typeface="Comic Sans MS"/>
                <a:cs typeface="Comic Sans MS"/>
              </a:rPr>
              <a:t> Roll 3 dice. Add up the totals. Write down how many odd numbers you can make. Then how many even number.</a:t>
            </a:r>
            <a:endParaRPr lang="en-US" sz="1100" dirty="0">
              <a:solidFill>
                <a:srgbClr val="FFFF00"/>
              </a:solidFill>
              <a:latin typeface="Comic Sans MS"/>
              <a:cs typeface="Comic Sans MS"/>
            </a:endParaRPr>
          </a:p>
        </p:txBody>
      </p:sp>
      <p:sp>
        <p:nvSpPr>
          <p:cNvPr id="60" name="TextBox 59"/>
          <p:cNvSpPr txBox="1"/>
          <p:nvPr/>
        </p:nvSpPr>
        <p:spPr>
          <a:xfrm>
            <a:off x="6776002" y="1959915"/>
            <a:ext cx="2146300" cy="769441"/>
          </a:xfrm>
          <a:prstGeom prst="rect">
            <a:avLst/>
          </a:prstGeom>
          <a:noFill/>
        </p:spPr>
        <p:txBody>
          <a:bodyPr wrap="square" rtlCol="0">
            <a:spAutoFit/>
          </a:bodyPr>
          <a:lstStyle/>
          <a:p>
            <a:r>
              <a:rPr lang="en-US" sz="1100" dirty="0" smtClean="0">
                <a:solidFill>
                  <a:srgbClr val="FFFF00"/>
                </a:solidFill>
                <a:latin typeface="Comic Sans MS"/>
                <a:cs typeface="Comic Sans MS"/>
              </a:rPr>
              <a:t>Make up your own </a:t>
            </a:r>
            <a:r>
              <a:rPr lang="en-US" sz="1100" dirty="0" err="1" smtClean="0">
                <a:solidFill>
                  <a:srgbClr val="FFFF00"/>
                </a:solidFill>
                <a:latin typeface="Comic Sans MS"/>
                <a:cs typeface="Comic Sans MS"/>
              </a:rPr>
              <a:t>maths</a:t>
            </a:r>
            <a:r>
              <a:rPr lang="en-US" sz="1100" dirty="0" smtClean="0">
                <a:solidFill>
                  <a:srgbClr val="FFFF00"/>
                </a:solidFill>
                <a:latin typeface="Comic Sans MS"/>
                <a:cs typeface="Comic Sans MS"/>
              </a:rPr>
              <a:t> quiz. Use a separate sheet for answers. Give it to an adult or a friend to do.</a:t>
            </a:r>
            <a:endParaRPr lang="en-US" sz="1100" dirty="0">
              <a:solidFill>
                <a:srgbClr val="FFFF00"/>
              </a:solidFill>
              <a:latin typeface="Comic Sans MS"/>
              <a:cs typeface="Comic Sans MS"/>
            </a:endParaRPr>
          </a:p>
        </p:txBody>
      </p:sp>
      <p:sp>
        <p:nvSpPr>
          <p:cNvPr id="62" name="TextBox 61"/>
          <p:cNvSpPr txBox="1"/>
          <p:nvPr/>
        </p:nvSpPr>
        <p:spPr>
          <a:xfrm>
            <a:off x="2466553" y="3176889"/>
            <a:ext cx="2146300" cy="769441"/>
          </a:xfrm>
          <a:prstGeom prst="rect">
            <a:avLst/>
          </a:prstGeom>
          <a:noFill/>
        </p:spPr>
        <p:txBody>
          <a:bodyPr wrap="square" rtlCol="0">
            <a:spAutoFit/>
          </a:bodyPr>
          <a:lstStyle/>
          <a:p>
            <a:r>
              <a:rPr lang="en-US" sz="1100" dirty="0" smtClean="0">
                <a:solidFill>
                  <a:srgbClr val="FFFF00"/>
                </a:solidFill>
                <a:latin typeface="Comic Sans MS"/>
                <a:cs typeface="Comic Sans MS"/>
              </a:rPr>
              <a:t>Answer a </a:t>
            </a:r>
            <a:r>
              <a:rPr lang="en-US" sz="1100" dirty="0" err="1" smtClean="0">
                <a:solidFill>
                  <a:srgbClr val="FFFF00"/>
                </a:solidFill>
                <a:latin typeface="Comic Sans MS"/>
                <a:cs typeface="Comic Sans MS"/>
              </a:rPr>
              <a:t>maths</a:t>
            </a:r>
            <a:r>
              <a:rPr lang="en-US" sz="1100" dirty="0" smtClean="0">
                <a:solidFill>
                  <a:srgbClr val="FFFF00"/>
                </a:solidFill>
                <a:latin typeface="Comic Sans MS"/>
                <a:cs typeface="Comic Sans MS"/>
              </a:rPr>
              <a:t> problem on our blog.</a:t>
            </a:r>
          </a:p>
          <a:p>
            <a:r>
              <a:rPr lang="en-US" sz="1100">
                <a:solidFill>
                  <a:srgbClr val="FFFF00"/>
                </a:solidFill>
                <a:latin typeface="Comic Sans MS"/>
                <a:cs typeface="Comic Sans MS"/>
              </a:rPr>
              <a:t>https://blogs.glowscotland.org.uk/cl/missgarner/</a:t>
            </a:r>
            <a:endParaRPr lang="en-US" sz="1100" dirty="0">
              <a:solidFill>
                <a:srgbClr val="FFFF00"/>
              </a:solidFill>
              <a:latin typeface="Comic Sans MS"/>
              <a:cs typeface="Comic Sans MS"/>
            </a:endParaRPr>
          </a:p>
        </p:txBody>
      </p:sp>
      <p:sp>
        <p:nvSpPr>
          <p:cNvPr id="64" name="TextBox 63"/>
          <p:cNvSpPr txBox="1"/>
          <p:nvPr/>
        </p:nvSpPr>
        <p:spPr>
          <a:xfrm>
            <a:off x="2466553" y="1980458"/>
            <a:ext cx="2146300" cy="1107996"/>
          </a:xfrm>
          <a:prstGeom prst="rect">
            <a:avLst/>
          </a:prstGeom>
          <a:noFill/>
        </p:spPr>
        <p:txBody>
          <a:bodyPr wrap="square" rtlCol="0">
            <a:spAutoFit/>
          </a:bodyPr>
          <a:lstStyle/>
          <a:p>
            <a:r>
              <a:rPr lang="en-US" sz="1100" dirty="0" smtClean="0">
                <a:solidFill>
                  <a:srgbClr val="FFFF00"/>
                </a:solidFill>
                <a:latin typeface="Comic Sans MS"/>
                <a:cs typeface="Comic Sans MS"/>
              </a:rPr>
              <a:t>Record the price of items in a supermarket. Use your </a:t>
            </a:r>
            <a:r>
              <a:rPr lang="en-US" sz="1100" dirty="0" err="1" smtClean="0">
                <a:solidFill>
                  <a:srgbClr val="FFFF00"/>
                </a:solidFill>
                <a:latin typeface="Comic Sans MS"/>
                <a:cs typeface="Comic Sans MS"/>
              </a:rPr>
              <a:t>maths</a:t>
            </a:r>
            <a:r>
              <a:rPr lang="en-US" sz="1100" dirty="0" smtClean="0">
                <a:solidFill>
                  <a:srgbClr val="FFFF00"/>
                </a:solidFill>
                <a:latin typeface="Comic Sans MS"/>
                <a:cs typeface="Comic Sans MS"/>
              </a:rPr>
              <a:t> skills. You could make up different questions using addition, subtraction, ordering and word problems.</a:t>
            </a:r>
            <a:endParaRPr lang="en-US" sz="1100" dirty="0">
              <a:solidFill>
                <a:srgbClr val="FFFF00"/>
              </a:solidFill>
              <a:latin typeface="Comic Sans MS"/>
              <a:cs typeface="Comic Sans MS"/>
            </a:endParaRPr>
          </a:p>
        </p:txBody>
      </p:sp>
      <p:pic>
        <p:nvPicPr>
          <p:cNvPr id="66" name="Picture 65"/>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Lst>
          </a:blip>
          <a:stretch>
            <a:fillRect/>
          </a:stretch>
        </p:blipFill>
        <p:spPr>
          <a:xfrm>
            <a:off x="8246668" y="163292"/>
            <a:ext cx="662934" cy="933018"/>
          </a:xfrm>
          <a:prstGeom prst="rect">
            <a:avLst/>
          </a:prstGeom>
        </p:spPr>
      </p:pic>
      <p:sp>
        <p:nvSpPr>
          <p:cNvPr id="36" name="TextBox 35"/>
          <p:cNvSpPr txBox="1"/>
          <p:nvPr/>
        </p:nvSpPr>
        <p:spPr>
          <a:xfrm>
            <a:off x="2453853" y="5412100"/>
            <a:ext cx="2146300" cy="1169551"/>
          </a:xfrm>
          <a:prstGeom prst="rect">
            <a:avLst/>
          </a:prstGeom>
          <a:noFill/>
        </p:spPr>
        <p:txBody>
          <a:bodyPr wrap="square" rtlCol="0">
            <a:spAutoFit/>
          </a:bodyPr>
          <a:lstStyle/>
          <a:p>
            <a:r>
              <a:rPr lang="en-US" sz="1000" dirty="0" err="1" smtClean="0">
                <a:solidFill>
                  <a:srgbClr val="0000FF"/>
                </a:solidFill>
                <a:latin typeface="Comic Sans MS"/>
                <a:cs typeface="Comic Sans MS"/>
              </a:rPr>
              <a:t>Practise</a:t>
            </a:r>
            <a:r>
              <a:rPr lang="en-US" sz="1000" dirty="0" smtClean="0">
                <a:solidFill>
                  <a:srgbClr val="0000FF"/>
                </a:solidFill>
                <a:latin typeface="Comic Sans MS"/>
                <a:cs typeface="Comic Sans MS"/>
              </a:rPr>
              <a:t> doubling and halving. </a:t>
            </a:r>
            <a:r>
              <a:rPr lang="en-US" sz="1000" dirty="0" err="1" smtClean="0">
                <a:solidFill>
                  <a:srgbClr val="0000FF"/>
                </a:solidFill>
                <a:latin typeface="Comic Sans MS"/>
                <a:cs typeface="Comic Sans MS"/>
              </a:rPr>
              <a:t>Eg</a:t>
            </a:r>
            <a:r>
              <a:rPr lang="en-US" sz="1000" dirty="0" smtClean="0">
                <a:solidFill>
                  <a:srgbClr val="0000FF"/>
                </a:solidFill>
                <a:latin typeface="Comic Sans MS"/>
                <a:cs typeface="Comic Sans MS"/>
              </a:rPr>
              <a:t> double 1= 2</a:t>
            </a:r>
          </a:p>
          <a:p>
            <a:r>
              <a:rPr lang="en-US" sz="1000" dirty="0" smtClean="0">
                <a:solidFill>
                  <a:srgbClr val="0000FF"/>
                </a:solidFill>
                <a:latin typeface="Comic Sans MS"/>
                <a:cs typeface="Comic Sans MS"/>
              </a:rPr>
              <a:t>Double 2=4</a:t>
            </a:r>
          </a:p>
          <a:p>
            <a:r>
              <a:rPr lang="en-US" sz="1000" dirty="0" smtClean="0">
                <a:solidFill>
                  <a:srgbClr val="0000FF"/>
                </a:solidFill>
                <a:latin typeface="Comic Sans MS"/>
                <a:cs typeface="Comic Sans MS"/>
              </a:rPr>
              <a:t>Double 10=20</a:t>
            </a:r>
          </a:p>
          <a:p>
            <a:r>
              <a:rPr lang="en-US" sz="1000" dirty="0" smtClean="0">
                <a:solidFill>
                  <a:srgbClr val="0000FF"/>
                </a:solidFill>
                <a:latin typeface="Comic Sans MS"/>
                <a:cs typeface="Comic Sans MS"/>
              </a:rPr>
              <a:t>Half of 10=5 and so on.</a:t>
            </a:r>
          </a:p>
          <a:p>
            <a:r>
              <a:rPr lang="en-US" sz="1000" dirty="0" smtClean="0">
                <a:solidFill>
                  <a:srgbClr val="0000FF"/>
                </a:solidFill>
                <a:latin typeface="Comic Sans MS"/>
                <a:cs typeface="Comic Sans MS"/>
              </a:rPr>
              <a:t>Can you remember the near double rule?</a:t>
            </a:r>
            <a:endParaRPr lang="en-US" sz="1000" dirty="0">
              <a:solidFill>
                <a:srgbClr val="0000FF"/>
              </a:solidFill>
              <a:latin typeface="Comic Sans MS"/>
              <a:cs typeface="Comic Sans MS"/>
            </a:endParaRPr>
          </a:p>
        </p:txBody>
      </p:sp>
    </p:spTree>
    <p:extLst>
      <p:ext uri="{BB962C8B-B14F-4D97-AF65-F5344CB8AC3E}">
        <p14:creationId xmlns:p14="http://schemas.microsoft.com/office/powerpoint/2010/main" val="1244591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459</TotalTime>
  <Words>407</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Braggadocio</vt:lpstr>
      <vt:lpstr>Calibri</vt:lpstr>
      <vt:lpstr>Comic Sans MS</vt:lpstr>
      <vt:lpstr>Times New Roman</vt:lpstr>
      <vt:lpstr>Office Theme</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Meier</dc:creator>
  <cp:lastModifiedBy>Nicole Garner</cp:lastModifiedBy>
  <cp:revision>40</cp:revision>
  <cp:lastPrinted>2018-10-12T14:10:23Z</cp:lastPrinted>
  <dcterms:created xsi:type="dcterms:W3CDTF">2016-07-26T15:47:41Z</dcterms:created>
  <dcterms:modified xsi:type="dcterms:W3CDTF">2018-10-12T14:19:46Z</dcterms:modified>
</cp:coreProperties>
</file>