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F4BE8-02FB-479C-94DF-EA0915216546}" type="datetimeFigureOut">
              <a:rPr lang="en-GB" smtClean="0"/>
              <a:t>22/09/2021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49A8D-C864-423C-9E09-50295E8EFA79}" type="slidenum">
              <a:rPr lang="en-GB" smtClean="0"/>
              <a:t>‹#›</a:t>
            </a:fld>
            <a:endParaRPr lang="en-GB"/>
          </a:p>
        </p:txBody>
      </p:sp>
    </p:spTree>
    <p:extLst>
      <p:ext uri="{BB962C8B-B14F-4D97-AF65-F5344CB8AC3E}">
        <p14:creationId xmlns:p14="http://schemas.microsoft.com/office/powerpoint/2010/main" val="255974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21"/>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4553FFB-4C87-44A3-BDA1-88D04F180A45}" type="slidenum">
              <a:rPr lang="en-US" altLang="en-US"/>
              <a:pPr>
                <a:spcBef>
                  <a:spcPct val="0"/>
                </a:spcBef>
                <a:buClrTx/>
                <a:buFontTx/>
                <a:buNone/>
              </a:pPr>
              <a:t>2</a:t>
            </a:fld>
            <a:endParaRPr lang="en-US" altLang="en-US"/>
          </a:p>
        </p:txBody>
      </p:sp>
      <p:sp>
        <p:nvSpPr>
          <p:cNvPr id="46083" name="Text Box 1"/>
          <p:cNvSpPr txBox="1">
            <a:spLocks noChangeArrowheads="1"/>
          </p:cNvSpPr>
          <p:nvPr/>
        </p:nvSpPr>
        <p:spPr bwMode="auto">
          <a:xfrm>
            <a:off x="3854450" y="9432925"/>
            <a:ext cx="2924175"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9" tIns="46085" rIns="92169" bIns="4608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a:spcBef>
                <a:spcPct val="0"/>
              </a:spcBef>
              <a:buClrTx/>
              <a:buFontTx/>
              <a:buNone/>
            </a:pPr>
            <a:fld id="{9F768C06-E815-4BA8-985C-5EF58C26ED24}" type="slidenum">
              <a:rPr lang="en-US" altLang="en-US"/>
              <a:pPr algn="r" eaLnBrk="1">
                <a:spcBef>
                  <a:spcPct val="0"/>
                </a:spcBef>
                <a:buClrTx/>
                <a:buFontTx/>
                <a:buNone/>
              </a:pPr>
              <a:t>2</a:t>
            </a:fld>
            <a:endParaRPr lang="en-US" altLang="en-US"/>
          </a:p>
        </p:txBody>
      </p:sp>
      <p:sp>
        <p:nvSpPr>
          <p:cNvPr id="46084" name="Rectangle 2"/>
          <p:cNvSpPr>
            <a:spLocks noChangeArrowheads="1" noTextEdit="1"/>
          </p:cNvSpPr>
          <p:nvPr>
            <p:ph type="sldImg"/>
          </p:nvPr>
        </p:nvSpPr>
        <p:spPr>
          <a:xfrm>
            <a:off x="95250" y="746125"/>
            <a:ext cx="6610350" cy="3719513"/>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5" name="Text Box 3"/>
          <p:cNvSpPr>
            <a:spLocks noChangeArrowheads="1"/>
          </p:cNvSpPr>
          <p:nvPr>
            <p:ph type="body" idx="1"/>
          </p:nvPr>
        </p:nvSpPr>
        <p:spPr>
          <a:xfrm>
            <a:off x="906463" y="4714875"/>
            <a:ext cx="4987925" cy="44704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panose="020B0604020202020204" pitchFamily="34" charset="0"/>
                <a:ea typeface="Microsoft YaHei" panose="020B0503020204020204" pitchFamily="34" charset="-122"/>
              </a:rPr>
              <a:t>This briefing  has been updated to align with practice in Clacks and to take account of GIRFEC developments.</a:t>
            </a:r>
          </a:p>
          <a:p>
            <a:pPr eaLnBrk="1" hangingPunct="1">
              <a:spcBef>
                <a:spcPts val="4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panose="020B0604020202020204" pitchFamily="34" charset="0"/>
              <a:ea typeface="Microsoft YaHei" panose="020B0503020204020204" pitchFamily="34" charset="-122"/>
            </a:endParaRPr>
          </a:p>
          <a:p>
            <a:pPr eaLnBrk="1" hangingPunct="1">
              <a:spcBef>
                <a:spcPts val="4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latin typeface="Arial" panose="020B0604020202020204" pitchFamily="34" charset="0"/>
                <a:ea typeface="Microsoft YaHei" panose="020B0503020204020204" pitchFamily="34" charset="-122"/>
              </a:rPr>
              <a:t>Do you know who the Child Protection  Co-ordinator is in this establishment?</a:t>
            </a:r>
          </a:p>
          <a:p>
            <a:pPr eaLnBrk="1" hangingPunct="1">
              <a:spcBef>
                <a:spcPts val="4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mtClean="0">
              <a:latin typeface="Arial" panose="020B0604020202020204" pitchFamily="34" charset="0"/>
              <a:ea typeface="Microsoft YaHei" panose="020B0503020204020204" pitchFamily="34" charset="-122"/>
            </a:endParaRPr>
          </a:p>
          <a:p>
            <a:pPr eaLnBrk="1" hangingPunct="1">
              <a:spcBef>
                <a:spcPts val="45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mtClean="0">
              <a:latin typeface="Arial" panose="020B0604020202020204" pitchFamily="34" charset="0"/>
              <a:ea typeface="Microsoft YaHei" panose="020B0503020204020204" pitchFamily="34" charset="-122"/>
            </a:endParaRPr>
          </a:p>
        </p:txBody>
      </p:sp>
      <p:sp>
        <p:nvSpPr>
          <p:cNvPr id="46086" name="Text Box 4"/>
          <p:cNvSpPr txBox="1">
            <a:spLocks noChangeArrowheads="1"/>
          </p:cNvSpPr>
          <p:nvPr/>
        </p:nvSpPr>
        <p:spPr bwMode="auto">
          <a:xfrm>
            <a:off x="3854450" y="9432925"/>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9" tIns="46085" rIns="92169" bIns="46085"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a:spcBef>
                <a:spcPct val="0"/>
              </a:spcBef>
              <a:buClrTx/>
              <a:buFontTx/>
              <a:buNone/>
            </a:pPr>
            <a:fld id="{F1666C08-EA03-4A0B-91C6-D4262D762481}" type="slidenum">
              <a:rPr lang="en-US" altLang="en-US">
                <a:latin typeface="Arial" panose="020B0604020202020204" pitchFamily="34" charset="0"/>
              </a:rPr>
              <a:pPr algn="r">
                <a:spcBef>
                  <a:spcPct val="0"/>
                </a:spcBef>
                <a:buClrTx/>
                <a:buFontTx/>
                <a:buNone/>
              </a:pPr>
              <a:t>2</a:t>
            </a:fld>
            <a:endParaRPr lang="en-US" altLang="en-US">
              <a:latin typeface="Arial" panose="020B0604020202020204" pitchFamily="34" charset="0"/>
            </a:endParaRPr>
          </a:p>
        </p:txBody>
      </p:sp>
      <p:sp>
        <p:nvSpPr>
          <p:cNvPr id="46087" name="Rectangle 7"/>
          <p:cNvSpPr>
            <a:spLocks noChangeArrowheads="1"/>
          </p:cNvSpPr>
          <p:nvPr/>
        </p:nvSpPr>
        <p:spPr bwMode="auto">
          <a:xfrm>
            <a:off x="877888" y="4746625"/>
            <a:ext cx="4754562" cy="22161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9" tIns="45725" rIns="91449" bIns="45725">
            <a:spAutoFit/>
          </a:bodyPr>
          <a:lstStyle>
            <a:lvl1pPr>
              <a:defRPr>
                <a:solidFill>
                  <a:schemeClr val="bg1"/>
                </a:solidFill>
                <a:latin typeface="Arial" panose="020B0604020202020204" pitchFamily="34" charset="0"/>
                <a:ea typeface="Microsoft YaHei" panose="020B0503020204020204" pitchFamily="34" charset="-122"/>
              </a:defRPr>
            </a:lvl1pPr>
            <a:lvl2pPr>
              <a:defRPr>
                <a:solidFill>
                  <a:schemeClr val="bg1"/>
                </a:solidFill>
                <a:latin typeface="Arial" panose="020B0604020202020204" pitchFamily="34" charset="0"/>
                <a:ea typeface="Microsoft YaHei" panose="020B0503020204020204" pitchFamily="34" charset="-122"/>
              </a:defRPr>
            </a:lvl2pPr>
            <a:lvl3pPr>
              <a:defRPr>
                <a:solidFill>
                  <a:schemeClr val="bg1"/>
                </a:solidFill>
                <a:latin typeface="Arial" panose="020B0604020202020204" pitchFamily="34" charset="0"/>
                <a:ea typeface="Microsoft YaHei" panose="020B0503020204020204" pitchFamily="34" charset="-122"/>
              </a:defRPr>
            </a:lvl3pPr>
            <a:lvl4pPr>
              <a:defRPr>
                <a:solidFill>
                  <a:schemeClr val="bg1"/>
                </a:solidFill>
                <a:latin typeface="Arial" panose="020B0604020202020204" pitchFamily="34" charset="0"/>
                <a:ea typeface="Microsoft YaHei" panose="020B0503020204020204" pitchFamily="34" charset="-122"/>
              </a:defRPr>
            </a:lvl4pPr>
            <a:lvl5pPr>
              <a:defRPr>
                <a:solidFill>
                  <a:schemeClr val="bg1"/>
                </a:solidFill>
                <a:latin typeface="Arial" panose="020B0604020202020204" pitchFamily="34" charset="0"/>
                <a:ea typeface="Microsoft YaHei" panose="020B0503020204020204" pitchFamily="34" charset="-122"/>
              </a:defRPr>
            </a:lvl5pPr>
            <a:lvl6pPr marL="2514600" indent="-228600" eaLnBrk="0" fontAlgn="base" hangingPunct="0">
              <a:spcBef>
                <a:spcPct val="0"/>
              </a:spcBef>
              <a:spcAft>
                <a:spcPct val="0"/>
              </a:spcAft>
              <a:defRPr>
                <a:solidFill>
                  <a:schemeClr val="bg1"/>
                </a:solidFill>
                <a:latin typeface="Arial" panose="020B0604020202020204" pitchFamily="34" charset="0"/>
                <a:ea typeface="Microsoft YaHei" panose="020B0503020204020204" pitchFamily="34" charset="-122"/>
              </a:defRPr>
            </a:lvl6pPr>
            <a:lvl7pPr marL="2971800" indent="-228600" eaLnBrk="0" fontAlgn="base" hangingPunct="0">
              <a:spcBef>
                <a:spcPct val="0"/>
              </a:spcBef>
              <a:spcAft>
                <a:spcPct val="0"/>
              </a:spcAft>
              <a:defRPr>
                <a:solidFill>
                  <a:schemeClr val="bg1"/>
                </a:solidFill>
                <a:latin typeface="Arial" panose="020B0604020202020204" pitchFamily="34" charset="0"/>
                <a:ea typeface="Microsoft YaHei" panose="020B0503020204020204" pitchFamily="34" charset="-122"/>
              </a:defRPr>
            </a:lvl7pPr>
            <a:lvl8pPr marL="3429000" indent="-228600" eaLnBrk="0" fontAlgn="base" hangingPunct="0">
              <a:spcBef>
                <a:spcPct val="0"/>
              </a:spcBef>
              <a:spcAft>
                <a:spcPct val="0"/>
              </a:spcAft>
              <a:defRPr>
                <a:solidFill>
                  <a:schemeClr val="bg1"/>
                </a:solidFill>
                <a:latin typeface="Arial" panose="020B0604020202020204" pitchFamily="34" charset="0"/>
                <a:ea typeface="Microsoft YaHei" panose="020B0503020204020204" pitchFamily="34" charset="-122"/>
              </a:defRPr>
            </a:lvl8pPr>
            <a:lvl9pPr marL="3886200" indent="-228600" eaLnBrk="0" fontAlgn="base" hangingPunct="0">
              <a:spcBef>
                <a:spcPct val="0"/>
              </a:spcBef>
              <a:spcAft>
                <a:spcPct val="0"/>
              </a:spcAft>
              <a:defRPr>
                <a:solidFill>
                  <a:schemeClr val="bg1"/>
                </a:solidFill>
                <a:latin typeface="Arial" panose="020B0604020202020204" pitchFamily="34" charset="0"/>
                <a:ea typeface="Microsoft YaHei" panose="020B0503020204020204" pitchFamily="34" charset="-122"/>
              </a:defRPr>
            </a:lvl9pPr>
          </a:lstStyle>
          <a:p>
            <a:pPr defTabSz="914400"/>
            <a:endParaRPr lang="en-US" altLang="en-US">
              <a:solidFill>
                <a:srgbClr val="000000"/>
              </a:solidFill>
            </a:endParaRPr>
          </a:p>
          <a:p>
            <a:pPr defTabSz="914400"/>
            <a:endParaRPr lang="en-US" altLang="en-US" sz="1200" u="sng">
              <a:solidFill>
                <a:srgbClr val="000000"/>
              </a:solidFill>
            </a:endParaRPr>
          </a:p>
          <a:p>
            <a:pPr defTabSz="914400"/>
            <a:endParaRPr lang="en-US" altLang="en-US" sz="1200">
              <a:solidFill>
                <a:srgbClr val="000000"/>
              </a:solidFill>
            </a:endParaRPr>
          </a:p>
          <a:p>
            <a:pPr defTabSz="914400"/>
            <a:endParaRPr lang="en-US" altLang="en-US" sz="1200">
              <a:solidFill>
                <a:srgbClr val="000000"/>
              </a:solidFill>
            </a:endParaRPr>
          </a:p>
          <a:p>
            <a:pPr defTabSz="914400"/>
            <a:endParaRPr lang="en-US" altLang="en-US" sz="1200">
              <a:solidFill>
                <a:srgbClr val="000000"/>
              </a:solidFill>
            </a:endParaRPr>
          </a:p>
          <a:p>
            <a:pPr defTabSz="914400"/>
            <a:endParaRPr lang="en-US" altLang="en-US" sz="1200">
              <a:solidFill>
                <a:srgbClr val="000000"/>
              </a:solidFill>
            </a:endParaRPr>
          </a:p>
          <a:p>
            <a:pPr defTabSz="914400"/>
            <a:endParaRPr lang="en-US" altLang="en-US" sz="1200">
              <a:solidFill>
                <a:srgbClr val="000000"/>
              </a:solidFill>
            </a:endParaRPr>
          </a:p>
          <a:p>
            <a:pPr defTabSz="914400"/>
            <a:r>
              <a:rPr lang="en-US" altLang="en-US" sz="1200">
                <a:solidFill>
                  <a:srgbClr val="000000"/>
                </a:solidFill>
              </a:rPr>
              <a:t>.</a:t>
            </a:r>
          </a:p>
          <a:p>
            <a:pPr defTabSz="914400"/>
            <a:endParaRPr lang="en-US" altLang="en-US" sz="1200">
              <a:solidFill>
                <a:srgbClr val="000000"/>
              </a:solidFill>
            </a:endParaRPr>
          </a:p>
          <a:p>
            <a:pPr defTabSz="914400"/>
            <a:endParaRPr lang="en-US" altLang="en-US" sz="1200">
              <a:solidFill>
                <a:srgbClr val="000000"/>
              </a:solidFill>
            </a:endParaRPr>
          </a:p>
          <a:p>
            <a:pPr defTabSz="914400"/>
            <a:endParaRPr lang="en-GB" altLang="en-US" sz="1200">
              <a:solidFill>
                <a:srgbClr val="000000"/>
              </a:solidFill>
            </a:endParaRPr>
          </a:p>
        </p:txBody>
      </p:sp>
    </p:spTree>
    <p:extLst>
      <p:ext uri="{BB962C8B-B14F-4D97-AF65-F5344CB8AC3E}">
        <p14:creationId xmlns:p14="http://schemas.microsoft.com/office/powerpoint/2010/main" val="338123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a:p>
            <a:endParaRPr lang="en-GB" altLang="en-US" smtClean="0"/>
          </a:p>
        </p:txBody>
      </p:sp>
      <p:sp>
        <p:nvSpPr>
          <p:cNvPr id="57348"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61CD490-F123-4F20-8DF3-BC143855F999}" type="slidenum">
              <a:rPr lang="en-GB" altLang="en-US">
                <a:solidFill>
                  <a:schemeClr val="tx1"/>
                </a:solidFill>
                <a:latin typeface="Arial" panose="020B0604020202020204" pitchFamily="34" charset="0"/>
              </a:rPr>
              <a:pPr>
                <a:spcBef>
                  <a:spcPct val="0"/>
                </a:spcBef>
                <a:buClrTx/>
                <a:buFontTx/>
                <a:buNone/>
              </a:pPr>
              <a:t>11</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2675369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anose="020B0604020202020204" pitchFamily="34" charset="0"/>
                <a:cs typeface="Arial" panose="020B0604020202020204" pitchFamily="34" charset="0"/>
              </a:rPr>
              <a:t>You see children and young people every day and will notice changes, even subtle changes.</a:t>
            </a:r>
          </a:p>
          <a:p>
            <a:r>
              <a:rPr lang="en-GB" altLang="en-US" smtClean="0">
                <a:latin typeface="Arial" panose="020B0604020202020204" pitchFamily="34" charset="0"/>
                <a:cs typeface="Arial" panose="020B0604020202020204" pitchFamily="34" charset="0"/>
              </a:rPr>
              <a:t>Children and young people will often make very conscious decisions about whom they choose to talk to unless the risks are so high its blurted out. Children and young people can tell without using words.</a:t>
            </a:r>
          </a:p>
          <a:p>
            <a:endParaRPr lang="en-GB" altLang="en-US" smtClean="0"/>
          </a:p>
          <a:p>
            <a:endParaRPr lang="en-GB" altLang="en-US" smtClean="0"/>
          </a:p>
        </p:txBody>
      </p:sp>
      <p:sp>
        <p:nvSpPr>
          <p:cNvPr id="58372"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DFDA2DF-731A-4554-AAE7-20B5D36440A6}" type="slidenum">
              <a:rPr lang="en-GB" altLang="en-US">
                <a:solidFill>
                  <a:schemeClr val="tx1"/>
                </a:solidFill>
                <a:latin typeface="Arial" panose="020B0604020202020204" pitchFamily="34" charset="0"/>
              </a:rPr>
              <a:pPr>
                <a:spcBef>
                  <a:spcPct val="0"/>
                </a:spcBef>
                <a:buClrTx/>
                <a:buFontTx/>
                <a:buNone/>
              </a:pPr>
              <a:t>12</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3427590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panose="020B0604020202020204" pitchFamily="34" charset="0"/>
                <a:cs typeface="Arial" panose="020B0604020202020204" pitchFamily="34" charset="0"/>
              </a:rPr>
              <a:t>This is some good advice on the dos and don’ts. In particular, it is not your role – or mine as the HT – to investigate. We report to the appropriate authorities and they investigate. </a:t>
            </a:r>
          </a:p>
        </p:txBody>
      </p:sp>
      <p:sp>
        <p:nvSpPr>
          <p:cNvPr id="59396"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F467B83-CCB3-40AC-986B-D736CCF82737}" type="slidenum">
              <a:rPr lang="en-GB" altLang="en-US">
                <a:solidFill>
                  <a:schemeClr val="tx1"/>
                </a:solidFill>
                <a:latin typeface="Arial" panose="020B0604020202020204" pitchFamily="34" charset="0"/>
              </a:rPr>
              <a:pPr>
                <a:spcBef>
                  <a:spcPct val="0"/>
                </a:spcBef>
                <a:buClrTx/>
                <a:buFontTx/>
                <a:buNone/>
              </a:pPr>
              <a:t>13</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4199135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69059B6-F0A0-4E38-8D7E-32708621D87E}" type="slidenum">
              <a:rPr lang="en-GB" altLang="en-US">
                <a:latin typeface="Arial" panose="020B0604020202020204" pitchFamily="34" charset="0"/>
              </a:rPr>
              <a:pPr>
                <a:spcBef>
                  <a:spcPct val="0"/>
                </a:spcBef>
                <a:buClrTx/>
                <a:buFontTx/>
                <a:buNone/>
              </a:pPr>
              <a:t>17</a:t>
            </a:fld>
            <a:endParaRPr lang="en-GB" altLang="en-US">
              <a:latin typeface="Arial" panose="020B0604020202020204"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panose="020B0604020202020204" pitchFamily="34" charset="0"/>
                <a:cs typeface="Arial" panose="020B0604020202020204" pitchFamily="34" charset="0"/>
              </a:rPr>
              <a:t>There are things that can be done to help prevent or reduce harm to pupils through abuse. Things you can do to help pupils learn to protect themselves – obvious things like internet safety - and things you can do more directly to protect them.</a:t>
            </a:r>
          </a:p>
        </p:txBody>
      </p:sp>
    </p:spTree>
    <p:extLst>
      <p:ext uri="{BB962C8B-B14F-4D97-AF65-F5344CB8AC3E}">
        <p14:creationId xmlns:p14="http://schemas.microsoft.com/office/powerpoint/2010/main" val="402783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latin typeface="Arial" panose="020B0604020202020204" pitchFamily="34" charset="0"/>
                <a:cs typeface="Arial" panose="020B0604020202020204" pitchFamily="34" charset="0"/>
              </a:rPr>
              <a:t>Clackmannanshire Council is working in partnership with parents, families and communities in offering Child Protection and family support services to enhance the opportunities of all children and young people.</a:t>
            </a:r>
          </a:p>
          <a:p>
            <a:r>
              <a:rPr lang="en-GB" altLang="en-US" smtClean="0">
                <a:latin typeface="Arial" panose="020B0604020202020204" pitchFamily="34" charset="0"/>
                <a:cs typeface="Arial" panose="020B0604020202020204" pitchFamily="34" charset="0"/>
              </a:rPr>
              <a:t>We have a legal duty to ensure that children are protected from abuse and neglect. </a:t>
            </a:r>
          </a:p>
        </p:txBody>
      </p:sp>
      <p:sp>
        <p:nvSpPr>
          <p:cNvPr id="49156"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9pPr>
          </a:lstStyle>
          <a:p>
            <a:fld id="{3C52EDD2-AF85-46C3-BA2B-574A545D9296}" type="slidenum">
              <a:rPr lang="en-US" altLang="en-US">
                <a:solidFill>
                  <a:srgbClr val="000000"/>
                </a:solidFill>
                <a:latin typeface="Times New Roman" panose="02020603050405020304" pitchFamily="18" charset="0"/>
              </a:rPr>
              <a:pPr/>
              <a:t>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1737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panose="020B0604020202020204" pitchFamily="34" charset="0"/>
                <a:cs typeface="Arial" panose="020B0604020202020204" pitchFamily="34" charset="0"/>
              </a:rPr>
              <a:t>Physical abuse is the causing of physical harm to a child or young person</a:t>
            </a:r>
          </a:p>
          <a:p>
            <a:pPr eaLnBrk="1" hangingPunct="1"/>
            <a:endParaRPr lang="en-GB" altLang="en-US" smtClean="0">
              <a:latin typeface="Arial" panose="020B0604020202020204" pitchFamily="34" charset="0"/>
              <a:cs typeface="Arial" panose="020B0604020202020204" pitchFamily="34" charset="0"/>
            </a:endParaRPr>
          </a:p>
          <a:p>
            <a:pPr eaLnBrk="1" hangingPunct="1">
              <a:buFontTx/>
              <a:buChar char="•"/>
            </a:pPr>
            <a:r>
              <a:rPr lang="en-US" altLang="en-US" smtClean="0">
                <a:latin typeface="Arial" panose="020B0604020202020204" pitchFamily="34" charset="0"/>
                <a:cs typeface="Arial" panose="020B0604020202020204" pitchFamily="34" charset="0"/>
              </a:rPr>
              <a:t>Most physical injuries that you might observe in children will be accidental and its essential not to jump to conclusions. Being aware of common sites of accidental and non-accidental injury will help you differentiate between the innocent bumps and bruises which children often appear with and deliberately inflicted injury.</a:t>
            </a:r>
          </a:p>
          <a:p>
            <a:pPr eaLnBrk="1" hangingPunct="1"/>
            <a:endParaRPr lang="en-US" altLang="en-US" smtClean="0">
              <a:latin typeface="Arial" panose="020B0604020202020204" pitchFamily="34" charset="0"/>
              <a:cs typeface="Arial" panose="020B0604020202020204" pitchFamily="34" charset="0"/>
            </a:endParaRPr>
          </a:p>
          <a:p>
            <a:pPr eaLnBrk="1" hangingPunct="1">
              <a:buFontTx/>
              <a:buChar char="•"/>
            </a:pPr>
            <a:r>
              <a:rPr lang="en-GB" altLang="en-US" smtClean="0">
                <a:latin typeface="Arial" panose="020B0604020202020204" pitchFamily="34" charset="0"/>
                <a:cs typeface="Arial" panose="020B0604020202020204" pitchFamily="34" charset="0"/>
              </a:rPr>
              <a:t>Fabricated or induced illness included are not common and can affect any age but are  most likely seen in  younger children and can sometimes be seen with children where there are underlying medical conditions. </a:t>
            </a:r>
            <a:endParaRPr lang="en-GB" altLang="en-US" smtClean="0"/>
          </a:p>
        </p:txBody>
      </p:sp>
    </p:spTree>
    <p:extLst>
      <p:ext uri="{BB962C8B-B14F-4D97-AF65-F5344CB8AC3E}">
        <p14:creationId xmlns:p14="http://schemas.microsoft.com/office/powerpoint/2010/main" val="307095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xfrm>
            <a:off x="906463" y="4714875"/>
            <a:ext cx="4964112" cy="4713288"/>
          </a:xfrm>
        </p:spPr>
        <p:txBody>
          <a:bodyPr/>
          <a:lstStyle/>
          <a:p>
            <a:pPr eaLnBrk="1" hangingPunct="1">
              <a:defRPr/>
            </a:pPr>
            <a:endParaRPr lang="en-US" dirty="0" smtClean="0"/>
          </a:p>
          <a:p>
            <a:pPr eaLnBrk="1" hangingPunct="1">
              <a:defRPr/>
            </a:pPr>
            <a:r>
              <a:rPr lang="en-US" dirty="0" smtClean="0">
                <a:latin typeface="Arial" panose="020B0604020202020204" pitchFamily="34" charset="0"/>
                <a:cs typeface="Arial" panose="020B0604020202020204" pitchFamily="34" charset="0"/>
              </a:rPr>
              <a:t>Emotional abuse can be a stand alone as a form of abuse. It can be difficult to detect and prove but it has extremely long-lasting effects.</a:t>
            </a:r>
          </a:p>
          <a:p>
            <a:pPr eaLnBrk="1" hangingPunct="1">
              <a:defRPr/>
            </a:pPr>
            <a:r>
              <a:rPr lang="en-US" dirty="0" smtClean="0">
                <a:latin typeface="Arial" panose="020B0604020202020204" pitchFamily="34" charset="0"/>
                <a:cs typeface="Arial" panose="020B0604020202020204" pitchFamily="34" charset="0"/>
              </a:rPr>
              <a:t>Emotional abuse </a:t>
            </a:r>
            <a:r>
              <a:rPr lang="en-US" b="1" i="1" dirty="0" smtClean="0">
                <a:latin typeface="Arial" panose="020B0604020202020204" pitchFamily="34" charset="0"/>
                <a:cs typeface="Arial" panose="020B0604020202020204" pitchFamily="34" charset="0"/>
              </a:rPr>
              <a:t>refers to a relationship between a parent/</a:t>
            </a:r>
            <a:r>
              <a:rPr lang="en-US" b="1" i="1" dirty="0" err="1" smtClean="0">
                <a:latin typeface="Arial" panose="020B0604020202020204" pitchFamily="34" charset="0"/>
                <a:cs typeface="Arial" panose="020B0604020202020204" pitchFamily="34" charset="0"/>
              </a:rPr>
              <a:t>carer</a:t>
            </a:r>
            <a:r>
              <a:rPr lang="en-US" b="1" i="1" dirty="0" smtClean="0">
                <a:latin typeface="Arial" panose="020B0604020202020204" pitchFamily="34" charset="0"/>
                <a:cs typeface="Arial" panose="020B0604020202020204" pitchFamily="34" charset="0"/>
              </a:rPr>
              <a:t> and a child</a:t>
            </a:r>
            <a:r>
              <a:rPr lang="en-US" dirty="0" smtClean="0">
                <a:latin typeface="Arial" panose="020B0604020202020204" pitchFamily="34" charset="0"/>
                <a:cs typeface="Arial" panose="020B0604020202020204" pitchFamily="34" charset="0"/>
              </a:rPr>
              <a:t> rather than to an event or a number of events. </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A child could be physically well-cared for but emotionally neglected. </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May be verbally abused – ridiculed, subject to continuous criticism</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Interests and achievements ridiculed    *Treated differently from other children in the family</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The adult may use the child to fulfill their own psychological needs. Evidence links a significant proportion of such abuse to adult misuse of alcohol/drugs or adult mental health issues. </a:t>
            </a:r>
          </a:p>
          <a:p>
            <a:pPr marL="171467" indent="-171467" eaLnBrk="1" hangingPunct="1">
              <a:buFont typeface="Arial" pitchFamily="34" charset="0"/>
              <a:buChar char="•"/>
              <a:defRPr/>
            </a:pPr>
            <a:r>
              <a:rPr lang="en-US" b="1" dirty="0" smtClean="0">
                <a:latin typeface="Arial" panose="020B0604020202020204" pitchFamily="34" charset="0"/>
                <a:cs typeface="Arial" panose="020B0604020202020204" pitchFamily="34" charset="0"/>
              </a:rPr>
              <a:t>Children may be emotionally damaged by experiences of domestic abuse</a:t>
            </a:r>
            <a:endParaRPr lang="en-GB" b="1" dirty="0" smtClean="0">
              <a:latin typeface="Arial" panose="020B0604020202020204" pitchFamily="34" charset="0"/>
              <a:cs typeface="Arial" panose="020B0604020202020204" pitchFamily="34" charset="0"/>
            </a:endParaRPr>
          </a:p>
          <a:p>
            <a:pPr marL="171467" indent="-171467" eaLnBrk="1" hangingPunct="1">
              <a:buFont typeface="Arial" pitchFamily="34" charset="0"/>
              <a:buChar char="•"/>
              <a:defRPr/>
            </a:pPr>
            <a:r>
              <a:rPr lang="en-GB" dirty="0" smtClean="0">
                <a:latin typeface="Arial" panose="020B0604020202020204" pitchFamily="34" charset="0"/>
                <a:cs typeface="Arial" panose="020B0604020202020204" pitchFamily="34" charset="0"/>
              </a:rPr>
              <a:t>It may involve the imposition of age-or developmentally inappropriate expectations on the child. </a:t>
            </a:r>
          </a:p>
          <a:p>
            <a:pPr marL="171467" indent="-171467" eaLnBrk="1" hangingPunct="1">
              <a:buFont typeface="Arial" pitchFamily="34" charset="0"/>
              <a:buChar char="•"/>
              <a:defRPr/>
            </a:pPr>
            <a:r>
              <a:rPr lang="en-GB" dirty="0" smtClean="0">
                <a:latin typeface="Arial" panose="020B0604020202020204" pitchFamily="34" charset="0"/>
                <a:cs typeface="Arial" panose="020B0604020202020204" pitchFamily="34" charset="0"/>
              </a:rPr>
              <a:t>It may involve causing children to feel frightened or in danger, or exploiting or corrupting children</a:t>
            </a:r>
          </a:p>
          <a:p>
            <a:pPr marL="171467" indent="-171467" eaLnBrk="1" hangingPunct="1">
              <a:buFont typeface="Arial" pitchFamily="34" charset="0"/>
              <a:buChar char="•"/>
              <a:defRPr/>
            </a:pPr>
            <a:r>
              <a:rPr lang="en-GB" dirty="0" smtClean="0">
                <a:latin typeface="Arial" panose="020B0604020202020204" pitchFamily="34" charset="0"/>
                <a:cs typeface="Arial" panose="020B0604020202020204" pitchFamily="34" charset="0"/>
              </a:rPr>
              <a:t>Some level of emotional abuse is present in all types of ill treatment of a child; it can also occur independently of other forms of abuse. </a:t>
            </a:r>
          </a:p>
        </p:txBody>
      </p:sp>
    </p:spTree>
    <p:extLst>
      <p:ext uri="{BB962C8B-B14F-4D97-AF65-F5344CB8AC3E}">
        <p14:creationId xmlns:p14="http://schemas.microsoft.com/office/powerpoint/2010/main" val="214513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pPr eaLnBrk="1" hangingPunct="1">
              <a:defRPr/>
            </a:pPr>
            <a:endParaRPr lang="en-GB" dirty="0" smtClean="0">
              <a:solidFill>
                <a:schemeClr val="accent2"/>
              </a:solidFill>
              <a:latin typeface="Arial" panose="020B0604020202020204" pitchFamily="34" charset="0"/>
              <a:cs typeface="Arial" panose="020B0604020202020204" pitchFamily="34" charset="0"/>
            </a:endParaRPr>
          </a:p>
          <a:p>
            <a:pPr eaLnBrk="1" hangingPunct="1">
              <a:defRPr/>
            </a:pPr>
            <a:r>
              <a:rPr lang="en-US" dirty="0" smtClean="0">
                <a:latin typeface="Arial" panose="020B0604020202020204" pitchFamily="34" charset="0"/>
                <a:cs typeface="Arial" panose="020B0604020202020204" pitchFamily="34" charset="0"/>
              </a:rPr>
              <a:t>Sexual abuse also involves other forms of abuse such as emotional and physical abuse and is extremely harmful to a child's emotional and physical development. </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Sexual abuse occurs in every class and type of community. </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Children abused are usually </a:t>
            </a:r>
            <a:r>
              <a:rPr lang="en-US" b="1" dirty="0" smtClean="0">
                <a:latin typeface="Arial" panose="020B0604020202020204" pitchFamily="34" charset="0"/>
                <a:cs typeface="Arial" panose="020B0604020202020204" pitchFamily="34" charset="0"/>
              </a:rPr>
              <a:t>very adept at hiding their abuse and keeping secrets</a:t>
            </a:r>
            <a:r>
              <a:rPr lang="en-US" dirty="0" smtClean="0">
                <a:latin typeface="Arial" panose="020B0604020202020204" pitchFamily="34" charset="0"/>
                <a:cs typeface="Arial" panose="020B0604020202020204" pitchFamily="34" charset="0"/>
              </a:rPr>
              <a:t>. They may have been threatened directly (you will suffer if you tell anyone) or indirectly (the family will be split up) or may be made to feel responsible for the abuser (you are a bad girl, you asked for this). </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Often the child will have a loyalty bond with the abuser, if this is a parent or relative, and they may also feel a sense of shame preventing disclosure.</a:t>
            </a:r>
          </a:p>
          <a:p>
            <a:pPr marL="171467" indent="-171467" eaLnBrk="1" hangingPunct="1">
              <a:buFont typeface="Arial" pitchFamily="34" charset="0"/>
              <a:buChar char="•"/>
              <a:defRPr/>
            </a:pPr>
            <a:r>
              <a:rPr lang="en-US" dirty="0" smtClean="0">
                <a:latin typeface="Arial" panose="020B0604020202020204" pitchFamily="34" charset="0"/>
                <a:cs typeface="Arial" panose="020B0604020202020204" pitchFamily="34" charset="0"/>
              </a:rPr>
              <a:t>In some case a YP who is sexually abused may not </a:t>
            </a:r>
            <a:r>
              <a:rPr lang="en-US" dirty="0" err="1" smtClean="0">
                <a:latin typeface="Arial" panose="020B0604020202020204" pitchFamily="34" charset="0"/>
                <a:cs typeface="Arial" panose="020B0604020202020204" pitchFamily="34" charset="0"/>
              </a:rPr>
              <a:t>realise</a:t>
            </a:r>
            <a:r>
              <a:rPr lang="en-US" dirty="0" smtClean="0">
                <a:latin typeface="Arial" panose="020B0604020202020204" pitchFamily="34" charset="0"/>
                <a:cs typeface="Arial" panose="020B0604020202020204" pitchFamily="34" charset="0"/>
              </a:rPr>
              <a:t> that what is happening is wrong and may in fact feel that they are part of a special, secret relationship with a person they perceive as influential or powerful.</a:t>
            </a:r>
            <a:endParaRPr lang="en-US" dirty="0" smtClean="0"/>
          </a:p>
          <a:p>
            <a:pPr eaLnBrk="1" hangingPunct="1">
              <a:buFont typeface="Arial" pitchFamily="34" charset="0"/>
              <a:buNone/>
              <a:defRPr/>
            </a:pPr>
            <a:r>
              <a:rPr lang="en-US" sz="1000" dirty="0" smtClean="0">
                <a:latin typeface="Arial" panose="020B0604020202020204" pitchFamily="34" charset="0"/>
                <a:cs typeface="Arial" panose="020B0604020202020204" pitchFamily="34" charset="0"/>
              </a:rPr>
              <a:t>Through recent media attention to high profile cases such as Saville, </a:t>
            </a:r>
            <a:r>
              <a:rPr lang="en-US" sz="1000" dirty="0" err="1" smtClean="0">
                <a:latin typeface="Arial" panose="020B0604020202020204" pitchFamily="34" charset="0"/>
                <a:cs typeface="Arial" panose="020B0604020202020204" pitchFamily="34" charset="0"/>
              </a:rPr>
              <a:t>Rotherham</a:t>
            </a:r>
            <a:r>
              <a:rPr lang="en-US" sz="1000" dirty="0" smtClean="0">
                <a:latin typeface="Arial" panose="020B0604020202020204" pitchFamily="34" charset="0"/>
                <a:cs typeface="Arial" panose="020B0604020202020204" pitchFamily="34" charset="0"/>
              </a:rPr>
              <a:t> and </a:t>
            </a:r>
            <a:r>
              <a:rPr lang="en-US" sz="1000" dirty="0" err="1" smtClean="0">
                <a:latin typeface="Arial" panose="020B0604020202020204" pitchFamily="34" charset="0"/>
                <a:cs typeface="Arial" panose="020B0604020202020204" pitchFamily="34" charset="0"/>
              </a:rPr>
              <a:t>Rochdale</a:t>
            </a:r>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and </a:t>
            </a:r>
            <a:r>
              <a:rPr lang="en-US" sz="1000" dirty="0">
                <a:latin typeface="Arial" panose="020B0604020202020204" pitchFamily="34" charset="0"/>
                <a:cs typeface="Arial" panose="020B0604020202020204" pitchFamily="34" charset="0"/>
              </a:rPr>
              <a:t>N</a:t>
            </a:r>
            <a:r>
              <a:rPr lang="en-US" sz="1000" dirty="0" smtClean="0">
                <a:latin typeface="Arial" panose="020B0604020202020204" pitchFamily="34" charset="0"/>
                <a:cs typeface="Arial" panose="020B0604020202020204" pitchFamily="34" charset="0"/>
              </a:rPr>
              <a:t>ewcastle we are much more aware of </a:t>
            </a:r>
            <a:r>
              <a:rPr lang="en-US" sz="1000" b="1" dirty="0" smtClean="0">
                <a:latin typeface="Arial" panose="020B0604020202020204" pitchFamily="34" charset="0"/>
                <a:cs typeface="Arial" panose="020B0604020202020204" pitchFamily="34" charset="0"/>
              </a:rPr>
              <a:t>Child Sexual Exploitation – this is a form of Child Sexual Abuse</a:t>
            </a:r>
            <a:r>
              <a:rPr lang="en-US" sz="1000" dirty="0" smtClean="0">
                <a:latin typeface="Arial" panose="020B0604020202020204" pitchFamily="34" charset="0"/>
                <a:cs typeface="Arial" panose="020B0604020202020204" pitchFamily="34" charset="0"/>
              </a:rPr>
              <a:t>. A concern highlighted in </a:t>
            </a:r>
            <a:r>
              <a:rPr lang="en-US" sz="1000" dirty="0" err="1" smtClean="0">
                <a:latin typeface="Arial" panose="020B0604020202020204" pitchFamily="34" charset="0"/>
                <a:cs typeface="Arial" panose="020B0604020202020204" pitchFamily="34" charset="0"/>
              </a:rPr>
              <a:t>Rotherham</a:t>
            </a:r>
            <a:r>
              <a:rPr lang="en-US" sz="1000" dirty="0" smtClean="0">
                <a:latin typeface="Arial" panose="020B0604020202020204" pitchFamily="34" charset="0"/>
                <a:cs typeface="Arial" panose="020B0604020202020204" pitchFamily="34" charset="0"/>
              </a:rPr>
              <a:t>/</a:t>
            </a:r>
            <a:r>
              <a:rPr lang="en-US" sz="1000" dirty="0" err="1" smtClean="0">
                <a:latin typeface="Arial" panose="020B0604020202020204" pitchFamily="34" charset="0"/>
                <a:cs typeface="Arial" panose="020B0604020202020204" pitchFamily="34" charset="0"/>
              </a:rPr>
              <a:t>Rochdale</a:t>
            </a:r>
            <a:r>
              <a:rPr lang="en-US" sz="1000" dirty="0" smtClean="0">
                <a:latin typeface="Arial" panose="020B0604020202020204" pitchFamily="34" charset="0"/>
                <a:cs typeface="Arial" panose="020B0604020202020204" pitchFamily="34" charset="0"/>
              </a:rPr>
              <a:t> is that YP may not </a:t>
            </a:r>
            <a:r>
              <a:rPr lang="en-US" sz="1000" dirty="0" err="1" smtClean="0">
                <a:latin typeface="Arial" panose="020B0604020202020204" pitchFamily="34" charset="0"/>
                <a:cs typeface="Arial" panose="020B0604020202020204" pitchFamily="34" charset="0"/>
              </a:rPr>
              <a:t>recognise</a:t>
            </a:r>
            <a:r>
              <a:rPr lang="en-US" sz="1000" dirty="0" smtClean="0">
                <a:latin typeface="Arial" panose="020B0604020202020204" pitchFamily="34" charset="0"/>
                <a:cs typeface="Arial" panose="020B0604020202020204" pitchFamily="34" charset="0"/>
              </a:rPr>
              <a:t> that they are being sexually exploited, believing themselves to be in a loving relationship. Staff must seek advice if they have any concerns that a child or young person is being sexually exploited. </a:t>
            </a:r>
            <a:endParaRPr lang="en-GB" dirty="0" smtClean="0"/>
          </a:p>
        </p:txBody>
      </p:sp>
    </p:spTree>
    <p:extLst>
      <p:ext uri="{BB962C8B-B14F-4D97-AF65-F5344CB8AC3E}">
        <p14:creationId xmlns:p14="http://schemas.microsoft.com/office/powerpoint/2010/main" val="757323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pPr marL="285779" indent="-285779" eaLnBrk="1" hangingPunct="1">
              <a:buFont typeface="Arial" pitchFamily="34" charset="0"/>
              <a:buChar char="•"/>
              <a:defRPr/>
            </a:pPr>
            <a:r>
              <a:rPr lang="en-GB" dirty="0">
                <a:latin typeface="Arial" panose="020B0604020202020204" pitchFamily="34" charset="0"/>
                <a:cs typeface="Arial" panose="020B0604020202020204" pitchFamily="34" charset="0"/>
              </a:rPr>
              <a:t>Child neglect may involve the failure to provide adequate food, shelter and clothing, to protect a child from physical harm or danger, or to ensure access to appropriate medical or treatment. </a:t>
            </a:r>
          </a:p>
          <a:p>
            <a:pPr marL="285779" indent="-285779" eaLnBrk="1" hangingPunct="1">
              <a:buFont typeface="Arial" pitchFamily="34" charset="0"/>
              <a:buChar char="•"/>
              <a:defRPr/>
            </a:pPr>
            <a:r>
              <a:rPr lang="en-GB" dirty="0">
                <a:latin typeface="Arial" panose="020B0604020202020204" pitchFamily="34" charset="0"/>
                <a:cs typeface="Arial" panose="020B0604020202020204" pitchFamily="34" charset="0"/>
              </a:rPr>
              <a:t>It may also include neglect of, or failure to respond to a child’s basic emotional needs. </a:t>
            </a:r>
          </a:p>
          <a:p>
            <a:pPr marL="285779" indent="-285779" eaLnBrk="1" hangingPunct="1">
              <a:buFont typeface="Arial" pitchFamily="34" charset="0"/>
              <a:buChar char="•"/>
              <a:defRPr/>
            </a:pPr>
            <a:r>
              <a:rPr lang="en-GB" dirty="0">
                <a:latin typeface="Arial" panose="020B0604020202020204" pitchFamily="34" charset="0"/>
                <a:cs typeface="Arial" panose="020B0604020202020204" pitchFamily="34" charset="0"/>
              </a:rPr>
              <a:t>It may also result in a child being diagnosed as suffering from ‘non organic failure to thrive’</a:t>
            </a:r>
          </a:p>
          <a:p>
            <a:pPr eaLnBrk="1" hangingPunct="1">
              <a:defRPr/>
            </a:pPr>
            <a:endParaRPr lang="en-US" dirty="0" smtClean="0">
              <a:latin typeface="Arial" panose="020B0604020202020204" pitchFamily="34" charset="0"/>
              <a:cs typeface="Arial" panose="020B0604020202020204" pitchFamily="34" charset="0"/>
            </a:endParaRPr>
          </a:p>
          <a:p>
            <a:pPr eaLnBrk="1" hangingPunct="1">
              <a:defRPr/>
            </a:pPr>
            <a:r>
              <a:rPr lang="en-US" dirty="0" smtClean="0">
                <a:latin typeface="Arial" panose="020B0604020202020204" pitchFamily="34" charset="0"/>
                <a:cs typeface="Arial" panose="020B0604020202020204" pitchFamily="34" charset="0"/>
              </a:rPr>
              <a:t>Neglect can be as a result of a specific incident or concerns over a period of time. It is often difficult to assess in practice as often depends on how we define ‘good enough parenting’ – however, neglect can be serious and along with other forms of abuse, has been a feature in some recent child death enquiries. </a:t>
            </a:r>
          </a:p>
          <a:p>
            <a:pPr eaLnBrk="1" hangingPunct="1">
              <a:defRPr/>
            </a:pPr>
            <a:r>
              <a:rPr lang="en-US" dirty="0" smtClean="0">
                <a:latin typeface="Arial" panose="020B0604020202020204" pitchFamily="34" charset="0"/>
                <a:cs typeface="Arial" panose="020B0604020202020204" pitchFamily="34" charset="0"/>
              </a:rPr>
              <a:t>Often a link between physical neglect and parental/</a:t>
            </a:r>
            <a:r>
              <a:rPr lang="en-US" dirty="0" err="1" smtClean="0">
                <a:latin typeface="Arial" panose="020B0604020202020204" pitchFamily="34" charset="0"/>
                <a:cs typeface="Arial" panose="020B0604020202020204" pitchFamily="34" charset="0"/>
              </a:rPr>
              <a:t>carer</a:t>
            </a:r>
            <a:r>
              <a:rPr lang="en-US" dirty="0" smtClean="0">
                <a:latin typeface="Arial" panose="020B0604020202020204" pitchFamily="34" charset="0"/>
                <a:cs typeface="Arial" panose="020B0604020202020204" pitchFamily="34" charset="0"/>
              </a:rPr>
              <a:t> alcohol and /or drug </a:t>
            </a:r>
            <a:r>
              <a:rPr lang="en-US" dirty="0" err="1" smtClean="0">
                <a:latin typeface="Arial" panose="020B0604020202020204" pitchFamily="34" charset="0"/>
                <a:cs typeface="Arial" panose="020B0604020202020204" pitchFamily="34" charset="0"/>
              </a:rPr>
              <a:t>mis</a:t>
            </a:r>
            <a:r>
              <a:rPr lang="en-US" dirty="0" smtClean="0">
                <a:latin typeface="Arial" panose="020B0604020202020204" pitchFamily="34" charset="0"/>
                <a:cs typeface="Arial" panose="020B0604020202020204" pitchFamily="34" charset="0"/>
              </a:rPr>
              <a:t>-use. </a:t>
            </a:r>
          </a:p>
          <a:p>
            <a:pPr eaLnBrk="1" hangingPunct="1">
              <a:defRPr/>
            </a:pPr>
            <a:r>
              <a:rPr lang="en-US" dirty="0" smtClean="0">
                <a:latin typeface="Arial" panose="020B0604020202020204" pitchFamily="34" charset="0"/>
                <a:cs typeface="Arial" panose="020B0604020202020204" pitchFamily="34" charset="0"/>
              </a:rPr>
              <a:t>Physical neglect and emotional neglect often co-exist but can be separate issues. </a:t>
            </a:r>
          </a:p>
          <a:p>
            <a:pPr eaLnBrk="1" hangingPunct="1">
              <a:defRPr/>
            </a:pPr>
            <a:endParaRPr lang="en-US" dirty="0" smtClean="0"/>
          </a:p>
        </p:txBody>
      </p:sp>
    </p:spTree>
    <p:extLst>
      <p:ext uri="{BB962C8B-B14F-4D97-AF65-F5344CB8AC3E}">
        <p14:creationId xmlns:p14="http://schemas.microsoft.com/office/powerpoint/2010/main" val="1720542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GB" dirty="0" smtClean="0">
                <a:latin typeface="Arial" panose="020B0604020202020204" pitchFamily="34" charset="0"/>
                <a:cs typeface="Arial" panose="020B0604020202020204" pitchFamily="34" charset="0"/>
              </a:rPr>
              <a:t>Increasing we are  seeing newer forms of child abuse which staff in schools may be well placed to identify such as honour-based violence, FGM and forced marriage</a:t>
            </a:r>
          </a:p>
          <a:p>
            <a:pPr eaLnBrk="1" hangingPunct="1">
              <a:defRPr/>
            </a:pPr>
            <a:r>
              <a:rPr lang="en-GB" dirty="0" smtClean="0">
                <a:latin typeface="Arial" panose="020B0604020202020204" pitchFamily="34" charset="0"/>
                <a:cs typeface="Arial" panose="020B0604020202020204" pitchFamily="34" charset="0"/>
              </a:rPr>
              <a:t>There is a key role for education staff in identifying this – recent Scottish Government circular provides more information, highlighting holiday periods as particularly risky times .</a:t>
            </a:r>
          </a:p>
          <a:p>
            <a:pPr marL="171467" indent="-171467" eaLnBrk="1" hangingPunct="1">
              <a:buFont typeface="Arial" pitchFamily="34" charset="0"/>
              <a:buChar char="•"/>
              <a:defRPr/>
            </a:pPr>
            <a:endParaRPr lang="en-GB" dirty="0" smtClean="0">
              <a:latin typeface="Arial" panose="020B0604020202020204" pitchFamily="34" charset="0"/>
              <a:cs typeface="Arial" panose="020B0604020202020204" pitchFamily="34" charset="0"/>
            </a:endParaRPr>
          </a:p>
          <a:p>
            <a:pPr eaLnBrk="1" hangingPunct="1">
              <a:defRPr/>
            </a:pPr>
            <a:endParaRPr lang="en-GB" dirty="0" smtClean="0"/>
          </a:p>
        </p:txBody>
      </p:sp>
      <p:sp>
        <p:nvSpPr>
          <p:cNvPr id="54276"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AA5E0FD-DEB3-4932-80DE-41C3F40080AB}" type="slidenum">
              <a:rPr lang="en-GB" altLang="en-US">
                <a:solidFill>
                  <a:schemeClr val="tx1"/>
                </a:solidFill>
                <a:latin typeface="Arial" panose="020B0604020202020204" pitchFamily="34" charset="0"/>
              </a:rPr>
              <a:pPr>
                <a:spcBef>
                  <a:spcPct val="0"/>
                </a:spcBef>
                <a:buClrTx/>
                <a:buFontTx/>
                <a:buNone/>
              </a:pPr>
              <a:t>8</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313751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panose="020B0604020202020204" pitchFamily="34" charset="0"/>
                <a:cs typeface="Arial" panose="020B0604020202020204" pitchFamily="34" charset="0"/>
              </a:rPr>
              <a:t>The National Guidance identifies a number of key risk factors.The greater the number of risk factors in evidence, the greater the risk. </a:t>
            </a:r>
          </a:p>
          <a:p>
            <a:pPr eaLnBrk="1" hangingPunct="1"/>
            <a:endParaRPr lang="en-GB"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Toxic trio could be any combination as well as the key factors often referenced – domestic abuse, parental substance misuse, parental mental health. Parental learning difficulty could be another key factor in some situations.</a:t>
            </a:r>
          </a:p>
          <a:p>
            <a:pPr eaLnBrk="1" hangingPunct="1"/>
            <a:endParaRPr lang="en-US" altLang="en-US" smtClean="0"/>
          </a:p>
        </p:txBody>
      </p:sp>
      <p:sp>
        <p:nvSpPr>
          <p:cNvPr id="55300"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0D43536-E009-410A-B236-31EB2D26FC66}" type="slidenum">
              <a:rPr lang="en-GB" altLang="en-US">
                <a:solidFill>
                  <a:schemeClr val="tx1"/>
                </a:solidFill>
                <a:latin typeface="Arial" panose="020B0604020202020204" pitchFamily="34" charset="0"/>
              </a:rPr>
              <a:pPr>
                <a:spcBef>
                  <a:spcPct val="0"/>
                </a:spcBef>
                <a:buClrTx/>
                <a:buFontTx/>
                <a:buNone/>
              </a:pPr>
              <a:t>9</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3899920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a:p>
            <a:endParaRPr lang="en-GB" altLang="en-US" smtClean="0"/>
          </a:p>
        </p:txBody>
      </p:sp>
      <p:sp>
        <p:nvSpPr>
          <p:cNvPr id="56324" name="Slide Number Placeholder 3"/>
          <p:cNvSpPr>
            <a:spLocks noGrp="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8AE0385-879F-4EAD-B92D-111C24C69A89}" type="slidenum">
              <a:rPr lang="en-GB" altLang="en-US">
                <a:solidFill>
                  <a:schemeClr val="tx1"/>
                </a:solidFill>
                <a:latin typeface="Arial" panose="020B0604020202020204" pitchFamily="34" charset="0"/>
              </a:rPr>
              <a:pPr>
                <a:spcBef>
                  <a:spcPct val="0"/>
                </a:spcBef>
                <a:buClrTx/>
                <a:buFontTx/>
                <a:buNone/>
              </a:pPr>
              <a:t>10</a:t>
            </a:fld>
            <a:endParaRPr lang="en-GB"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242054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B4A484-8BF7-4203-8EF0-8BE80CB8CEA6}"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4392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4A484-8BF7-4203-8EF0-8BE80CB8CEA6}"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09507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4A484-8BF7-4203-8EF0-8BE80CB8CEA6}"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382287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B4A484-8BF7-4203-8EF0-8BE80CB8CEA6}"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412653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4A484-8BF7-4203-8EF0-8BE80CB8CEA6}" type="datetimeFigureOut">
              <a:rPr lang="en-GB" smtClean="0"/>
              <a:t>22/09/2021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21215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B4A484-8BF7-4203-8EF0-8BE80CB8CEA6}"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32707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B4A484-8BF7-4203-8EF0-8BE80CB8CEA6}" type="datetimeFigureOut">
              <a:rPr lang="en-GB" smtClean="0"/>
              <a:t>22/09/2021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304242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B4A484-8BF7-4203-8EF0-8BE80CB8CEA6}" type="datetimeFigureOut">
              <a:rPr lang="en-GB" smtClean="0"/>
              <a:t>22/09/2021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511451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4A484-8BF7-4203-8EF0-8BE80CB8CEA6}" type="datetimeFigureOut">
              <a:rPr lang="en-GB" smtClean="0"/>
              <a:t>22/09/2021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304755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A484-8BF7-4203-8EF0-8BE80CB8CEA6}"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06498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A484-8BF7-4203-8EF0-8BE80CB8CEA6}" type="datetimeFigureOut">
              <a:rPr lang="en-GB" smtClean="0"/>
              <a:t>22/09/2021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59CA9D-DEEA-45CD-8319-84D92732AD27}" type="slidenum">
              <a:rPr lang="en-GB" smtClean="0"/>
              <a:t>‹#›</a:t>
            </a:fld>
            <a:endParaRPr lang="en-GB"/>
          </a:p>
        </p:txBody>
      </p:sp>
    </p:spTree>
    <p:extLst>
      <p:ext uri="{BB962C8B-B14F-4D97-AF65-F5344CB8AC3E}">
        <p14:creationId xmlns:p14="http://schemas.microsoft.com/office/powerpoint/2010/main" val="207474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4A484-8BF7-4203-8EF0-8BE80CB8CEA6}" type="datetimeFigureOut">
              <a:rPr lang="en-GB" smtClean="0"/>
              <a:t>22/09/2021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9CA9D-DEEA-45CD-8319-84D92732AD27}" type="slidenum">
              <a:rPr lang="en-GB" smtClean="0"/>
              <a:t>‹#›</a:t>
            </a:fld>
            <a:endParaRPr lang="en-GB"/>
          </a:p>
        </p:txBody>
      </p:sp>
    </p:spTree>
    <p:extLst>
      <p:ext uri="{BB962C8B-B14F-4D97-AF65-F5344CB8AC3E}">
        <p14:creationId xmlns:p14="http://schemas.microsoft.com/office/powerpoint/2010/main" val="49162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is.org.uk/Content/images/corona/Working%20at%20Home.pdf" TargetMode="External"/><Relationship Id="rId7" Type="http://schemas.openxmlformats.org/officeDocument/2006/relationships/hyperlink" Target="https://www.saferinternet.org.uk/online-safety-live-resources-area-scotland" TargetMode="External"/><Relationship Id="rId2" Type="http://schemas.openxmlformats.org/officeDocument/2006/relationships/hyperlink" Target="http://www.gtcs.org.uk/web/FILES/teacher-regulation/copac-0412.pdf" TargetMode="External"/><Relationship Id="rId1" Type="http://schemas.openxmlformats.org/officeDocument/2006/relationships/slideLayout" Target="../slideLayouts/slideLayout2.xml"/><Relationship Id="rId6" Type="http://schemas.openxmlformats.org/officeDocument/2006/relationships/hyperlink" Target="https://education.gov.scot/parentzone/news-and-events/online-safety-workshop-for-parents/" TargetMode="External"/><Relationship Id="rId5" Type="http://schemas.openxmlformats.org/officeDocument/2006/relationships/hyperlink" Target="https://www.thinkuknow.co.uk/" TargetMode="External"/><Relationship Id="rId4" Type="http://schemas.openxmlformats.org/officeDocument/2006/relationships/hyperlink" Target="https://www.sssc.uk.com/knowledgebase/article/KA-01068/en-u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Child Protection Briefing</a:t>
            </a:r>
            <a:endParaRPr lang="en-GB" dirty="0"/>
          </a:p>
        </p:txBody>
      </p:sp>
      <p:sp>
        <p:nvSpPr>
          <p:cNvPr id="3" name="Subtitle 2"/>
          <p:cNvSpPr>
            <a:spLocks noGrp="1"/>
          </p:cNvSpPr>
          <p:nvPr>
            <p:ph type="subTitle" idx="1"/>
          </p:nvPr>
        </p:nvSpPr>
        <p:spPr/>
        <p:txBody>
          <a:bodyPr/>
          <a:lstStyle/>
          <a:p>
            <a:r>
              <a:rPr lang="en-GB" dirty="0" smtClean="0"/>
              <a:t>Probationer session </a:t>
            </a:r>
            <a:r>
              <a:rPr lang="en-GB" smtClean="0"/>
              <a:t>22 September 2021</a:t>
            </a:r>
            <a:endParaRPr lang="en-GB"/>
          </a:p>
        </p:txBody>
      </p:sp>
    </p:spTree>
    <p:extLst>
      <p:ext uri="{BB962C8B-B14F-4D97-AF65-F5344CB8AC3E}">
        <p14:creationId xmlns:p14="http://schemas.microsoft.com/office/powerpoint/2010/main" val="2194415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2135188" y="336551"/>
            <a:ext cx="7772400" cy="1292225"/>
          </a:xfrm>
        </p:spPr>
        <p:txBody>
          <a:bodyPr>
            <a:normAutofit fontScale="90000"/>
          </a:bodyPr>
          <a:lstStyle/>
          <a:p>
            <a:pPr eaLnBrk="1" hangingPunct="1"/>
            <a:r>
              <a:rPr lang="en-GB" altLang="en-US" sz="4400" b="1"/>
              <a:t>The role of staff in Education establishments </a:t>
            </a:r>
          </a:p>
        </p:txBody>
      </p:sp>
      <p:sp>
        <p:nvSpPr>
          <p:cNvPr id="35843" name="Text Box 5"/>
          <p:cNvSpPr txBox="1">
            <a:spLocks noChangeArrowheads="1"/>
          </p:cNvSpPr>
          <p:nvPr/>
        </p:nvSpPr>
        <p:spPr bwMode="auto">
          <a:xfrm>
            <a:off x="1954214" y="2349500"/>
            <a:ext cx="8135937"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50000"/>
              </a:spcBef>
              <a:buClr>
                <a:srgbClr val="FF3300"/>
              </a:buClr>
              <a:buSzTx/>
              <a:buFontTx/>
              <a:buNone/>
            </a:pPr>
            <a:r>
              <a:rPr lang="en-GB" altLang="en-US" sz="2400">
                <a:solidFill>
                  <a:schemeClr val="tx1"/>
                </a:solidFill>
              </a:rPr>
              <a:t>Every adult has a role in ensuring the safety and well-being of children and young people.</a:t>
            </a:r>
          </a:p>
          <a:p>
            <a:pPr algn="ctr" eaLnBrk="1" hangingPunct="1">
              <a:spcBef>
                <a:spcPct val="50000"/>
              </a:spcBef>
              <a:buClr>
                <a:srgbClr val="FF3300"/>
              </a:buClr>
              <a:buSzTx/>
              <a:buFontTx/>
              <a:buNone/>
            </a:pPr>
            <a:r>
              <a:rPr lang="en-GB" altLang="en-US" sz="2400">
                <a:solidFill>
                  <a:schemeClr val="tx1"/>
                </a:solidFill>
              </a:rPr>
              <a:t>In educational establishments staff are in a strong position to contribute to the safety and well-being of children and young people – acting to challenge, minimise or prevent harm, to provide ongoing support, and to educate about risks and how these can be managed.  All staff share the responsibility during both pupil hours and out of school activities.</a:t>
            </a:r>
          </a:p>
        </p:txBody>
      </p:sp>
    </p:spTree>
    <p:extLst>
      <p:ext uri="{BB962C8B-B14F-4D97-AF65-F5344CB8AC3E}">
        <p14:creationId xmlns:p14="http://schemas.microsoft.com/office/powerpoint/2010/main" val="3237006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txBox="1">
            <a:spLocks noChangeArrowheads="1"/>
          </p:cNvSpPr>
          <p:nvPr/>
        </p:nvSpPr>
        <p:spPr bwMode="auto">
          <a:xfrm>
            <a:off x="2135188" y="476250"/>
            <a:ext cx="7772400"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0"/>
              </a:spcBef>
            </a:pPr>
            <a:r>
              <a:rPr lang="en-GB" altLang="en-US" sz="4400" b="1"/>
              <a:t>Responsibilities of All Staff</a:t>
            </a:r>
          </a:p>
        </p:txBody>
      </p:sp>
      <p:sp>
        <p:nvSpPr>
          <p:cNvPr id="8" name="Content Placeholder 2"/>
          <p:cNvSpPr txBox="1">
            <a:spLocks/>
          </p:cNvSpPr>
          <p:nvPr/>
        </p:nvSpPr>
        <p:spPr bwMode="auto">
          <a:xfrm>
            <a:off x="1992313" y="1700213"/>
            <a:ext cx="4127500" cy="3313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0" indent="0" algn="ctr" defTabSz="449263" rtl="0" eaLnBrk="0" fontAlgn="base" hangingPunct="0">
              <a:spcBef>
                <a:spcPts val="800"/>
              </a:spcBef>
              <a:spcAft>
                <a:spcPct val="0"/>
              </a:spcAft>
              <a:buClr>
                <a:srgbClr val="000000"/>
              </a:buClr>
              <a:buSzPct val="100000"/>
              <a:buFont typeface="Times New Roman" panose="02020603050405020304" pitchFamily="18" charset="0"/>
              <a:buNone/>
              <a:defRPr sz="2400" kern="1200">
                <a:solidFill>
                  <a:srgbClr val="000000"/>
                </a:solidFill>
                <a:latin typeface="+mn-lt"/>
                <a:ea typeface="+mn-ea"/>
                <a:cs typeface="+mn-cs"/>
              </a:defRPr>
            </a:lvl1pPr>
            <a:lvl2pPr marL="457200" indent="0" algn="ctr" defTabSz="449263" rtl="0" eaLnBrk="0" fontAlgn="base" hangingPunct="0">
              <a:spcBef>
                <a:spcPts val="700"/>
              </a:spcBef>
              <a:spcAft>
                <a:spcPct val="0"/>
              </a:spcAft>
              <a:buClr>
                <a:srgbClr val="000000"/>
              </a:buClr>
              <a:buSzPct val="100000"/>
              <a:buFont typeface="Times New Roman" panose="02020603050405020304" pitchFamily="18" charset="0"/>
              <a:buNone/>
              <a:defRPr sz="2000" kern="1200">
                <a:solidFill>
                  <a:srgbClr val="000000"/>
                </a:solidFill>
                <a:latin typeface="+mn-lt"/>
                <a:ea typeface="+mn-ea"/>
                <a:cs typeface="+mn-cs"/>
              </a:defRPr>
            </a:lvl2pPr>
            <a:lvl3pPr marL="914400" indent="0" algn="ctr" defTabSz="449263" rtl="0" eaLnBrk="0" fontAlgn="base" hangingPunct="0">
              <a:spcBef>
                <a:spcPts val="600"/>
              </a:spcBef>
              <a:spcAft>
                <a:spcPct val="0"/>
              </a:spcAft>
              <a:buClr>
                <a:srgbClr val="000000"/>
              </a:buClr>
              <a:buSzPct val="100000"/>
              <a:buFont typeface="Times New Roman" panose="02020603050405020304" pitchFamily="18" charset="0"/>
              <a:buNone/>
              <a:defRPr sz="1800" kern="1200">
                <a:solidFill>
                  <a:srgbClr val="000000"/>
                </a:solidFill>
                <a:latin typeface="+mn-lt"/>
                <a:ea typeface="+mn-ea"/>
                <a:cs typeface="+mn-cs"/>
              </a:defRPr>
            </a:lvl3pPr>
            <a:lvl4pPr marL="13716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1600" kern="1200">
                <a:solidFill>
                  <a:srgbClr val="000000"/>
                </a:solidFill>
                <a:latin typeface="+mn-lt"/>
                <a:ea typeface="+mn-ea"/>
                <a:cs typeface="+mn-cs"/>
              </a:defRPr>
            </a:lvl4pPr>
            <a:lvl5pPr marL="18288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eaLnBrk="1" fontAlgn="auto" hangingPunct="1">
              <a:spcAft>
                <a:spcPts val="0"/>
              </a:spcAft>
              <a:defRPr/>
            </a:pPr>
            <a:r>
              <a:rPr lang="en-GB" dirty="0">
                <a:solidFill>
                  <a:srgbClr val="FF0000"/>
                </a:solidFill>
              </a:rPr>
              <a:t>Health and wellbeing is the responsibility of all staff in schools – not just teachers.</a:t>
            </a:r>
          </a:p>
          <a:p>
            <a:pPr marL="285750" indent="-285750" algn="l" eaLnBrk="1" fontAlgn="auto" hangingPunct="1">
              <a:spcAft>
                <a:spcPts val="0"/>
              </a:spcAft>
              <a:buFont typeface="Arial" panose="020B0604020202020204" pitchFamily="34" charset="0"/>
              <a:buChar char="•"/>
              <a:defRPr/>
            </a:pPr>
            <a:r>
              <a:rPr lang="en-GB" b="1" dirty="0">
                <a:solidFill>
                  <a:srgbClr val="FF0000"/>
                </a:solidFill>
              </a:rPr>
              <a:t>Observe</a:t>
            </a:r>
            <a:r>
              <a:rPr lang="en-GB" dirty="0"/>
              <a:t> – be alert to indicators of abuse</a:t>
            </a:r>
          </a:p>
          <a:p>
            <a:pPr marL="285750" indent="-285750" algn="l" eaLnBrk="1" fontAlgn="auto" hangingPunct="1">
              <a:spcAft>
                <a:spcPts val="0"/>
              </a:spcAft>
              <a:buFont typeface="Arial" panose="020B0604020202020204" pitchFamily="34" charset="0"/>
              <a:buChar char="•"/>
              <a:defRPr/>
            </a:pPr>
            <a:r>
              <a:rPr lang="en-GB" b="1" dirty="0">
                <a:solidFill>
                  <a:srgbClr val="FF0000"/>
                </a:solidFill>
              </a:rPr>
              <a:t>Record </a:t>
            </a:r>
            <a:r>
              <a:rPr lang="en-GB" dirty="0"/>
              <a:t>– as heard as soon as possible</a:t>
            </a:r>
          </a:p>
          <a:p>
            <a:pPr marL="285750" indent="-285750" algn="l" eaLnBrk="1" fontAlgn="auto" hangingPunct="1">
              <a:spcAft>
                <a:spcPts val="0"/>
              </a:spcAft>
              <a:buFont typeface="Arial" panose="020B0604020202020204" pitchFamily="34" charset="0"/>
              <a:buChar char="•"/>
              <a:defRPr/>
            </a:pPr>
            <a:r>
              <a:rPr lang="en-GB" b="1" dirty="0">
                <a:solidFill>
                  <a:srgbClr val="FF0000"/>
                </a:solidFill>
              </a:rPr>
              <a:t>Report </a:t>
            </a:r>
            <a:r>
              <a:rPr lang="en-GB" dirty="0"/>
              <a:t>– suspicion to Child Protection Co-ordinators</a:t>
            </a:r>
          </a:p>
          <a:p>
            <a:pPr eaLnBrk="1" fontAlgn="auto" hangingPunct="1">
              <a:spcAft>
                <a:spcPts val="0"/>
              </a:spcAft>
              <a:defRPr/>
            </a:pPr>
            <a:endParaRPr lang="en-GB" dirty="0"/>
          </a:p>
        </p:txBody>
      </p:sp>
      <p:sp>
        <p:nvSpPr>
          <p:cNvPr id="9" name="Content Placeholder 6"/>
          <p:cNvSpPr txBox="1">
            <a:spLocks/>
          </p:cNvSpPr>
          <p:nvPr/>
        </p:nvSpPr>
        <p:spPr>
          <a:xfrm>
            <a:off x="6311900" y="1697038"/>
            <a:ext cx="4127500" cy="2717800"/>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fontAlgn="auto" hangingPunct="1">
              <a:spcAft>
                <a:spcPts val="0"/>
              </a:spcAft>
              <a:defRPr/>
            </a:pPr>
            <a:r>
              <a:rPr lang="en-GB" sz="2400" dirty="0">
                <a:solidFill>
                  <a:schemeClr val="tx1"/>
                </a:solidFill>
              </a:rPr>
              <a:t>Thus you will be:</a:t>
            </a:r>
          </a:p>
          <a:p>
            <a:pPr marL="284400" indent="-284400" eaLnBrk="1" fontAlgn="auto" hangingPunct="1">
              <a:spcAft>
                <a:spcPts val="0"/>
              </a:spcAft>
              <a:buFont typeface="Arial" panose="020B0604020202020204" pitchFamily="34" charset="0"/>
              <a:buChar char="•"/>
              <a:defRPr/>
            </a:pPr>
            <a:r>
              <a:rPr lang="en-GB" sz="2400" dirty="0">
                <a:solidFill>
                  <a:schemeClr val="tx1"/>
                </a:solidFill>
              </a:rPr>
              <a:t>adhering to procedures and guidelines</a:t>
            </a:r>
          </a:p>
          <a:p>
            <a:pPr marL="284400" indent="-284400" eaLnBrk="1" fontAlgn="auto" hangingPunct="1">
              <a:spcAft>
                <a:spcPts val="0"/>
              </a:spcAft>
              <a:buFont typeface="Arial" panose="020B0604020202020204" pitchFamily="34" charset="0"/>
              <a:buChar char="•"/>
              <a:defRPr/>
            </a:pPr>
            <a:r>
              <a:rPr lang="en-GB" sz="2400" dirty="0">
                <a:solidFill>
                  <a:schemeClr val="tx1"/>
                </a:solidFill>
              </a:rPr>
              <a:t>working within inter-agency guidelines</a:t>
            </a:r>
          </a:p>
          <a:p>
            <a:pPr marL="284400" indent="-284400" eaLnBrk="1" fontAlgn="auto" hangingPunct="1">
              <a:spcAft>
                <a:spcPts val="0"/>
              </a:spcAft>
              <a:buFont typeface="Arial" panose="020B0604020202020204" pitchFamily="34" charset="0"/>
              <a:buChar char="•"/>
              <a:defRPr/>
            </a:pPr>
            <a:r>
              <a:rPr lang="en-GB" sz="2400" dirty="0">
                <a:solidFill>
                  <a:schemeClr val="tx1"/>
                </a:solidFill>
              </a:rPr>
              <a:t>sharing information appropriately</a:t>
            </a:r>
          </a:p>
          <a:p>
            <a:pPr marL="284400" indent="-284400" eaLnBrk="1" fontAlgn="auto" hangingPunct="1">
              <a:spcAft>
                <a:spcPts val="0"/>
              </a:spcAft>
              <a:buFont typeface="Arial" panose="020B0604020202020204" pitchFamily="34" charset="0"/>
              <a:buChar char="•"/>
              <a:defRPr/>
            </a:pPr>
            <a:r>
              <a:rPr lang="en-GB" sz="2400" dirty="0">
                <a:solidFill>
                  <a:schemeClr val="tx1"/>
                </a:solidFill>
              </a:rPr>
              <a:t>seeking support and advice</a:t>
            </a:r>
          </a:p>
          <a:p>
            <a:pPr marL="284400" indent="-284400" eaLnBrk="1" fontAlgn="auto" hangingPunct="1">
              <a:spcAft>
                <a:spcPts val="0"/>
              </a:spcAft>
              <a:buFont typeface="Arial" panose="020B0604020202020204" pitchFamily="34" charset="0"/>
              <a:buChar char="•"/>
              <a:defRPr/>
            </a:pPr>
            <a:r>
              <a:rPr lang="en-GB" sz="2400" dirty="0">
                <a:solidFill>
                  <a:schemeClr val="tx1"/>
                </a:solidFill>
              </a:rPr>
              <a:t>co-operating with other agencies</a:t>
            </a:r>
          </a:p>
          <a:p>
            <a:pPr eaLnBrk="1" fontAlgn="auto" hangingPunct="1">
              <a:spcAft>
                <a:spcPts val="0"/>
              </a:spcAft>
              <a:defRPr/>
            </a:pPr>
            <a:endParaRPr lang="en-GB" sz="2400" dirty="0"/>
          </a:p>
        </p:txBody>
      </p:sp>
    </p:spTree>
    <p:extLst>
      <p:ext uri="{BB962C8B-B14F-4D97-AF65-F5344CB8AC3E}">
        <p14:creationId xmlns:p14="http://schemas.microsoft.com/office/powerpoint/2010/main" val="951852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altLang="en-US" b="1" smtClean="0"/>
              <a:t>Becoming aware….</a:t>
            </a:r>
          </a:p>
        </p:txBody>
      </p:sp>
      <p:sp>
        <p:nvSpPr>
          <p:cNvPr id="37891" name="Content Placeholder 2"/>
          <p:cNvSpPr>
            <a:spLocks noGrp="1"/>
          </p:cNvSpPr>
          <p:nvPr>
            <p:ph idx="1"/>
          </p:nvPr>
        </p:nvSpPr>
        <p:spPr/>
        <p:txBody>
          <a:bodyPr/>
          <a:lstStyle/>
          <a:p>
            <a:pPr marL="457200" indent="-457200"/>
            <a:r>
              <a:rPr lang="en-GB" altLang="en-US"/>
              <a:t>The child discloses</a:t>
            </a:r>
          </a:p>
          <a:p>
            <a:pPr marL="457200" indent="-457200"/>
            <a:r>
              <a:rPr lang="en-GB" altLang="en-US"/>
              <a:t>Observation of injuries</a:t>
            </a:r>
          </a:p>
          <a:p>
            <a:pPr marL="457200" indent="-457200"/>
            <a:r>
              <a:rPr lang="en-GB" altLang="en-US"/>
              <a:t>Sustained concern about the presentation or behaviour of the child, parent or carer</a:t>
            </a:r>
          </a:p>
          <a:p>
            <a:pPr marL="457200" indent="-457200"/>
            <a:r>
              <a:rPr lang="en-GB" altLang="en-US"/>
              <a:t>Information from another agency or service</a:t>
            </a:r>
          </a:p>
          <a:p>
            <a:pPr marL="457200" indent="-457200"/>
            <a:r>
              <a:rPr lang="en-GB" altLang="en-US"/>
              <a:t>Information from another parent, child, friend or community member</a:t>
            </a:r>
          </a:p>
        </p:txBody>
      </p:sp>
    </p:spTree>
    <p:extLst>
      <p:ext uri="{BB962C8B-B14F-4D97-AF65-F5344CB8AC3E}">
        <p14:creationId xmlns:p14="http://schemas.microsoft.com/office/powerpoint/2010/main" val="1719874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GB" b="1" dirty="0" smtClean="0"/>
              <a:t>Responding to disclosures or allegations</a:t>
            </a:r>
          </a:p>
        </p:txBody>
      </p:sp>
      <p:graphicFrame>
        <p:nvGraphicFramePr>
          <p:cNvPr id="4" name="Content Placeholder 3"/>
          <p:cNvGraphicFramePr>
            <a:graphicFrameLocks noGrp="1"/>
          </p:cNvGraphicFramePr>
          <p:nvPr>
            <p:ph idx="1"/>
          </p:nvPr>
        </p:nvGraphicFramePr>
        <p:xfrm>
          <a:off x="1981200" y="1484313"/>
          <a:ext cx="8229600" cy="5010150"/>
        </p:xfrm>
        <a:graphic>
          <a:graphicData uri="http://schemas.openxmlformats.org/drawingml/2006/table">
            <a:tbl>
              <a:tblPr firstRow="1" bandRow="1">
                <a:tableStyleId>{5C22544A-7EE6-4342-B048-85BDC9FD1C3A}</a:tableStyleId>
              </a:tblPr>
              <a:tblGrid>
                <a:gridCol w="4114800"/>
                <a:gridCol w="4114800"/>
              </a:tblGrid>
              <a:tr h="517328">
                <a:tc>
                  <a:txBody>
                    <a:bodyPr/>
                    <a:lstStyle/>
                    <a:p>
                      <a:r>
                        <a:rPr lang="en-GB" sz="1800" dirty="0" smtClean="0"/>
                        <a:t>DO</a:t>
                      </a:r>
                      <a:endParaRPr lang="en-GB" sz="1800" dirty="0"/>
                    </a:p>
                  </a:txBody>
                  <a:tcPr marT="45722" marB="45722"/>
                </a:tc>
                <a:tc>
                  <a:txBody>
                    <a:bodyPr/>
                    <a:lstStyle/>
                    <a:p>
                      <a:r>
                        <a:rPr lang="en-GB" sz="1800" dirty="0" smtClean="0"/>
                        <a:t>DON’T</a:t>
                      </a:r>
                      <a:endParaRPr lang="en-GB" sz="1800" dirty="0"/>
                    </a:p>
                  </a:txBody>
                  <a:tcPr marT="45722" marB="45722"/>
                </a:tc>
              </a:tr>
              <a:tr h="2589612">
                <a:tc>
                  <a:txBody>
                    <a:bodyPr/>
                    <a:lstStyle/>
                    <a:p>
                      <a:r>
                        <a:rPr lang="en-GB" sz="2000" dirty="0" smtClean="0"/>
                        <a:t>Listen</a:t>
                      </a:r>
                      <a:r>
                        <a:rPr lang="en-GB" sz="2000" baseline="0" dirty="0" smtClean="0"/>
                        <a:t> carefully to what is being said</a:t>
                      </a:r>
                    </a:p>
                    <a:p>
                      <a:r>
                        <a:rPr lang="en-GB" sz="2000" baseline="0" dirty="0" smtClean="0"/>
                        <a:t>Stay calm</a:t>
                      </a:r>
                    </a:p>
                    <a:p>
                      <a:r>
                        <a:rPr lang="en-GB" sz="2000" baseline="0" dirty="0" smtClean="0"/>
                        <a:t>Take what is said seriously</a:t>
                      </a:r>
                    </a:p>
                    <a:p>
                      <a:r>
                        <a:rPr lang="en-GB" sz="2000" baseline="0" dirty="0" smtClean="0"/>
                        <a:t>Reassure the child</a:t>
                      </a:r>
                    </a:p>
                    <a:p>
                      <a:r>
                        <a:rPr lang="en-GB" sz="2000" baseline="0" dirty="0" smtClean="0"/>
                        <a:t>Tell them what will happen next</a:t>
                      </a:r>
                    </a:p>
                    <a:p>
                      <a:r>
                        <a:rPr lang="en-GB" sz="2000" baseline="0" dirty="0" smtClean="0"/>
                        <a:t>Make a careful record of what was said</a:t>
                      </a:r>
                      <a:endParaRPr lang="en-GB" sz="2000" dirty="0"/>
                    </a:p>
                  </a:txBody>
                  <a:tcPr marT="45722" marB="45722"/>
                </a:tc>
                <a:tc>
                  <a:txBody>
                    <a:bodyPr/>
                    <a:lstStyle/>
                    <a:p>
                      <a:r>
                        <a:rPr lang="en-GB" sz="2000" dirty="0" smtClean="0"/>
                        <a:t>Ignore, minimise or dismiss</a:t>
                      </a:r>
                    </a:p>
                    <a:p>
                      <a:r>
                        <a:rPr lang="en-GB" sz="2000" dirty="0" smtClean="0"/>
                        <a:t>Express shock, anger or disbelief</a:t>
                      </a:r>
                    </a:p>
                    <a:p>
                      <a:r>
                        <a:rPr lang="en-GB" sz="2000" dirty="0" smtClean="0"/>
                        <a:t>Ask too many questions</a:t>
                      </a:r>
                    </a:p>
                    <a:p>
                      <a:r>
                        <a:rPr lang="en-GB" sz="2000" dirty="0" smtClean="0"/>
                        <a:t>Interpret, speculate</a:t>
                      </a:r>
                      <a:r>
                        <a:rPr lang="en-GB" sz="2000" baseline="0" dirty="0" smtClean="0"/>
                        <a:t> or form opinions</a:t>
                      </a:r>
                    </a:p>
                    <a:p>
                      <a:endParaRPr lang="en-GB" sz="2000" dirty="0" smtClean="0"/>
                    </a:p>
                    <a:p>
                      <a:endParaRPr lang="en-GB" sz="2000" dirty="0"/>
                    </a:p>
                  </a:txBody>
                  <a:tcPr marT="45722" marB="45722"/>
                </a:tc>
              </a:tr>
              <a:tr h="1903210">
                <a:tc gridSpan="2">
                  <a:txBody>
                    <a:bodyPr/>
                    <a:lstStyle/>
                    <a:p>
                      <a:pPr algn="ctr"/>
                      <a:r>
                        <a:rPr lang="en-GB" sz="2800" b="1" i="1" dirty="0" smtClean="0"/>
                        <a:t>Never</a:t>
                      </a:r>
                      <a:r>
                        <a:rPr lang="en-GB" sz="2800" b="1" dirty="0" smtClean="0"/>
                        <a:t> carry out an investigation or gather photographic evidence</a:t>
                      </a:r>
                    </a:p>
                    <a:p>
                      <a:pPr algn="ctr"/>
                      <a:r>
                        <a:rPr lang="en-GB" sz="2800" b="1" i="1" dirty="0" smtClean="0"/>
                        <a:t>Never</a:t>
                      </a:r>
                      <a:r>
                        <a:rPr lang="en-GB" sz="2800" b="1" dirty="0" smtClean="0"/>
                        <a:t> promise</a:t>
                      </a:r>
                      <a:r>
                        <a:rPr lang="en-GB" sz="2800" b="1" baseline="0" dirty="0" smtClean="0"/>
                        <a:t> confidentiality</a:t>
                      </a:r>
                      <a:endParaRPr lang="en-GB" sz="2800" b="1" dirty="0" smtClean="0"/>
                    </a:p>
                    <a:p>
                      <a:pPr algn="l"/>
                      <a:endParaRPr lang="en-GB" sz="1800" dirty="0"/>
                    </a:p>
                  </a:txBody>
                  <a:tcPr marT="45722" marB="45722"/>
                </a:tc>
                <a:tc hMerge="1">
                  <a:txBody>
                    <a:bodyPr/>
                    <a:lstStyle/>
                    <a:p>
                      <a:endParaRPr lang="en-GB" dirty="0"/>
                    </a:p>
                  </a:txBody>
                  <a:tcPr/>
                </a:tc>
              </a:tr>
            </a:tbl>
          </a:graphicData>
        </a:graphic>
      </p:graphicFrame>
    </p:spTree>
    <p:extLst>
      <p:ext uri="{BB962C8B-B14F-4D97-AF65-F5344CB8AC3E}">
        <p14:creationId xmlns:p14="http://schemas.microsoft.com/office/powerpoint/2010/main" val="2546871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81200" y="274639"/>
            <a:ext cx="8205788" cy="1641475"/>
          </a:xfrm>
        </p:spPr>
        <p:txBody>
          <a:bodyPr/>
          <a:lstStyle/>
          <a:p>
            <a:r>
              <a:rPr lang="en-GB" altLang="en-US" sz="3200" b="1"/>
              <a:t>Children (Equal Protection from Assault) </a:t>
            </a:r>
            <a:br>
              <a:rPr lang="en-GB" altLang="en-US" sz="3200" b="1"/>
            </a:br>
            <a:r>
              <a:rPr lang="en-GB" altLang="en-US" sz="3200" b="1"/>
              <a:t>(Scotland) Member’s Bill</a:t>
            </a:r>
            <a:r>
              <a:rPr lang="en-GB" altLang="en-US" sz="3200"/>
              <a:t/>
            </a:r>
            <a:br>
              <a:rPr lang="en-GB" altLang="en-US" sz="3200"/>
            </a:br>
            <a:endParaRPr lang="en-GB" altLang="en-US" sz="3200"/>
          </a:p>
        </p:txBody>
      </p:sp>
      <p:sp>
        <p:nvSpPr>
          <p:cNvPr id="39939" name="Content Placeholder 2"/>
          <p:cNvSpPr>
            <a:spLocks noGrp="1"/>
          </p:cNvSpPr>
          <p:nvPr>
            <p:ph idx="1"/>
          </p:nvPr>
        </p:nvSpPr>
        <p:spPr>
          <a:xfrm>
            <a:off x="2063750" y="1557338"/>
            <a:ext cx="8205788" cy="4895850"/>
          </a:xfrm>
        </p:spPr>
        <p:txBody>
          <a:bodyPr/>
          <a:lstStyle/>
          <a:p>
            <a:r>
              <a:rPr lang="en-GB" altLang="en-US" sz="1600"/>
              <a:t>	</a:t>
            </a:r>
            <a:r>
              <a:rPr lang="en-GB" altLang="en-US" sz="1800" u="sng"/>
              <a:t>What is it?</a:t>
            </a:r>
            <a:endParaRPr lang="en-GB" altLang="en-US" sz="1800"/>
          </a:p>
          <a:p>
            <a:r>
              <a:rPr lang="en-GB" altLang="en-US" sz="1800"/>
              <a:t>	This bill relates to what has sometimes been known as the </a:t>
            </a:r>
            <a:r>
              <a:rPr lang="en-GB" altLang="en-US" sz="1800" b="1"/>
              <a:t>“smacking ban”</a:t>
            </a:r>
            <a:r>
              <a:rPr lang="en-GB" altLang="en-US" sz="1800"/>
              <a:t>.</a:t>
            </a:r>
          </a:p>
          <a:p>
            <a:r>
              <a:rPr lang="en-GB" altLang="en-US" sz="1800"/>
              <a:t>	It has previously been acceptable in Scots law for parents to use “reasonable” physical force to discipline children. This is no longer the case.</a:t>
            </a:r>
          </a:p>
          <a:p>
            <a:endParaRPr lang="en-GB" altLang="en-US" sz="1800"/>
          </a:p>
          <a:p>
            <a:r>
              <a:rPr lang="en-GB" altLang="en-US" sz="1800"/>
              <a:t>	</a:t>
            </a:r>
            <a:r>
              <a:rPr lang="en-GB" altLang="en-US" sz="1800" u="sng"/>
              <a:t>What does this mean for me?</a:t>
            </a:r>
          </a:p>
          <a:p>
            <a:r>
              <a:rPr lang="en-GB" altLang="en-US" sz="1800"/>
              <a:t>	If you see a parent smacking a child, and it’s appropriate to do so, try to engage with them to find out what has triggered the incident and to offer advice and assistance as appropriate. As part of that conversation, we can now give a clear message that smacking is against the law. </a:t>
            </a:r>
          </a:p>
          <a:p>
            <a:r>
              <a:rPr lang="en-GB" altLang="en-US" sz="1800"/>
              <a:t>	It is not necessary to immediately report someone to the police if you think that preventive action can be taken to minimise the risk of the behaviour being repeated. As always, professional judgement should be applied when considering whether to raise a child protection concern.</a:t>
            </a:r>
          </a:p>
          <a:p>
            <a:endParaRPr lang="en-GB" altLang="en-US" sz="1100"/>
          </a:p>
        </p:txBody>
      </p:sp>
    </p:spTree>
    <p:extLst>
      <p:ext uri="{BB962C8B-B14F-4D97-AF65-F5344CB8AC3E}">
        <p14:creationId xmlns:p14="http://schemas.microsoft.com/office/powerpoint/2010/main" val="1292472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9289" y="188914"/>
            <a:ext cx="8205787" cy="1119187"/>
          </a:xfrm>
        </p:spPr>
        <p:txBody>
          <a:bodyPr/>
          <a:lstStyle/>
          <a:p>
            <a:r>
              <a:rPr lang="en-GB" altLang="en-US" sz="4000" b="1"/>
              <a:t>Going forward post Covid-19</a:t>
            </a:r>
          </a:p>
        </p:txBody>
      </p:sp>
      <p:sp>
        <p:nvSpPr>
          <p:cNvPr id="40963" name="Content Placeholder 2"/>
          <p:cNvSpPr>
            <a:spLocks noGrp="1"/>
          </p:cNvSpPr>
          <p:nvPr>
            <p:ph idx="1"/>
          </p:nvPr>
        </p:nvSpPr>
        <p:spPr>
          <a:xfrm>
            <a:off x="1981200" y="1412876"/>
            <a:ext cx="8205788" cy="4689475"/>
          </a:xfrm>
        </p:spPr>
        <p:txBody>
          <a:bodyPr/>
          <a:lstStyle/>
          <a:p>
            <a:r>
              <a:rPr lang="en-GB" altLang="en-US" sz="1600"/>
              <a:t>	Covid-19 has changed the world for all of us.  </a:t>
            </a:r>
          </a:p>
          <a:p>
            <a:r>
              <a:rPr lang="en-GB" altLang="en-US" sz="1600"/>
              <a:t>	it hasn't been bad for everyone - Information about response to collective experiences such as natural disasters and other pandemics indicate that some children and young people may not have been adversely affected during COVID-19 and, many may in fact have enjoyed being at home with their families.</a:t>
            </a:r>
          </a:p>
          <a:p>
            <a:r>
              <a:rPr lang="en-GB" altLang="en-US" sz="1600"/>
              <a:t>	For others, however, being at home in lockdown may have led to or increased situations of neglect or abuse, with no contact outside the home to raise concerns or adults to check in with them, and little respite. In these cases we need to follow our usual CP procedures </a:t>
            </a:r>
          </a:p>
          <a:p>
            <a:r>
              <a:rPr lang="en-GB" altLang="en-US" sz="1600"/>
              <a:t>	Some of the negative experiences are universal so don't need CP/welfare referrals, but more universal and targeted approaches through normal community/supports and Staged Intervention. Educational Psychology colleagues have written guidance for schools around Trauma Recovery Planning.</a:t>
            </a:r>
          </a:p>
          <a:p>
            <a:r>
              <a:rPr lang="en-GB" altLang="en-US" sz="1600"/>
              <a:t>	It is important that we are all extra vigilant/listen to children who may have experienced trauma during lockdown and/or lived with adults with mental health challenges.</a:t>
            </a:r>
          </a:p>
        </p:txBody>
      </p:sp>
    </p:spTree>
    <p:extLst>
      <p:ext uri="{BB962C8B-B14F-4D97-AF65-F5344CB8AC3E}">
        <p14:creationId xmlns:p14="http://schemas.microsoft.com/office/powerpoint/2010/main" val="1720164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19289" y="188914"/>
            <a:ext cx="8205787" cy="1119187"/>
          </a:xfrm>
        </p:spPr>
        <p:txBody>
          <a:bodyPr/>
          <a:lstStyle/>
          <a:p>
            <a:r>
              <a:rPr lang="en-GB" altLang="en-US" sz="4000" b="1"/>
              <a:t>Online Safety </a:t>
            </a:r>
          </a:p>
        </p:txBody>
      </p:sp>
      <p:sp>
        <p:nvSpPr>
          <p:cNvPr id="41987" name="Content Placeholder 2"/>
          <p:cNvSpPr>
            <a:spLocks noGrp="1"/>
          </p:cNvSpPr>
          <p:nvPr>
            <p:ph idx="1"/>
          </p:nvPr>
        </p:nvSpPr>
        <p:spPr>
          <a:xfrm>
            <a:off x="1981200" y="1412876"/>
            <a:ext cx="8205788" cy="4689475"/>
          </a:xfrm>
        </p:spPr>
        <p:txBody>
          <a:bodyPr/>
          <a:lstStyle/>
          <a:p>
            <a:r>
              <a:rPr lang="en-GB" altLang="en-US" sz="1600"/>
              <a:t>	Due to the increase of online learning, it is important to reiterate safe practice for both staff and pupils.</a:t>
            </a:r>
          </a:p>
          <a:p>
            <a:r>
              <a:rPr lang="en-GB" altLang="en-US" sz="1600"/>
              <a:t>	Advice for staff is produced by GTCS, EIS and SSSC and should be read by all staff</a:t>
            </a:r>
          </a:p>
          <a:p>
            <a:r>
              <a:rPr lang="en-GB" altLang="en-US" sz="1400">
                <a:hlinkClick r:id="rId2"/>
              </a:rPr>
              <a:t>http://www.gtcs.org.uk/web/FILES/teacher-regulation/copac-0412.pdf</a:t>
            </a:r>
            <a:endParaRPr lang="en-GB" altLang="en-US" sz="1400"/>
          </a:p>
          <a:p>
            <a:r>
              <a:rPr lang="en-GB" altLang="en-US" sz="1400">
                <a:hlinkClick r:id="rId3"/>
              </a:rPr>
              <a:t>https://www.eis.org.uk/Content/images/corona/Working%20at%20Home.pdf</a:t>
            </a:r>
            <a:endParaRPr lang="en-GB" altLang="en-US" sz="1400"/>
          </a:p>
          <a:p>
            <a:r>
              <a:rPr lang="en-GB" altLang="en-US" sz="1400">
                <a:hlinkClick r:id="rId4"/>
              </a:rPr>
              <a:t>https://www.sssc.uk.com/knowledgebase/article/KA-01068/en-us</a:t>
            </a:r>
            <a:endParaRPr lang="en-GB" altLang="en-US" sz="1400"/>
          </a:p>
          <a:p>
            <a:endParaRPr lang="en-GB" altLang="en-US" sz="1600"/>
          </a:p>
          <a:p>
            <a:r>
              <a:rPr lang="en-GB" altLang="en-US" sz="1600"/>
              <a:t>	As well as including online safety in daily practice, there are many resources which can be shared with parents and children. organisations such as CEOPS, Education Scotland, UK Safer Internet Centre.</a:t>
            </a:r>
          </a:p>
          <a:p>
            <a:r>
              <a:rPr lang="en-GB" altLang="en-US" sz="1400">
                <a:hlinkClick r:id="rId5"/>
              </a:rPr>
              <a:t>https://www.thinkuknow.co.uk/</a:t>
            </a:r>
            <a:endParaRPr lang="en-GB" altLang="en-US" sz="1400"/>
          </a:p>
          <a:p>
            <a:r>
              <a:rPr lang="en-GB" altLang="en-US" sz="1400">
                <a:hlinkClick r:id="rId6"/>
              </a:rPr>
              <a:t>https://education.gov.scot/parentzone/news-and-events/online-safety-workshop-for-parents/</a:t>
            </a:r>
            <a:endParaRPr lang="en-GB" altLang="en-US" sz="1400"/>
          </a:p>
          <a:p>
            <a:r>
              <a:rPr lang="en-GB" altLang="en-US" sz="1400">
                <a:hlinkClick r:id="rId7"/>
              </a:rPr>
              <a:t>https://www.saferinternet.org.uk/online-safety-live-resources-area-scotland</a:t>
            </a:r>
            <a:endParaRPr lang="en-GB" altLang="en-US" sz="1400"/>
          </a:p>
          <a:p>
            <a:endParaRPr lang="en-GB" altLang="en-US" sz="1600"/>
          </a:p>
          <a:p>
            <a:endParaRPr lang="en-GB" altLang="en-US" sz="1600"/>
          </a:p>
        </p:txBody>
      </p:sp>
    </p:spTree>
    <p:extLst>
      <p:ext uri="{BB962C8B-B14F-4D97-AF65-F5344CB8AC3E}">
        <p14:creationId xmlns:p14="http://schemas.microsoft.com/office/powerpoint/2010/main" val="2732619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2424113" y="404814"/>
            <a:ext cx="7772400" cy="936625"/>
          </a:xfrm>
        </p:spPr>
        <p:txBody>
          <a:bodyPr anchor="t"/>
          <a:lstStyle/>
          <a:p>
            <a:pPr eaLnBrk="1" hangingPunct="1"/>
            <a:r>
              <a:rPr lang="en-GB" altLang="en-US" sz="4400" b="1">
                <a:ea typeface="Calibri" panose="020F0502020204030204" pitchFamily="34" charset="0"/>
                <a:cs typeface="Arial" panose="020B0604020202020204" pitchFamily="34" charset="0"/>
              </a:rPr>
              <a:t>We can be proactive!</a:t>
            </a:r>
          </a:p>
        </p:txBody>
      </p:sp>
      <p:sp>
        <p:nvSpPr>
          <p:cNvPr id="43011" name="Text Box 5"/>
          <p:cNvSpPr txBox="1">
            <a:spLocks noChangeArrowheads="1"/>
          </p:cNvSpPr>
          <p:nvPr/>
        </p:nvSpPr>
        <p:spPr bwMode="auto">
          <a:xfrm>
            <a:off x="2063751" y="1557339"/>
            <a:ext cx="7993063" cy="461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spcBef>
                <a:spcPts val="800"/>
              </a:spcBef>
              <a:buClr>
                <a:srgbClr val="000000"/>
              </a:buClr>
              <a:buSzPct val="100000"/>
              <a:buFont typeface="Times New Roman" panose="02020603050405020304" pitchFamily="18" charset="0"/>
              <a:tabLst>
                <a:tab pos="365125"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365125"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365125"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65125"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Positive whole school ethos</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Personal safety programmes increasing knowledge and developing skills</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Anti-bullying, anti-racist and anti-discrimination policies and practices</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Health and well-being programmes</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Education for personal and social development</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Developing resilience</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Safe use of internet and other technologies</a:t>
            </a:r>
          </a:p>
          <a:p>
            <a:pPr eaLnBrk="1" hangingPunct="1">
              <a:spcBef>
                <a:spcPct val="50000"/>
              </a:spcBef>
              <a:buClr>
                <a:srgbClr val="FF3300"/>
              </a:buClr>
              <a:buSzTx/>
              <a:buFontTx/>
              <a:buChar char="•"/>
            </a:pPr>
            <a:r>
              <a:rPr lang="en-GB" altLang="en-US" sz="2200">
                <a:solidFill>
                  <a:schemeClr val="tx1"/>
                </a:solidFill>
                <a:ea typeface="Calibri" panose="020F0502020204030204" pitchFamily="34" charset="0"/>
                <a:cs typeface="Arial" panose="020B0604020202020204" pitchFamily="34" charset="0"/>
              </a:rPr>
              <a:t>Working positively with parents and carers</a:t>
            </a:r>
          </a:p>
        </p:txBody>
      </p:sp>
    </p:spTree>
    <p:extLst>
      <p:ext uri="{BB962C8B-B14F-4D97-AF65-F5344CB8AC3E}">
        <p14:creationId xmlns:p14="http://schemas.microsoft.com/office/powerpoint/2010/main" val="255544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2279651" y="1628776"/>
            <a:ext cx="7935913" cy="4424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19088">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icrosoft YaHei" panose="020B0503020204020204" pitchFamily="34" charset="-122"/>
              </a:defRPr>
            </a:lvl9pPr>
          </a:lstStyle>
          <a:p>
            <a:pPr>
              <a:lnSpc>
                <a:spcPct val="90000"/>
              </a:lnSpc>
              <a:spcBef>
                <a:spcPts val="700"/>
              </a:spcBef>
              <a:buClrTx/>
            </a:pPr>
            <a:r>
              <a:rPr lang="en-US" altLang="en-US" sz="2800" b="1">
                <a:solidFill>
                  <a:schemeClr val="tx1"/>
                </a:solidFill>
              </a:rPr>
              <a:t>At the end of this session participants will:</a:t>
            </a:r>
          </a:p>
          <a:p>
            <a:pPr>
              <a:lnSpc>
                <a:spcPct val="90000"/>
              </a:lnSpc>
              <a:spcBef>
                <a:spcPts val="700"/>
              </a:spcBef>
              <a:buClrTx/>
            </a:pPr>
            <a:endParaRPr lang="en-US" altLang="en-US" sz="2800" b="1">
              <a:solidFill>
                <a:schemeClr val="tx1"/>
              </a:solidFill>
            </a:endParaRPr>
          </a:p>
          <a:p>
            <a:pPr>
              <a:lnSpc>
                <a:spcPct val="90000"/>
              </a:lnSpc>
              <a:spcBef>
                <a:spcPts val="600"/>
              </a:spcBef>
              <a:buClr>
                <a:srgbClr val="031A7E"/>
              </a:buClr>
              <a:buFont typeface="Arial" panose="020B0604020202020204" pitchFamily="34" charset="0"/>
              <a:buChar char="•"/>
            </a:pPr>
            <a:r>
              <a:rPr lang="en-US" altLang="en-US" sz="2400">
                <a:solidFill>
                  <a:schemeClr val="tx1"/>
                </a:solidFill>
              </a:rPr>
              <a:t>Be clear about key roles and responsibilities in schools and early years establishments concerning Child Protection</a:t>
            </a:r>
          </a:p>
          <a:p>
            <a:pPr>
              <a:lnSpc>
                <a:spcPct val="90000"/>
              </a:lnSpc>
              <a:spcBef>
                <a:spcPts val="600"/>
              </a:spcBef>
              <a:buClr>
                <a:srgbClr val="031A7E"/>
              </a:buClr>
              <a:buFont typeface="Arial" panose="020B0604020202020204" pitchFamily="34" charset="0"/>
              <a:buChar char="•"/>
            </a:pPr>
            <a:endParaRPr lang="en-US" altLang="en-US" sz="2400">
              <a:solidFill>
                <a:schemeClr val="tx1"/>
              </a:solidFill>
            </a:endParaRPr>
          </a:p>
          <a:p>
            <a:pPr>
              <a:lnSpc>
                <a:spcPct val="90000"/>
              </a:lnSpc>
              <a:spcBef>
                <a:spcPts val="600"/>
              </a:spcBef>
              <a:buClr>
                <a:srgbClr val="031A7E"/>
              </a:buClr>
              <a:buFont typeface="Arial" panose="020B0604020202020204" pitchFamily="34" charset="0"/>
              <a:buChar char="•"/>
            </a:pPr>
            <a:r>
              <a:rPr lang="en-US" altLang="en-US" sz="2400">
                <a:solidFill>
                  <a:schemeClr val="tx1"/>
                </a:solidFill>
              </a:rPr>
              <a:t>Be clear about what to do if they are concerned about a child and understand the procedures</a:t>
            </a:r>
          </a:p>
          <a:p>
            <a:pPr>
              <a:lnSpc>
                <a:spcPct val="90000"/>
              </a:lnSpc>
              <a:spcBef>
                <a:spcPts val="600"/>
              </a:spcBef>
              <a:buClr>
                <a:srgbClr val="031A7E"/>
              </a:buClr>
              <a:buFont typeface="Arial" panose="020B0604020202020204" pitchFamily="34" charset="0"/>
              <a:buChar char="•"/>
            </a:pPr>
            <a:endParaRPr lang="en-US" altLang="en-US" sz="2400">
              <a:solidFill>
                <a:schemeClr val="tx1"/>
              </a:solidFill>
            </a:endParaRPr>
          </a:p>
          <a:p>
            <a:pPr>
              <a:lnSpc>
                <a:spcPct val="90000"/>
              </a:lnSpc>
              <a:spcBef>
                <a:spcPts val="600"/>
              </a:spcBef>
              <a:buClr>
                <a:srgbClr val="031A7E"/>
              </a:buClr>
              <a:buFont typeface="Arial" panose="020B0604020202020204" pitchFamily="34" charset="0"/>
              <a:buChar char="•"/>
            </a:pPr>
            <a:r>
              <a:rPr lang="en-US" altLang="en-US" sz="2400">
                <a:solidFill>
                  <a:schemeClr val="tx1"/>
                </a:solidFill>
              </a:rPr>
              <a:t>Be clear about how to respond to a child who tells them about possible abuse</a:t>
            </a:r>
          </a:p>
          <a:p>
            <a:pPr>
              <a:lnSpc>
                <a:spcPct val="90000"/>
              </a:lnSpc>
              <a:spcBef>
                <a:spcPts val="600"/>
              </a:spcBef>
              <a:buClr>
                <a:srgbClr val="031A7E"/>
              </a:buClr>
            </a:pPr>
            <a:endParaRPr lang="en-US" altLang="en-US" sz="2400">
              <a:solidFill>
                <a:schemeClr val="tx1"/>
              </a:solidFill>
            </a:endParaRPr>
          </a:p>
          <a:p>
            <a:pPr>
              <a:lnSpc>
                <a:spcPct val="90000"/>
              </a:lnSpc>
              <a:spcBef>
                <a:spcPts val="600"/>
              </a:spcBef>
              <a:buClr>
                <a:srgbClr val="031A7E"/>
              </a:buClr>
            </a:pPr>
            <a:endParaRPr lang="en-US" altLang="en-US" sz="2400">
              <a:solidFill>
                <a:srgbClr val="031A7E"/>
              </a:solidFill>
            </a:endParaRPr>
          </a:p>
          <a:p>
            <a:pPr>
              <a:spcBef>
                <a:spcPts val="600"/>
              </a:spcBef>
              <a:buClrTx/>
            </a:pPr>
            <a:endParaRPr lang="en-US" altLang="en-US" sz="2400">
              <a:solidFill>
                <a:srgbClr val="031A7E"/>
              </a:solidFill>
            </a:endParaRPr>
          </a:p>
        </p:txBody>
      </p:sp>
    </p:spTree>
    <p:extLst>
      <p:ext uri="{BB962C8B-B14F-4D97-AF65-F5344CB8AC3E}">
        <p14:creationId xmlns:p14="http://schemas.microsoft.com/office/powerpoint/2010/main" val="36286062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GB" b="1" dirty="0" smtClean="0">
                <a:latin typeface="+mn-lt"/>
                <a:cs typeface="Arial" pitchFamily="34" charset="0"/>
              </a:rPr>
              <a:t>What is Child Protection?</a:t>
            </a:r>
          </a:p>
        </p:txBody>
      </p:sp>
      <p:sp>
        <p:nvSpPr>
          <p:cNvPr id="28675" name="Content Placeholder 2"/>
          <p:cNvSpPr>
            <a:spLocks noGrp="1"/>
          </p:cNvSpPr>
          <p:nvPr>
            <p:ph idx="1"/>
          </p:nvPr>
        </p:nvSpPr>
        <p:spPr/>
        <p:txBody>
          <a:bodyPr/>
          <a:lstStyle/>
          <a:p>
            <a:pPr marL="0" indent="0" algn="ctr"/>
            <a:r>
              <a:rPr lang="en-GB" altLang="en-US" smtClean="0"/>
              <a:t>“child protection” means protecting a child from abuse or neglect. </a:t>
            </a:r>
            <a:r>
              <a:rPr lang="en-GB" altLang="en-US" b="1" smtClean="0"/>
              <a:t>Abuse or neglect need not have taken place;</a:t>
            </a:r>
            <a:r>
              <a:rPr lang="en-GB" altLang="en-US" smtClean="0"/>
              <a:t> it is sufficient for a risk assessment to have identified a </a:t>
            </a:r>
            <a:r>
              <a:rPr lang="en-GB" altLang="en-US" b="1" i="1" smtClean="0"/>
              <a:t>likelihood</a:t>
            </a:r>
            <a:r>
              <a:rPr lang="en-GB" altLang="en-US" b="1" smtClean="0"/>
              <a:t> or </a:t>
            </a:r>
            <a:r>
              <a:rPr lang="en-GB" altLang="en-US" b="1" i="1" smtClean="0"/>
              <a:t>risk </a:t>
            </a:r>
            <a:r>
              <a:rPr lang="en-GB" altLang="en-US" b="1" smtClean="0"/>
              <a:t>of significant harm </a:t>
            </a:r>
            <a:r>
              <a:rPr lang="en-GB" altLang="en-US" smtClean="0"/>
              <a:t>from abuse or neglect</a:t>
            </a:r>
          </a:p>
        </p:txBody>
      </p:sp>
    </p:spTree>
    <p:extLst>
      <p:ext uri="{BB962C8B-B14F-4D97-AF65-F5344CB8AC3E}">
        <p14:creationId xmlns:p14="http://schemas.microsoft.com/office/powerpoint/2010/main" val="241002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2208213" y="260351"/>
            <a:ext cx="7916862" cy="2016125"/>
          </a:xfrm>
        </p:spPr>
        <p:txBody>
          <a:bodyPr anchor="t"/>
          <a:lstStyle/>
          <a:p>
            <a:pPr eaLnBrk="1" hangingPunct="1"/>
            <a:r>
              <a:rPr lang="en-GB" altLang="en-US" sz="4400" b="1"/>
              <a:t>Physical Abuse</a:t>
            </a:r>
            <a:r>
              <a:rPr lang="en-GB" altLang="en-US" b="1" smtClean="0"/>
              <a:t/>
            </a:r>
            <a:br>
              <a:rPr lang="en-GB" altLang="en-US" b="1" smtClean="0"/>
            </a:br>
            <a:r>
              <a:rPr lang="en-GB" altLang="en-US" sz="2400" b="1"/>
              <a:t>What is getting in the way of this child being safe?</a:t>
            </a:r>
            <a:br>
              <a:rPr lang="en-GB" altLang="en-US" sz="2400" b="1"/>
            </a:br>
            <a:r>
              <a:rPr lang="en-GB" altLang="en-US" sz="2400" b="1"/>
              <a:t>What have I observed, heard or identified that causes concern?</a:t>
            </a:r>
          </a:p>
        </p:txBody>
      </p:sp>
      <p:sp>
        <p:nvSpPr>
          <p:cNvPr id="12293" name="Text Box 7"/>
          <p:cNvSpPr txBox="1">
            <a:spLocks noChangeArrowheads="1"/>
          </p:cNvSpPr>
          <p:nvPr/>
        </p:nvSpPr>
        <p:spPr bwMode="auto">
          <a:xfrm>
            <a:off x="6348414" y="2492376"/>
            <a:ext cx="4319587"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6700" indent="-266700" eaLnBrk="0" hangingPunct="0">
              <a:tabLst>
                <a:tab pos="266700" algn="l"/>
              </a:tabLst>
              <a:defRPr>
                <a:solidFill>
                  <a:schemeClr val="tx1"/>
                </a:solidFill>
                <a:latin typeface="Arial" charset="0"/>
              </a:defRPr>
            </a:lvl1pPr>
            <a:lvl2pPr marL="742950" indent="-285750" eaLnBrk="0" hangingPunct="0">
              <a:tabLst>
                <a:tab pos="266700" algn="l"/>
              </a:tabLst>
              <a:defRPr>
                <a:solidFill>
                  <a:schemeClr val="tx1"/>
                </a:solidFill>
                <a:latin typeface="Arial" charset="0"/>
              </a:defRPr>
            </a:lvl2pPr>
            <a:lvl3pPr marL="1143000" indent="-228600" eaLnBrk="0" hangingPunct="0">
              <a:tabLst>
                <a:tab pos="266700" algn="l"/>
              </a:tabLst>
              <a:defRPr>
                <a:solidFill>
                  <a:schemeClr val="tx1"/>
                </a:solidFill>
                <a:latin typeface="Arial" charset="0"/>
              </a:defRPr>
            </a:lvl3pPr>
            <a:lvl4pPr marL="1600200" indent="-228600" eaLnBrk="0" hangingPunct="0">
              <a:tabLst>
                <a:tab pos="266700" algn="l"/>
              </a:tabLst>
              <a:defRPr>
                <a:solidFill>
                  <a:schemeClr val="tx1"/>
                </a:solidFill>
                <a:latin typeface="Arial" charset="0"/>
              </a:defRPr>
            </a:lvl4pPr>
            <a:lvl5pPr marL="2057400" indent="-228600" eaLnBrk="0" hangingPunct="0">
              <a:tabLst>
                <a:tab pos="266700" algn="l"/>
              </a:tabLst>
              <a:defRPr>
                <a:solidFill>
                  <a:schemeClr val="tx1"/>
                </a:solidFill>
                <a:latin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defRPr>
            </a:lvl9pPr>
          </a:lstStyle>
          <a:p>
            <a:pPr eaLnBrk="1" hangingPunct="1">
              <a:spcBef>
                <a:spcPct val="50000"/>
              </a:spcBef>
              <a:buClr>
                <a:srgbClr val="FF3300"/>
              </a:buClr>
              <a:defRPr/>
            </a:pPr>
            <a:r>
              <a:rPr lang="en-GB" sz="2000" b="1" i="1" dirty="0">
                <a:solidFill>
                  <a:srgbClr val="FF3300"/>
                </a:solidFill>
                <a:latin typeface="+mn-lt"/>
              </a:rPr>
              <a:t>Possible Indicators may include:</a:t>
            </a:r>
          </a:p>
          <a:p>
            <a:pPr eaLnBrk="1" hangingPunct="1">
              <a:spcBef>
                <a:spcPct val="50000"/>
              </a:spcBef>
              <a:buClr>
                <a:srgbClr val="FF3300"/>
              </a:buClr>
              <a:buFontTx/>
              <a:buChar char="•"/>
              <a:defRPr/>
            </a:pPr>
            <a:r>
              <a:rPr lang="en-GB" sz="2000" dirty="0">
                <a:latin typeface="+mn-lt"/>
              </a:rPr>
              <a:t>Unexplained injuries or burns</a:t>
            </a:r>
          </a:p>
          <a:p>
            <a:pPr eaLnBrk="1" hangingPunct="1">
              <a:spcBef>
                <a:spcPct val="50000"/>
              </a:spcBef>
              <a:buClr>
                <a:srgbClr val="FF3300"/>
              </a:buClr>
              <a:buFontTx/>
              <a:buChar char="•"/>
              <a:defRPr/>
            </a:pPr>
            <a:r>
              <a:rPr lang="en-GB" sz="2000" dirty="0">
                <a:latin typeface="+mn-lt"/>
              </a:rPr>
              <a:t>Improbable explanation for an injury</a:t>
            </a:r>
          </a:p>
          <a:p>
            <a:pPr eaLnBrk="1" hangingPunct="1">
              <a:spcBef>
                <a:spcPct val="50000"/>
              </a:spcBef>
              <a:buClr>
                <a:srgbClr val="FF3300"/>
              </a:buClr>
              <a:buFontTx/>
              <a:buChar char="•"/>
              <a:defRPr/>
            </a:pPr>
            <a:r>
              <a:rPr lang="en-GB" sz="2000" dirty="0">
                <a:latin typeface="+mn-lt"/>
              </a:rPr>
              <a:t>Recurring ‘accidents’ </a:t>
            </a:r>
          </a:p>
          <a:p>
            <a:pPr eaLnBrk="1" hangingPunct="1">
              <a:spcBef>
                <a:spcPct val="50000"/>
              </a:spcBef>
              <a:buClr>
                <a:srgbClr val="FF3300"/>
              </a:buClr>
              <a:buFontTx/>
              <a:buChar char="•"/>
              <a:defRPr/>
            </a:pPr>
            <a:r>
              <a:rPr lang="en-GB" sz="2000" dirty="0">
                <a:latin typeface="+mn-lt"/>
              </a:rPr>
              <a:t>Untreated injuries</a:t>
            </a:r>
          </a:p>
          <a:p>
            <a:pPr eaLnBrk="1" hangingPunct="1">
              <a:spcBef>
                <a:spcPct val="50000"/>
              </a:spcBef>
              <a:buClr>
                <a:srgbClr val="FF3300"/>
              </a:buClr>
              <a:buFontTx/>
              <a:buChar char="•"/>
              <a:defRPr/>
            </a:pPr>
            <a:r>
              <a:rPr lang="en-GB" sz="2000" dirty="0">
                <a:latin typeface="+mn-lt"/>
              </a:rPr>
              <a:t>Reluctance to discuss injuries</a:t>
            </a:r>
          </a:p>
          <a:p>
            <a:pPr eaLnBrk="1" hangingPunct="1">
              <a:spcBef>
                <a:spcPct val="50000"/>
              </a:spcBef>
              <a:buClr>
                <a:srgbClr val="FF3300"/>
              </a:buClr>
              <a:buFontTx/>
              <a:buChar char="•"/>
              <a:defRPr/>
            </a:pPr>
            <a:r>
              <a:rPr lang="en-GB" sz="2000" dirty="0">
                <a:latin typeface="+mn-lt"/>
              </a:rPr>
              <a:t>Fear of returning home or chronic running away</a:t>
            </a:r>
          </a:p>
        </p:txBody>
      </p:sp>
      <p:sp>
        <p:nvSpPr>
          <p:cNvPr id="12295" name="Text Box 10"/>
          <p:cNvSpPr txBox="1">
            <a:spLocks noChangeArrowheads="1"/>
          </p:cNvSpPr>
          <p:nvPr/>
        </p:nvSpPr>
        <p:spPr bwMode="auto">
          <a:xfrm>
            <a:off x="1774826" y="2492376"/>
            <a:ext cx="410527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2000" b="1" i="1" dirty="0">
                <a:solidFill>
                  <a:srgbClr val="FF3300"/>
                </a:solidFill>
                <a:latin typeface="+mn-lt"/>
              </a:rPr>
              <a:t>Definition</a:t>
            </a:r>
          </a:p>
          <a:p>
            <a:pPr eaLnBrk="1" hangingPunct="1">
              <a:spcBef>
                <a:spcPct val="50000"/>
              </a:spcBef>
              <a:defRPr/>
            </a:pPr>
            <a:r>
              <a:rPr lang="en-GB" sz="2000" dirty="0">
                <a:latin typeface="+mn-lt"/>
              </a:rPr>
              <a:t>May involve hitting, shaking, throwing, poisoning, burning, scalding, drowning or otherwise harming a child. </a:t>
            </a:r>
          </a:p>
          <a:p>
            <a:pPr eaLnBrk="1" hangingPunct="1">
              <a:spcBef>
                <a:spcPct val="50000"/>
              </a:spcBef>
              <a:defRPr/>
            </a:pPr>
            <a:r>
              <a:rPr lang="en-GB" sz="2000" dirty="0">
                <a:latin typeface="+mn-lt"/>
              </a:rPr>
              <a:t>Can also be caused when a parent or carer feigns symptoms of, or deliberately causes, ill health to a child (Fabricated or induced illness)</a:t>
            </a:r>
          </a:p>
        </p:txBody>
      </p:sp>
    </p:spTree>
    <p:extLst>
      <p:ext uri="{BB962C8B-B14F-4D97-AF65-F5344CB8AC3E}">
        <p14:creationId xmlns:p14="http://schemas.microsoft.com/office/powerpoint/2010/main" val="420986850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additive="base">
                                        <p:cTn id="7" dur="500" fill="hold"/>
                                        <p:tgtEl>
                                          <p:spTgt spid="12295"/>
                                        </p:tgtEl>
                                        <p:attrNameLst>
                                          <p:attrName>ppt_x</p:attrName>
                                        </p:attrNameLst>
                                      </p:cBhvr>
                                      <p:tavLst>
                                        <p:tav tm="0">
                                          <p:val>
                                            <p:strVal val="#ppt_x"/>
                                          </p:val>
                                        </p:tav>
                                        <p:tav tm="100000">
                                          <p:val>
                                            <p:strVal val="#ppt_x"/>
                                          </p:val>
                                        </p:tav>
                                      </p:tavLst>
                                    </p:anim>
                                    <p:anim calcmode="lin" valueType="num">
                                      <p:cBhvr additive="base">
                                        <p:cTn id="8"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3">
                                            <p:txEl>
                                              <p:pRg st="0" end="0"/>
                                            </p:txEl>
                                          </p:spTgt>
                                        </p:tgtEl>
                                        <p:attrNameLst>
                                          <p:attrName>style.visibility</p:attrName>
                                        </p:attrNameLst>
                                      </p:cBhvr>
                                      <p:to>
                                        <p:strVal val="visible"/>
                                      </p:to>
                                    </p:set>
                                    <p:anim calcmode="lin" valueType="num">
                                      <p:cBhvr additive="base">
                                        <p:cTn id="13" dur="5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293">
                                            <p:txEl>
                                              <p:pRg st="1" end="1"/>
                                            </p:txEl>
                                          </p:spTgt>
                                        </p:tgtEl>
                                        <p:attrNameLst>
                                          <p:attrName>style.visibility</p:attrName>
                                        </p:attrNameLst>
                                      </p:cBhvr>
                                      <p:to>
                                        <p:strVal val="visible"/>
                                      </p:to>
                                    </p:set>
                                    <p:anim calcmode="lin" valueType="num">
                                      <p:cBhvr additive="base">
                                        <p:cTn id="17" dur="500" fill="hold"/>
                                        <p:tgtEl>
                                          <p:spTgt spid="1229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293">
                                            <p:txEl>
                                              <p:pRg st="2" end="2"/>
                                            </p:txEl>
                                          </p:spTgt>
                                        </p:tgtEl>
                                        <p:attrNameLst>
                                          <p:attrName>style.visibility</p:attrName>
                                        </p:attrNameLst>
                                      </p:cBhvr>
                                      <p:to>
                                        <p:strVal val="visible"/>
                                      </p:to>
                                    </p:set>
                                    <p:anim calcmode="lin" valueType="num">
                                      <p:cBhvr additive="base">
                                        <p:cTn id="21" dur="500" fill="hold"/>
                                        <p:tgtEl>
                                          <p:spTgt spid="1229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293">
                                            <p:txEl>
                                              <p:pRg st="3" end="3"/>
                                            </p:txEl>
                                          </p:spTgt>
                                        </p:tgtEl>
                                        <p:attrNameLst>
                                          <p:attrName>style.visibility</p:attrName>
                                        </p:attrNameLst>
                                      </p:cBhvr>
                                      <p:to>
                                        <p:strVal val="visible"/>
                                      </p:to>
                                    </p:set>
                                    <p:anim calcmode="lin" valueType="num">
                                      <p:cBhvr additive="base">
                                        <p:cTn id="25" dur="500" fill="hold"/>
                                        <p:tgtEl>
                                          <p:spTgt spid="1229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3">
                                            <p:txEl>
                                              <p:pRg st="4" end="4"/>
                                            </p:txEl>
                                          </p:spTgt>
                                        </p:tgtEl>
                                        <p:attrNameLst>
                                          <p:attrName>style.visibility</p:attrName>
                                        </p:attrNameLst>
                                      </p:cBhvr>
                                      <p:to>
                                        <p:strVal val="visible"/>
                                      </p:to>
                                    </p:set>
                                    <p:anim calcmode="lin" valueType="num">
                                      <p:cBhvr additive="base">
                                        <p:cTn id="29" dur="500" fill="hold"/>
                                        <p:tgtEl>
                                          <p:spTgt spid="1229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293">
                                            <p:txEl>
                                              <p:pRg st="5" end="5"/>
                                            </p:txEl>
                                          </p:spTgt>
                                        </p:tgtEl>
                                        <p:attrNameLst>
                                          <p:attrName>style.visibility</p:attrName>
                                        </p:attrNameLst>
                                      </p:cBhvr>
                                      <p:to>
                                        <p:strVal val="visible"/>
                                      </p:to>
                                    </p:set>
                                    <p:anim calcmode="lin" valueType="num">
                                      <p:cBhvr additive="base">
                                        <p:cTn id="33" dur="500" fill="hold"/>
                                        <p:tgtEl>
                                          <p:spTgt spid="1229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293">
                                            <p:txEl>
                                              <p:pRg st="6" end="6"/>
                                            </p:txEl>
                                          </p:spTgt>
                                        </p:tgtEl>
                                        <p:attrNameLst>
                                          <p:attrName>style.visibility</p:attrName>
                                        </p:attrNameLst>
                                      </p:cBhvr>
                                      <p:to>
                                        <p:strVal val="visible"/>
                                      </p:to>
                                    </p:set>
                                    <p:anim calcmode="lin" valueType="num">
                                      <p:cBhvr additive="base">
                                        <p:cTn id="37" dur="500" fill="hold"/>
                                        <p:tgtEl>
                                          <p:spTgt spid="1229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2135188" y="260350"/>
            <a:ext cx="7916862" cy="2376488"/>
          </a:xfrm>
        </p:spPr>
        <p:txBody>
          <a:bodyPr anchor="t"/>
          <a:lstStyle/>
          <a:p>
            <a:pPr eaLnBrk="1" hangingPunct="1"/>
            <a:r>
              <a:rPr lang="en-GB" altLang="en-US" sz="4400" b="1"/>
              <a:t>Emotional Abuse</a:t>
            </a:r>
            <a:r>
              <a:rPr lang="en-GB" altLang="en-US" b="1" smtClean="0"/>
              <a:t/>
            </a:r>
            <a:br>
              <a:rPr lang="en-GB" altLang="en-US" b="1" smtClean="0"/>
            </a:br>
            <a:r>
              <a:rPr lang="en-GB" altLang="en-US" sz="2400" b="1"/>
              <a:t>What is getting in the way of this child being safe?</a:t>
            </a:r>
            <a:br>
              <a:rPr lang="en-GB" altLang="en-US" sz="2400" b="1"/>
            </a:br>
            <a:r>
              <a:rPr lang="en-GB" altLang="en-US" sz="2400" b="1"/>
              <a:t>What have I observed, heard or identified that causes concern?</a:t>
            </a:r>
          </a:p>
        </p:txBody>
      </p:sp>
      <p:sp>
        <p:nvSpPr>
          <p:cNvPr id="16389" name="Text Box 5"/>
          <p:cNvSpPr txBox="1">
            <a:spLocks noChangeArrowheads="1"/>
          </p:cNvSpPr>
          <p:nvPr/>
        </p:nvSpPr>
        <p:spPr bwMode="auto">
          <a:xfrm>
            <a:off x="6348414" y="2420938"/>
            <a:ext cx="4319587"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6700" indent="-266700" eaLnBrk="0" hangingPunct="0">
              <a:tabLst>
                <a:tab pos="266700" algn="l"/>
              </a:tabLst>
              <a:defRPr>
                <a:solidFill>
                  <a:schemeClr val="tx1"/>
                </a:solidFill>
                <a:latin typeface="Arial" charset="0"/>
              </a:defRPr>
            </a:lvl1pPr>
            <a:lvl2pPr marL="742950" indent="-285750" eaLnBrk="0" hangingPunct="0">
              <a:tabLst>
                <a:tab pos="266700" algn="l"/>
              </a:tabLst>
              <a:defRPr>
                <a:solidFill>
                  <a:schemeClr val="tx1"/>
                </a:solidFill>
                <a:latin typeface="Arial" charset="0"/>
              </a:defRPr>
            </a:lvl2pPr>
            <a:lvl3pPr marL="1143000" indent="-228600" eaLnBrk="0" hangingPunct="0">
              <a:tabLst>
                <a:tab pos="266700" algn="l"/>
              </a:tabLst>
              <a:defRPr>
                <a:solidFill>
                  <a:schemeClr val="tx1"/>
                </a:solidFill>
                <a:latin typeface="Arial" charset="0"/>
              </a:defRPr>
            </a:lvl3pPr>
            <a:lvl4pPr marL="1600200" indent="-228600" eaLnBrk="0" hangingPunct="0">
              <a:tabLst>
                <a:tab pos="266700" algn="l"/>
              </a:tabLst>
              <a:defRPr>
                <a:solidFill>
                  <a:schemeClr val="tx1"/>
                </a:solidFill>
                <a:latin typeface="Arial" charset="0"/>
              </a:defRPr>
            </a:lvl4pPr>
            <a:lvl5pPr marL="2057400" indent="-228600" eaLnBrk="0" hangingPunct="0">
              <a:tabLst>
                <a:tab pos="266700" algn="l"/>
              </a:tabLst>
              <a:defRPr>
                <a:solidFill>
                  <a:schemeClr val="tx1"/>
                </a:solidFill>
                <a:latin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defRPr>
            </a:lvl9pPr>
          </a:lstStyle>
          <a:p>
            <a:pPr eaLnBrk="1" hangingPunct="1">
              <a:spcBef>
                <a:spcPct val="50000"/>
              </a:spcBef>
              <a:buClr>
                <a:srgbClr val="FF3300"/>
              </a:buClr>
              <a:defRPr/>
            </a:pPr>
            <a:r>
              <a:rPr lang="en-GB" sz="2000" b="1" i="1" dirty="0">
                <a:solidFill>
                  <a:srgbClr val="FF3300"/>
                </a:solidFill>
                <a:latin typeface="+mn-lt"/>
              </a:rPr>
              <a:t>Possible Indicators may include:</a:t>
            </a:r>
          </a:p>
          <a:p>
            <a:pPr eaLnBrk="1" hangingPunct="1">
              <a:spcBef>
                <a:spcPct val="50000"/>
              </a:spcBef>
              <a:buClr>
                <a:srgbClr val="FF3300"/>
              </a:buClr>
              <a:buFontTx/>
              <a:buChar char="•"/>
              <a:defRPr/>
            </a:pPr>
            <a:r>
              <a:rPr lang="en-GB" sz="2000" dirty="0">
                <a:latin typeface="+mn-lt"/>
              </a:rPr>
              <a:t>Constantly being put down, ridiculed, scapegoated</a:t>
            </a:r>
          </a:p>
          <a:p>
            <a:pPr eaLnBrk="1" hangingPunct="1">
              <a:spcBef>
                <a:spcPct val="50000"/>
              </a:spcBef>
              <a:buClr>
                <a:srgbClr val="FF3300"/>
              </a:buClr>
              <a:buFontTx/>
              <a:buChar char="•"/>
              <a:defRPr/>
            </a:pPr>
            <a:r>
              <a:rPr lang="en-GB" sz="2000" dirty="0">
                <a:latin typeface="+mn-lt"/>
              </a:rPr>
              <a:t>Being treated differently from other children in the family</a:t>
            </a:r>
          </a:p>
          <a:p>
            <a:pPr eaLnBrk="1" hangingPunct="1">
              <a:spcBef>
                <a:spcPct val="50000"/>
              </a:spcBef>
              <a:buClr>
                <a:srgbClr val="FF3300"/>
              </a:buClr>
              <a:buFontTx/>
              <a:buChar char="•"/>
              <a:defRPr/>
            </a:pPr>
            <a:r>
              <a:rPr lang="en-GB" sz="2000" dirty="0">
                <a:latin typeface="+mn-lt"/>
              </a:rPr>
              <a:t>Extremes of passivity and aggression or outbursts </a:t>
            </a:r>
          </a:p>
          <a:p>
            <a:pPr eaLnBrk="1" hangingPunct="1">
              <a:spcBef>
                <a:spcPct val="50000"/>
              </a:spcBef>
              <a:buClr>
                <a:srgbClr val="FF3300"/>
              </a:buClr>
              <a:buFontTx/>
              <a:buChar char="•"/>
              <a:defRPr/>
            </a:pPr>
            <a:r>
              <a:rPr lang="en-GB" sz="2000" dirty="0">
                <a:latin typeface="+mn-lt"/>
              </a:rPr>
              <a:t>Lack of concentration</a:t>
            </a:r>
          </a:p>
          <a:p>
            <a:pPr eaLnBrk="1" hangingPunct="1">
              <a:spcBef>
                <a:spcPct val="50000"/>
              </a:spcBef>
              <a:buClr>
                <a:srgbClr val="FF3300"/>
              </a:buClr>
              <a:buFontTx/>
              <a:buChar char="•"/>
              <a:defRPr/>
            </a:pPr>
            <a:r>
              <a:rPr lang="en-GB" sz="2000" dirty="0">
                <a:latin typeface="+mn-lt"/>
              </a:rPr>
              <a:t>Low self-esteem</a:t>
            </a:r>
          </a:p>
          <a:p>
            <a:pPr eaLnBrk="1" hangingPunct="1">
              <a:spcBef>
                <a:spcPct val="50000"/>
              </a:spcBef>
              <a:buClr>
                <a:srgbClr val="FF3300"/>
              </a:buClr>
              <a:buFontTx/>
              <a:buChar char="•"/>
              <a:defRPr/>
            </a:pPr>
            <a:r>
              <a:rPr lang="en-GB" sz="2000" dirty="0">
                <a:latin typeface="+mn-lt"/>
              </a:rPr>
              <a:t>Running away</a:t>
            </a:r>
          </a:p>
          <a:p>
            <a:pPr eaLnBrk="1" hangingPunct="1">
              <a:spcBef>
                <a:spcPct val="50000"/>
              </a:spcBef>
              <a:buClr>
                <a:srgbClr val="FF3300"/>
              </a:buClr>
              <a:buFontTx/>
              <a:buChar char="•"/>
              <a:defRPr/>
            </a:pPr>
            <a:r>
              <a:rPr lang="en-GB" sz="2000" dirty="0">
                <a:latin typeface="+mn-lt"/>
              </a:rPr>
              <a:t>Self-harm</a:t>
            </a:r>
          </a:p>
        </p:txBody>
      </p:sp>
      <p:sp>
        <p:nvSpPr>
          <p:cNvPr id="16391" name="Text Box 8"/>
          <p:cNvSpPr txBox="1">
            <a:spLocks noChangeArrowheads="1"/>
          </p:cNvSpPr>
          <p:nvPr/>
        </p:nvSpPr>
        <p:spPr bwMode="auto">
          <a:xfrm>
            <a:off x="1992313" y="2420938"/>
            <a:ext cx="33845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2000" b="1" i="1" dirty="0">
                <a:solidFill>
                  <a:srgbClr val="FF3300"/>
                </a:solidFill>
                <a:latin typeface="+mn-lt"/>
              </a:rPr>
              <a:t>Definition</a:t>
            </a:r>
          </a:p>
          <a:p>
            <a:pPr eaLnBrk="1" hangingPunct="1">
              <a:spcBef>
                <a:spcPct val="50000"/>
              </a:spcBef>
              <a:defRPr/>
            </a:pPr>
            <a:r>
              <a:rPr lang="en-GB" sz="2000" dirty="0">
                <a:latin typeface="+mn-lt"/>
              </a:rPr>
              <a:t>Persistent behaviour that causes severe adverse effects on the child's behaviour and emotional development… failure to provide for the child’s basic emotional needs</a:t>
            </a:r>
          </a:p>
          <a:p>
            <a:pPr eaLnBrk="1" hangingPunct="1">
              <a:spcBef>
                <a:spcPct val="50000"/>
              </a:spcBef>
              <a:defRPr/>
            </a:pPr>
            <a:endParaRPr lang="en-GB" sz="2000" dirty="0"/>
          </a:p>
        </p:txBody>
      </p:sp>
    </p:spTree>
    <p:extLst>
      <p:ext uri="{BB962C8B-B14F-4D97-AF65-F5344CB8AC3E}">
        <p14:creationId xmlns:p14="http://schemas.microsoft.com/office/powerpoint/2010/main" val="33146286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 calcmode="lin" valueType="num">
                                      <p:cBhvr additive="base">
                                        <p:cTn id="7" dur="500" fill="hold"/>
                                        <p:tgtEl>
                                          <p:spTgt spid="16391"/>
                                        </p:tgtEl>
                                        <p:attrNameLst>
                                          <p:attrName>ppt_x</p:attrName>
                                        </p:attrNameLst>
                                      </p:cBhvr>
                                      <p:tavLst>
                                        <p:tav tm="0">
                                          <p:val>
                                            <p:strVal val="#ppt_x"/>
                                          </p:val>
                                        </p:tav>
                                        <p:tav tm="100000">
                                          <p:val>
                                            <p:strVal val="#ppt_x"/>
                                          </p:val>
                                        </p:tav>
                                      </p:tavLst>
                                    </p:anim>
                                    <p:anim calcmode="lin" valueType="num">
                                      <p:cBhvr additive="base">
                                        <p:cTn id="8"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9"/>
                                        </p:tgtEl>
                                        <p:attrNameLst>
                                          <p:attrName>style.visibility</p:attrName>
                                        </p:attrNameLst>
                                      </p:cBhvr>
                                      <p:to>
                                        <p:strVal val="visible"/>
                                      </p:to>
                                    </p:set>
                                    <p:anim calcmode="lin" valueType="num">
                                      <p:cBhvr additive="base">
                                        <p:cTn id="13" dur="500" fill="hold"/>
                                        <p:tgtEl>
                                          <p:spTgt spid="16389"/>
                                        </p:tgtEl>
                                        <p:attrNameLst>
                                          <p:attrName>ppt_x</p:attrName>
                                        </p:attrNameLst>
                                      </p:cBhvr>
                                      <p:tavLst>
                                        <p:tav tm="0">
                                          <p:val>
                                            <p:strVal val="#ppt_x"/>
                                          </p:val>
                                        </p:tav>
                                        <p:tav tm="100000">
                                          <p:val>
                                            <p:strVal val="#ppt_x"/>
                                          </p:val>
                                        </p:tav>
                                      </p:tavLst>
                                    </p:anim>
                                    <p:anim calcmode="lin" valueType="num">
                                      <p:cBhvr additive="base">
                                        <p:cTn id="14"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1981200" y="274639"/>
            <a:ext cx="8205788" cy="2433637"/>
          </a:xfrm>
        </p:spPr>
        <p:txBody>
          <a:bodyPr anchor="t"/>
          <a:lstStyle/>
          <a:p>
            <a:pPr eaLnBrk="1" hangingPunct="1"/>
            <a:r>
              <a:rPr lang="en-GB" altLang="en-US" b="1" smtClean="0"/>
              <a:t>Sexual Abuse</a:t>
            </a:r>
            <a:br>
              <a:rPr lang="en-GB" altLang="en-US" b="1" smtClean="0"/>
            </a:br>
            <a:r>
              <a:rPr lang="en-GB" altLang="en-US" sz="2400" b="1"/>
              <a:t>What is getting in the way of this child being safe?</a:t>
            </a:r>
            <a:br>
              <a:rPr lang="en-GB" altLang="en-US" sz="2400" b="1"/>
            </a:br>
            <a:r>
              <a:rPr lang="en-GB" altLang="en-US" sz="2400" b="1"/>
              <a:t>What have I observed, heard or identified that causes concern?</a:t>
            </a:r>
          </a:p>
        </p:txBody>
      </p:sp>
      <p:sp>
        <p:nvSpPr>
          <p:cNvPr id="292869" name="Rectangle 5"/>
          <p:cNvSpPr>
            <a:spLocks noGrp="1" noChangeArrowheads="1"/>
          </p:cNvSpPr>
          <p:nvPr>
            <p:ph sz="half" idx="1"/>
          </p:nvPr>
        </p:nvSpPr>
        <p:spPr>
          <a:xfrm>
            <a:off x="1981200" y="2390775"/>
            <a:ext cx="3035300" cy="4351338"/>
          </a:xfrm>
        </p:spPr>
        <p:txBody>
          <a:bodyPr/>
          <a:lstStyle/>
          <a:p>
            <a:pPr marL="0" indent="0">
              <a:spcBef>
                <a:spcPct val="50000"/>
              </a:spcBef>
              <a:buNone/>
            </a:pPr>
            <a:r>
              <a:rPr lang="en-GB" altLang="en-US" sz="1800" b="1" i="1">
                <a:solidFill>
                  <a:srgbClr val="FF0000"/>
                </a:solidFill>
              </a:rPr>
              <a:t>Definition</a:t>
            </a:r>
          </a:p>
          <a:p>
            <a:pPr marL="0" indent="0">
              <a:spcBef>
                <a:spcPct val="50000"/>
              </a:spcBef>
              <a:buNone/>
            </a:pPr>
            <a:r>
              <a:rPr lang="en-GB" altLang="en-US" sz="1800"/>
              <a:t>Any act that involves the child in any activity for the sexual gratification of another person, whether or not it is claimed that the child either consented or assented.</a:t>
            </a:r>
          </a:p>
          <a:p>
            <a:pPr marL="0" indent="0">
              <a:lnSpc>
                <a:spcPct val="80000"/>
              </a:lnSpc>
            </a:pPr>
            <a:endParaRPr lang="en-GB" altLang="en-US" sz="2400"/>
          </a:p>
        </p:txBody>
      </p:sp>
      <p:sp>
        <p:nvSpPr>
          <p:cNvPr id="292870" name="Rectangle 6"/>
          <p:cNvSpPr>
            <a:spLocks noGrp="1" noChangeArrowheads="1"/>
          </p:cNvSpPr>
          <p:nvPr>
            <p:ph sz="half" idx="2"/>
          </p:nvPr>
        </p:nvSpPr>
        <p:spPr>
          <a:xfrm>
            <a:off x="5303839" y="2390775"/>
            <a:ext cx="5253037" cy="4997450"/>
          </a:xfrm>
        </p:spPr>
        <p:txBody>
          <a:bodyPr rtlCol="0">
            <a:normAutofit/>
          </a:bodyPr>
          <a:lstStyle/>
          <a:p>
            <a:pPr marL="0" indent="0">
              <a:spcBef>
                <a:spcPct val="50000"/>
              </a:spcBef>
              <a:buClr>
                <a:srgbClr val="FF3300"/>
              </a:buClr>
              <a:defRPr/>
            </a:pPr>
            <a:r>
              <a:rPr lang="en-GB" sz="1800" b="1" i="1" dirty="0">
                <a:solidFill>
                  <a:srgbClr val="FF3300"/>
                </a:solidFill>
              </a:rPr>
              <a:t>Possible Indicators may include:</a:t>
            </a:r>
          </a:p>
          <a:p>
            <a:pPr>
              <a:lnSpc>
                <a:spcPct val="80000"/>
              </a:lnSpc>
              <a:defRPr/>
            </a:pPr>
            <a:endParaRPr lang="en-GB" sz="1800" dirty="0"/>
          </a:p>
          <a:p>
            <a:pPr>
              <a:lnSpc>
                <a:spcPct val="80000"/>
              </a:lnSpc>
              <a:buClr>
                <a:srgbClr val="FF3300"/>
              </a:buClr>
              <a:defRPr/>
            </a:pPr>
            <a:r>
              <a:rPr lang="en-GB" sz="1800" dirty="0"/>
              <a:t>Behaviour changes </a:t>
            </a:r>
            <a:r>
              <a:rPr lang="en-GB" sz="1800" dirty="0" err="1"/>
              <a:t>eg</a:t>
            </a:r>
            <a:r>
              <a:rPr lang="en-GB" sz="1800" dirty="0"/>
              <a:t> withdrawn, anxiety, isolation, depression</a:t>
            </a:r>
          </a:p>
          <a:p>
            <a:pPr>
              <a:lnSpc>
                <a:spcPct val="80000"/>
              </a:lnSpc>
              <a:buClr>
                <a:srgbClr val="FF3300"/>
              </a:buClr>
              <a:defRPr/>
            </a:pPr>
            <a:r>
              <a:rPr lang="en-GB" sz="1800" dirty="0"/>
              <a:t>Developmental regression</a:t>
            </a:r>
          </a:p>
          <a:p>
            <a:pPr>
              <a:lnSpc>
                <a:spcPct val="80000"/>
              </a:lnSpc>
              <a:buClr>
                <a:srgbClr val="FF3300"/>
              </a:buClr>
              <a:defRPr/>
            </a:pPr>
            <a:r>
              <a:rPr lang="en-GB" sz="1800" dirty="0"/>
              <a:t>Anxiety associated with certain places or people </a:t>
            </a:r>
          </a:p>
          <a:p>
            <a:pPr>
              <a:lnSpc>
                <a:spcPct val="80000"/>
              </a:lnSpc>
              <a:buClr>
                <a:srgbClr val="FF3300"/>
              </a:buClr>
              <a:defRPr/>
            </a:pPr>
            <a:r>
              <a:rPr lang="en-GB" sz="1800" dirty="0"/>
              <a:t>Lack of trust or over familiarity and attention seeking</a:t>
            </a:r>
          </a:p>
          <a:p>
            <a:pPr>
              <a:lnSpc>
                <a:spcPct val="80000"/>
              </a:lnSpc>
              <a:buClr>
                <a:srgbClr val="FF3300"/>
              </a:buClr>
              <a:defRPr/>
            </a:pPr>
            <a:r>
              <a:rPr lang="en-GB" sz="1800" dirty="0"/>
              <a:t>Sexual knowledge and awareness beyond age</a:t>
            </a:r>
          </a:p>
          <a:p>
            <a:pPr>
              <a:lnSpc>
                <a:spcPct val="80000"/>
              </a:lnSpc>
              <a:buClr>
                <a:srgbClr val="FF3300"/>
              </a:buClr>
              <a:defRPr/>
            </a:pPr>
            <a:r>
              <a:rPr lang="en-GB" sz="1800" dirty="0"/>
              <a:t>Sexualised acting out with other children or toys</a:t>
            </a:r>
          </a:p>
          <a:p>
            <a:pPr>
              <a:lnSpc>
                <a:spcPct val="80000"/>
              </a:lnSpc>
              <a:buClr>
                <a:srgbClr val="FF3300"/>
              </a:buClr>
              <a:defRPr/>
            </a:pPr>
            <a:r>
              <a:rPr lang="en-GB" sz="1800" dirty="0"/>
              <a:t>Risk taking behaviours </a:t>
            </a:r>
            <a:r>
              <a:rPr lang="en-GB" sz="1800" dirty="0" err="1"/>
              <a:t>eg</a:t>
            </a:r>
            <a:r>
              <a:rPr lang="en-GB" sz="1800" dirty="0"/>
              <a:t> drug or alcohol misuse</a:t>
            </a:r>
          </a:p>
          <a:p>
            <a:pPr>
              <a:lnSpc>
                <a:spcPct val="80000"/>
              </a:lnSpc>
              <a:buClr>
                <a:srgbClr val="FF3300"/>
              </a:buClr>
              <a:defRPr/>
            </a:pPr>
            <a:r>
              <a:rPr lang="en-GB" sz="1800" dirty="0"/>
              <a:t>Self-harm</a:t>
            </a:r>
          </a:p>
          <a:p>
            <a:pPr marL="0" indent="0">
              <a:lnSpc>
                <a:spcPct val="80000"/>
              </a:lnSpc>
              <a:buNone/>
              <a:defRPr/>
            </a:pPr>
            <a:endParaRPr lang="en-GB" sz="2000" dirty="0">
              <a:solidFill>
                <a:schemeClr val="accent2"/>
              </a:solidFill>
            </a:endParaRPr>
          </a:p>
          <a:p>
            <a:pPr>
              <a:lnSpc>
                <a:spcPct val="80000"/>
              </a:lnSpc>
              <a:defRPr/>
            </a:pPr>
            <a:endParaRPr lang="en-GB" sz="2000" dirty="0"/>
          </a:p>
          <a:p>
            <a:pPr>
              <a:lnSpc>
                <a:spcPct val="80000"/>
              </a:lnSpc>
              <a:defRPr/>
            </a:pPr>
            <a:endParaRPr lang="en-GB" sz="1800" dirty="0"/>
          </a:p>
          <a:p>
            <a:pPr>
              <a:lnSpc>
                <a:spcPct val="80000"/>
              </a:lnSpc>
              <a:defRPr/>
            </a:pPr>
            <a:endParaRPr lang="en-GB" sz="1800" dirty="0"/>
          </a:p>
        </p:txBody>
      </p:sp>
    </p:spTree>
    <p:extLst>
      <p:ext uri="{BB962C8B-B14F-4D97-AF65-F5344CB8AC3E}">
        <p14:creationId xmlns:p14="http://schemas.microsoft.com/office/powerpoint/2010/main" val="269999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2869">
                                            <p:txEl>
                                              <p:pRg st="0" end="0"/>
                                            </p:txEl>
                                          </p:spTgt>
                                        </p:tgtEl>
                                        <p:attrNameLst>
                                          <p:attrName>style.visibility</p:attrName>
                                        </p:attrNameLst>
                                      </p:cBhvr>
                                      <p:to>
                                        <p:strVal val="visible"/>
                                      </p:to>
                                    </p:set>
                                    <p:anim calcmode="lin" valueType="num">
                                      <p:cBhvr additive="base">
                                        <p:cTn id="7" dur="500" fill="hold"/>
                                        <p:tgtEl>
                                          <p:spTgt spid="2928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286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2869">
                                            <p:txEl>
                                              <p:pRg st="1" end="1"/>
                                            </p:txEl>
                                          </p:spTgt>
                                        </p:tgtEl>
                                        <p:attrNameLst>
                                          <p:attrName>style.visibility</p:attrName>
                                        </p:attrNameLst>
                                      </p:cBhvr>
                                      <p:to>
                                        <p:strVal val="visible"/>
                                      </p:to>
                                    </p:set>
                                    <p:anim calcmode="lin" valueType="num">
                                      <p:cBhvr additive="base">
                                        <p:cTn id="11" dur="500" fill="hold"/>
                                        <p:tgtEl>
                                          <p:spTgt spid="29286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28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92870">
                                            <p:txEl>
                                              <p:pRg st="0" end="0"/>
                                            </p:txEl>
                                          </p:spTgt>
                                        </p:tgtEl>
                                        <p:attrNameLst>
                                          <p:attrName>style.visibility</p:attrName>
                                        </p:attrNameLst>
                                      </p:cBhvr>
                                      <p:to>
                                        <p:strVal val="visible"/>
                                      </p:to>
                                    </p:set>
                                    <p:anim calcmode="lin" valueType="num">
                                      <p:cBhvr additive="base">
                                        <p:cTn id="17" dur="500" fill="hold"/>
                                        <p:tgtEl>
                                          <p:spTgt spid="29287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287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92870">
                                            <p:txEl>
                                              <p:pRg st="2" end="2"/>
                                            </p:txEl>
                                          </p:spTgt>
                                        </p:tgtEl>
                                        <p:attrNameLst>
                                          <p:attrName>style.visibility</p:attrName>
                                        </p:attrNameLst>
                                      </p:cBhvr>
                                      <p:to>
                                        <p:strVal val="visible"/>
                                      </p:to>
                                    </p:set>
                                    <p:anim calcmode="lin" valueType="num">
                                      <p:cBhvr additive="base">
                                        <p:cTn id="21" dur="500" fill="hold"/>
                                        <p:tgtEl>
                                          <p:spTgt spid="292870">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2870">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92870">
                                            <p:txEl>
                                              <p:pRg st="3" end="3"/>
                                            </p:txEl>
                                          </p:spTgt>
                                        </p:tgtEl>
                                        <p:attrNameLst>
                                          <p:attrName>style.visibility</p:attrName>
                                        </p:attrNameLst>
                                      </p:cBhvr>
                                      <p:to>
                                        <p:strVal val="visible"/>
                                      </p:to>
                                    </p:set>
                                    <p:anim calcmode="lin" valueType="num">
                                      <p:cBhvr additive="base">
                                        <p:cTn id="25" dur="500" fill="hold"/>
                                        <p:tgtEl>
                                          <p:spTgt spid="2928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2870">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92870">
                                            <p:txEl>
                                              <p:pRg st="4" end="4"/>
                                            </p:txEl>
                                          </p:spTgt>
                                        </p:tgtEl>
                                        <p:attrNameLst>
                                          <p:attrName>style.visibility</p:attrName>
                                        </p:attrNameLst>
                                      </p:cBhvr>
                                      <p:to>
                                        <p:strVal val="visible"/>
                                      </p:to>
                                    </p:set>
                                    <p:anim calcmode="lin" valueType="num">
                                      <p:cBhvr additive="base">
                                        <p:cTn id="29" dur="500" fill="hold"/>
                                        <p:tgtEl>
                                          <p:spTgt spid="29287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287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2870">
                                            <p:txEl>
                                              <p:pRg st="5" end="5"/>
                                            </p:txEl>
                                          </p:spTgt>
                                        </p:tgtEl>
                                        <p:attrNameLst>
                                          <p:attrName>style.visibility</p:attrName>
                                        </p:attrNameLst>
                                      </p:cBhvr>
                                      <p:to>
                                        <p:strVal val="visible"/>
                                      </p:to>
                                    </p:set>
                                    <p:anim calcmode="lin" valueType="num">
                                      <p:cBhvr additive="base">
                                        <p:cTn id="33" dur="500" fill="hold"/>
                                        <p:tgtEl>
                                          <p:spTgt spid="29287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92870">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92870">
                                            <p:txEl>
                                              <p:pRg st="6" end="6"/>
                                            </p:txEl>
                                          </p:spTgt>
                                        </p:tgtEl>
                                        <p:attrNameLst>
                                          <p:attrName>style.visibility</p:attrName>
                                        </p:attrNameLst>
                                      </p:cBhvr>
                                      <p:to>
                                        <p:strVal val="visible"/>
                                      </p:to>
                                    </p:set>
                                    <p:anim calcmode="lin" valueType="num">
                                      <p:cBhvr additive="base">
                                        <p:cTn id="37" dur="500" fill="hold"/>
                                        <p:tgtEl>
                                          <p:spTgt spid="29287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2870">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92870">
                                            <p:txEl>
                                              <p:pRg st="7" end="7"/>
                                            </p:txEl>
                                          </p:spTgt>
                                        </p:tgtEl>
                                        <p:attrNameLst>
                                          <p:attrName>style.visibility</p:attrName>
                                        </p:attrNameLst>
                                      </p:cBhvr>
                                      <p:to>
                                        <p:strVal val="visible"/>
                                      </p:to>
                                    </p:set>
                                    <p:anim calcmode="lin" valueType="num">
                                      <p:cBhvr additive="base">
                                        <p:cTn id="41" dur="500" fill="hold"/>
                                        <p:tgtEl>
                                          <p:spTgt spid="292870">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92870">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92870">
                                            <p:txEl>
                                              <p:pRg st="8" end="8"/>
                                            </p:txEl>
                                          </p:spTgt>
                                        </p:tgtEl>
                                        <p:attrNameLst>
                                          <p:attrName>style.visibility</p:attrName>
                                        </p:attrNameLst>
                                      </p:cBhvr>
                                      <p:to>
                                        <p:strVal val="visible"/>
                                      </p:to>
                                    </p:set>
                                    <p:anim calcmode="lin" valueType="num">
                                      <p:cBhvr additive="base">
                                        <p:cTn id="45" dur="500" fill="hold"/>
                                        <p:tgtEl>
                                          <p:spTgt spid="292870">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92870">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92870">
                                            <p:txEl>
                                              <p:pRg st="9" end="9"/>
                                            </p:txEl>
                                          </p:spTgt>
                                        </p:tgtEl>
                                        <p:attrNameLst>
                                          <p:attrName>style.visibility</p:attrName>
                                        </p:attrNameLst>
                                      </p:cBhvr>
                                      <p:to>
                                        <p:strVal val="visible"/>
                                      </p:to>
                                    </p:set>
                                    <p:anim calcmode="lin" valueType="num">
                                      <p:cBhvr additive="base">
                                        <p:cTn id="49" dur="500" fill="hold"/>
                                        <p:tgtEl>
                                          <p:spTgt spid="29287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287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2208213" y="260350"/>
            <a:ext cx="7916862" cy="1944688"/>
          </a:xfrm>
        </p:spPr>
        <p:txBody>
          <a:bodyPr rtlCol="0" anchor="t">
            <a:normAutofit/>
          </a:bodyPr>
          <a:lstStyle/>
          <a:p>
            <a:pPr>
              <a:defRPr/>
            </a:pPr>
            <a:r>
              <a:rPr lang="en-GB" sz="4900" b="1" dirty="0"/>
              <a:t>Neglect</a:t>
            </a:r>
            <a:r>
              <a:rPr lang="en-GB" b="1" dirty="0" smtClean="0"/>
              <a:t/>
            </a:r>
            <a:br>
              <a:rPr lang="en-GB" b="1" dirty="0" smtClean="0"/>
            </a:br>
            <a:r>
              <a:rPr lang="en-GB" altLang="en-US" sz="2700" b="1" dirty="0"/>
              <a:t>What is getting in the way of this child being safe?</a:t>
            </a:r>
            <a:br>
              <a:rPr lang="en-GB" altLang="en-US" sz="2700" b="1" dirty="0"/>
            </a:br>
            <a:r>
              <a:rPr lang="en-GB" altLang="en-US" sz="2700" b="1" dirty="0"/>
              <a:t>What have I observed, heard or identified that causes concern?</a:t>
            </a:r>
            <a:endParaRPr lang="en-GB" sz="2700" b="1" dirty="0"/>
          </a:p>
        </p:txBody>
      </p:sp>
      <p:sp>
        <p:nvSpPr>
          <p:cNvPr id="13317" name="Text Box 5"/>
          <p:cNvSpPr txBox="1">
            <a:spLocks noChangeArrowheads="1"/>
          </p:cNvSpPr>
          <p:nvPr/>
        </p:nvSpPr>
        <p:spPr bwMode="auto">
          <a:xfrm>
            <a:off x="6191251" y="2420939"/>
            <a:ext cx="4500563"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6700" indent="-266700" eaLnBrk="0" hangingPunct="0">
              <a:tabLst>
                <a:tab pos="266700" algn="l"/>
              </a:tabLst>
              <a:defRPr>
                <a:solidFill>
                  <a:schemeClr val="tx1"/>
                </a:solidFill>
                <a:latin typeface="Arial" charset="0"/>
              </a:defRPr>
            </a:lvl1pPr>
            <a:lvl2pPr marL="742950" indent="-285750" eaLnBrk="0" hangingPunct="0">
              <a:tabLst>
                <a:tab pos="266700" algn="l"/>
              </a:tabLst>
              <a:defRPr>
                <a:solidFill>
                  <a:schemeClr val="tx1"/>
                </a:solidFill>
                <a:latin typeface="Arial" charset="0"/>
              </a:defRPr>
            </a:lvl2pPr>
            <a:lvl3pPr marL="1143000" indent="-228600" eaLnBrk="0" hangingPunct="0">
              <a:tabLst>
                <a:tab pos="266700" algn="l"/>
              </a:tabLst>
              <a:defRPr>
                <a:solidFill>
                  <a:schemeClr val="tx1"/>
                </a:solidFill>
                <a:latin typeface="Arial" charset="0"/>
              </a:defRPr>
            </a:lvl3pPr>
            <a:lvl4pPr marL="1600200" indent="-228600" eaLnBrk="0" hangingPunct="0">
              <a:tabLst>
                <a:tab pos="266700" algn="l"/>
              </a:tabLst>
              <a:defRPr>
                <a:solidFill>
                  <a:schemeClr val="tx1"/>
                </a:solidFill>
                <a:latin typeface="Arial" charset="0"/>
              </a:defRPr>
            </a:lvl4pPr>
            <a:lvl5pPr marL="2057400" indent="-228600" eaLnBrk="0" hangingPunct="0">
              <a:tabLst>
                <a:tab pos="266700" algn="l"/>
              </a:tabLst>
              <a:defRPr>
                <a:solidFill>
                  <a:schemeClr val="tx1"/>
                </a:solidFill>
                <a:latin typeface="Arial" charset="0"/>
              </a:defRPr>
            </a:lvl5pPr>
            <a:lvl6pPr marL="2514600" indent="-228600" eaLnBrk="0" fontAlgn="base" hangingPunct="0">
              <a:spcBef>
                <a:spcPct val="0"/>
              </a:spcBef>
              <a:spcAft>
                <a:spcPct val="0"/>
              </a:spcAft>
              <a:tabLst>
                <a:tab pos="266700" algn="l"/>
              </a:tabLst>
              <a:defRPr>
                <a:solidFill>
                  <a:schemeClr val="tx1"/>
                </a:solidFill>
                <a:latin typeface="Arial" charset="0"/>
              </a:defRPr>
            </a:lvl6pPr>
            <a:lvl7pPr marL="2971800" indent="-228600" eaLnBrk="0" fontAlgn="base" hangingPunct="0">
              <a:spcBef>
                <a:spcPct val="0"/>
              </a:spcBef>
              <a:spcAft>
                <a:spcPct val="0"/>
              </a:spcAft>
              <a:tabLst>
                <a:tab pos="266700" algn="l"/>
              </a:tabLst>
              <a:defRPr>
                <a:solidFill>
                  <a:schemeClr val="tx1"/>
                </a:solidFill>
                <a:latin typeface="Arial" charset="0"/>
              </a:defRPr>
            </a:lvl7pPr>
            <a:lvl8pPr marL="3429000" indent="-228600" eaLnBrk="0" fontAlgn="base" hangingPunct="0">
              <a:spcBef>
                <a:spcPct val="0"/>
              </a:spcBef>
              <a:spcAft>
                <a:spcPct val="0"/>
              </a:spcAft>
              <a:tabLst>
                <a:tab pos="266700" algn="l"/>
              </a:tabLst>
              <a:defRPr>
                <a:solidFill>
                  <a:schemeClr val="tx1"/>
                </a:solidFill>
                <a:latin typeface="Arial" charset="0"/>
              </a:defRPr>
            </a:lvl8pPr>
            <a:lvl9pPr marL="3886200" indent="-228600" eaLnBrk="0" fontAlgn="base" hangingPunct="0">
              <a:spcBef>
                <a:spcPct val="0"/>
              </a:spcBef>
              <a:spcAft>
                <a:spcPct val="0"/>
              </a:spcAft>
              <a:tabLst>
                <a:tab pos="266700" algn="l"/>
              </a:tabLst>
              <a:defRPr>
                <a:solidFill>
                  <a:schemeClr val="tx1"/>
                </a:solidFill>
                <a:latin typeface="Arial" charset="0"/>
              </a:defRPr>
            </a:lvl9pPr>
          </a:lstStyle>
          <a:p>
            <a:pPr marL="0" indent="0" eaLnBrk="1" hangingPunct="1">
              <a:spcBef>
                <a:spcPct val="50000"/>
              </a:spcBef>
              <a:buClr>
                <a:srgbClr val="FF3300"/>
              </a:buClr>
              <a:tabLst/>
              <a:defRPr/>
            </a:pPr>
            <a:r>
              <a:rPr lang="en-GB" sz="2000" b="1" i="1" dirty="0">
                <a:solidFill>
                  <a:srgbClr val="FF3300"/>
                </a:solidFill>
                <a:latin typeface="+mn-lt"/>
              </a:rPr>
              <a:t>Possible Indicators may include:</a:t>
            </a:r>
            <a:endParaRPr lang="en-GB" sz="2000" dirty="0">
              <a:latin typeface="+mn-lt"/>
            </a:endParaRPr>
          </a:p>
          <a:p>
            <a:pPr eaLnBrk="1" hangingPunct="1">
              <a:buFontTx/>
              <a:buChar char="•"/>
              <a:defRPr/>
            </a:pPr>
            <a:r>
              <a:rPr lang="en-GB" sz="2000" dirty="0">
                <a:latin typeface="+mn-lt"/>
              </a:rPr>
              <a:t>Always hungry</a:t>
            </a:r>
          </a:p>
          <a:p>
            <a:pPr eaLnBrk="1" hangingPunct="1">
              <a:buFontTx/>
              <a:buChar char="•"/>
              <a:defRPr/>
            </a:pPr>
            <a:r>
              <a:rPr lang="en-GB" sz="2000" dirty="0">
                <a:latin typeface="+mn-lt"/>
              </a:rPr>
              <a:t>Inappropriate clothing </a:t>
            </a:r>
          </a:p>
          <a:p>
            <a:pPr eaLnBrk="1" hangingPunct="1">
              <a:buFontTx/>
              <a:buChar char="•"/>
              <a:defRPr/>
            </a:pPr>
            <a:r>
              <a:rPr lang="en-GB" sz="2000" dirty="0">
                <a:latin typeface="+mn-lt"/>
              </a:rPr>
              <a:t>Health needs not being met</a:t>
            </a:r>
          </a:p>
          <a:p>
            <a:pPr eaLnBrk="1" hangingPunct="1">
              <a:buFontTx/>
              <a:buChar char="•"/>
              <a:defRPr/>
            </a:pPr>
            <a:r>
              <a:rPr lang="en-GB" sz="2000" dirty="0">
                <a:latin typeface="+mn-lt"/>
              </a:rPr>
              <a:t>Appointments not kept</a:t>
            </a:r>
          </a:p>
          <a:p>
            <a:pPr eaLnBrk="1" hangingPunct="1">
              <a:buFontTx/>
              <a:buChar char="•"/>
              <a:defRPr/>
            </a:pPr>
            <a:r>
              <a:rPr lang="en-GB" sz="2000" dirty="0">
                <a:latin typeface="+mn-lt"/>
              </a:rPr>
              <a:t>Poor personal hygiene</a:t>
            </a:r>
          </a:p>
          <a:p>
            <a:pPr eaLnBrk="1" hangingPunct="1">
              <a:buFontTx/>
              <a:buChar char="•"/>
              <a:defRPr/>
            </a:pPr>
            <a:r>
              <a:rPr lang="en-GB" sz="2000" dirty="0">
                <a:latin typeface="+mn-lt"/>
              </a:rPr>
              <a:t>Poor self-esteem</a:t>
            </a:r>
          </a:p>
          <a:p>
            <a:pPr eaLnBrk="1" hangingPunct="1">
              <a:buFontTx/>
              <a:buChar char="•"/>
              <a:defRPr/>
            </a:pPr>
            <a:r>
              <a:rPr lang="en-GB" sz="2000" dirty="0">
                <a:latin typeface="+mn-lt"/>
              </a:rPr>
              <a:t>Social isolation</a:t>
            </a:r>
          </a:p>
          <a:p>
            <a:pPr eaLnBrk="1" hangingPunct="1">
              <a:buFontTx/>
              <a:buChar char="•"/>
              <a:defRPr/>
            </a:pPr>
            <a:r>
              <a:rPr lang="en-GB" sz="2000" dirty="0">
                <a:latin typeface="+mn-lt"/>
              </a:rPr>
              <a:t>Left unattended or with inappropriate adults</a:t>
            </a:r>
          </a:p>
          <a:p>
            <a:pPr eaLnBrk="1" hangingPunct="1">
              <a:buFontTx/>
              <a:buChar char="•"/>
              <a:defRPr/>
            </a:pPr>
            <a:r>
              <a:rPr lang="en-GB" sz="2000" dirty="0">
                <a:latin typeface="+mn-lt"/>
              </a:rPr>
              <a:t>Poorly supervised</a:t>
            </a:r>
          </a:p>
          <a:p>
            <a:pPr eaLnBrk="1" hangingPunct="1">
              <a:buFontTx/>
              <a:buChar char="•"/>
              <a:defRPr/>
            </a:pPr>
            <a:endParaRPr lang="en-GB" sz="2000" dirty="0"/>
          </a:p>
          <a:p>
            <a:pPr eaLnBrk="1" hangingPunct="1">
              <a:buFontTx/>
              <a:buChar char="•"/>
              <a:defRPr/>
            </a:pPr>
            <a:endParaRPr lang="en-GB" sz="2000" dirty="0"/>
          </a:p>
          <a:p>
            <a:pPr eaLnBrk="1" hangingPunct="1">
              <a:buFontTx/>
              <a:buChar char="•"/>
              <a:defRPr/>
            </a:pPr>
            <a:endParaRPr lang="en-GB" sz="2000" dirty="0"/>
          </a:p>
          <a:p>
            <a:pPr eaLnBrk="1" hangingPunct="1">
              <a:defRPr/>
            </a:pPr>
            <a:endParaRPr lang="en-GB" sz="2000" dirty="0">
              <a:solidFill>
                <a:schemeClr val="accent2"/>
              </a:solidFill>
            </a:endParaRPr>
          </a:p>
        </p:txBody>
      </p:sp>
      <p:sp>
        <p:nvSpPr>
          <p:cNvPr id="13319" name="Text Box 8"/>
          <p:cNvSpPr txBox="1">
            <a:spLocks noChangeArrowheads="1"/>
          </p:cNvSpPr>
          <p:nvPr/>
        </p:nvSpPr>
        <p:spPr bwMode="auto">
          <a:xfrm>
            <a:off x="1919288" y="2420938"/>
            <a:ext cx="3313112"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2000" b="1" i="1" dirty="0">
                <a:solidFill>
                  <a:srgbClr val="FF3300"/>
                </a:solidFill>
                <a:latin typeface="+mn-lt"/>
              </a:rPr>
              <a:t>Definition</a:t>
            </a:r>
          </a:p>
          <a:p>
            <a:pPr eaLnBrk="1" hangingPunct="1">
              <a:spcBef>
                <a:spcPct val="50000"/>
              </a:spcBef>
              <a:defRPr/>
            </a:pPr>
            <a:r>
              <a:rPr lang="en-GB" sz="2000" dirty="0">
                <a:latin typeface="+mn-lt"/>
              </a:rPr>
              <a:t>Persistent failure to meet a child's basic physical or psychological needs, likely to result in serious impairment of the child's health or development.</a:t>
            </a:r>
          </a:p>
        </p:txBody>
      </p:sp>
    </p:spTree>
    <p:extLst>
      <p:ext uri="{BB962C8B-B14F-4D97-AF65-F5344CB8AC3E}">
        <p14:creationId xmlns:p14="http://schemas.microsoft.com/office/powerpoint/2010/main" val="836714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 calcmode="lin" valueType="num">
                                      <p:cBhvr additive="base">
                                        <p:cTn id="7" dur="500" fill="hold"/>
                                        <p:tgtEl>
                                          <p:spTgt spid="13319"/>
                                        </p:tgtEl>
                                        <p:attrNameLst>
                                          <p:attrName>ppt_x</p:attrName>
                                        </p:attrNameLst>
                                      </p:cBhvr>
                                      <p:tavLst>
                                        <p:tav tm="0">
                                          <p:val>
                                            <p:strVal val="#ppt_x"/>
                                          </p:val>
                                        </p:tav>
                                        <p:tav tm="100000">
                                          <p:val>
                                            <p:strVal val="#ppt_x"/>
                                          </p:val>
                                        </p:tav>
                                      </p:tavLst>
                                    </p:anim>
                                    <p:anim calcmode="lin" valueType="num">
                                      <p:cBhvr additive="base">
                                        <p:cTn id="8"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additive="base">
                                        <p:cTn id="13" dur="500" fill="hold"/>
                                        <p:tgtEl>
                                          <p:spTgt spid="13317"/>
                                        </p:tgtEl>
                                        <p:attrNameLst>
                                          <p:attrName>ppt_x</p:attrName>
                                        </p:attrNameLst>
                                      </p:cBhvr>
                                      <p:tavLst>
                                        <p:tav tm="0">
                                          <p:val>
                                            <p:strVal val="#ppt_x"/>
                                          </p:val>
                                        </p:tav>
                                        <p:tav tm="100000">
                                          <p:val>
                                            <p:strVal val="#ppt_x"/>
                                          </p:val>
                                        </p:tav>
                                      </p:tavLst>
                                    </p:anim>
                                    <p:anim calcmode="lin" valueType="num">
                                      <p:cBhvr additive="base">
                                        <p:cTn id="14"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05788" cy="1858962"/>
          </a:xfrm>
        </p:spPr>
        <p:txBody>
          <a:bodyPr anchor="t"/>
          <a:lstStyle/>
          <a:p>
            <a:pPr eaLnBrk="1" hangingPunct="1"/>
            <a:r>
              <a:rPr lang="en-GB" altLang="en-US" b="1" smtClean="0"/>
              <a:t>Other considerations….</a:t>
            </a:r>
            <a:br>
              <a:rPr lang="en-GB" altLang="en-US" b="1" smtClean="0"/>
            </a:br>
            <a:r>
              <a:rPr lang="en-GB" altLang="en-US" sz="2400" b="1"/>
              <a:t>You can access further training on any of these issues</a:t>
            </a:r>
            <a:endParaRPr lang="en-GB" altLang="en-US" smtClean="0"/>
          </a:p>
        </p:txBody>
      </p:sp>
      <p:sp>
        <p:nvSpPr>
          <p:cNvPr id="39939" name="Content Placeholder 2"/>
          <p:cNvSpPr>
            <a:spLocks noGrp="1"/>
          </p:cNvSpPr>
          <p:nvPr>
            <p:ph idx="1"/>
          </p:nvPr>
        </p:nvSpPr>
        <p:spPr>
          <a:xfrm>
            <a:off x="1981200" y="2205038"/>
            <a:ext cx="8205788" cy="4502150"/>
          </a:xfrm>
        </p:spPr>
        <p:txBody>
          <a:bodyPr/>
          <a:lstStyle/>
          <a:p>
            <a:pPr marL="457200" indent="-457200">
              <a:defRPr/>
            </a:pPr>
            <a:r>
              <a:rPr lang="en-GB" altLang="en-US" dirty="0"/>
              <a:t>Harmful traditional practices, such as honour-based violence, forced marriage and FGM (female genital mutilation)</a:t>
            </a:r>
          </a:p>
          <a:p>
            <a:pPr marL="457200" indent="-457200">
              <a:defRPr/>
            </a:pPr>
            <a:r>
              <a:rPr lang="en-GB" altLang="en-US" dirty="0"/>
              <a:t>Child Sexual Exploitation</a:t>
            </a:r>
          </a:p>
          <a:p>
            <a:pPr marL="457200" indent="-457200">
              <a:defRPr/>
            </a:pPr>
            <a:r>
              <a:rPr lang="en-GB" altLang="en-US" dirty="0"/>
              <a:t>Children/young people who are missing </a:t>
            </a:r>
          </a:p>
          <a:p>
            <a:pPr marL="457200" indent="-457200">
              <a:defRPr/>
            </a:pPr>
            <a:r>
              <a:rPr lang="en-GB" altLang="en-US" dirty="0"/>
              <a:t>Child trafficking</a:t>
            </a:r>
          </a:p>
          <a:p>
            <a:pPr marL="457200" indent="-457200">
              <a:defRPr/>
            </a:pPr>
            <a:r>
              <a:rPr lang="en-GB" altLang="en-US" dirty="0"/>
              <a:t>Online and mobile phone safety</a:t>
            </a:r>
          </a:p>
          <a:p>
            <a:pPr marL="457200" indent="-457200">
              <a:defRPr/>
            </a:pPr>
            <a:r>
              <a:rPr lang="en-GB" altLang="en-US"/>
              <a:t>Bullying</a:t>
            </a:r>
            <a:endParaRPr lang="en-GB" altLang="en-US" dirty="0"/>
          </a:p>
          <a:p>
            <a:pPr eaLnBrk="1" hangingPunct="1">
              <a:defRPr/>
            </a:pPr>
            <a:endParaRPr lang="en-GB" altLang="en-US" dirty="0" smtClean="0"/>
          </a:p>
        </p:txBody>
      </p:sp>
    </p:spTree>
    <p:extLst>
      <p:ext uri="{BB962C8B-B14F-4D97-AF65-F5344CB8AC3E}">
        <p14:creationId xmlns:p14="http://schemas.microsoft.com/office/powerpoint/2010/main" val="389274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74825" y="274639"/>
            <a:ext cx="8642350" cy="1119187"/>
          </a:xfrm>
        </p:spPr>
        <p:txBody>
          <a:bodyPr/>
          <a:lstStyle/>
          <a:p>
            <a:pPr eaLnBrk="1" hangingPunct="1"/>
            <a:r>
              <a:rPr lang="en-GB" altLang="en-US" b="1" smtClean="0"/>
              <a:t>Key risk factors for all children</a:t>
            </a:r>
          </a:p>
        </p:txBody>
      </p:sp>
      <p:sp>
        <p:nvSpPr>
          <p:cNvPr id="41987" name="Content Placeholder 2"/>
          <p:cNvSpPr>
            <a:spLocks noGrp="1"/>
          </p:cNvSpPr>
          <p:nvPr>
            <p:ph idx="1"/>
          </p:nvPr>
        </p:nvSpPr>
        <p:spPr>
          <a:xfrm>
            <a:off x="1981200" y="1989138"/>
            <a:ext cx="8205788" cy="4502150"/>
          </a:xfrm>
        </p:spPr>
        <p:txBody>
          <a:bodyPr/>
          <a:lstStyle/>
          <a:p>
            <a:pPr marL="457200" indent="-457200">
              <a:defRPr/>
            </a:pPr>
            <a:r>
              <a:rPr lang="en-GB" altLang="en-US" dirty="0" smtClean="0"/>
              <a:t>Domestic abuse</a:t>
            </a:r>
          </a:p>
          <a:p>
            <a:pPr marL="457200" indent="-457200">
              <a:defRPr/>
            </a:pPr>
            <a:r>
              <a:rPr lang="en-GB" altLang="en-US" dirty="0" smtClean="0"/>
              <a:t>Parental alcohol </a:t>
            </a:r>
            <a:r>
              <a:rPr lang="en-GB" altLang="en-US" dirty="0" smtClean="0"/>
              <a:t>use</a:t>
            </a:r>
            <a:endParaRPr lang="en-GB" altLang="en-US" dirty="0" smtClean="0"/>
          </a:p>
          <a:p>
            <a:pPr marL="457200" indent="-457200">
              <a:defRPr/>
            </a:pPr>
            <a:r>
              <a:rPr lang="en-GB" altLang="en-US" dirty="0" smtClean="0"/>
              <a:t>Parental drug </a:t>
            </a:r>
            <a:r>
              <a:rPr lang="en-GB" altLang="en-US" dirty="0" smtClean="0"/>
              <a:t>use</a:t>
            </a:r>
            <a:endParaRPr lang="en-GB" altLang="en-US" dirty="0" smtClean="0"/>
          </a:p>
          <a:p>
            <a:pPr marL="457200" indent="-457200">
              <a:defRPr/>
            </a:pPr>
            <a:r>
              <a:rPr lang="en-GB" altLang="en-US" dirty="0" smtClean="0"/>
              <a:t>Non- engaging family</a:t>
            </a:r>
          </a:p>
          <a:p>
            <a:pPr marL="457200" indent="-457200">
              <a:defRPr/>
            </a:pPr>
            <a:r>
              <a:rPr lang="en-GB" altLang="en-US" dirty="0" smtClean="0"/>
              <a:t>Parental mental health problems</a:t>
            </a:r>
          </a:p>
          <a:p>
            <a:pPr eaLnBrk="1" hangingPunct="1">
              <a:defRPr/>
            </a:pPr>
            <a:endParaRPr lang="en-GB" altLang="en-US" dirty="0" smtClean="0"/>
          </a:p>
        </p:txBody>
      </p:sp>
    </p:spTree>
    <p:extLst>
      <p:ext uri="{BB962C8B-B14F-4D97-AF65-F5344CB8AC3E}">
        <p14:creationId xmlns:p14="http://schemas.microsoft.com/office/powerpoint/2010/main" val="1435573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1853</Words>
  <Application>Microsoft Office PowerPoint</Application>
  <PresentationFormat>Widescreen</PresentationFormat>
  <Paragraphs>210</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Microsoft YaHei</vt:lpstr>
      <vt:lpstr>Arial</vt:lpstr>
      <vt:lpstr>Calibri</vt:lpstr>
      <vt:lpstr>Calibri Light</vt:lpstr>
      <vt:lpstr>Times New Roman</vt:lpstr>
      <vt:lpstr>Office Theme</vt:lpstr>
      <vt:lpstr>Child Protection Briefing</vt:lpstr>
      <vt:lpstr>PowerPoint Presentation</vt:lpstr>
      <vt:lpstr>What is Child Protection?</vt:lpstr>
      <vt:lpstr>Physical Abuse What is getting in the way of this child being safe? What have I observed, heard or identified that causes concern?</vt:lpstr>
      <vt:lpstr>Emotional Abuse What is getting in the way of this child being safe? What have I observed, heard or identified that causes concern?</vt:lpstr>
      <vt:lpstr>Sexual Abuse What is getting in the way of this child being safe? What have I observed, heard or identified that causes concern?</vt:lpstr>
      <vt:lpstr>Neglect What is getting in the way of this child being safe? What have I observed, heard or identified that causes concern?</vt:lpstr>
      <vt:lpstr>Other considerations…. You can access further training on any of these issues</vt:lpstr>
      <vt:lpstr>Key risk factors for all children</vt:lpstr>
      <vt:lpstr>The role of staff in Education establishments </vt:lpstr>
      <vt:lpstr>PowerPoint Presentation</vt:lpstr>
      <vt:lpstr>Becoming aware….</vt:lpstr>
      <vt:lpstr>Responding to disclosures or allegations</vt:lpstr>
      <vt:lpstr>Children (Equal Protection from Assault)  (Scotland) Member’s Bill </vt:lpstr>
      <vt:lpstr>Going forward post Covid-19</vt:lpstr>
      <vt:lpstr>Online Safety </vt:lpstr>
      <vt:lpstr>We can be proactive!</vt:lpstr>
    </vt:vector>
  </TitlesOfParts>
  <Company>Clackmannanshire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Briefing</dc:title>
  <dc:creator>Helen Munro</dc:creator>
  <cp:lastModifiedBy>Helen Munro</cp:lastModifiedBy>
  <cp:revision>1</cp:revision>
  <dcterms:created xsi:type="dcterms:W3CDTF">2021-09-22T09:38:55Z</dcterms:created>
  <dcterms:modified xsi:type="dcterms:W3CDTF">2021-09-22T09:39:18Z</dcterms:modified>
</cp:coreProperties>
</file>