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5" r:id="rId4"/>
    <p:sldId id="264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391" autoAdjust="0"/>
  </p:normalViewPr>
  <p:slideViewPr>
    <p:cSldViewPr>
      <p:cViewPr varScale="1">
        <p:scale>
          <a:sx n="78" d="100"/>
          <a:sy n="78" d="100"/>
        </p:scale>
        <p:origin x="-25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8B22-FACE-4314-B694-5AA409219131}" type="datetimeFigureOut">
              <a:rPr lang="en-GB" smtClean="0"/>
              <a:t>10/08/2018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0BCBF-57BB-4A73-928C-19D74B7656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20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is Prevent?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Counter Terrorism and Security Act 2015 places a statutory duty on agencies to prevent people from being drawn into extremism. Local Authorities are one of those agencies.</a:t>
            </a: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safeguarding process assesses vulnerability using a consistently applied vulnerability assessment framework built around three dimensions: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Engagement with a group, cause or ideology;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Intent to cause harm; and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Capability to cause harm.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83A97-082A-4599-B00E-614C1923E804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 aims to stop people becoming terrorists or supporting terrorism.</a:t>
            </a:r>
          </a:p>
          <a:p>
            <a:endParaRPr lang="en-GB" dirty="0"/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threats may come from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groups such as those mentioned here</a:t>
            </a:r>
            <a:endParaRPr lang="is-I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is-IS" dirty="0"/>
          </a:p>
          <a:p>
            <a:r>
              <a:rPr lang="is-I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these groups have in common is a belief in the use of extreme violence and terror to achieve their aims which are often political.  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 we think of terrorism we most often think of the attacks – pictures and images come to mind – those we see in the news and media.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show the acts of violence themselves.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8CEA20-626C-4AA2-9D54-378DBAD51BA8}" type="slidenum">
              <a:rPr lang="en-US" smtClean="0">
                <a:latin typeface="Arial" charset="0"/>
                <a:ea typeface="ＭＳ Ｐゴシック" pitchFamily="34" charset="-128"/>
              </a:rPr>
              <a:pPr/>
              <a:t>2</a:t>
            </a:fld>
            <a:endParaRPr lang="en-US" dirty="0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your responsibility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be aware of any changes in the behaviour of those around whom you spend most time – in your case, pupils/colleagues.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83A97-082A-4599-B00E-614C1923E804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key message from WRAP is Notice, Check Share – from the video clip a staff member notices a concern; checks the validity of that concern and then shares that concern with the SPOC.  </a:t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83A97-082A-4599-B00E-614C1923E804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E83A97-082A-4599-B00E-614C1923E804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are excellent resource on CONNECT</a:t>
            </a:r>
            <a:r>
              <a:rPr lang="en-GB" baseline="0" dirty="0" smtClean="0"/>
              <a:t> under the Safety &amp; Your Security link.  You will find a link to the  e-learning module there.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0BCBF-57BB-4A73-928C-19D74B7656C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03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1648A-2701-447A-8C32-C23F8D7CE91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195D4-C0C4-4D86-9977-34ED30D0E5A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5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4F1B7-0378-4763-BD90-DF19A145D0C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D722B-24AF-416F-94E0-A84C0253AAB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4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D76F8-ABC6-4E99-BEEA-05F066E4C69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DDCC1-4805-435A-932D-C0354FC702A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3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7F5D3-A303-4630-9E7B-6E7610F4EE6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60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7303E-8F0E-42D8-AB04-117CBE67DF50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D8F6-66DB-409E-8943-A231B281F8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48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B6063-6D2E-402C-97A0-ADCF223D7DC4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56004-C16B-4B34-B1B5-DF7CD931F0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8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915-5F00-43A0-966B-C9FB1DCE8DFC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9508E-BA1F-4C54-8E4F-B03C05225483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64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E24B8-33F5-424C-884C-B6E85C0C8053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2DCF8C-30B0-416B-BEEE-719324CBBF1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31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34D2F-FB00-4A0F-84EC-4865576E9CA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7600C-EDD2-4060-B187-D2C18B73FE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35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18C73-72DA-4942-8CD3-498E4941D3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ABC5D-243B-487C-8171-52D7DC21A64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575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4A717-D1A3-4D22-A5C6-73F32518313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0D6AE5-05B3-47C5-9C17-C039CE1E8C0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510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E3D178F-79E6-45C9-8E8E-C06350565256}" type="datetime1">
              <a:rPr lang="en-GB" smtClean="0">
                <a:solidFill>
                  <a:prstClr val="black">
                    <a:tint val="75000"/>
                  </a:prstClr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10/08/2018</a:t>
            </a:fld>
            <a:endParaRPr lang="en-GB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5A58614-7E01-49BE-9332-7413C625F80F}" type="slidenum">
              <a:rPr lang="en-GB" smtClean="0">
                <a:solidFill>
                  <a:prstClr val="black">
                    <a:tint val="75000"/>
                  </a:prstClr>
                </a:solidFill>
                <a:latin typeface="Times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52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learning.prevent.homeoffice.gov.uk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4294967295"/>
          </p:nvPr>
        </p:nvSpPr>
        <p:spPr>
          <a:xfrm>
            <a:off x="438750" y="1932316"/>
            <a:ext cx="7932737" cy="3963987"/>
          </a:xfrm>
        </p:spPr>
        <p:txBody>
          <a:bodyPr/>
          <a:lstStyle/>
          <a:p>
            <a:pPr>
              <a:buFontTx/>
              <a:buNone/>
            </a:pPr>
            <a:endParaRPr lang="en-GB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en-GB" dirty="0" smtClean="0"/>
              <a:t>	“Prevent is a part of the UK’s Counter Terrorism Strategy, </a:t>
            </a:r>
            <a:r>
              <a:rPr lang="en-GB" b="1" i="1" dirty="0" smtClean="0">
                <a:solidFill>
                  <a:schemeClr val="accent1">
                    <a:lumMod val="75000"/>
                  </a:schemeClr>
                </a:solidFill>
              </a:rPr>
              <a:t>preventing people from becoming involved </a:t>
            </a:r>
            <a:r>
              <a:rPr lang="en-GB" dirty="0" smtClean="0"/>
              <a:t>in terrorism or supporting terrorism”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896303"/>
            <a:ext cx="2601310" cy="9616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prstClr val="white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76240"/>
            <a:ext cx="9144000" cy="106361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>
                <a:solidFill>
                  <a:srgbClr val="4F81BD">
                    <a:lumMod val="75000"/>
                  </a:srgbClr>
                </a:solidFill>
              </a:rPr>
              <a:t>What is PREVENT?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7600C-EDD2-4060-B187-D2C18B73FEA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139700" y="4675492"/>
            <a:ext cx="4142508" cy="1959681"/>
          </a:xfrm>
          <a:prstGeom prst="cloudCallout">
            <a:avLst>
              <a:gd name="adj1" fmla="val 63971"/>
              <a:gd name="adj2" fmla="val -78718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alt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 </a:t>
            </a:r>
            <a:r>
              <a:rPr lang="en-GB" alt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Left Wing</a:t>
            </a:r>
          </a:p>
          <a:p>
            <a:pPr algn="ctr"/>
            <a:r>
              <a:rPr lang="en-GB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Civil rights‘ movements</a:t>
            </a:r>
          </a:p>
          <a:p>
            <a:pPr algn="ctr"/>
            <a:r>
              <a:rPr lang="en-GB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Feminist movement</a:t>
            </a:r>
          </a:p>
          <a:p>
            <a:pPr algn="ctr"/>
            <a:r>
              <a:rPr lang="en-GB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Anti-war </a:t>
            </a:r>
          </a:p>
          <a:p>
            <a:pPr algn="ctr">
              <a:buFont typeface="Arial" pitchFamily="34" charset="0"/>
              <a:buChar char="•"/>
            </a:pPr>
            <a:endParaRPr lang="en-GB" altLang="en-US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27" name="AutoShape 3"/>
          <p:cNvSpPr>
            <a:spLocks noChangeArrowheads="1"/>
          </p:cNvSpPr>
          <p:nvPr/>
        </p:nvSpPr>
        <p:spPr bwMode="auto">
          <a:xfrm>
            <a:off x="290945" y="1358629"/>
            <a:ext cx="2369128" cy="1143000"/>
          </a:xfrm>
          <a:prstGeom prst="cloudCallout">
            <a:avLst>
              <a:gd name="adj1" fmla="val 76066"/>
              <a:gd name="adj2" fmla="val 92349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GB" altLang="en-US" sz="1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altLang="en-US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 - Qaida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2867891" y="872836"/>
            <a:ext cx="3352800" cy="1260764"/>
          </a:xfrm>
          <a:prstGeom prst="cloudCallout">
            <a:avLst>
              <a:gd name="adj1" fmla="val -24173"/>
              <a:gd name="adj2" fmla="val 93774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GB" altLang="en-US" sz="1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Northern Ireland Related Terrorism</a:t>
            </a:r>
            <a:endParaRPr lang="en-GB" altLang="en-US" sz="1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4941036" y="4538085"/>
            <a:ext cx="3662637" cy="1973552"/>
          </a:xfrm>
          <a:prstGeom prst="cloudCallout">
            <a:avLst>
              <a:gd name="adj1" fmla="val -37967"/>
              <a:gd name="adj2" fmla="val -83094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altLang="en-US" sz="18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Far Right </a:t>
            </a:r>
            <a:r>
              <a:rPr lang="en-GB" altLang="en-US" sz="1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Wing</a:t>
            </a:r>
          </a:p>
          <a:p>
            <a:pPr algn="ctr"/>
            <a:r>
              <a:rPr lang="en-GB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Racism</a:t>
            </a:r>
          </a:p>
          <a:p>
            <a:pPr algn="ctr"/>
            <a:r>
              <a:rPr lang="en-GB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Nazism</a:t>
            </a:r>
          </a:p>
          <a:p>
            <a:pPr algn="ctr"/>
            <a:r>
              <a:rPr lang="en-GB" altLang="en-US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Fascism</a:t>
            </a:r>
          </a:p>
          <a:p>
            <a:pPr algn="ctr"/>
            <a:endParaRPr lang="en-GB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>
            <a:off x="6179689" y="1559196"/>
            <a:ext cx="2438400" cy="1143000"/>
          </a:xfrm>
          <a:prstGeom prst="cloudCallout">
            <a:avLst>
              <a:gd name="adj1" fmla="val -95469"/>
              <a:gd name="adj2" fmla="val 44226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Islamic</a:t>
            </a: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altLang="en-US" sz="20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State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>
            <a:off x="139700" y="3022600"/>
            <a:ext cx="2895600" cy="1054100"/>
          </a:xfrm>
          <a:prstGeom prst="cloudCallout">
            <a:avLst>
              <a:gd name="adj1" fmla="val 76716"/>
              <a:gd name="adj2" fmla="val 44022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n-GB" altLang="en-US" sz="20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Environmental</a:t>
            </a: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6103466" y="3213370"/>
            <a:ext cx="2362200" cy="1066800"/>
          </a:xfrm>
          <a:prstGeom prst="cloudCallout">
            <a:avLst>
              <a:gd name="adj1" fmla="val -67777"/>
              <a:gd name="adj2" fmla="val -48097"/>
            </a:avLst>
          </a:prstGeom>
          <a:solidFill>
            <a:schemeClr val="accent1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Animal Rights</a:t>
            </a:r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061316" y="246540"/>
            <a:ext cx="6965950" cy="515937"/>
          </a:xfrm>
        </p:spPr>
        <p:txBody>
          <a:bodyPr>
            <a:normAutofit fontScale="90000"/>
          </a:bodyPr>
          <a:lstStyle/>
          <a:p>
            <a:r>
              <a:rPr lang="en-GB" altLang="en-US" sz="2800" b="1" dirty="0" smtClean="0"/>
              <a:t>Where Does The Threat Come From?</a:t>
            </a:r>
          </a:p>
        </p:txBody>
      </p:sp>
      <p:sp>
        <p:nvSpPr>
          <p:cNvPr id="52235" name="Oval 11"/>
          <p:cNvSpPr>
            <a:spLocks noChangeArrowheads="1"/>
          </p:cNvSpPr>
          <p:nvPr/>
        </p:nvSpPr>
        <p:spPr bwMode="auto">
          <a:xfrm>
            <a:off x="3411166" y="2667000"/>
            <a:ext cx="2133600" cy="12954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GB" alt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EXTREMISM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7600C-EDD2-4060-B187-D2C18B73FEA0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93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7" grpId="0" animBg="1" autoUpdateAnimBg="0"/>
      <p:bldP spid="52228" grpId="0" animBg="1" autoUpdateAnimBg="0"/>
      <p:bldP spid="52229" grpId="0" animBg="1" autoUpdateAnimBg="0"/>
      <p:bldP spid="52230" grpId="0" animBg="1" autoUpdateAnimBg="0"/>
      <p:bldP spid="52231" grpId="0" animBg="1" autoUpdateAnimBg="0"/>
      <p:bldP spid="52232" grpId="0" animBg="1" autoUpdateAnimBg="0"/>
      <p:bldP spid="5223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0" y="666750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What do you need </a:t>
            </a:r>
            <a:r>
              <a:rPr lang="en-GB" sz="440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to </a:t>
            </a:r>
            <a:r>
              <a:rPr lang="en-GB" sz="440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do?</a:t>
            </a:r>
            <a:endParaRPr lang="en-GB" sz="4400" dirty="0" smtClean="0">
              <a:solidFill>
                <a:schemeClr val="accent1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107504" y="3212976"/>
            <a:ext cx="8568952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fontAlgn="auto">
              <a:spcAft>
                <a:spcPts val="0"/>
              </a:spcAft>
              <a:buAutoNum type="arabicPeriod"/>
            </a:pPr>
            <a:r>
              <a:rPr lang="en-GB" sz="4000" dirty="0" smtClean="0">
                <a:cs typeface="Arial" charset="0"/>
              </a:rPr>
              <a:t>Notice</a:t>
            </a:r>
          </a:p>
          <a:p>
            <a:pPr marL="742950" indent="-742950" fontAlgn="auto">
              <a:spcAft>
                <a:spcPts val="0"/>
              </a:spcAft>
              <a:buAutoNum type="arabicPeriod"/>
            </a:pPr>
            <a:endParaRPr lang="en-GB" sz="4000" dirty="0">
              <a:cs typeface="Arial" charset="0"/>
            </a:endParaRPr>
          </a:p>
          <a:p>
            <a:pPr marL="742950" indent="-742950" fontAlgn="auto">
              <a:spcAft>
                <a:spcPts val="0"/>
              </a:spcAft>
              <a:buAutoNum type="arabicPeriod"/>
            </a:pPr>
            <a:r>
              <a:rPr lang="en-GB" sz="4000" dirty="0" smtClean="0">
                <a:cs typeface="Arial" charset="0"/>
              </a:rPr>
              <a:t>Check</a:t>
            </a:r>
          </a:p>
          <a:p>
            <a:pPr marL="742950" indent="-742950" fontAlgn="auto">
              <a:spcAft>
                <a:spcPts val="0"/>
              </a:spcAft>
              <a:buAutoNum type="arabicPeriod"/>
            </a:pPr>
            <a:endParaRPr lang="en-GB" sz="4000" dirty="0">
              <a:cs typeface="Arial" charset="0"/>
            </a:endParaRPr>
          </a:p>
          <a:p>
            <a:pPr marL="742950" indent="-742950" fontAlgn="auto">
              <a:spcAft>
                <a:spcPts val="0"/>
              </a:spcAft>
              <a:buAutoNum type="arabicPeriod"/>
            </a:pPr>
            <a:r>
              <a:rPr lang="en-GB" sz="4000" dirty="0" smtClean="0">
                <a:cs typeface="Arial" charset="0"/>
              </a:rPr>
              <a:t>Share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D8F6-66DB-409E-8943-A231B281F871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77281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It is your responsibility to be aware of any changes in the behaviour of those around whom you spend most time – in your case, pupils/colleagues.</a:t>
            </a:r>
          </a:p>
        </p:txBody>
      </p:sp>
    </p:spTree>
    <p:extLst>
      <p:ext uri="{BB962C8B-B14F-4D97-AF65-F5344CB8AC3E}">
        <p14:creationId xmlns:p14="http://schemas.microsoft.com/office/powerpoint/2010/main" val="1186824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0" y="514350"/>
            <a:ext cx="8588263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Escalation – next steps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0" y="1822460"/>
            <a:ext cx="8371488" cy="1257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smtClean="0">
                <a:latin typeface="+mn-lt"/>
                <a:cs typeface="Arial" charset="0"/>
              </a:rPr>
              <a:t>The Council has a </a:t>
            </a:r>
            <a:r>
              <a:rPr lang="en-GB" sz="2400" dirty="0">
                <a:latin typeface="+mn-lt"/>
                <a:cs typeface="Arial" charset="0"/>
              </a:rPr>
              <a:t>process </a:t>
            </a:r>
            <a:r>
              <a:rPr lang="en-GB" sz="2400" dirty="0" smtClean="0">
                <a:latin typeface="+mn-lt"/>
                <a:cs typeface="Arial" charset="0"/>
              </a:rPr>
              <a:t>of</a:t>
            </a:r>
            <a:endParaRPr lang="en-GB" sz="2400" dirty="0">
              <a:latin typeface="+mn-lt"/>
              <a:cs typeface="Arial" charset="0"/>
            </a:endParaRPr>
          </a:p>
          <a:p>
            <a:endParaRPr lang="en-GB" sz="2400" dirty="0">
              <a:latin typeface="+mn-lt"/>
            </a:endParaRPr>
          </a:p>
          <a:p>
            <a:r>
              <a:rPr lang="en-GB" sz="2400" b="1" dirty="0">
                <a:latin typeface="+mn-lt"/>
                <a:cs typeface="Arial" charset="0"/>
              </a:rPr>
              <a:t>NOTICE,  CHECK,  </a:t>
            </a:r>
            <a:r>
              <a:rPr lang="en-GB" sz="2400" b="1" dirty="0" smtClean="0">
                <a:latin typeface="+mn-lt"/>
                <a:cs typeface="Arial" charset="0"/>
              </a:rPr>
              <a:t>SHARE </a:t>
            </a:r>
          </a:p>
          <a:p>
            <a:endParaRPr lang="en-GB" sz="2400" b="1" dirty="0">
              <a:latin typeface="+mn-lt"/>
              <a:cs typeface="Arial" charset="0"/>
            </a:endParaRPr>
          </a:p>
          <a:p>
            <a:endParaRPr lang="en-GB" sz="2400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10020300" y="-33656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cs typeface="Arial" charset="0"/>
              </a:rPr>
              <a:t>Staff member </a:t>
            </a:r>
            <a:r>
              <a:rPr lang="en-GB" b="1" dirty="0">
                <a:cs typeface="Arial" charset="0"/>
              </a:rPr>
              <a:t>NOTICES</a:t>
            </a:r>
            <a:r>
              <a:rPr lang="en-GB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GB" dirty="0">
                <a:cs typeface="Arial" charset="0"/>
              </a:rPr>
              <a:t>a concern. </a:t>
            </a:r>
            <a:br>
              <a:rPr lang="en-GB" dirty="0">
                <a:cs typeface="Arial" charset="0"/>
              </a:rPr>
            </a:br>
            <a:r>
              <a:rPr lang="en-GB" dirty="0">
                <a:cs typeface="Arial" charset="0"/>
              </a:rPr>
              <a:t>(Aide Memoire) </a:t>
            </a:r>
          </a:p>
          <a:p>
            <a:endParaRPr lang="en-GB" dirty="0">
              <a:cs typeface="Arial" charset="0"/>
            </a:endParaRPr>
          </a:p>
          <a:p>
            <a:r>
              <a:rPr lang="en-GB" b="1" dirty="0">
                <a:cs typeface="Arial" charset="0"/>
              </a:rPr>
              <a:t>CHECKS</a:t>
            </a:r>
            <a:r>
              <a:rPr lang="en-GB" dirty="0">
                <a:cs typeface="Arial" charset="0"/>
              </a:rPr>
              <a:t> the validity of that concern </a:t>
            </a:r>
          </a:p>
          <a:p>
            <a:endParaRPr lang="en-GB" dirty="0">
              <a:cs typeface="Arial" charset="0"/>
            </a:endParaRPr>
          </a:p>
          <a:p>
            <a:r>
              <a:rPr lang="en-GB" dirty="0">
                <a:cs typeface="Arial" charset="0"/>
              </a:rPr>
              <a:t>And the concern is then </a:t>
            </a:r>
            <a:r>
              <a:rPr lang="en-GB" b="1" dirty="0">
                <a:cs typeface="Arial" charset="0"/>
              </a:rPr>
              <a:t>SHARED</a:t>
            </a:r>
            <a:r>
              <a:rPr lang="en-GB" dirty="0">
                <a:cs typeface="Arial" charset="0"/>
              </a:rPr>
              <a:t> with the Council’s SPOC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609600" y="3429000"/>
            <a:ext cx="2762250" cy="124459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Staff member </a:t>
            </a:r>
            <a:r>
              <a:rPr lang="en-GB" b="1" dirty="0" smtClean="0">
                <a:solidFill>
                  <a:srgbClr val="FF0000"/>
                </a:solidFill>
              </a:rPr>
              <a:t>NOTICES </a:t>
            </a:r>
            <a:r>
              <a:rPr lang="en-GB" dirty="0" smtClean="0"/>
              <a:t>a concern</a:t>
            </a:r>
            <a:endParaRPr lang="en-GB" dirty="0"/>
          </a:p>
        </p:txBody>
      </p:sp>
      <p:sp>
        <p:nvSpPr>
          <p:cNvPr id="10" name="Rounded Rectangle 9"/>
          <p:cNvSpPr/>
          <p:nvPr/>
        </p:nvSpPr>
        <p:spPr>
          <a:xfrm>
            <a:off x="5065328" y="3327181"/>
            <a:ext cx="2762250" cy="124459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C000"/>
                </a:solidFill>
              </a:rPr>
              <a:t>CHECKS</a:t>
            </a:r>
            <a:r>
              <a:rPr lang="en-GB" dirty="0" smtClean="0"/>
              <a:t> the validity of the concern</a:t>
            </a:r>
            <a:endParaRPr lang="en-GB" dirty="0"/>
          </a:p>
        </p:txBody>
      </p:sp>
      <p:sp>
        <p:nvSpPr>
          <p:cNvPr id="11" name="Rounded Rectangle 10"/>
          <p:cNvSpPr/>
          <p:nvPr/>
        </p:nvSpPr>
        <p:spPr>
          <a:xfrm>
            <a:off x="2913006" y="5216415"/>
            <a:ext cx="2762250" cy="124459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00B050"/>
                </a:solidFill>
              </a:rPr>
              <a:t>SHARES</a:t>
            </a:r>
            <a:r>
              <a:rPr lang="en-GB" dirty="0" smtClean="0"/>
              <a:t> that concern with our SPOC</a:t>
            </a:r>
            <a:endParaRPr lang="en-GB" dirty="0"/>
          </a:p>
        </p:txBody>
      </p:sp>
      <p:sp>
        <p:nvSpPr>
          <p:cNvPr id="12" name="Right Arrow 11"/>
          <p:cNvSpPr/>
          <p:nvPr/>
        </p:nvSpPr>
        <p:spPr>
          <a:xfrm>
            <a:off x="3760731" y="3740147"/>
            <a:ext cx="1066800" cy="622295"/>
          </a:xfrm>
          <a:prstGeom prst="rightArrow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2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Bent Arrow 12"/>
          <p:cNvSpPr/>
          <p:nvPr/>
        </p:nvSpPr>
        <p:spPr>
          <a:xfrm rot="10800000">
            <a:off x="5941628" y="4895850"/>
            <a:ext cx="1009650" cy="1314450"/>
          </a:xfrm>
          <a:prstGeom prst="bentArrow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7000">
                <a:schemeClr val="tx2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D8F6-66DB-409E-8943-A231B281F871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154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/>
          <p:cNvSpPr txBox="1">
            <a:spLocks/>
          </p:cNvSpPr>
          <p:nvPr/>
        </p:nvSpPr>
        <p:spPr>
          <a:xfrm>
            <a:off x="0" y="514350"/>
            <a:ext cx="91440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GB" sz="4400" dirty="0" smtClean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Single point of contact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00050" y="1722664"/>
            <a:ext cx="7810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+mn-lt"/>
              </a:rPr>
              <a:t>The Clackmannanshire Council Single Point of Contact (SPOC) is:</a:t>
            </a:r>
          </a:p>
        </p:txBody>
      </p:sp>
      <p:sp>
        <p:nvSpPr>
          <p:cNvPr id="4" name="Rectangle 3"/>
          <p:cNvSpPr/>
          <p:nvPr/>
        </p:nvSpPr>
        <p:spPr>
          <a:xfrm>
            <a:off x="729343" y="3559629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GB" sz="3200" b="1" dirty="0">
                <a:solidFill>
                  <a:prstClr val="black"/>
                </a:solidFill>
                <a:latin typeface="Calibri"/>
              </a:rPr>
              <a:t>Stuart </a:t>
            </a:r>
            <a:r>
              <a:rPr lang="en-GB" sz="3200" b="1" dirty="0" err="1">
                <a:solidFill>
                  <a:prstClr val="black"/>
                </a:solidFill>
                <a:latin typeface="Calibri"/>
              </a:rPr>
              <a:t>Crickmar</a:t>
            </a:r>
            <a:endParaRPr lang="en-GB" sz="3200" dirty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en-GB" sz="3200" dirty="0">
                <a:solidFill>
                  <a:prstClr val="black"/>
                </a:solidFill>
                <a:latin typeface="Calibri"/>
              </a:rPr>
              <a:t>Head of Service</a:t>
            </a:r>
          </a:p>
          <a:p>
            <a:pPr lvl="0" algn="ctr"/>
            <a:endParaRPr lang="en-GB" sz="3200" b="1" dirty="0">
              <a:solidFill>
                <a:prstClr val="black"/>
              </a:solidFill>
              <a:latin typeface="Calibri"/>
            </a:endParaRPr>
          </a:p>
          <a:p>
            <a:pPr lvl="0" algn="ctr"/>
            <a:r>
              <a:rPr lang="en-GB" sz="3200" b="1" dirty="0">
                <a:solidFill>
                  <a:prstClr val="black"/>
                </a:solidFill>
                <a:latin typeface="Calibri"/>
              </a:rPr>
              <a:t>Strategy &amp; Customer Services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068" y="3238500"/>
            <a:ext cx="2062162" cy="2723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D8F6-66DB-409E-8943-A231B281F87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58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Further resources are available on </a:t>
            </a:r>
            <a:r>
              <a:rPr lang="en-GB" b="1" dirty="0" smtClean="0">
                <a:solidFill>
                  <a:srgbClr val="0070C0"/>
                </a:solidFill>
              </a:rPr>
              <a:t>CONNECT</a:t>
            </a:r>
            <a:r>
              <a:rPr lang="en-GB" sz="2200" dirty="0" smtClean="0">
                <a:solidFill>
                  <a:srgbClr val="0070C0"/>
                </a:solidFill>
              </a:rPr>
              <a:t/>
            </a:r>
            <a:br>
              <a:rPr lang="en-GB" sz="2200" dirty="0" smtClean="0">
                <a:solidFill>
                  <a:srgbClr val="0070C0"/>
                </a:solidFill>
              </a:rPr>
            </a:br>
            <a:r>
              <a:rPr lang="en-GB" sz="2200" dirty="0" smtClean="0">
                <a:solidFill>
                  <a:srgbClr val="0070C0"/>
                </a:solidFill>
              </a:rPr>
              <a:t/>
            </a:r>
            <a:br>
              <a:rPr lang="en-GB" sz="2200" dirty="0" smtClean="0">
                <a:solidFill>
                  <a:srgbClr val="0070C0"/>
                </a:solidFill>
              </a:rPr>
            </a:br>
            <a:r>
              <a:rPr lang="en-GB" sz="3600" dirty="0" smtClean="0">
                <a:solidFill>
                  <a:srgbClr val="0070C0"/>
                </a:solidFill>
                <a:latin typeface="+mn-lt"/>
              </a:rPr>
              <a:t>under the heading </a:t>
            </a:r>
            <a:r>
              <a:rPr lang="en-GB" sz="2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2200" dirty="0" smtClean="0">
                <a:solidFill>
                  <a:srgbClr val="0070C0"/>
                </a:solidFill>
                <a:latin typeface="+mn-lt"/>
              </a:rPr>
            </a:br>
            <a:r>
              <a:rPr lang="en-GB" sz="2200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2200" dirty="0" smtClean="0">
                <a:solidFill>
                  <a:srgbClr val="0070C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0070C0"/>
                </a:solidFill>
                <a:latin typeface="+mn-lt"/>
              </a:rPr>
              <a:t>Safety &amp; Your Security</a:t>
            </a:r>
            <a:br>
              <a:rPr lang="en-GB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en-GB" sz="2700" b="1" dirty="0" smtClean="0">
                <a:solidFill>
                  <a:srgbClr val="0070C0"/>
                </a:solidFill>
                <a:latin typeface="+mn-lt"/>
              </a:rPr>
              <a:t>You will find the Clacks Academy E-Learning module there.</a:t>
            </a:r>
            <a:r>
              <a:rPr lang="en-GB" sz="31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3100" b="1" dirty="0" smtClean="0">
                <a:solidFill>
                  <a:srgbClr val="0070C0"/>
                </a:solidFill>
                <a:latin typeface="+mn-lt"/>
              </a:rPr>
            </a:br>
            <a:r>
              <a:rPr lang="en-GB" sz="36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3600" b="1" dirty="0" smtClean="0">
                <a:solidFill>
                  <a:srgbClr val="0070C0"/>
                </a:solidFill>
                <a:latin typeface="+mn-lt"/>
              </a:rPr>
            </a:br>
            <a:r>
              <a:rPr lang="en-GB" sz="2700" b="1" dirty="0">
                <a:solidFill>
                  <a:srgbClr val="0070C0"/>
                </a:solidFill>
                <a:latin typeface="+mn-lt"/>
              </a:rPr>
              <a:t>A</a:t>
            </a:r>
            <a:r>
              <a:rPr lang="en-GB" sz="2700" b="1" dirty="0" smtClean="0">
                <a:solidFill>
                  <a:srgbClr val="0070C0"/>
                </a:solidFill>
                <a:latin typeface="+mn-lt"/>
              </a:rPr>
              <a:t>nother excellent resource can be found here</a:t>
            </a:r>
            <a:br>
              <a:rPr lang="en-GB" sz="2700" b="1" dirty="0" smtClean="0">
                <a:solidFill>
                  <a:srgbClr val="0070C0"/>
                </a:solidFill>
                <a:latin typeface="+mn-lt"/>
              </a:rPr>
            </a:br>
            <a:r>
              <a:rPr lang="en-GB" sz="3200" b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en-GB" sz="3200" b="1" dirty="0" smtClean="0">
                <a:solidFill>
                  <a:srgbClr val="0070C0"/>
                </a:solidFill>
                <a:latin typeface="+mn-lt"/>
              </a:rPr>
            </a:br>
            <a:r>
              <a:rPr lang="en-GB" sz="3100" dirty="0">
                <a:hlinkClick r:id="rId3"/>
              </a:rPr>
              <a:t>https://www.elearning.prevent.homeoffice.gov.uk/</a:t>
            </a:r>
            <a:r>
              <a:rPr lang="en-GB" dirty="0" smtClean="0">
                <a:solidFill>
                  <a:srgbClr val="0070C0"/>
                </a:solidFill>
              </a:rPr>
              <a:t/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0FD8F6-66DB-409E-8943-A231B281F87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46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314</Words>
  <Application>Microsoft Office PowerPoint</Application>
  <PresentationFormat>On-screen Show (4:3)</PresentationFormat>
  <Paragraphs>83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PowerPoint Presentation</vt:lpstr>
      <vt:lpstr>Where Does The Threat Come From?</vt:lpstr>
      <vt:lpstr>PowerPoint Presentation</vt:lpstr>
      <vt:lpstr>PowerPoint Presentation</vt:lpstr>
      <vt:lpstr>PowerPoint Presentation</vt:lpstr>
      <vt:lpstr> Further resources are available on CONNECT  under the heading   Safety &amp; Your Security You will find the Clacks Academy E-Learning module there.  Another excellent resource can be found here  https://www.elearning.prevent.homeoffice.gov.uk/  </vt:lpstr>
    </vt:vector>
  </TitlesOfParts>
  <Company>Clackmannanshire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Munro</dc:creator>
  <cp:lastModifiedBy>Helen Munro</cp:lastModifiedBy>
  <cp:revision>6</cp:revision>
  <dcterms:created xsi:type="dcterms:W3CDTF">2018-08-06T13:25:23Z</dcterms:created>
  <dcterms:modified xsi:type="dcterms:W3CDTF">2018-08-10T09:28:26Z</dcterms:modified>
</cp:coreProperties>
</file>