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328" r:id="rId2"/>
    <p:sldId id="329" r:id="rId3"/>
    <p:sldId id="330" r:id="rId4"/>
    <p:sldId id="331" r:id="rId5"/>
    <p:sldId id="332" r:id="rId6"/>
    <p:sldId id="336" r:id="rId7"/>
    <p:sldId id="334" r:id="rId8"/>
    <p:sldId id="335" r:id="rId9"/>
    <p:sldId id="337" r:id="rId10"/>
    <p:sldId id="338" r:id="rId11"/>
    <p:sldId id="339" r:id="rId12"/>
    <p:sldId id="333" r:id="rId13"/>
    <p:sldId id="256" r:id="rId14"/>
    <p:sldId id="257" r:id="rId15"/>
    <p:sldId id="261" r:id="rId16"/>
    <p:sldId id="288" r:id="rId17"/>
    <p:sldId id="325" r:id="rId18"/>
    <p:sldId id="326" r:id="rId19"/>
    <p:sldId id="340" r:id="rId20"/>
    <p:sldId id="341" r:id="rId21"/>
    <p:sldId id="342" r:id="rId22"/>
    <p:sldId id="343" r:id="rId23"/>
    <p:sldId id="344" r:id="rId24"/>
    <p:sldId id="262" r:id="rId25"/>
    <p:sldId id="263" r:id="rId26"/>
    <p:sldId id="264" r:id="rId27"/>
    <p:sldId id="265" r:id="rId28"/>
    <p:sldId id="289" r:id="rId29"/>
    <p:sldId id="290" r:id="rId30"/>
    <p:sldId id="291" r:id="rId31"/>
    <p:sldId id="292" r:id="rId32"/>
    <p:sldId id="271" r:id="rId33"/>
    <p:sldId id="272" r:id="rId34"/>
    <p:sldId id="293" r:id="rId35"/>
    <p:sldId id="287" r:id="rId36"/>
    <p:sldId id="279" r:id="rId37"/>
    <p:sldId id="280" r:id="rId38"/>
    <p:sldId id="281" r:id="rId39"/>
    <p:sldId id="282" r:id="rId40"/>
    <p:sldId id="283" r:id="rId41"/>
    <p:sldId id="284" r:id="rId42"/>
    <p:sldId id="285" r:id="rId43"/>
    <p:sldId id="286" r:id="rId44"/>
    <p:sldId id="295" r:id="rId45"/>
    <p:sldId id="296" r:id="rId46"/>
    <p:sldId id="297" r:id="rId47"/>
    <p:sldId id="345" r:id="rId48"/>
    <p:sldId id="298" r:id="rId49"/>
    <p:sldId id="300" r:id="rId50"/>
    <p:sldId id="301" r:id="rId51"/>
    <p:sldId id="302" r:id="rId52"/>
    <p:sldId id="304" r:id="rId53"/>
    <p:sldId id="306" r:id="rId54"/>
    <p:sldId id="308" r:id="rId55"/>
    <p:sldId id="309" r:id="rId56"/>
    <p:sldId id="310" r:id="rId57"/>
    <p:sldId id="312" r:id="rId58"/>
    <p:sldId id="314" r:id="rId59"/>
    <p:sldId id="315" r:id="rId60"/>
    <p:sldId id="317" r:id="rId61"/>
    <p:sldId id="318" r:id="rId62"/>
    <p:sldId id="319" r:id="rId63"/>
    <p:sldId id="320" r:id="rId64"/>
    <p:sldId id="321" r:id="rId65"/>
    <p:sldId id="322" r:id="rId66"/>
    <p:sldId id="323" r:id="rId67"/>
    <p:sldId id="324" r:id="rId68"/>
  </p:sldIdLst>
  <p:sldSz cx="9144000" cy="6858000" type="screen4x3"/>
  <p:notesSz cx="6858000" cy="9144000"/>
  <p:defaultTextStyle>
    <a:defPPr>
      <a:defRPr lang="en-GB"/>
    </a:defPPr>
    <a:lvl1pPr algn="l" rtl="0" fontAlgn="base">
      <a:spcBef>
        <a:spcPct val="0"/>
      </a:spcBef>
      <a:spcAft>
        <a:spcPct val="0"/>
      </a:spcAft>
      <a:defRPr sz="2200" b="1" kern="1200">
        <a:solidFill>
          <a:schemeClr val="accent2"/>
        </a:solidFill>
        <a:latin typeface="Comic Sans MS" pitchFamily="66" charset="0"/>
        <a:ea typeface="+mn-ea"/>
        <a:cs typeface="+mn-cs"/>
      </a:defRPr>
    </a:lvl1pPr>
    <a:lvl2pPr marL="457200" algn="l" rtl="0" fontAlgn="base">
      <a:spcBef>
        <a:spcPct val="0"/>
      </a:spcBef>
      <a:spcAft>
        <a:spcPct val="0"/>
      </a:spcAft>
      <a:defRPr sz="2200" b="1" kern="1200">
        <a:solidFill>
          <a:schemeClr val="accent2"/>
        </a:solidFill>
        <a:latin typeface="Comic Sans MS" pitchFamily="66" charset="0"/>
        <a:ea typeface="+mn-ea"/>
        <a:cs typeface="+mn-cs"/>
      </a:defRPr>
    </a:lvl2pPr>
    <a:lvl3pPr marL="914400" algn="l" rtl="0" fontAlgn="base">
      <a:spcBef>
        <a:spcPct val="0"/>
      </a:spcBef>
      <a:spcAft>
        <a:spcPct val="0"/>
      </a:spcAft>
      <a:defRPr sz="2200" b="1" kern="1200">
        <a:solidFill>
          <a:schemeClr val="accent2"/>
        </a:solidFill>
        <a:latin typeface="Comic Sans MS" pitchFamily="66" charset="0"/>
        <a:ea typeface="+mn-ea"/>
        <a:cs typeface="+mn-cs"/>
      </a:defRPr>
    </a:lvl3pPr>
    <a:lvl4pPr marL="1371600" algn="l" rtl="0" fontAlgn="base">
      <a:spcBef>
        <a:spcPct val="0"/>
      </a:spcBef>
      <a:spcAft>
        <a:spcPct val="0"/>
      </a:spcAft>
      <a:defRPr sz="2200" b="1" kern="1200">
        <a:solidFill>
          <a:schemeClr val="accent2"/>
        </a:solidFill>
        <a:latin typeface="Comic Sans MS" pitchFamily="66" charset="0"/>
        <a:ea typeface="+mn-ea"/>
        <a:cs typeface="+mn-cs"/>
      </a:defRPr>
    </a:lvl4pPr>
    <a:lvl5pPr marL="1828800" algn="l" rtl="0" fontAlgn="base">
      <a:spcBef>
        <a:spcPct val="0"/>
      </a:spcBef>
      <a:spcAft>
        <a:spcPct val="0"/>
      </a:spcAft>
      <a:defRPr sz="2200" b="1" kern="1200">
        <a:solidFill>
          <a:schemeClr val="accent2"/>
        </a:solidFill>
        <a:latin typeface="Comic Sans MS" pitchFamily="66" charset="0"/>
        <a:ea typeface="+mn-ea"/>
        <a:cs typeface="+mn-cs"/>
      </a:defRPr>
    </a:lvl5pPr>
    <a:lvl6pPr marL="2286000" algn="l" defTabSz="914400" rtl="0" eaLnBrk="1" latinLnBrk="0" hangingPunct="1">
      <a:defRPr sz="2200" b="1" kern="1200">
        <a:solidFill>
          <a:schemeClr val="accent2"/>
        </a:solidFill>
        <a:latin typeface="Comic Sans MS" pitchFamily="66" charset="0"/>
        <a:ea typeface="+mn-ea"/>
        <a:cs typeface="+mn-cs"/>
      </a:defRPr>
    </a:lvl6pPr>
    <a:lvl7pPr marL="2743200" algn="l" defTabSz="914400" rtl="0" eaLnBrk="1" latinLnBrk="0" hangingPunct="1">
      <a:defRPr sz="2200" b="1" kern="1200">
        <a:solidFill>
          <a:schemeClr val="accent2"/>
        </a:solidFill>
        <a:latin typeface="Comic Sans MS" pitchFamily="66" charset="0"/>
        <a:ea typeface="+mn-ea"/>
        <a:cs typeface="+mn-cs"/>
      </a:defRPr>
    </a:lvl7pPr>
    <a:lvl8pPr marL="3200400" algn="l" defTabSz="914400" rtl="0" eaLnBrk="1" latinLnBrk="0" hangingPunct="1">
      <a:defRPr sz="2200" b="1" kern="1200">
        <a:solidFill>
          <a:schemeClr val="accent2"/>
        </a:solidFill>
        <a:latin typeface="Comic Sans MS" pitchFamily="66" charset="0"/>
        <a:ea typeface="+mn-ea"/>
        <a:cs typeface="+mn-cs"/>
      </a:defRPr>
    </a:lvl8pPr>
    <a:lvl9pPr marL="3657600" algn="l" defTabSz="914400" rtl="0" eaLnBrk="1" latinLnBrk="0" hangingPunct="1">
      <a:defRPr sz="2200" b="1" kern="1200">
        <a:solidFill>
          <a:schemeClr val="accent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3399"/>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52" autoAdjust="0"/>
    <p:restoredTop sz="94660"/>
  </p:normalViewPr>
  <p:slideViewPr>
    <p:cSldViewPr>
      <p:cViewPr varScale="1">
        <p:scale>
          <a:sx n="69" d="100"/>
          <a:sy n="69" d="100"/>
        </p:scale>
        <p:origin x="-66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19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en-GB"/>
          </a:p>
        </p:txBody>
      </p:sp>
      <p:sp>
        <p:nvSpPr>
          <p:cNvPr id="839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en-GB"/>
          </a:p>
        </p:txBody>
      </p:sp>
      <p:sp>
        <p:nvSpPr>
          <p:cNvPr id="839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39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39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en-GB"/>
          </a:p>
        </p:txBody>
      </p:sp>
      <p:sp>
        <p:nvSpPr>
          <p:cNvPr id="839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255CB43-E384-4BEB-8520-76CD09B31228}"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3D3906D-9B69-46F6-B78E-2E7C2E518335}" type="slidenum">
              <a:rPr lang="en-GB"/>
              <a:pPr/>
              <a:t>‹#›</a:t>
            </a:fld>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8B06B7-68A1-4F3A-9FCA-0F4AF309430E}" type="slidenum">
              <a:rPr lang="en-GB"/>
              <a:pPr/>
              <a:t>‹#›</a:t>
            </a:fld>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5A08A71-AC31-4B90-8130-0DC2303ABB6F}" type="slidenum">
              <a:rPr lang="en-GB"/>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DA3BE5F-352E-42DC-AA7E-C283742FDAC6}" type="slidenum">
              <a:rPr lang="en-GB"/>
              <a:pPr/>
              <a:t>‹#›</a:t>
            </a:fld>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9745CF2-888D-4A17-AFE7-6D263A58D85A}" type="slidenum">
              <a:rPr lang="en-GB"/>
              <a:pPr/>
              <a:t>‹#›</a:t>
            </a:fld>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83D5961-9E4B-4968-AA6D-73DC8CD9D9AE}" type="slidenum">
              <a:rPr lang="en-GB"/>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EFC8849-12BF-4892-8477-3265D87A4F7C}" type="slidenum">
              <a:rPr lang="en-GB"/>
              <a:pPr/>
              <a:t>‹#›</a:t>
            </a:fld>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7408FBBA-9D97-4433-8AA2-3A1ADC1F7C49}" type="slidenum">
              <a:rPr lang="en-GB"/>
              <a:pPr/>
              <a:t>‹#›</a:t>
            </a:fld>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48AD694-CD8C-4D61-986A-ECD130AD7CEF}" type="slidenum">
              <a:rPr lang="en-GB"/>
              <a:pPr/>
              <a:t>‹#›</a:t>
            </a:fld>
            <a:endParaRPr lang="en-GB"/>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63D1D2D-6A24-47C6-9993-2031B734A74C}" type="slidenum">
              <a:rPr lang="en-GB"/>
              <a:pPr/>
              <a:t>‹#›</a:t>
            </a:fld>
            <a:endParaRPr lang="en-GB"/>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2CBA4A1-ECA7-4DB4-AFB4-7F76BCE20F73}" type="slidenum">
              <a:rPr lang="en-GB"/>
              <a:pPr/>
              <a:t>‹#›</a:t>
            </a:fld>
            <a:endParaRPr lang="en-GB"/>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fld id="{160F9880-CBAC-40DB-A600-9F7D7A609BA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wmf"/></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3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219200" y="285750"/>
            <a:ext cx="6197600" cy="893763"/>
          </a:xfrm>
          <a:prstGeom prst="rect">
            <a:avLst/>
          </a:prstGeom>
          <a:noFill/>
          <a:ln w="9525">
            <a:noFill/>
            <a:miter lim="800000"/>
            <a:headEnd/>
            <a:tailEnd/>
          </a:ln>
          <a:effectLst/>
        </p:spPr>
        <p:txBody>
          <a:bodyPr>
            <a:spAutoFit/>
          </a:bodyPr>
          <a:lstStyle/>
          <a:p>
            <a:pPr algn="ctr">
              <a:spcBef>
                <a:spcPct val="50000"/>
              </a:spcBef>
            </a:pPr>
            <a:r>
              <a:rPr lang="en-GB" sz="3600" b="0"/>
              <a:t>Welfare Questions 1992-2003</a:t>
            </a:r>
            <a:endParaRPr lang="en-US" sz="3600" b="0"/>
          </a:p>
        </p:txBody>
      </p:sp>
      <p:sp>
        <p:nvSpPr>
          <p:cNvPr id="77827" name="Text Box 3"/>
          <p:cNvSpPr txBox="1">
            <a:spLocks noChangeArrowheads="1"/>
          </p:cNvSpPr>
          <p:nvPr/>
        </p:nvSpPr>
        <p:spPr bwMode="auto">
          <a:xfrm>
            <a:off x="812800" y="1771650"/>
            <a:ext cx="7340600" cy="2774950"/>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GB" sz="3200" b="0"/>
              <a:t>Welfare questions = </a:t>
            </a:r>
          </a:p>
          <a:p>
            <a:pPr lvl="1">
              <a:spcBef>
                <a:spcPct val="50000"/>
              </a:spcBef>
              <a:buFontTx/>
              <a:buChar char="•"/>
            </a:pPr>
            <a:r>
              <a:rPr lang="en-GB" sz="3200" b="0"/>
              <a:t>Liberal Reforms 1906-14</a:t>
            </a:r>
          </a:p>
          <a:p>
            <a:pPr lvl="1">
              <a:spcBef>
                <a:spcPct val="50000"/>
              </a:spcBef>
              <a:buFontTx/>
              <a:buChar char="•"/>
            </a:pPr>
            <a:r>
              <a:rPr lang="en-GB" sz="3200" b="0"/>
              <a:t>National Governments of 1930s</a:t>
            </a:r>
          </a:p>
          <a:p>
            <a:pPr lvl="1">
              <a:spcBef>
                <a:spcPct val="50000"/>
              </a:spcBef>
              <a:buFontTx/>
              <a:buChar char="•"/>
            </a:pPr>
            <a:r>
              <a:rPr lang="en-GB" sz="3200" b="0"/>
              <a:t>Labour Reforms 1945-51</a:t>
            </a:r>
            <a:endParaRPr lang="en-US" sz="3200" b="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500"/>
                                        <p:tgtEl>
                                          <p:spTgt spid="77826"/>
                                        </p:tgtEl>
                                      </p:cBhvr>
                                    </p:animEffect>
                                    <p:anim calcmode="lin" valueType="num">
                                      <p:cBhvr>
                                        <p:cTn id="8" dur="500" fill="hold"/>
                                        <p:tgtEl>
                                          <p:spTgt spid="77826"/>
                                        </p:tgtEl>
                                        <p:attrNameLst>
                                          <p:attrName>ppt_x</p:attrName>
                                        </p:attrNameLst>
                                      </p:cBhvr>
                                      <p:tavLst>
                                        <p:tav tm="0">
                                          <p:val>
                                            <p:strVal val="#ppt_x"/>
                                          </p:val>
                                        </p:tav>
                                        <p:tav tm="100000">
                                          <p:val>
                                            <p:strVal val="#ppt_x"/>
                                          </p:val>
                                        </p:tav>
                                      </p:tavLst>
                                    </p:anim>
                                    <p:anim calcmode="lin" valueType="num">
                                      <p:cBhvr>
                                        <p:cTn id="9" dur="500" fill="hold"/>
                                        <p:tgtEl>
                                          <p:spTgt spid="778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7827">
                                            <p:txEl>
                                              <p:pRg st="0" end="0"/>
                                            </p:txEl>
                                          </p:spTgt>
                                        </p:tgtEl>
                                        <p:attrNameLst>
                                          <p:attrName>style.visibility</p:attrName>
                                        </p:attrNameLst>
                                      </p:cBhvr>
                                      <p:to>
                                        <p:strVal val="visible"/>
                                      </p:to>
                                    </p:set>
                                    <p:animEffect transition="in" filter="fade">
                                      <p:cBhvr>
                                        <p:cTn id="14" dur="500"/>
                                        <p:tgtEl>
                                          <p:spTgt spid="77827">
                                            <p:txEl>
                                              <p:pRg st="0" end="0"/>
                                            </p:txEl>
                                          </p:spTgt>
                                        </p:tgtEl>
                                      </p:cBhvr>
                                    </p:animEffect>
                                    <p:anim calcmode="lin" valueType="num">
                                      <p:cBhvr>
                                        <p:cTn id="15"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78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7827">
                                            <p:txEl>
                                              <p:pRg st="1" end="1"/>
                                            </p:txEl>
                                          </p:spTgt>
                                        </p:tgtEl>
                                        <p:attrNameLst>
                                          <p:attrName>style.visibility</p:attrName>
                                        </p:attrNameLst>
                                      </p:cBhvr>
                                      <p:to>
                                        <p:strVal val="visible"/>
                                      </p:to>
                                    </p:set>
                                    <p:animEffect transition="in" filter="fade">
                                      <p:cBhvr>
                                        <p:cTn id="21" dur="500"/>
                                        <p:tgtEl>
                                          <p:spTgt spid="77827">
                                            <p:txEl>
                                              <p:pRg st="1" end="1"/>
                                            </p:txEl>
                                          </p:spTgt>
                                        </p:tgtEl>
                                      </p:cBhvr>
                                    </p:animEffect>
                                    <p:anim calcmode="lin" valueType="num">
                                      <p:cBhvr>
                                        <p:cTn id="22"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78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7827">
                                            <p:txEl>
                                              <p:pRg st="2" end="2"/>
                                            </p:txEl>
                                          </p:spTgt>
                                        </p:tgtEl>
                                        <p:attrNameLst>
                                          <p:attrName>style.visibility</p:attrName>
                                        </p:attrNameLst>
                                      </p:cBhvr>
                                      <p:to>
                                        <p:strVal val="visible"/>
                                      </p:to>
                                    </p:set>
                                    <p:animEffect transition="in" filter="fade">
                                      <p:cBhvr>
                                        <p:cTn id="28" dur="500"/>
                                        <p:tgtEl>
                                          <p:spTgt spid="77827">
                                            <p:txEl>
                                              <p:pRg st="2" end="2"/>
                                            </p:txEl>
                                          </p:spTgt>
                                        </p:tgtEl>
                                      </p:cBhvr>
                                    </p:animEffect>
                                    <p:anim calcmode="lin" valueType="num">
                                      <p:cBhvr>
                                        <p:cTn id="2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78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7827">
                                            <p:txEl>
                                              <p:pRg st="3" end="3"/>
                                            </p:txEl>
                                          </p:spTgt>
                                        </p:tgtEl>
                                        <p:attrNameLst>
                                          <p:attrName>style.visibility</p:attrName>
                                        </p:attrNameLst>
                                      </p:cBhvr>
                                      <p:to>
                                        <p:strVal val="visible"/>
                                      </p:to>
                                    </p:set>
                                    <p:animEffect transition="in" filter="fade">
                                      <p:cBhvr>
                                        <p:cTn id="35" dur="500"/>
                                        <p:tgtEl>
                                          <p:spTgt spid="77827">
                                            <p:txEl>
                                              <p:pRg st="3" end="3"/>
                                            </p:txEl>
                                          </p:spTgt>
                                        </p:tgtEl>
                                      </p:cBhvr>
                                    </p:animEffect>
                                    <p:anim calcmode="lin" valueType="num">
                                      <p:cBhvr>
                                        <p:cTn id="36"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782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143" name="Group 55"/>
          <p:cNvGraphicFramePr>
            <a:graphicFrameLocks noGrp="1"/>
          </p:cNvGraphicFramePr>
          <p:nvPr/>
        </p:nvGraphicFramePr>
        <p:xfrm>
          <a:off x="685800" y="457200"/>
          <a:ext cx="7772400" cy="5791202"/>
        </p:xfrm>
        <a:graphic>
          <a:graphicData uri="http://schemas.openxmlformats.org/drawingml/2006/table">
            <a:tbl>
              <a:tblPr/>
              <a:tblGrid>
                <a:gridCol w="1295400"/>
                <a:gridCol w="1905000"/>
                <a:gridCol w="2133600"/>
                <a:gridCol w="2438400"/>
              </a:tblGrid>
              <a:tr h="1273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rPr>
                        <a:t>Date </a:t>
                      </a:r>
                      <a:endParaRPr kumimoji="0" lang="en-GB" sz="1800" b="1"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rPr>
                        <a:t>Effectiveness of Labour Reforms</a:t>
                      </a:r>
                      <a:endParaRPr kumimoji="0" lang="en-GB" sz="1800" b="1"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rPr>
                        <a:t>Did Labour create Welfare State</a:t>
                      </a:r>
                      <a:endParaRPr kumimoji="0" lang="en-GB" sz="1800" b="1"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accent2"/>
                          </a:solidFill>
                          <a:effectLst/>
                          <a:latin typeface="Comic Sans MS" pitchFamily="66" charset="0"/>
                          <a:ea typeface="Times New Roman" pitchFamily="18" charset="0"/>
                          <a:cs typeface="Arial" charset="0"/>
                        </a:rPr>
                        <a:t>Liberals versus Labour in setting up Welfare State</a:t>
                      </a:r>
                      <a:endParaRPr kumimoji="0" lang="en-GB" sz="1800" b="1"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35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3399"/>
                          </a:solidFill>
                          <a:effectLst/>
                          <a:latin typeface="Comic Sans MS" pitchFamily="66" charset="0"/>
                          <a:ea typeface="Times New Roman" pitchFamily="18" charset="0"/>
                          <a:cs typeface="Arial" charset="0"/>
                        </a:rPr>
                        <a:t>1994</a:t>
                      </a:r>
                      <a:endParaRPr kumimoji="0" lang="en-GB" sz="1800" b="1" i="0" u="none" strike="noStrike" cap="none" normalizeH="0" baseline="0" smtClean="0">
                        <a:ln>
                          <a:noFill/>
                        </a:ln>
                        <a:solidFill>
                          <a:srgbClr val="FF3399"/>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ea typeface="Times New Roman" pitchFamily="18" charset="0"/>
                          <a:cs typeface="Arial" charset="0"/>
                        </a:rPr>
                        <a:t>*</a:t>
                      </a:r>
                      <a:endParaRPr kumimoji="0" lang="en-GB" sz="2400" b="0"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35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3399"/>
                          </a:solidFill>
                          <a:effectLst/>
                          <a:latin typeface="Comic Sans MS" pitchFamily="66" charset="0"/>
                          <a:ea typeface="Times New Roman" pitchFamily="18" charset="0"/>
                          <a:cs typeface="Arial" charset="0"/>
                        </a:rPr>
                        <a:t>1995</a:t>
                      </a:r>
                      <a:endParaRPr kumimoji="0" lang="en-GB" sz="1800" b="1" i="0" u="none" strike="noStrike" cap="none" normalizeH="0" baseline="0" smtClean="0">
                        <a:ln>
                          <a:noFill/>
                        </a:ln>
                        <a:solidFill>
                          <a:srgbClr val="FF3399"/>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ea typeface="Times New Roman" pitchFamily="18" charset="0"/>
                          <a:cs typeface="Arial" charset="0"/>
                        </a:rPr>
                        <a:t>*</a:t>
                      </a:r>
                      <a:endParaRPr kumimoji="0" lang="en-GB" sz="2400" b="0"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33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3399"/>
                          </a:solidFill>
                          <a:effectLst/>
                          <a:latin typeface="Comic Sans MS" pitchFamily="66" charset="0"/>
                          <a:ea typeface="Times New Roman" pitchFamily="18" charset="0"/>
                          <a:cs typeface="Arial" charset="0"/>
                        </a:rPr>
                        <a:t>1997</a:t>
                      </a:r>
                      <a:endParaRPr kumimoji="0" lang="en-GB" sz="1800" b="1" i="0" u="none" strike="noStrike" cap="none" normalizeH="0" baseline="0" smtClean="0">
                        <a:ln>
                          <a:noFill/>
                        </a:ln>
                        <a:solidFill>
                          <a:srgbClr val="FF3399"/>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ea typeface="Times New Roman" pitchFamily="18" charset="0"/>
                          <a:cs typeface="Arial" charset="0"/>
                        </a:rPr>
                        <a:t>*</a:t>
                      </a:r>
                      <a:endParaRPr kumimoji="0" lang="en-GB" sz="2400" b="0"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35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3399"/>
                          </a:solidFill>
                          <a:effectLst/>
                          <a:latin typeface="Comic Sans MS" pitchFamily="66" charset="0"/>
                          <a:ea typeface="Times New Roman" pitchFamily="18" charset="0"/>
                          <a:cs typeface="Arial" charset="0"/>
                        </a:rPr>
                        <a:t>1999</a:t>
                      </a:r>
                      <a:endParaRPr kumimoji="0" lang="en-GB" sz="1800" b="1" i="0" u="none" strike="noStrike" cap="none" normalizeH="0" baseline="0" smtClean="0">
                        <a:ln>
                          <a:noFill/>
                        </a:ln>
                        <a:solidFill>
                          <a:srgbClr val="FF3399"/>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ea typeface="Times New Roman" pitchFamily="18" charset="0"/>
                          <a:cs typeface="Arial" charset="0"/>
                        </a:rPr>
                        <a:t>*</a:t>
                      </a:r>
                      <a:endParaRPr kumimoji="0" lang="en-GB" sz="2400" b="0"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84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3399"/>
                          </a:solidFill>
                          <a:effectLst/>
                          <a:latin typeface="Comic Sans MS" pitchFamily="66" charset="0"/>
                          <a:ea typeface="Times New Roman" pitchFamily="18" charset="0"/>
                          <a:cs typeface="Arial" charset="0"/>
                        </a:rPr>
                        <a:t>2000</a:t>
                      </a:r>
                      <a:endParaRPr kumimoji="0" lang="en-GB" sz="1800" b="1" i="0" u="none" strike="noStrike" cap="none" normalizeH="0" baseline="0" smtClean="0">
                        <a:ln>
                          <a:noFill/>
                        </a:ln>
                        <a:solidFill>
                          <a:srgbClr val="FF3399"/>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ea typeface="Times New Roman" pitchFamily="18" charset="0"/>
                          <a:cs typeface="Arial" charset="0"/>
                        </a:rPr>
                        <a:t>*</a:t>
                      </a:r>
                      <a:endParaRPr kumimoji="0" lang="en-GB" sz="2400" b="0"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33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3399"/>
                          </a:solidFill>
                          <a:effectLst/>
                          <a:latin typeface="Comic Sans MS" pitchFamily="66" charset="0"/>
                          <a:ea typeface="Times New Roman" pitchFamily="18" charset="0"/>
                          <a:cs typeface="Arial" charset="0"/>
                        </a:rPr>
                        <a:t>2001</a:t>
                      </a:r>
                      <a:endParaRPr kumimoji="0" lang="en-GB" sz="1800" b="1" i="0" u="none" strike="noStrike" cap="none" normalizeH="0" baseline="0" smtClean="0">
                        <a:ln>
                          <a:noFill/>
                        </a:ln>
                        <a:solidFill>
                          <a:srgbClr val="FF3399"/>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ea typeface="Times New Roman" pitchFamily="18" charset="0"/>
                          <a:cs typeface="Arial" charset="0"/>
                        </a:rPr>
                        <a:t>*</a:t>
                      </a:r>
                      <a:endParaRPr kumimoji="0" lang="en-GB" sz="2400" b="0"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61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3399"/>
                          </a:solidFill>
                          <a:effectLst/>
                          <a:latin typeface="Comic Sans MS" pitchFamily="66" charset="0"/>
                          <a:ea typeface="Times New Roman" pitchFamily="18" charset="0"/>
                          <a:cs typeface="Arial" charset="0"/>
                        </a:rPr>
                        <a:t>2002</a:t>
                      </a:r>
                      <a:endParaRPr kumimoji="0" lang="en-GB" sz="1800" b="1" i="0" u="none" strike="noStrike" cap="none" normalizeH="0" baseline="0" smtClean="0">
                        <a:ln>
                          <a:noFill/>
                        </a:ln>
                        <a:solidFill>
                          <a:srgbClr val="FF3399"/>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ea typeface="Times New Roman" pitchFamily="18" charset="0"/>
                          <a:cs typeface="Arial" charset="0"/>
                        </a:rPr>
                        <a:t>*</a:t>
                      </a:r>
                      <a:endParaRPr kumimoji="0" lang="en-GB" sz="2400" b="0" i="0" u="none" strike="noStrike" cap="none" normalizeH="0" baseline="0" smtClean="0">
                        <a:ln>
                          <a:noFill/>
                        </a:ln>
                        <a:solidFill>
                          <a:schemeClr val="accent2"/>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9143"/>
                                        </p:tgtEl>
                                        <p:attrNameLst>
                                          <p:attrName>style.visibility</p:attrName>
                                        </p:attrNameLst>
                                      </p:cBhvr>
                                      <p:to>
                                        <p:strVal val="visible"/>
                                      </p:to>
                                    </p:set>
                                    <p:animEffect transition="in" filter="wipe(left)">
                                      <p:cBhvr>
                                        <p:cTn id="7" dur="500"/>
                                        <p:tgtEl>
                                          <p:spTgt spid="89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533400" y="609600"/>
            <a:ext cx="8305800" cy="5456238"/>
          </a:xfrm>
          <a:prstGeom prst="rect">
            <a:avLst/>
          </a:prstGeom>
          <a:solidFill>
            <a:srgbClr val="CC99FF"/>
          </a:solidFill>
          <a:ln w="9525">
            <a:noFill/>
            <a:miter lim="800000"/>
            <a:headEnd/>
            <a:tailEnd/>
          </a:ln>
          <a:effectLst>
            <a:outerShdw dist="107763" dir="2700000" algn="ctr" rotWithShape="0">
              <a:schemeClr val="bg2">
                <a:alpha val="50000"/>
              </a:schemeClr>
            </a:outerShdw>
          </a:effectLst>
        </p:spPr>
        <p:txBody>
          <a:bodyPr>
            <a:spAutoFit/>
          </a:bodyPr>
          <a:lstStyle/>
          <a:p>
            <a:pPr>
              <a:spcBef>
                <a:spcPct val="50000"/>
              </a:spcBef>
              <a:buFontTx/>
              <a:buChar char="•"/>
            </a:pPr>
            <a:r>
              <a:rPr lang="en-GB"/>
              <a:t>The Liberals versus Labour question has only appeared once and not since 1995. It is a very difficult question and is unlikely to come up again… but theoretically, it could!</a:t>
            </a:r>
          </a:p>
          <a:p>
            <a:pPr>
              <a:spcBef>
                <a:spcPct val="50000"/>
              </a:spcBef>
              <a:buFontTx/>
              <a:buChar char="•"/>
            </a:pPr>
            <a:endParaRPr lang="en-GB"/>
          </a:p>
          <a:p>
            <a:pPr>
              <a:spcBef>
                <a:spcPct val="50000"/>
              </a:spcBef>
              <a:buFontTx/>
              <a:buChar char="•"/>
            </a:pPr>
            <a:r>
              <a:rPr lang="en-GB"/>
              <a:t>The welfare question came up last in 2002.</a:t>
            </a:r>
          </a:p>
          <a:p>
            <a:pPr>
              <a:spcBef>
                <a:spcPct val="50000"/>
              </a:spcBef>
              <a:buFontTx/>
              <a:buChar char="•"/>
            </a:pPr>
            <a:endParaRPr lang="en-GB"/>
          </a:p>
          <a:p>
            <a:pPr>
              <a:spcBef>
                <a:spcPct val="50000"/>
              </a:spcBef>
              <a:buFontTx/>
              <a:buChar char="•"/>
            </a:pPr>
            <a:r>
              <a:rPr lang="en-GB"/>
              <a:t>Perhaps the most likely question therefore is the one on </a:t>
            </a:r>
            <a:r>
              <a:rPr lang="en-GB">
                <a:solidFill>
                  <a:srgbClr val="FF3399"/>
                </a:solidFill>
              </a:rPr>
              <a:t>how effective were the Labour reforms in dealing with the social /welfare problems between 1945-51.</a:t>
            </a:r>
          </a:p>
          <a:p>
            <a:pPr>
              <a:spcBef>
                <a:spcPct val="50000"/>
              </a:spcBef>
            </a:pPr>
            <a:endParaRPr lang="en-GB">
              <a:solidFill>
                <a:srgbClr val="FF3399"/>
              </a:solidFill>
            </a:endParaRPr>
          </a:p>
          <a:p>
            <a:pPr>
              <a:spcBef>
                <a:spcPct val="50000"/>
              </a:spcBef>
              <a:buFontTx/>
              <a:buChar char="•"/>
            </a:pPr>
            <a:r>
              <a:rPr lang="en-GB"/>
              <a:t>That is the question that we are going to study in depth in preparation for the 2004 exam.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animEffect transition="in" filter="wipe(left)">
                                      <p:cBhvr>
                                        <p:cTn id="7" dur="500"/>
                                        <p:tgtEl>
                                          <p:spTgt spid="901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0114">
                                            <p:txEl>
                                              <p:pRg st="2" end="2"/>
                                            </p:txEl>
                                          </p:spTgt>
                                        </p:tgtEl>
                                        <p:attrNameLst>
                                          <p:attrName>style.visibility</p:attrName>
                                        </p:attrNameLst>
                                      </p:cBhvr>
                                      <p:to>
                                        <p:strVal val="visible"/>
                                      </p:to>
                                    </p:set>
                                    <p:animEffect transition="in" filter="wipe(left)">
                                      <p:cBhvr>
                                        <p:cTn id="12" dur="500"/>
                                        <p:tgtEl>
                                          <p:spTgt spid="901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0114">
                                            <p:txEl>
                                              <p:pRg st="4" end="4"/>
                                            </p:txEl>
                                          </p:spTgt>
                                        </p:tgtEl>
                                        <p:attrNameLst>
                                          <p:attrName>style.visibility</p:attrName>
                                        </p:attrNameLst>
                                      </p:cBhvr>
                                      <p:to>
                                        <p:strVal val="visible"/>
                                      </p:to>
                                    </p:set>
                                    <p:animEffect transition="in" filter="wipe(left)">
                                      <p:cBhvr>
                                        <p:cTn id="17" dur="500"/>
                                        <p:tgtEl>
                                          <p:spTgt spid="901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0114">
                                            <p:txEl>
                                              <p:pRg st="6" end="6"/>
                                            </p:txEl>
                                          </p:spTgt>
                                        </p:tgtEl>
                                        <p:attrNameLst>
                                          <p:attrName>style.visibility</p:attrName>
                                        </p:attrNameLst>
                                      </p:cBhvr>
                                      <p:to>
                                        <p:strVal val="visible"/>
                                      </p:to>
                                    </p:set>
                                    <p:animEffect transition="in" filter="wipe(left)">
                                      <p:cBhvr>
                                        <p:cTn id="22" dur="500"/>
                                        <p:tgtEl>
                                          <p:spTgt spid="901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1524000" y="990600"/>
            <a:ext cx="6502400" cy="143192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GB" sz="4400" b="0"/>
              <a:t>The Labour Welfare Reforms Essay</a:t>
            </a:r>
          </a:p>
        </p:txBody>
      </p:sp>
      <p:sp>
        <p:nvSpPr>
          <p:cNvPr id="82947" name="Text Box 3"/>
          <p:cNvSpPr txBox="1">
            <a:spLocks noChangeArrowheads="1"/>
          </p:cNvSpPr>
          <p:nvPr/>
        </p:nvSpPr>
        <p:spPr bwMode="auto">
          <a:xfrm>
            <a:off x="3200400" y="2971800"/>
            <a:ext cx="2514600" cy="1936750"/>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a:spcBef>
                <a:spcPct val="50000"/>
              </a:spcBef>
              <a:buFontTx/>
              <a:buChar char="•"/>
            </a:pPr>
            <a:r>
              <a:rPr lang="en-GB">
                <a:solidFill>
                  <a:srgbClr val="FF3399"/>
                </a:solidFill>
              </a:rPr>
              <a:t>Content</a:t>
            </a:r>
          </a:p>
          <a:p>
            <a:pPr>
              <a:spcBef>
                <a:spcPct val="50000"/>
              </a:spcBef>
              <a:buFontTx/>
              <a:buChar char="•"/>
            </a:pPr>
            <a:r>
              <a:rPr lang="en-GB">
                <a:solidFill>
                  <a:srgbClr val="FF3399"/>
                </a:solidFill>
              </a:rPr>
              <a:t>Structure</a:t>
            </a:r>
          </a:p>
          <a:p>
            <a:pPr>
              <a:spcBef>
                <a:spcPct val="50000"/>
              </a:spcBef>
              <a:buFontTx/>
              <a:buChar char="•"/>
            </a:pPr>
            <a:r>
              <a:rPr lang="en-GB">
                <a:solidFill>
                  <a:srgbClr val="FF3399"/>
                </a:solidFill>
              </a:rPr>
              <a:t>Debate</a:t>
            </a:r>
          </a:p>
          <a:p>
            <a:pPr>
              <a:spcBef>
                <a:spcPct val="50000"/>
              </a:spcBef>
              <a:buFontTx/>
              <a:buChar char="•"/>
            </a:pPr>
            <a:r>
              <a:rPr lang="en-GB">
                <a:solidFill>
                  <a:srgbClr val="FF3399"/>
                </a:solidFill>
              </a:rPr>
              <a:t>Historiography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Effect transition="in" filter="wipe(left)">
                                      <p:cBhvr>
                                        <p:cTn id="7" dur="500"/>
                                        <p:tgtEl>
                                          <p:spTgt spid="829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47"/>
                                        </p:tgtEl>
                                        <p:attrNameLst>
                                          <p:attrName>style.visibility</p:attrName>
                                        </p:attrNameLst>
                                      </p:cBhvr>
                                      <p:to>
                                        <p:strVal val="visible"/>
                                      </p:to>
                                    </p:set>
                                    <p:animEffect transition="in" filter="wipe(left)">
                                      <p:cBhvr>
                                        <p:cTn id="12" dur="500"/>
                                        <p:tgtEl>
                                          <p:spTgt spid="82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533400" y="304800"/>
            <a:ext cx="8229600" cy="1096963"/>
          </a:xfrm>
          <a:prstGeom prst="rect">
            <a:avLst/>
          </a:prstGeom>
          <a:noFill/>
          <a:ln w="9525">
            <a:noFill/>
            <a:miter lim="800000"/>
            <a:headEnd/>
            <a:tailEnd/>
          </a:ln>
          <a:effectLst/>
        </p:spPr>
        <p:txBody>
          <a:bodyPr>
            <a:spAutoFit/>
          </a:bodyPr>
          <a:lstStyle/>
          <a:p>
            <a:r>
              <a:rPr lang="en-GB">
                <a:solidFill>
                  <a:srgbClr val="FF3399"/>
                </a:solidFill>
              </a:rPr>
              <a:t>How effective were the social reforms of the Labour  Government of 1945-1951 in dealing with the problems facing Britain at the time? </a:t>
            </a:r>
          </a:p>
        </p:txBody>
      </p:sp>
      <p:sp>
        <p:nvSpPr>
          <p:cNvPr id="2053" name="Text Box 5"/>
          <p:cNvSpPr txBox="1">
            <a:spLocks noChangeArrowheads="1"/>
          </p:cNvSpPr>
          <p:nvPr/>
        </p:nvSpPr>
        <p:spPr bwMode="auto">
          <a:xfrm>
            <a:off x="457200" y="1676400"/>
            <a:ext cx="8229600" cy="4446588"/>
          </a:xfrm>
          <a:prstGeom prst="rect">
            <a:avLst/>
          </a:prstGeom>
          <a:solidFill>
            <a:srgbClr val="FFDDFF"/>
          </a:solidFill>
          <a:ln w="9525">
            <a:noFill/>
            <a:miter lim="800000"/>
            <a:headEnd/>
            <a:tailEnd/>
          </a:ln>
          <a:effectLst/>
        </p:spPr>
        <p:txBody>
          <a:bodyPr>
            <a:spAutoFit/>
          </a:bodyPr>
          <a:lstStyle/>
          <a:p>
            <a:pPr marL="342900" indent="-342900"/>
            <a:r>
              <a:rPr lang="en-GB"/>
              <a:t>What is the question asking you to do?</a:t>
            </a:r>
          </a:p>
          <a:p>
            <a:pPr marL="342900" indent="-342900"/>
            <a:endParaRPr lang="en-GB"/>
          </a:p>
          <a:p>
            <a:pPr marL="342900" indent="-342900"/>
            <a:r>
              <a:rPr lang="en-GB"/>
              <a:t>Outline the problems facing the British people after WW2</a:t>
            </a:r>
          </a:p>
          <a:p>
            <a:pPr marL="342900" indent="-342900"/>
            <a:r>
              <a:rPr lang="en-GB"/>
              <a:t>Give details of the social reforms carried out by Labour</a:t>
            </a:r>
          </a:p>
          <a:p>
            <a:pPr marL="342900" indent="-342900"/>
            <a:r>
              <a:rPr lang="en-GB"/>
              <a:t>Evaluate the effectiveness of the Government’s reforms </a:t>
            </a:r>
          </a:p>
          <a:p>
            <a:pPr marL="342900" indent="-342900"/>
            <a:r>
              <a:rPr lang="en-GB"/>
              <a:t>	- How effective was </a:t>
            </a:r>
            <a:r>
              <a:rPr lang="en-GB">
                <a:solidFill>
                  <a:srgbClr val="FF3399"/>
                </a:solidFill>
              </a:rPr>
              <a:t>each</a:t>
            </a:r>
            <a:r>
              <a:rPr lang="en-GB"/>
              <a:t> reform in dealing with 	  the </a:t>
            </a:r>
            <a:r>
              <a:rPr lang="en-GB">
                <a:solidFill>
                  <a:srgbClr val="FF3399"/>
                </a:solidFill>
              </a:rPr>
              <a:t>related</a:t>
            </a:r>
            <a:r>
              <a:rPr lang="en-GB"/>
              <a:t> problem?</a:t>
            </a:r>
          </a:p>
          <a:p>
            <a:pPr marL="342900" indent="-342900"/>
            <a:r>
              <a:rPr lang="en-GB"/>
              <a:t>	- Evaluate each reform in turn after describing the 	  actions taken. Don’t describe all the reforms, 	  then evaluate them all at the end.</a:t>
            </a:r>
          </a:p>
          <a:p>
            <a:pPr marL="342900" indent="-342900"/>
            <a:endParaRPr lang="en-GB"/>
          </a:p>
          <a:p>
            <a:pPr marL="342900" indent="-342900"/>
            <a:r>
              <a:rPr lang="en-GB"/>
              <a:t>N.B.	The content (‘social reforms’) includes the 	following areas: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wipe(left)">
                                      <p:cBhvr>
                                        <p:cTn id="7" dur="500"/>
                                        <p:tgtEl>
                                          <p:spTgt spid="20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wipe(left)">
                                      <p:cBhvr>
                                        <p:cTn id="12" dur="1000"/>
                                        <p:tgtEl>
                                          <p:spTgt spid="2053">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animEffect transition="in" filter="wipe(left)">
                                      <p:cBhvr>
                                        <p:cTn id="15" dur="1000"/>
                                        <p:tgtEl>
                                          <p:spTgt spid="2053">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2053">
                                            <p:txEl>
                                              <p:pRg st="3" end="3"/>
                                            </p:txEl>
                                          </p:spTgt>
                                        </p:tgtEl>
                                        <p:attrNameLst>
                                          <p:attrName>style.visibility</p:attrName>
                                        </p:attrNameLst>
                                      </p:cBhvr>
                                      <p:to>
                                        <p:strVal val="visible"/>
                                      </p:to>
                                    </p:set>
                                    <p:animEffect transition="in" filter="wipe(left)">
                                      <p:cBhvr>
                                        <p:cTn id="18" dur="1000"/>
                                        <p:tgtEl>
                                          <p:spTgt spid="2053">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2053">
                                            <p:txEl>
                                              <p:pRg st="4" end="4"/>
                                            </p:txEl>
                                          </p:spTgt>
                                        </p:tgtEl>
                                        <p:attrNameLst>
                                          <p:attrName>style.visibility</p:attrName>
                                        </p:attrNameLst>
                                      </p:cBhvr>
                                      <p:to>
                                        <p:strVal val="visible"/>
                                      </p:to>
                                    </p:set>
                                    <p:animEffect transition="in" filter="wipe(left)">
                                      <p:cBhvr>
                                        <p:cTn id="21" dur="1000"/>
                                        <p:tgtEl>
                                          <p:spTgt spid="2053">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2053">
                                            <p:txEl>
                                              <p:pRg st="5" end="5"/>
                                            </p:txEl>
                                          </p:spTgt>
                                        </p:tgtEl>
                                        <p:attrNameLst>
                                          <p:attrName>style.visibility</p:attrName>
                                        </p:attrNameLst>
                                      </p:cBhvr>
                                      <p:to>
                                        <p:strVal val="visible"/>
                                      </p:to>
                                    </p:set>
                                    <p:animEffect transition="in" filter="wipe(left)">
                                      <p:cBhvr>
                                        <p:cTn id="24" dur="1000"/>
                                        <p:tgtEl>
                                          <p:spTgt spid="2053">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2053">
                                            <p:txEl>
                                              <p:pRg st="6" end="6"/>
                                            </p:txEl>
                                          </p:spTgt>
                                        </p:tgtEl>
                                        <p:attrNameLst>
                                          <p:attrName>style.visibility</p:attrName>
                                        </p:attrNameLst>
                                      </p:cBhvr>
                                      <p:to>
                                        <p:strVal val="visible"/>
                                      </p:to>
                                    </p:set>
                                    <p:animEffect transition="in" filter="wipe(left)">
                                      <p:cBhvr>
                                        <p:cTn id="27" dur="1000"/>
                                        <p:tgtEl>
                                          <p:spTgt spid="2053">
                                            <p:txEl>
                                              <p:pRg st="6" end="6"/>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2053">
                                            <p:txEl>
                                              <p:pRg st="8" end="8"/>
                                            </p:txEl>
                                          </p:spTgt>
                                        </p:tgtEl>
                                        <p:attrNameLst>
                                          <p:attrName>style.visibility</p:attrName>
                                        </p:attrNameLst>
                                      </p:cBhvr>
                                      <p:to>
                                        <p:strVal val="visible"/>
                                      </p:to>
                                    </p:set>
                                    <p:animEffect transition="in" filter="wipe(left)">
                                      <p:cBhvr>
                                        <p:cTn id="30" dur="1000"/>
                                        <p:tgtEl>
                                          <p:spTgt spid="205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09600" y="381000"/>
            <a:ext cx="7848600" cy="6019800"/>
          </a:xfrm>
          <a:prstGeom prst="rect">
            <a:avLst/>
          </a:prstGeom>
          <a:solidFill>
            <a:srgbClr val="FFFFFF"/>
          </a:solidFill>
          <a:ln w="28575">
            <a:solidFill>
              <a:srgbClr val="000000"/>
            </a:solidFill>
            <a:miter lim="800000"/>
            <a:headEnd/>
            <a:tailEnd/>
          </a:ln>
        </p:spPr>
        <p:txBody>
          <a:bodyPr/>
          <a:lstStyle/>
          <a:p>
            <a:r>
              <a:rPr lang="en-US" sz="2000" b="0"/>
              <a:t>1. Social Security</a:t>
            </a:r>
            <a:endParaRPr lang="en-US" sz="2000" b="0">
              <a:latin typeface="Arial" charset="0"/>
            </a:endParaRPr>
          </a:p>
          <a:p>
            <a:pPr lvl="1">
              <a:buFont typeface="Wingdings" pitchFamily="2" charset="2"/>
              <a:buChar char="§"/>
            </a:pPr>
            <a:r>
              <a:rPr lang="en-US" sz="2000" b="0"/>
              <a:t>The Family Allowances Act (1945). Enacted by the Churchill ‘caretaker’ government, therefore outwith the remit of this essay)</a:t>
            </a:r>
            <a:endParaRPr lang="en-US" sz="2000" b="0">
              <a:latin typeface="Arial" charset="0"/>
            </a:endParaRPr>
          </a:p>
          <a:p>
            <a:pPr lvl="1">
              <a:buFont typeface="Wingdings" pitchFamily="2" charset="2"/>
              <a:buChar char="§"/>
            </a:pPr>
            <a:r>
              <a:rPr lang="en-US" sz="2000" b="0"/>
              <a:t>The National Insurance Industrial Injuries Act (1946)</a:t>
            </a:r>
            <a:endParaRPr lang="en-US" sz="2000" b="0">
              <a:latin typeface="Arial" charset="0"/>
            </a:endParaRPr>
          </a:p>
          <a:p>
            <a:pPr lvl="1">
              <a:buFont typeface="Wingdings" pitchFamily="2" charset="2"/>
              <a:buChar char="§"/>
            </a:pPr>
            <a:r>
              <a:rPr lang="en-US" sz="2000" b="0"/>
              <a:t>The National Insurance Act (1946)</a:t>
            </a:r>
            <a:endParaRPr lang="en-US" sz="2000" b="0">
              <a:latin typeface="Arial" charset="0"/>
            </a:endParaRPr>
          </a:p>
          <a:p>
            <a:pPr lvl="1">
              <a:buFont typeface="Wingdings" pitchFamily="2" charset="2"/>
              <a:buChar char="§"/>
            </a:pPr>
            <a:r>
              <a:rPr lang="en-US" sz="2000" b="0"/>
              <a:t>The National Assistance Act (1948)</a:t>
            </a:r>
            <a:endParaRPr lang="en-US" sz="2000" b="0">
              <a:latin typeface="Arial" charset="0"/>
            </a:endParaRPr>
          </a:p>
          <a:p>
            <a:pPr lvl="1"/>
            <a:endParaRPr lang="en-US" sz="2000" b="0">
              <a:latin typeface="Arial" charset="0"/>
            </a:endParaRPr>
          </a:p>
          <a:p>
            <a:r>
              <a:rPr lang="en-US" sz="2000" b="0"/>
              <a:t>2. Health</a:t>
            </a:r>
            <a:endParaRPr lang="en-US" sz="2000" b="0">
              <a:latin typeface="Arial" charset="0"/>
            </a:endParaRPr>
          </a:p>
          <a:p>
            <a:pPr lvl="1">
              <a:buFont typeface="Wingdings" pitchFamily="2" charset="2"/>
              <a:buChar char="§"/>
            </a:pPr>
            <a:r>
              <a:rPr lang="en-US" sz="2000" b="0"/>
              <a:t>The National Health Service Act (1946)</a:t>
            </a:r>
            <a:endParaRPr lang="en-US" sz="2000" b="0">
              <a:latin typeface="Arial" charset="0"/>
            </a:endParaRPr>
          </a:p>
          <a:p>
            <a:endParaRPr lang="en-US" sz="2000" b="0"/>
          </a:p>
          <a:p>
            <a:r>
              <a:rPr lang="en-US" sz="2000" b="0"/>
              <a:t>3. Education</a:t>
            </a:r>
          </a:p>
          <a:p>
            <a:pPr lvl="1">
              <a:buFont typeface="Wingdings" pitchFamily="2" charset="2"/>
              <a:buChar char="§"/>
            </a:pPr>
            <a:r>
              <a:rPr lang="en-US" sz="2000" b="0"/>
              <a:t>The Education Act (1944). Although passed by the wartime Coalition government, the way Labour resourced and implemented the Act makes it worthy of discussion.</a:t>
            </a:r>
          </a:p>
          <a:p>
            <a:endParaRPr lang="en-US" sz="2000" b="0"/>
          </a:p>
          <a:p>
            <a:r>
              <a:rPr lang="en-US" sz="2000" b="0"/>
              <a:t>4. Housing </a:t>
            </a:r>
          </a:p>
          <a:p>
            <a:endParaRPr lang="en-US" sz="2000" b="0"/>
          </a:p>
          <a:p>
            <a:r>
              <a:rPr lang="en-US" sz="2000" b="0"/>
              <a:t>5. Employment</a:t>
            </a:r>
            <a:endParaRPr lang="en-GB" sz="1800" b="0">
              <a:solidFill>
                <a:schemeClr val="tx1"/>
              </a:solidFill>
              <a:latin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4)">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09600" y="457200"/>
            <a:ext cx="8153400" cy="930275"/>
          </a:xfrm>
          <a:prstGeom prst="rect">
            <a:avLst/>
          </a:prstGeom>
          <a:noFill/>
          <a:ln w="9525">
            <a:noFill/>
            <a:miter lim="800000"/>
            <a:headEnd/>
            <a:tailEnd/>
          </a:ln>
          <a:effectLst/>
        </p:spPr>
        <p:txBody>
          <a:bodyPr>
            <a:spAutoFit/>
          </a:bodyPr>
          <a:lstStyle/>
          <a:p>
            <a:pPr>
              <a:spcBef>
                <a:spcPct val="50000"/>
              </a:spcBef>
              <a:buFont typeface="Wingdings" pitchFamily="2" charset="2"/>
              <a:buNone/>
            </a:pPr>
            <a:endParaRPr lang="en-GB"/>
          </a:p>
          <a:p>
            <a:pPr>
              <a:spcBef>
                <a:spcPct val="50000"/>
              </a:spcBef>
            </a:pPr>
            <a:endParaRPr lang="en-GB"/>
          </a:p>
        </p:txBody>
      </p:sp>
      <p:sp>
        <p:nvSpPr>
          <p:cNvPr id="7171" name="Text Box 3"/>
          <p:cNvSpPr txBox="1">
            <a:spLocks noChangeArrowheads="1"/>
          </p:cNvSpPr>
          <p:nvPr/>
        </p:nvSpPr>
        <p:spPr bwMode="auto">
          <a:xfrm>
            <a:off x="533400" y="381000"/>
            <a:ext cx="3657600" cy="1800225"/>
          </a:xfrm>
          <a:prstGeom prst="rect">
            <a:avLst/>
          </a:prstGeom>
          <a:noFill/>
          <a:ln w="9525">
            <a:noFill/>
            <a:miter lim="800000"/>
            <a:headEnd/>
            <a:tailEnd/>
          </a:ln>
          <a:effectLst/>
        </p:spPr>
        <p:txBody>
          <a:bodyPr>
            <a:spAutoFit/>
          </a:bodyPr>
          <a:lstStyle/>
          <a:p>
            <a:pPr marL="342900" indent="-342900"/>
            <a:r>
              <a:rPr lang="en-GB" sz="2800">
                <a:solidFill>
                  <a:srgbClr val="FF3399"/>
                </a:solidFill>
              </a:rPr>
              <a:t>The social reform</a:t>
            </a:r>
          </a:p>
          <a:p>
            <a:pPr marL="342900" indent="-342900"/>
            <a:r>
              <a:rPr lang="en-GB" sz="2800">
                <a:solidFill>
                  <a:srgbClr val="FF3399"/>
                </a:solidFill>
              </a:rPr>
              <a:t>areas you need to</a:t>
            </a:r>
          </a:p>
          <a:p>
            <a:pPr marL="342900" indent="-342900"/>
            <a:r>
              <a:rPr lang="en-GB" sz="2800">
                <a:solidFill>
                  <a:srgbClr val="FF3399"/>
                </a:solidFill>
              </a:rPr>
              <a:t>discuss in this</a:t>
            </a:r>
          </a:p>
          <a:p>
            <a:pPr marL="342900" indent="-342900"/>
            <a:r>
              <a:rPr lang="en-GB" sz="2800">
                <a:solidFill>
                  <a:srgbClr val="FF3399"/>
                </a:solidFill>
              </a:rPr>
              <a:t>essay are:</a:t>
            </a:r>
            <a:endParaRPr lang="en-GB">
              <a:solidFill>
                <a:srgbClr val="FF3399"/>
              </a:solidFill>
            </a:endParaRPr>
          </a:p>
        </p:txBody>
      </p:sp>
      <p:sp>
        <p:nvSpPr>
          <p:cNvPr id="7172" name="Text Box 4"/>
          <p:cNvSpPr txBox="1">
            <a:spLocks noChangeArrowheads="1"/>
          </p:cNvSpPr>
          <p:nvPr/>
        </p:nvSpPr>
        <p:spPr bwMode="auto">
          <a:xfrm>
            <a:off x="457200" y="2286000"/>
            <a:ext cx="3657600" cy="2528888"/>
          </a:xfrm>
          <a:prstGeom prst="rect">
            <a:avLst/>
          </a:prstGeom>
          <a:solidFill>
            <a:srgbClr val="CC99FF"/>
          </a:solidFill>
          <a:ln w="9525">
            <a:noFill/>
            <a:miter lim="800000"/>
            <a:headEnd/>
            <a:tailEnd/>
          </a:ln>
          <a:effectLst>
            <a:outerShdw dist="107763" dir="2700000" algn="ctr" rotWithShape="0">
              <a:schemeClr val="bg2">
                <a:alpha val="50000"/>
              </a:schemeClr>
            </a:outerShdw>
          </a:effectLst>
        </p:spPr>
        <p:txBody>
          <a:bodyPr>
            <a:spAutoFit/>
          </a:bodyPr>
          <a:lstStyle/>
          <a:p>
            <a:pPr marL="342900" indent="-342900">
              <a:buFontTx/>
              <a:buAutoNum type="arabicPeriod"/>
            </a:pPr>
            <a:r>
              <a:rPr lang="en-GB" sz="3200"/>
              <a:t>Social Security</a:t>
            </a:r>
          </a:p>
          <a:p>
            <a:pPr marL="342900" indent="-342900">
              <a:buFontTx/>
              <a:buAutoNum type="arabicPeriod"/>
            </a:pPr>
            <a:r>
              <a:rPr lang="en-GB" sz="3200"/>
              <a:t>Health</a:t>
            </a:r>
          </a:p>
          <a:p>
            <a:pPr marL="342900" indent="-342900">
              <a:buFontTx/>
              <a:buAutoNum type="arabicPeriod"/>
            </a:pPr>
            <a:r>
              <a:rPr lang="en-GB" sz="3200"/>
              <a:t>Housing</a:t>
            </a:r>
          </a:p>
          <a:p>
            <a:pPr marL="342900" indent="-342900">
              <a:buFontTx/>
              <a:buAutoNum type="arabicPeriod"/>
            </a:pPr>
            <a:r>
              <a:rPr lang="en-GB" sz="3200"/>
              <a:t>Health</a:t>
            </a:r>
          </a:p>
          <a:p>
            <a:pPr marL="342900" indent="-342900">
              <a:buFontTx/>
              <a:buAutoNum type="arabicPeriod"/>
            </a:pPr>
            <a:r>
              <a:rPr lang="en-GB" sz="3200"/>
              <a:t>Employment</a:t>
            </a:r>
          </a:p>
        </p:txBody>
      </p:sp>
      <p:sp>
        <p:nvSpPr>
          <p:cNvPr id="7173" name="Text Box 5"/>
          <p:cNvSpPr txBox="1">
            <a:spLocks noChangeArrowheads="1"/>
          </p:cNvSpPr>
          <p:nvPr/>
        </p:nvSpPr>
        <p:spPr bwMode="auto">
          <a:xfrm>
            <a:off x="4800600" y="381000"/>
            <a:ext cx="3886200" cy="1800225"/>
          </a:xfrm>
          <a:prstGeom prst="rect">
            <a:avLst/>
          </a:prstGeom>
          <a:noFill/>
          <a:ln w="9525">
            <a:noFill/>
            <a:miter lim="800000"/>
            <a:headEnd/>
            <a:tailEnd/>
          </a:ln>
          <a:effectLst/>
        </p:spPr>
        <p:txBody>
          <a:bodyPr>
            <a:spAutoFit/>
          </a:bodyPr>
          <a:lstStyle/>
          <a:p>
            <a:pPr marL="342900" indent="-342900"/>
            <a:r>
              <a:rPr lang="en-GB" sz="2800">
                <a:solidFill>
                  <a:srgbClr val="FF3399"/>
                </a:solidFill>
              </a:rPr>
              <a:t>The </a:t>
            </a:r>
            <a:r>
              <a:rPr lang="en-GB" sz="2800"/>
              <a:t>Social Security</a:t>
            </a:r>
          </a:p>
          <a:p>
            <a:pPr marL="342900" indent="-342900"/>
            <a:r>
              <a:rPr lang="en-GB" sz="2800">
                <a:solidFill>
                  <a:srgbClr val="FF3399"/>
                </a:solidFill>
              </a:rPr>
              <a:t>laws passed by the</a:t>
            </a:r>
          </a:p>
          <a:p>
            <a:pPr marL="342900" indent="-342900"/>
            <a:r>
              <a:rPr lang="en-GB" sz="2800">
                <a:solidFill>
                  <a:srgbClr val="FF3399"/>
                </a:solidFill>
              </a:rPr>
              <a:t>Labour government</a:t>
            </a:r>
          </a:p>
          <a:p>
            <a:pPr marL="342900" indent="-342900"/>
            <a:r>
              <a:rPr lang="en-GB" sz="2800">
                <a:solidFill>
                  <a:srgbClr val="FF3399"/>
                </a:solidFill>
              </a:rPr>
              <a:t>were:</a:t>
            </a:r>
          </a:p>
        </p:txBody>
      </p:sp>
      <p:sp>
        <p:nvSpPr>
          <p:cNvPr id="7174" name="Text Box 6"/>
          <p:cNvSpPr txBox="1">
            <a:spLocks noChangeArrowheads="1"/>
          </p:cNvSpPr>
          <p:nvPr/>
        </p:nvSpPr>
        <p:spPr bwMode="auto">
          <a:xfrm>
            <a:off x="4572000" y="2286000"/>
            <a:ext cx="4191000" cy="3935413"/>
          </a:xfrm>
          <a:prstGeom prst="rect">
            <a:avLst/>
          </a:prstGeom>
          <a:solidFill>
            <a:srgbClr val="CC99FF"/>
          </a:solidFill>
          <a:ln w="9525">
            <a:noFill/>
            <a:miter lim="800000"/>
            <a:headEnd/>
            <a:tailEnd/>
          </a:ln>
          <a:effectLst>
            <a:outerShdw dist="107763" dir="2700000" algn="ctr" rotWithShape="0">
              <a:schemeClr val="bg2">
                <a:alpha val="50000"/>
              </a:schemeClr>
            </a:outerShdw>
          </a:effectLst>
        </p:spPr>
        <p:txBody>
          <a:bodyPr>
            <a:spAutoFit/>
          </a:bodyPr>
          <a:lstStyle/>
          <a:p>
            <a:pPr marL="342900" indent="-342900">
              <a:buFontTx/>
              <a:buAutoNum type="arabicPeriod"/>
            </a:pPr>
            <a:r>
              <a:rPr lang="en-GB" sz="2800"/>
              <a:t>The National Insurance Industrial Injuries Act (1946)</a:t>
            </a:r>
          </a:p>
          <a:p>
            <a:pPr marL="342900" indent="-342900">
              <a:buFontTx/>
              <a:buAutoNum type="arabicPeriod"/>
            </a:pPr>
            <a:r>
              <a:rPr lang="en-GB" sz="2800"/>
              <a:t>The National Insurance Act (1946) </a:t>
            </a:r>
          </a:p>
          <a:p>
            <a:pPr marL="342900" indent="-342900">
              <a:buFontTx/>
              <a:buAutoNum type="arabicPeriod"/>
            </a:pPr>
            <a:r>
              <a:rPr lang="en-GB" sz="2800"/>
              <a:t>The National Assistance Act (1948)</a:t>
            </a: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wipe(left)">
                                      <p:cBhvr>
                                        <p:cTn id="10" dur="500"/>
                                        <p:tgtEl>
                                          <p:spTgt spid="7171">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Effect transition="in" filter="wipe(left)">
                                      <p:cBhvr>
                                        <p:cTn id="13" dur="500"/>
                                        <p:tgtEl>
                                          <p:spTgt spid="7171">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Effect transition="in" filter="wipe(left)">
                                      <p:cBhvr>
                                        <p:cTn id="16" dur="500"/>
                                        <p:tgtEl>
                                          <p:spTgt spid="717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172">
                                            <p:txEl>
                                              <p:pRg st="0" end="0"/>
                                            </p:txEl>
                                          </p:spTgt>
                                        </p:tgtEl>
                                        <p:attrNameLst>
                                          <p:attrName>style.visibility</p:attrName>
                                        </p:attrNameLst>
                                      </p:cBhvr>
                                      <p:to>
                                        <p:strVal val="visible"/>
                                      </p:to>
                                    </p:set>
                                    <p:animEffect transition="in" filter="wipe(left)">
                                      <p:cBhvr>
                                        <p:cTn id="21" dur="500"/>
                                        <p:tgtEl>
                                          <p:spTgt spid="717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172">
                                            <p:txEl>
                                              <p:pRg st="1" end="1"/>
                                            </p:txEl>
                                          </p:spTgt>
                                        </p:tgtEl>
                                        <p:attrNameLst>
                                          <p:attrName>style.visibility</p:attrName>
                                        </p:attrNameLst>
                                      </p:cBhvr>
                                      <p:to>
                                        <p:strVal val="visible"/>
                                      </p:to>
                                    </p:set>
                                    <p:animEffect transition="in" filter="wipe(left)">
                                      <p:cBhvr>
                                        <p:cTn id="26" dur="500"/>
                                        <p:tgtEl>
                                          <p:spTgt spid="717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172">
                                            <p:txEl>
                                              <p:pRg st="2" end="2"/>
                                            </p:txEl>
                                          </p:spTgt>
                                        </p:tgtEl>
                                        <p:attrNameLst>
                                          <p:attrName>style.visibility</p:attrName>
                                        </p:attrNameLst>
                                      </p:cBhvr>
                                      <p:to>
                                        <p:strVal val="visible"/>
                                      </p:to>
                                    </p:set>
                                    <p:animEffect transition="in" filter="wipe(left)">
                                      <p:cBhvr>
                                        <p:cTn id="31" dur="500"/>
                                        <p:tgtEl>
                                          <p:spTgt spid="717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7172">
                                            <p:txEl>
                                              <p:pRg st="3" end="3"/>
                                            </p:txEl>
                                          </p:spTgt>
                                        </p:tgtEl>
                                        <p:attrNameLst>
                                          <p:attrName>style.visibility</p:attrName>
                                        </p:attrNameLst>
                                      </p:cBhvr>
                                      <p:to>
                                        <p:strVal val="visible"/>
                                      </p:to>
                                    </p:set>
                                    <p:animEffect transition="in" filter="wipe(left)">
                                      <p:cBhvr>
                                        <p:cTn id="36" dur="500"/>
                                        <p:tgtEl>
                                          <p:spTgt spid="7172">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7172">
                                            <p:txEl>
                                              <p:pRg st="4" end="4"/>
                                            </p:txEl>
                                          </p:spTgt>
                                        </p:tgtEl>
                                        <p:attrNameLst>
                                          <p:attrName>style.visibility</p:attrName>
                                        </p:attrNameLst>
                                      </p:cBhvr>
                                      <p:to>
                                        <p:strVal val="visible"/>
                                      </p:to>
                                    </p:set>
                                    <p:animEffect transition="in" filter="wipe(left)">
                                      <p:cBhvr>
                                        <p:cTn id="41" dur="500"/>
                                        <p:tgtEl>
                                          <p:spTgt spid="7172">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7173">
                                            <p:txEl>
                                              <p:pRg st="0" end="0"/>
                                            </p:txEl>
                                          </p:spTgt>
                                        </p:tgtEl>
                                        <p:attrNameLst>
                                          <p:attrName>style.visibility</p:attrName>
                                        </p:attrNameLst>
                                      </p:cBhvr>
                                      <p:to>
                                        <p:strVal val="visible"/>
                                      </p:to>
                                    </p:set>
                                    <p:animEffect transition="in" filter="wipe(left)">
                                      <p:cBhvr>
                                        <p:cTn id="46" dur="500"/>
                                        <p:tgtEl>
                                          <p:spTgt spid="7173">
                                            <p:txEl>
                                              <p:pRg st="0" end="0"/>
                                            </p:txEl>
                                          </p:spTgt>
                                        </p:tgtEl>
                                      </p:cBhvr>
                                    </p:animEffect>
                                  </p:childTnLst>
                                </p:cTn>
                              </p:par>
                              <p:par>
                                <p:cTn id="47" presetID="22" presetClass="entr" presetSubtype="8" fill="hold" nodeType="withEffect">
                                  <p:stCondLst>
                                    <p:cond delay="0"/>
                                  </p:stCondLst>
                                  <p:childTnLst>
                                    <p:set>
                                      <p:cBhvr>
                                        <p:cTn id="48" dur="1" fill="hold">
                                          <p:stCondLst>
                                            <p:cond delay="0"/>
                                          </p:stCondLst>
                                        </p:cTn>
                                        <p:tgtEl>
                                          <p:spTgt spid="7173">
                                            <p:txEl>
                                              <p:pRg st="1" end="1"/>
                                            </p:txEl>
                                          </p:spTgt>
                                        </p:tgtEl>
                                        <p:attrNameLst>
                                          <p:attrName>style.visibility</p:attrName>
                                        </p:attrNameLst>
                                      </p:cBhvr>
                                      <p:to>
                                        <p:strVal val="visible"/>
                                      </p:to>
                                    </p:set>
                                    <p:animEffect transition="in" filter="wipe(left)">
                                      <p:cBhvr>
                                        <p:cTn id="49" dur="500"/>
                                        <p:tgtEl>
                                          <p:spTgt spid="7173">
                                            <p:txEl>
                                              <p:pRg st="1" end="1"/>
                                            </p:txEl>
                                          </p:spTgt>
                                        </p:tgtEl>
                                      </p:cBhvr>
                                    </p:animEffect>
                                  </p:childTnLst>
                                </p:cTn>
                              </p:par>
                              <p:par>
                                <p:cTn id="50" presetID="22" presetClass="entr" presetSubtype="8" fill="hold" nodeType="withEffect">
                                  <p:stCondLst>
                                    <p:cond delay="0"/>
                                  </p:stCondLst>
                                  <p:childTnLst>
                                    <p:set>
                                      <p:cBhvr>
                                        <p:cTn id="51" dur="1" fill="hold">
                                          <p:stCondLst>
                                            <p:cond delay="0"/>
                                          </p:stCondLst>
                                        </p:cTn>
                                        <p:tgtEl>
                                          <p:spTgt spid="7173">
                                            <p:txEl>
                                              <p:pRg st="2" end="2"/>
                                            </p:txEl>
                                          </p:spTgt>
                                        </p:tgtEl>
                                        <p:attrNameLst>
                                          <p:attrName>style.visibility</p:attrName>
                                        </p:attrNameLst>
                                      </p:cBhvr>
                                      <p:to>
                                        <p:strVal val="visible"/>
                                      </p:to>
                                    </p:set>
                                    <p:animEffect transition="in" filter="wipe(left)">
                                      <p:cBhvr>
                                        <p:cTn id="52" dur="500"/>
                                        <p:tgtEl>
                                          <p:spTgt spid="7173">
                                            <p:txEl>
                                              <p:pRg st="2" end="2"/>
                                            </p:txEl>
                                          </p:spTgt>
                                        </p:tgtEl>
                                      </p:cBhvr>
                                    </p:animEffect>
                                  </p:childTnLst>
                                </p:cTn>
                              </p:par>
                              <p:par>
                                <p:cTn id="53" presetID="22" presetClass="entr" presetSubtype="8" fill="hold" nodeType="withEffect">
                                  <p:stCondLst>
                                    <p:cond delay="0"/>
                                  </p:stCondLst>
                                  <p:childTnLst>
                                    <p:set>
                                      <p:cBhvr>
                                        <p:cTn id="54" dur="1" fill="hold">
                                          <p:stCondLst>
                                            <p:cond delay="0"/>
                                          </p:stCondLst>
                                        </p:cTn>
                                        <p:tgtEl>
                                          <p:spTgt spid="7173">
                                            <p:txEl>
                                              <p:pRg st="3" end="3"/>
                                            </p:txEl>
                                          </p:spTgt>
                                        </p:tgtEl>
                                        <p:attrNameLst>
                                          <p:attrName>style.visibility</p:attrName>
                                        </p:attrNameLst>
                                      </p:cBhvr>
                                      <p:to>
                                        <p:strVal val="visible"/>
                                      </p:to>
                                    </p:set>
                                    <p:animEffect transition="in" filter="wipe(left)">
                                      <p:cBhvr>
                                        <p:cTn id="55" dur="500"/>
                                        <p:tgtEl>
                                          <p:spTgt spid="7173">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7174">
                                            <p:txEl>
                                              <p:pRg st="0" end="0"/>
                                            </p:txEl>
                                          </p:spTgt>
                                        </p:tgtEl>
                                        <p:attrNameLst>
                                          <p:attrName>style.visibility</p:attrName>
                                        </p:attrNameLst>
                                      </p:cBhvr>
                                      <p:to>
                                        <p:strVal val="visible"/>
                                      </p:to>
                                    </p:set>
                                    <p:animEffect transition="in" filter="wipe(left)">
                                      <p:cBhvr>
                                        <p:cTn id="60" dur="500"/>
                                        <p:tgtEl>
                                          <p:spTgt spid="7174">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7174">
                                            <p:txEl>
                                              <p:pRg st="1" end="1"/>
                                            </p:txEl>
                                          </p:spTgt>
                                        </p:tgtEl>
                                        <p:attrNameLst>
                                          <p:attrName>style.visibility</p:attrName>
                                        </p:attrNameLst>
                                      </p:cBhvr>
                                      <p:to>
                                        <p:strVal val="visible"/>
                                      </p:to>
                                    </p:set>
                                    <p:animEffect transition="in" filter="wipe(left)">
                                      <p:cBhvr>
                                        <p:cTn id="65" dur="500"/>
                                        <p:tgtEl>
                                          <p:spTgt spid="7174">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7174">
                                            <p:txEl>
                                              <p:pRg st="2" end="2"/>
                                            </p:txEl>
                                          </p:spTgt>
                                        </p:tgtEl>
                                        <p:attrNameLst>
                                          <p:attrName>style.visibility</p:attrName>
                                        </p:attrNameLst>
                                      </p:cBhvr>
                                      <p:to>
                                        <p:strVal val="visible"/>
                                      </p:to>
                                    </p:set>
                                    <p:animEffect transition="in" filter="wipe(left)">
                                      <p:cBhvr>
                                        <p:cTn id="70" dur="500"/>
                                        <p:tgtEl>
                                          <p:spTgt spid="71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457200" y="533400"/>
            <a:ext cx="8305800" cy="520382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marL="342900" indent="-342900"/>
            <a:r>
              <a:rPr lang="en-GB" sz="2400">
                <a:solidFill>
                  <a:srgbClr val="FF3399"/>
                </a:solidFill>
              </a:rPr>
              <a:t>The methodical way to discuss each of the five social</a:t>
            </a:r>
          </a:p>
          <a:p>
            <a:pPr marL="342900" indent="-342900"/>
            <a:r>
              <a:rPr lang="en-GB" sz="2400">
                <a:solidFill>
                  <a:srgbClr val="FF3399"/>
                </a:solidFill>
              </a:rPr>
              <a:t>reform areas is to outline and discuss in order:</a:t>
            </a:r>
          </a:p>
          <a:p>
            <a:pPr marL="342900" indent="-342900"/>
            <a:endParaRPr lang="en-GB" sz="2400"/>
          </a:p>
          <a:p>
            <a:pPr marL="342900" indent="-342900">
              <a:buFontTx/>
              <a:buAutoNum type="arabicPeriod"/>
            </a:pPr>
            <a:r>
              <a:rPr lang="en-GB" sz="2400"/>
              <a:t>What was e.g. the health problem in 1945</a:t>
            </a:r>
          </a:p>
          <a:p>
            <a:pPr marL="342900" indent="-342900">
              <a:buFontTx/>
              <a:buAutoNum type="arabicPeriod"/>
            </a:pPr>
            <a:r>
              <a:rPr lang="en-GB" sz="2400"/>
              <a:t>What action did Labour take to deal with the heath problem</a:t>
            </a:r>
          </a:p>
          <a:p>
            <a:pPr marL="342900" indent="-342900">
              <a:buFontTx/>
              <a:buAutoNum type="arabicPeriod"/>
            </a:pPr>
            <a:r>
              <a:rPr lang="en-GB" sz="2400"/>
              <a:t>How effective were Labour in dealing with the health problem </a:t>
            </a:r>
          </a:p>
          <a:p>
            <a:pPr marL="1257300" lvl="2" indent="-342900">
              <a:buFontTx/>
              <a:buChar char="•"/>
            </a:pPr>
            <a:r>
              <a:rPr lang="en-GB" sz="2400"/>
              <a:t>criticism of the government actions</a:t>
            </a:r>
          </a:p>
          <a:p>
            <a:pPr marL="1257300" lvl="2" indent="-342900">
              <a:buFontTx/>
              <a:buChar char="•"/>
            </a:pPr>
            <a:r>
              <a:rPr lang="en-GB" sz="2400"/>
              <a:t>positive evaluation of the government actions </a:t>
            </a:r>
          </a:p>
          <a:p>
            <a:pPr marL="342900" indent="-342900"/>
            <a:endParaRPr lang="en-GB" sz="2400"/>
          </a:p>
          <a:p>
            <a:pPr marL="342900" indent="-342900"/>
            <a:r>
              <a:rPr lang="en-GB" sz="2400">
                <a:solidFill>
                  <a:srgbClr val="FF3399"/>
                </a:solidFill>
              </a:rPr>
              <a:t>We will use this format throughout the essay. This</a:t>
            </a:r>
          </a:p>
          <a:p>
            <a:pPr marL="342900" indent="-342900"/>
            <a:r>
              <a:rPr lang="en-GB" sz="2400">
                <a:solidFill>
                  <a:srgbClr val="FF3399"/>
                </a:solidFill>
              </a:rPr>
              <a:t>ensures there is a logical flow and structure and also </a:t>
            </a:r>
          </a:p>
          <a:p>
            <a:pPr marL="342900" indent="-342900"/>
            <a:r>
              <a:rPr lang="en-GB" sz="2400">
                <a:solidFill>
                  <a:srgbClr val="FF3399"/>
                </a:solidFill>
              </a:rPr>
              <a:t>that there is guaranteed debate and evaluation.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wipe(left)">
                                      <p:cBhvr>
                                        <p:cTn id="7" dur="1000"/>
                                        <p:tgtEl>
                                          <p:spTgt spid="34820">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4820">
                                            <p:txEl>
                                              <p:pRg st="1" end="1"/>
                                            </p:txEl>
                                          </p:spTgt>
                                        </p:tgtEl>
                                        <p:attrNameLst>
                                          <p:attrName>style.visibility</p:attrName>
                                        </p:attrNameLst>
                                      </p:cBhvr>
                                      <p:to>
                                        <p:strVal val="visible"/>
                                      </p:to>
                                    </p:set>
                                    <p:animEffect transition="in" filter="wipe(left)">
                                      <p:cBhvr>
                                        <p:cTn id="10" dur="1000"/>
                                        <p:tgtEl>
                                          <p:spTgt spid="34820">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4820">
                                            <p:txEl>
                                              <p:pRg st="3" end="3"/>
                                            </p:txEl>
                                          </p:spTgt>
                                        </p:tgtEl>
                                        <p:attrNameLst>
                                          <p:attrName>style.visibility</p:attrName>
                                        </p:attrNameLst>
                                      </p:cBhvr>
                                      <p:to>
                                        <p:strVal val="visible"/>
                                      </p:to>
                                    </p:set>
                                    <p:animEffect transition="in" filter="wipe(left)">
                                      <p:cBhvr>
                                        <p:cTn id="13" dur="1000"/>
                                        <p:tgtEl>
                                          <p:spTgt spid="34820">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4820">
                                            <p:txEl>
                                              <p:pRg st="4" end="4"/>
                                            </p:txEl>
                                          </p:spTgt>
                                        </p:tgtEl>
                                        <p:attrNameLst>
                                          <p:attrName>style.visibility</p:attrName>
                                        </p:attrNameLst>
                                      </p:cBhvr>
                                      <p:to>
                                        <p:strVal val="visible"/>
                                      </p:to>
                                    </p:set>
                                    <p:animEffect transition="in" filter="wipe(left)">
                                      <p:cBhvr>
                                        <p:cTn id="16" dur="1000"/>
                                        <p:tgtEl>
                                          <p:spTgt spid="34820">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4820">
                                            <p:txEl>
                                              <p:pRg st="5" end="5"/>
                                            </p:txEl>
                                          </p:spTgt>
                                        </p:tgtEl>
                                        <p:attrNameLst>
                                          <p:attrName>style.visibility</p:attrName>
                                        </p:attrNameLst>
                                      </p:cBhvr>
                                      <p:to>
                                        <p:strVal val="visible"/>
                                      </p:to>
                                    </p:set>
                                    <p:animEffect transition="in" filter="wipe(left)">
                                      <p:cBhvr>
                                        <p:cTn id="19" dur="1000"/>
                                        <p:tgtEl>
                                          <p:spTgt spid="34820">
                                            <p:txEl>
                                              <p:pRg st="5" end="5"/>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4820">
                                            <p:txEl>
                                              <p:pRg st="6" end="6"/>
                                            </p:txEl>
                                          </p:spTgt>
                                        </p:tgtEl>
                                        <p:attrNameLst>
                                          <p:attrName>style.visibility</p:attrName>
                                        </p:attrNameLst>
                                      </p:cBhvr>
                                      <p:to>
                                        <p:strVal val="visible"/>
                                      </p:to>
                                    </p:set>
                                    <p:animEffect transition="in" filter="wipe(left)">
                                      <p:cBhvr>
                                        <p:cTn id="22" dur="1000"/>
                                        <p:tgtEl>
                                          <p:spTgt spid="34820">
                                            <p:txEl>
                                              <p:pRg st="6" end="6"/>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4820">
                                            <p:txEl>
                                              <p:pRg st="7" end="7"/>
                                            </p:txEl>
                                          </p:spTgt>
                                        </p:tgtEl>
                                        <p:attrNameLst>
                                          <p:attrName>style.visibility</p:attrName>
                                        </p:attrNameLst>
                                      </p:cBhvr>
                                      <p:to>
                                        <p:strVal val="visible"/>
                                      </p:to>
                                    </p:set>
                                    <p:animEffect transition="in" filter="wipe(left)">
                                      <p:cBhvr>
                                        <p:cTn id="25" dur="1000"/>
                                        <p:tgtEl>
                                          <p:spTgt spid="34820">
                                            <p:txEl>
                                              <p:pRg st="7" end="7"/>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34820">
                                            <p:txEl>
                                              <p:pRg st="9" end="9"/>
                                            </p:txEl>
                                          </p:spTgt>
                                        </p:tgtEl>
                                        <p:attrNameLst>
                                          <p:attrName>style.visibility</p:attrName>
                                        </p:attrNameLst>
                                      </p:cBhvr>
                                      <p:to>
                                        <p:strVal val="visible"/>
                                      </p:to>
                                    </p:set>
                                    <p:animEffect transition="in" filter="wipe(left)">
                                      <p:cBhvr>
                                        <p:cTn id="28" dur="1000"/>
                                        <p:tgtEl>
                                          <p:spTgt spid="34820">
                                            <p:txEl>
                                              <p:pRg st="9" end="9"/>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4820">
                                            <p:txEl>
                                              <p:pRg st="10" end="10"/>
                                            </p:txEl>
                                          </p:spTgt>
                                        </p:tgtEl>
                                        <p:attrNameLst>
                                          <p:attrName>style.visibility</p:attrName>
                                        </p:attrNameLst>
                                      </p:cBhvr>
                                      <p:to>
                                        <p:strVal val="visible"/>
                                      </p:to>
                                    </p:set>
                                    <p:animEffect transition="in" filter="wipe(left)">
                                      <p:cBhvr>
                                        <p:cTn id="31" dur="1000"/>
                                        <p:tgtEl>
                                          <p:spTgt spid="34820">
                                            <p:txEl>
                                              <p:pRg st="10" end="10"/>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34820">
                                            <p:txEl>
                                              <p:pRg st="11" end="11"/>
                                            </p:txEl>
                                          </p:spTgt>
                                        </p:tgtEl>
                                        <p:attrNameLst>
                                          <p:attrName>style.visibility</p:attrName>
                                        </p:attrNameLst>
                                      </p:cBhvr>
                                      <p:to>
                                        <p:strVal val="visible"/>
                                      </p:to>
                                    </p:set>
                                    <p:animEffect transition="in" filter="wipe(left)">
                                      <p:cBhvr>
                                        <p:cTn id="34" dur="1000"/>
                                        <p:tgtEl>
                                          <p:spTgt spid="3482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Text Box 5"/>
          <p:cNvSpPr txBox="1">
            <a:spLocks noChangeArrowheads="1"/>
          </p:cNvSpPr>
          <p:nvPr/>
        </p:nvSpPr>
        <p:spPr bwMode="auto">
          <a:xfrm>
            <a:off x="1066800" y="381000"/>
            <a:ext cx="5410200" cy="1143000"/>
          </a:xfrm>
          <a:prstGeom prst="rect">
            <a:avLst/>
          </a:prstGeom>
          <a:solidFill>
            <a:srgbClr val="FFFFFF"/>
          </a:solidFill>
          <a:ln w="9525">
            <a:solidFill>
              <a:srgbClr val="000000"/>
            </a:solidFill>
            <a:miter lim="800000"/>
            <a:headEnd/>
            <a:tailEnd/>
          </a:ln>
        </p:spPr>
        <p:txBody>
          <a:bodyPr/>
          <a:lstStyle/>
          <a:p>
            <a:endParaRPr lang="en-US" sz="800">
              <a:solidFill>
                <a:srgbClr val="FF3399"/>
              </a:solidFill>
            </a:endParaRPr>
          </a:p>
          <a:p>
            <a:pPr lvl="1">
              <a:buFont typeface="Wingdings" pitchFamily="2" charset="2"/>
              <a:buChar char="§"/>
            </a:pPr>
            <a:r>
              <a:rPr lang="en-US" sz="1200"/>
              <a:t>Social security</a:t>
            </a:r>
            <a:r>
              <a:rPr lang="en-US" sz="1200" b="0"/>
              <a:t> Problems in 1945</a:t>
            </a:r>
          </a:p>
          <a:p>
            <a:pPr lvl="1">
              <a:buFont typeface="Wingdings" pitchFamily="2" charset="2"/>
              <a:buChar char="§"/>
            </a:pPr>
            <a:r>
              <a:rPr lang="en-US" sz="1200" b="0"/>
              <a:t>Government action on social security 1945-51</a:t>
            </a:r>
          </a:p>
          <a:p>
            <a:pPr lvl="1">
              <a:buFont typeface="Wingdings" pitchFamily="2" charset="2"/>
              <a:buChar char="§"/>
            </a:pPr>
            <a:r>
              <a:rPr lang="en-US" sz="1200" b="0"/>
              <a:t>Debate    *Criticisms of social security measures</a:t>
            </a:r>
          </a:p>
          <a:p>
            <a:pPr lvl="1">
              <a:buFont typeface="Wingdings" pitchFamily="2" charset="2"/>
              <a:buNone/>
            </a:pPr>
            <a:r>
              <a:rPr lang="en-US" sz="1200" b="0"/>
              <a:t>	       *Positive evaluation of social security measures</a:t>
            </a:r>
          </a:p>
          <a:p>
            <a:pPr lvl="1">
              <a:buFont typeface="Wingdings" pitchFamily="2" charset="2"/>
              <a:buChar char="§"/>
            </a:pPr>
            <a:r>
              <a:rPr lang="en-US" sz="1200" b="0"/>
              <a:t>Link sentence into next section (housing)</a:t>
            </a:r>
            <a:endParaRPr lang="en-GB">
              <a:solidFill>
                <a:srgbClr val="FF3399"/>
              </a:solidFill>
            </a:endParaRPr>
          </a:p>
        </p:txBody>
      </p:sp>
      <p:sp>
        <p:nvSpPr>
          <p:cNvPr id="74758" name="Text Box 6"/>
          <p:cNvSpPr txBox="1">
            <a:spLocks noChangeArrowheads="1"/>
          </p:cNvSpPr>
          <p:nvPr/>
        </p:nvSpPr>
        <p:spPr bwMode="auto">
          <a:xfrm>
            <a:off x="1066800" y="1600200"/>
            <a:ext cx="5410200" cy="1143000"/>
          </a:xfrm>
          <a:prstGeom prst="rect">
            <a:avLst/>
          </a:prstGeom>
          <a:solidFill>
            <a:srgbClr val="FFFFFF"/>
          </a:solidFill>
          <a:ln w="9525">
            <a:solidFill>
              <a:srgbClr val="000000"/>
            </a:solidFill>
            <a:miter lim="800000"/>
            <a:headEnd/>
            <a:tailEnd/>
          </a:ln>
        </p:spPr>
        <p:txBody>
          <a:bodyPr/>
          <a:lstStyle/>
          <a:p>
            <a:endParaRPr lang="en-US" sz="800">
              <a:solidFill>
                <a:srgbClr val="FF3399"/>
              </a:solidFill>
            </a:endParaRPr>
          </a:p>
          <a:p>
            <a:pPr lvl="1">
              <a:buFont typeface="Wingdings" pitchFamily="2" charset="2"/>
              <a:buChar char="§"/>
            </a:pPr>
            <a:r>
              <a:rPr lang="en-US" sz="1200"/>
              <a:t>Housing</a:t>
            </a:r>
            <a:r>
              <a:rPr lang="en-US" sz="1200" b="0"/>
              <a:t> Problems in 1945</a:t>
            </a:r>
          </a:p>
          <a:p>
            <a:pPr lvl="1">
              <a:buFont typeface="Wingdings" pitchFamily="2" charset="2"/>
              <a:buChar char="§"/>
            </a:pPr>
            <a:r>
              <a:rPr lang="en-US" sz="1200" b="0"/>
              <a:t>Government action on housing 1945-51</a:t>
            </a:r>
          </a:p>
          <a:p>
            <a:pPr lvl="1">
              <a:buFont typeface="Wingdings" pitchFamily="2" charset="2"/>
              <a:buChar char="§"/>
            </a:pPr>
            <a:r>
              <a:rPr lang="en-US" sz="1200" b="0"/>
              <a:t>Debate     *Criticisms of housing measures</a:t>
            </a:r>
          </a:p>
          <a:p>
            <a:pPr lvl="2">
              <a:buFont typeface="Courier New" pitchFamily="49" charset="0"/>
              <a:buNone/>
            </a:pPr>
            <a:r>
              <a:rPr lang="en-US" sz="1200" b="0"/>
              <a:t>        *Positive evaluation of housing measures</a:t>
            </a:r>
          </a:p>
          <a:p>
            <a:pPr lvl="1">
              <a:buFont typeface="Wingdings" pitchFamily="2" charset="2"/>
              <a:buChar char="§"/>
            </a:pPr>
            <a:r>
              <a:rPr lang="en-US" sz="1200" b="0"/>
              <a:t>Link sentence into next section (health)</a:t>
            </a:r>
            <a:endParaRPr lang="en-GB" b="0"/>
          </a:p>
        </p:txBody>
      </p:sp>
      <p:sp>
        <p:nvSpPr>
          <p:cNvPr id="74759" name="Text Box 7"/>
          <p:cNvSpPr txBox="1">
            <a:spLocks noChangeArrowheads="1"/>
          </p:cNvSpPr>
          <p:nvPr/>
        </p:nvSpPr>
        <p:spPr bwMode="auto">
          <a:xfrm>
            <a:off x="1066800" y="2819400"/>
            <a:ext cx="5410200" cy="1143000"/>
          </a:xfrm>
          <a:prstGeom prst="rect">
            <a:avLst/>
          </a:prstGeom>
          <a:solidFill>
            <a:srgbClr val="FFFFFF"/>
          </a:solidFill>
          <a:ln w="9525">
            <a:solidFill>
              <a:srgbClr val="000000"/>
            </a:solidFill>
            <a:miter lim="800000"/>
            <a:headEnd/>
            <a:tailEnd/>
          </a:ln>
        </p:spPr>
        <p:txBody>
          <a:bodyPr/>
          <a:lstStyle/>
          <a:p>
            <a:endParaRPr lang="en-US" sz="800" b="0"/>
          </a:p>
          <a:p>
            <a:pPr lvl="1">
              <a:buFont typeface="Wingdings" pitchFamily="2" charset="2"/>
              <a:buChar char="§"/>
            </a:pPr>
            <a:r>
              <a:rPr lang="en-US" sz="1200"/>
              <a:t>Health</a:t>
            </a:r>
            <a:r>
              <a:rPr lang="en-US" sz="1200" b="0"/>
              <a:t> Problems in 1945</a:t>
            </a:r>
          </a:p>
          <a:p>
            <a:pPr lvl="1">
              <a:buFont typeface="Wingdings" pitchFamily="2" charset="2"/>
              <a:buChar char="§"/>
            </a:pPr>
            <a:r>
              <a:rPr lang="en-US" sz="1200" b="0"/>
              <a:t>Government action on health 1945-51</a:t>
            </a:r>
          </a:p>
          <a:p>
            <a:pPr lvl="1">
              <a:buFont typeface="Wingdings" pitchFamily="2" charset="2"/>
              <a:buChar char="§"/>
            </a:pPr>
            <a:r>
              <a:rPr lang="en-US" sz="1200" b="0"/>
              <a:t>Debate     *Criticisms of health measures</a:t>
            </a:r>
          </a:p>
          <a:p>
            <a:pPr>
              <a:buFont typeface="Courier New" pitchFamily="49" charset="0"/>
              <a:buNone/>
            </a:pPr>
            <a:r>
              <a:rPr lang="en-US" sz="1200" b="0"/>
              <a:t>	        *Positive evaluation of health measures</a:t>
            </a:r>
          </a:p>
          <a:p>
            <a:pPr lvl="1">
              <a:buFont typeface="Wingdings" pitchFamily="2" charset="2"/>
              <a:buChar char="§"/>
            </a:pPr>
            <a:r>
              <a:rPr lang="en-US" sz="1200" b="0"/>
              <a:t>Link sentence into next section (education)</a:t>
            </a:r>
            <a:endParaRPr lang="en-GB"/>
          </a:p>
        </p:txBody>
      </p:sp>
      <p:sp>
        <p:nvSpPr>
          <p:cNvPr id="74760" name="Text Box 8"/>
          <p:cNvSpPr txBox="1">
            <a:spLocks noChangeArrowheads="1"/>
          </p:cNvSpPr>
          <p:nvPr/>
        </p:nvSpPr>
        <p:spPr bwMode="auto">
          <a:xfrm>
            <a:off x="1066800" y="4038600"/>
            <a:ext cx="5410200" cy="1143000"/>
          </a:xfrm>
          <a:prstGeom prst="rect">
            <a:avLst/>
          </a:prstGeom>
          <a:solidFill>
            <a:srgbClr val="FFFFFF"/>
          </a:solidFill>
          <a:ln w="9525">
            <a:solidFill>
              <a:srgbClr val="000000"/>
            </a:solidFill>
            <a:miter lim="800000"/>
            <a:headEnd/>
            <a:tailEnd/>
          </a:ln>
        </p:spPr>
        <p:txBody>
          <a:bodyPr/>
          <a:lstStyle/>
          <a:p>
            <a:endParaRPr lang="en-US" sz="800" b="0"/>
          </a:p>
          <a:p>
            <a:pPr lvl="1">
              <a:buFont typeface="Wingdings" pitchFamily="2" charset="2"/>
              <a:buChar char="§"/>
            </a:pPr>
            <a:r>
              <a:rPr lang="en-US" sz="1200"/>
              <a:t>Education</a:t>
            </a:r>
            <a:r>
              <a:rPr lang="en-US" sz="1200" b="0"/>
              <a:t> Problems in 1945</a:t>
            </a:r>
          </a:p>
          <a:p>
            <a:pPr lvl="1">
              <a:buFont typeface="Wingdings" pitchFamily="2" charset="2"/>
              <a:buChar char="§"/>
            </a:pPr>
            <a:r>
              <a:rPr lang="en-US" sz="1200" b="0"/>
              <a:t>Government action on education 1945-51</a:t>
            </a:r>
          </a:p>
          <a:p>
            <a:pPr lvl="1">
              <a:buFont typeface="Wingdings" pitchFamily="2" charset="2"/>
              <a:buChar char="§"/>
            </a:pPr>
            <a:r>
              <a:rPr lang="en-US" sz="1200" b="0"/>
              <a:t>Debate     *Criticisms of education measures</a:t>
            </a:r>
          </a:p>
          <a:p>
            <a:pPr>
              <a:buFont typeface="Courier New" pitchFamily="49" charset="0"/>
              <a:buNone/>
            </a:pPr>
            <a:r>
              <a:rPr lang="en-US" sz="1200" b="0"/>
              <a:t>	        *Positive evaluation of education measures</a:t>
            </a:r>
          </a:p>
          <a:p>
            <a:pPr lvl="1">
              <a:buFont typeface="Wingdings" pitchFamily="2" charset="2"/>
              <a:buChar char="§"/>
            </a:pPr>
            <a:r>
              <a:rPr lang="en-US" sz="1200" b="0"/>
              <a:t>Link sentence into next section (employment)</a:t>
            </a:r>
            <a:endParaRPr lang="en-GB"/>
          </a:p>
        </p:txBody>
      </p:sp>
      <p:sp>
        <p:nvSpPr>
          <p:cNvPr id="74761" name="Text Box 9"/>
          <p:cNvSpPr txBox="1">
            <a:spLocks noChangeArrowheads="1"/>
          </p:cNvSpPr>
          <p:nvPr/>
        </p:nvSpPr>
        <p:spPr bwMode="auto">
          <a:xfrm>
            <a:off x="1066800" y="5334000"/>
            <a:ext cx="5410200" cy="914400"/>
          </a:xfrm>
          <a:prstGeom prst="rect">
            <a:avLst/>
          </a:prstGeom>
          <a:solidFill>
            <a:srgbClr val="FFFFFF"/>
          </a:solidFill>
          <a:ln w="9525">
            <a:solidFill>
              <a:srgbClr val="000000"/>
            </a:solidFill>
            <a:miter lim="800000"/>
            <a:headEnd/>
            <a:tailEnd/>
          </a:ln>
        </p:spPr>
        <p:txBody>
          <a:bodyPr/>
          <a:lstStyle/>
          <a:p>
            <a:pPr lvl="1">
              <a:buFont typeface="Wingdings" pitchFamily="2" charset="2"/>
              <a:buChar char="§"/>
            </a:pPr>
            <a:r>
              <a:rPr lang="en-US" sz="1200"/>
              <a:t>Employment</a:t>
            </a:r>
            <a:r>
              <a:rPr lang="en-US" sz="1200" b="0"/>
              <a:t> Problems in 1945</a:t>
            </a:r>
          </a:p>
          <a:p>
            <a:pPr lvl="1">
              <a:buFont typeface="Wingdings" pitchFamily="2" charset="2"/>
              <a:buChar char="§"/>
            </a:pPr>
            <a:r>
              <a:rPr lang="en-US" sz="1200" b="0"/>
              <a:t>Government action on employment 1945-51</a:t>
            </a:r>
          </a:p>
          <a:p>
            <a:pPr lvl="1">
              <a:buFont typeface="Wingdings" pitchFamily="2" charset="2"/>
              <a:buChar char="§"/>
            </a:pPr>
            <a:r>
              <a:rPr lang="en-US" sz="1200" b="0"/>
              <a:t>Debate      *Criticisms of employment measures</a:t>
            </a:r>
          </a:p>
          <a:p>
            <a:pPr>
              <a:buFont typeface="Courier New" pitchFamily="49" charset="0"/>
              <a:buNone/>
            </a:pPr>
            <a:r>
              <a:rPr lang="en-US" sz="1200" b="0"/>
              <a:t>	         *Positive evaluation of employment measures</a:t>
            </a:r>
            <a:endParaRPr lang="en-GB"/>
          </a:p>
        </p:txBody>
      </p:sp>
      <p:sp>
        <p:nvSpPr>
          <p:cNvPr id="74765" name="Text Box 13"/>
          <p:cNvSpPr txBox="1">
            <a:spLocks noChangeArrowheads="1"/>
          </p:cNvSpPr>
          <p:nvPr/>
        </p:nvSpPr>
        <p:spPr bwMode="auto">
          <a:xfrm>
            <a:off x="6934200" y="533400"/>
            <a:ext cx="1371600" cy="762000"/>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US"/>
              <a:t>Social Security</a:t>
            </a:r>
            <a:endParaRPr lang="en-GB"/>
          </a:p>
        </p:txBody>
      </p:sp>
      <p:sp>
        <p:nvSpPr>
          <p:cNvPr id="74766" name="Text Box 14"/>
          <p:cNvSpPr txBox="1">
            <a:spLocks noChangeArrowheads="1"/>
          </p:cNvSpPr>
          <p:nvPr/>
        </p:nvSpPr>
        <p:spPr bwMode="auto">
          <a:xfrm>
            <a:off x="7010400" y="1905000"/>
            <a:ext cx="1371600" cy="427038"/>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a:t>Housing</a:t>
            </a:r>
            <a:endParaRPr lang="en-GB"/>
          </a:p>
        </p:txBody>
      </p:sp>
      <p:sp>
        <p:nvSpPr>
          <p:cNvPr id="74770" name="AutoShape 18"/>
          <p:cNvSpPr>
            <a:spLocks noChangeArrowheads="1"/>
          </p:cNvSpPr>
          <p:nvPr/>
        </p:nvSpPr>
        <p:spPr bwMode="auto">
          <a:xfrm rot="5400000">
            <a:off x="5067300" y="1181100"/>
            <a:ext cx="457200" cy="685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DDFF"/>
          </a:solidFill>
          <a:ln w="9525">
            <a:solidFill>
              <a:srgbClr val="FF3399"/>
            </a:solidFill>
            <a:miter lim="800000"/>
            <a:headEnd/>
            <a:tailEnd/>
          </a:ln>
          <a:effectLst/>
        </p:spPr>
        <p:txBody>
          <a:bodyPr wrap="none" anchor="ctr"/>
          <a:lstStyle/>
          <a:p>
            <a:endParaRPr lang="en-GB"/>
          </a:p>
        </p:txBody>
      </p:sp>
      <p:sp>
        <p:nvSpPr>
          <p:cNvPr id="74771" name="AutoShape 19"/>
          <p:cNvSpPr>
            <a:spLocks noChangeArrowheads="1"/>
          </p:cNvSpPr>
          <p:nvPr/>
        </p:nvSpPr>
        <p:spPr bwMode="auto">
          <a:xfrm rot="5400000">
            <a:off x="5067300" y="2400300"/>
            <a:ext cx="457200" cy="685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DDFF"/>
          </a:solidFill>
          <a:ln w="9525">
            <a:solidFill>
              <a:srgbClr val="FF3399"/>
            </a:solidFill>
            <a:miter lim="800000"/>
            <a:headEnd/>
            <a:tailEnd/>
          </a:ln>
          <a:effectLst/>
        </p:spPr>
        <p:txBody>
          <a:bodyPr wrap="none" anchor="ctr"/>
          <a:lstStyle/>
          <a:p>
            <a:endParaRPr lang="en-GB"/>
          </a:p>
        </p:txBody>
      </p:sp>
      <p:sp>
        <p:nvSpPr>
          <p:cNvPr id="74772" name="AutoShape 20"/>
          <p:cNvSpPr>
            <a:spLocks noChangeArrowheads="1"/>
          </p:cNvSpPr>
          <p:nvPr/>
        </p:nvSpPr>
        <p:spPr bwMode="auto">
          <a:xfrm rot="5400000">
            <a:off x="5067300" y="3619500"/>
            <a:ext cx="457200" cy="685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DDFF"/>
          </a:solidFill>
          <a:ln w="9525">
            <a:solidFill>
              <a:srgbClr val="FF3399"/>
            </a:solidFill>
            <a:miter lim="800000"/>
            <a:headEnd/>
            <a:tailEnd/>
          </a:ln>
          <a:effectLst/>
        </p:spPr>
        <p:txBody>
          <a:bodyPr wrap="none" anchor="ctr"/>
          <a:lstStyle/>
          <a:p>
            <a:endParaRPr lang="en-GB"/>
          </a:p>
        </p:txBody>
      </p:sp>
      <p:sp>
        <p:nvSpPr>
          <p:cNvPr id="74773" name="AutoShape 21"/>
          <p:cNvSpPr>
            <a:spLocks noChangeArrowheads="1"/>
          </p:cNvSpPr>
          <p:nvPr/>
        </p:nvSpPr>
        <p:spPr bwMode="auto">
          <a:xfrm rot="5400000">
            <a:off x="5143500" y="4838700"/>
            <a:ext cx="457200" cy="685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DDFF"/>
          </a:solidFill>
          <a:ln w="9525">
            <a:solidFill>
              <a:srgbClr val="FF3399"/>
            </a:solidFill>
            <a:miter lim="800000"/>
            <a:headEnd/>
            <a:tailEnd/>
          </a:ln>
          <a:effectLst/>
        </p:spPr>
        <p:txBody>
          <a:bodyPr wrap="none" anchor="ctr"/>
          <a:lstStyle/>
          <a:p>
            <a:endParaRPr lang="en-GB"/>
          </a:p>
        </p:txBody>
      </p:sp>
      <p:sp>
        <p:nvSpPr>
          <p:cNvPr id="74775" name="Text Box 23"/>
          <p:cNvSpPr txBox="1">
            <a:spLocks noChangeArrowheads="1"/>
          </p:cNvSpPr>
          <p:nvPr/>
        </p:nvSpPr>
        <p:spPr bwMode="auto">
          <a:xfrm>
            <a:off x="7010400" y="3048000"/>
            <a:ext cx="1371600" cy="427038"/>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US"/>
              <a:t>Health</a:t>
            </a:r>
            <a:endParaRPr lang="en-GB"/>
          </a:p>
        </p:txBody>
      </p:sp>
      <p:sp>
        <p:nvSpPr>
          <p:cNvPr id="74776" name="Text Box 24"/>
          <p:cNvSpPr txBox="1">
            <a:spLocks noChangeArrowheads="1"/>
          </p:cNvSpPr>
          <p:nvPr/>
        </p:nvSpPr>
        <p:spPr bwMode="auto">
          <a:xfrm>
            <a:off x="7010400" y="4267200"/>
            <a:ext cx="1524000" cy="427038"/>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US"/>
              <a:t>Education</a:t>
            </a:r>
            <a:endParaRPr lang="en-GB"/>
          </a:p>
        </p:txBody>
      </p:sp>
      <p:sp>
        <p:nvSpPr>
          <p:cNvPr id="74777" name="Text Box 25"/>
          <p:cNvSpPr txBox="1">
            <a:spLocks noChangeArrowheads="1"/>
          </p:cNvSpPr>
          <p:nvPr/>
        </p:nvSpPr>
        <p:spPr bwMode="auto">
          <a:xfrm>
            <a:off x="6858000" y="5410200"/>
            <a:ext cx="1828800" cy="427038"/>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US"/>
              <a:t>Employment</a:t>
            </a:r>
            <a:endParaRPr lang="en-GB"/>
          </a:p>
        </p:txBody>
      </p:sp>
      <p:sp>
        <p:nvSpPr>
          <p:cNvPr id="74778" name="Text Box 26"/>
          <p:cNvSpPr txBox="1">
            <a:spLocks noChangeArrowheads="1"/>
          </p:cNvSpPr>
          <p:nvPr/>
        </p:nvSpPr>
        <p:spPr bwMode="auto">
          <a:xfrm>
            <a:off x="2590800" y="0"/>
            <a:ext cx="1981200" cy="427038"/>
          </a:xfrm>
          <a:prstGeom prst="rect">
            <a:avLst/>
          </a:prstGeom>
          <a:noFill/>
          <a:ln w="9525">
            <a:noFill/>
            <a:miter lim="800000"/>
            <a:headEnd/>
            <a:tailEnd/>
          </a:ln>
          <a:effectLst/>
        </p:spPr>
        <p:txBody>
          <a:bodyPr>
            <a:spAutoFit/>
          </a:bodyPr>
          <a:lstStyle/>
          <a:p>
            <a:pPr>
              <a:spcBef>
                <a:spcPct val="50000"/>
              </a:spcBef>
            </a:pPr>
            <a:r>
              <a:rPr lang="en-GB">
                <a:solidFill>
                  <a:srgbClr val="FF3399"/>
                </a:solidFill>
              </a:rPr>
              <a:t>Introduction</a:t>
            </a:r>
          </a:p>
        </p:txBody>
      </p:sp>
      <p:sp>
        <p:nvSpPr>
          <p:cNvPr id="74779" name="Text Box 27"/>
          <p:cNvSpPr txBox="1">
            <a:spLocks noChangeArrowheads="1"/>
          </p:cNvSpPr>
          <p:nvPr/>
        </p:nvSpPr>
        <p:spPr bwMode="auto">
          <a:xfrm>
            <a:off x="3048000" y="6172200"/>
            <a:ext cx="1600200" cy="427038"/>
          </a:xfrm>
          <a:prstGeom prst="rect">
            <a:avLst/>
          </a:prstGeom>
          <a:noFill/>
          <a:ln w="9525">
            <a:noFill/>
            <a:miter lim="800000"/>
            <a:headEnd/>
            <a:tailEnd/>
          </a:ln>
          <a:effectLst/>
        </p:spPr>
        <p:txBody>
          <a:bodyPr>
            <a:spAutoFit/>
          </a:bodyPr>
          <a:lstStyle/>
          <a:p>
            <a:pPr>
              <a:spcBef>
                <a:spcPct val="50000"/>
              </a:spcBef>
            </a:pPr>
            <a:r>
              <a:rPr lang="en-GB">
                <a:solidFill>
                  <a:srgbClr val="FF3399"/>
                </a:solidFill>
              </a:rPr>
              <a:t>Conclusion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4757"/>
                                        </p:tgtEl>
                                        <p:attrNameLst>
                                          <p:attrName>style.visibility</p:attrName>
                                        </p:attrNameLst>
                                      </p:cBhvr>
                                      <p:to>
                                        <p:strVal val="visible"/>
                                      </p:to>
                                    </p:set>
                                    <p:animEffect transition="in" filter="wheel(4)">
                                      <p:cBhvr>
                                        <p:cTn id="7" dur="2000"/>
                                        <p:tgtEl>
                                          <p:spTgt spid="74757"/>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74758"/>
                                        </p:tgtEl>
                                        <p:attrNameLst>
                                          <p:attrName>style.visibility</p:attrName>
                                        </p:attrNameLst>
                                      </p:cBhvr>
                                      <p:to>
                                        <p:strVal val="visible"/>
                                      </p:to>
                                    </p:set>
                                    <p:animEffect transition="in" filter="wheel(4)">
                                      <p:cBhvr>
                                        <p:cTn id="10" dur="2000"/>
                                        <p:tgtEl>
                                          <p:spTgt spid="74758"/>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74759"/>
                                        </p:tgtEl>
                                        <p:attrNameLst>
                                          <p:attrName>style.visibility</p:attrName>
                                        </p:attrNameLst>
                                      </p:cBhvr>
                                      <p:to>
                                        <p:strVal val="visible"/>
                                      </p:to>
                                    </p:set>
                                    <p:animEffect transition="in" filter="wheel(4)">
                                      <p:cBhvr>
                                        <p:cTn id="13" dur="2000"/>
                                        <p:tgtEl>
                                          <p:spTgt spid="74759"/>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74760"/>
                                        </p:tgtEl>
                                        <p:attrNameLst>
                                          <p:attrName>style.visibility</p:attrName>
                                        </p:attrNameLst>
                                      </p:cBhvr>
                                      <p:to>
                                        <p:strVal val="visible"/>
                                      </p:to>
                                    </p:set>
                                    <p:animEffect transition="in" filter="wheel(4)">
                                      <p:cBhvr>
                                        <p:cTn id="16" dur="2000"/>
                                        <p:tgtEl>
                                          <p:spTgt spid="74760"/>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74761"/>
                                        </p:tgtEl>
                                        <p:attrNameLst>
                                          <p:attrName>style.visibility</p:attrName>
                                        </p:attrNameLst>
                                      </p:cBhvr>
                                      <p:to>
                                        <p:strVal val="visible"/>
                                      </p:to>
                                    </p:set>
                                    <p:animEffect transition="in" filter="wheel(4)">
                                      <p:cBhvr>
                                        <p:cTn id="19" dur="2000"/>
                                        <p:tgtEl>
                                          <p:spTgt spid="74761"/>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74765"/>
                                        </p:tgtEl>
                                        <p:attrNameLst>
                                          <p:attrName>style.visibility</p:attrName>
                                        </p:attrNameLst>
                                      </p:cBhvr>
                                      <p:to>
                                        <p:strVal val="visible"/>
                                      </p:to>
                                    </p:set>
                                    <p:animEffect transition="in" filter="wheel(4)">
                                      <p:cBhvr>
                                        <p:cTn id="22" dur="2000"/>
                                        <p:tgtEl>
                                          <p:spTgt spid="74765"/>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74766"/>
                                        </p:tgtEl>
                                        <p:attrNameLst>
                                          <p:attrName>style.visibility</p:attrName>
                                        </p:attrNameLst>
                                      </p:cBhvr>
                                      <p:to>
                                        <p:strVal val="visible"/>
                                      </p:to>
                                    </p:set>
                                    <p:animEffect transition="in" filter="wheel(4)">
                                      <p:cBhvr>
                                        <p:cTn id="25" dur="2000"/>
                                        <p:tgtEl>
                                          <p:spTgt spid="74766"/>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74770"/>
                                        </p:tgtEl>
                                        <p:attrNameLst>
                                          <p:attrName>style.visibility</p:attrName>
                                        </p:attrNameLst>
                                      </p:cBhvr>
                                      <p:to>
                                        <p:strVal val="visible"/>
                                      </p:to>
                                    </p:set>
                                    <p:animEffect transition="in" filter="wheel(4)">
                                      <p:cBhvr>
                                        <p:cTn id="28" dur="2000"/>
                                        <p:tgtEl>
                                          <p:spTgt spid="74770"/>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74771"/>
                                        </p:tgtEl>
                                        <p:attrNameLst>
                                          <p:attrName>style.visibility</p:attrName>
                                        </p:attrNameLst>
                                      </p:cBhvr>
                                      <p:to>
                                        <p:strVal val="visible"/>
                                      </p:to>
                                    </p:set>
                                    <p:animEffect transition="in" filter="wheel(4)">
                                      <p:cBhvr>
                                        <p:cTn id="31" dur="2000"/>
                                        <p:tgtEl>
                                          <p:spTgt spid="74771"/>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74772"/>
                                        </p:tgtEl>
                                        <p:attrNameLst>
                                          <p:attrName>style.visibility</p:attrName>
                                        </p:attrNameLst>
                                      </p:cBhvr>
                                      <p:to>
                                        <p:strVal val="visible"/>
                                      </p:to>
                                    </p:set>
                                    <p:animEffect transition="in" filter="wheel(4)">
                                      <p:cBhvr>
                                        <p:cTn id="34" dur="2000"/>
                                        <p:tgtEl>
                                          <p:spTgt spid="74772"/>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74773"/>
                                        </p:tgtEl>
                                        <p:attrNameLst>
                                          <p:attrName>style.visibility</p:attrName>
                                        </p:attrNameLst>
                                      </p:cBhvr>
                                      <p:to>
                                        <p:strVal val="visible"/>
                                      </p:to>
                                    </p:set>
                                    <p:animEffect transition="in" filter="wheel(4)">
                                      <p:cBhvr>
                                        <p:cTn id="37" dur="2000"/>
                                        <p:tgtEl>
                                          <p:spTgt spid="74773"/>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74775"/>
                                        </p:tgtEl>
                                        <p:attrNameLst>
                                          <p:attrName>style.visibility</p:attrName>
                                        </p:attrNameLst>
                                      </p:cBhvr>
                                      <p:to>
                                        <p:strVal val="visible"/>
                                      </p:to>
                                    </p:set>
                                    <p:animEffect transition="in" filter="wheel(4)">
                                      <p:cBhvr>
                                        <p:cTn id="40" dur="2000"/>
                                        <p:tgtEl>
                                          <p:spTgt spid="74775"/>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74776"/>
                                        </p:tgtEl>
                                        <p:attrNameLst>
                                          <p:attrName>style.visibility</p:attrName>
                                        </p:attrNameLst>
                                      </p:cBhvr>
                                      <p:to>
                                        <p:strVal val="visible"/>
                                      </p:to>
                                    </p:set>
                                    <p:animEffect transition="in" filter="wheel(4)">
                                      <p:cBhvr>
                                        <p:cTn id="43" dur="2000"/>
                                        <p:tgtEl>
                                          <p:spTgt spid="74776"/>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74777"/>
                                        </p:tgtEl>
                                        <p:attrNameLst>
                                          <p:attrName>style.visibility</p:attrName>
                                        </p:attrNameLst>
                                      </p:cBhvr>
                                      <p:to>
                                        <p:strVal val="visible"/>
                                      </p:to>
                                    </p:set>
                                    <p:animEffect transition="in" filter="wheel(4)">
                                      <p:cBhvr>
                                        <p:cTn id="46" dur="2000"/>
                                        <p:tgtEl>
                                          <p:spTgt spid="74777"/>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74778"/>
                                        </p:tgtEl>
                                        <p:attrNameLst>
                                          <p:attrName>style.visibility</p:attrName>
                                        </p:attrNameLst>
                                      </p:cBhvr>
                                      <p:to>
                                        <p:strVal val="visible"/>
                                      </p:to>
                                    </p:set>
                                    <p:animEffect transition="in" filter="wheel(4)">
                                      <p:cBhvr>
                                        <p:cTn id="49" dur="2000"/>
                                        <p:tgtEl>
                                          <p:spTgt spid="74778"/>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74779"/>
                                        </p:tgtEl>
                                        <p:attrNameLst>
                                          <p:attrName>style.visibility</p:attrName>
                                        </p:attrNameLst>
                                      </p:cBhvr>
                                      <p:to>
                                        <p:strVal val="visible"/>
                                      </p:to>
                                    </p:set>
                                    <p:animEffect transition="in" filter="wheel(4)">
                                      <p:cBhvr>
                                        <p:cTn id="52" dur="2000"/>
                                        <p:tgtEl>
                                          <p:spTgt spid="74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nimBg="1"/>
      <p:bldP spid="74758" grpId="0" animBg="1"/>
      <p:bldP spid="74759" grpId="0" animBg="1"/>
      <p:bldP spid="74760" grpId="0" animBg="1"/>
      <p:bldP spid="74761" grpId="0" animBg="1"/>
      <p:bldP spid="74765" grpId="0" animBg="1"/>
      <p:bldP spid="74766" grpId="0" animBg="1"/>
      <p:bldP spid="74770" grpId="0" animBg="1"/>
      <p:bldP spid="74771" grpId="0" animBg="1"/>
      <p:bldP spid="74772" grpId="0" animBg="1"/>
      <p:bldP spid="74773" grpId="0" animBg="1"/>
      <p:bldP spid="74775" grpId="0" animBg="1"/>
      <p:bldP spid="74776" grpId="0" animBg="1"/>
      <p:bldP spid="74777" grpId="0" animBg="1"/>
      <p:bldP spid="74778" grpId="0"/>
      <p:bldP spid="747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0" y="0"/>
            <a:ext cx="9144000" cy="6494463"/>
          </a:xfrm>
          <a:prstGeom prst="rect">
            <a:avLst/>
          </a:prstGeom>
          <a:noFill/>
          <a:ln w="9525">
            <a:noFill/>
            <a:miter lim="800000"/>
            <a:headEnd/>
            <a:tailEnd/>
          </a:ln>
          <a:effectLst/>
        </p:spPr>
        <p:txBody>
          <a:bodyPr>
            <a:spAutoFit/>
          </a:bodyPr>
          <a:lstStyle/>
          <a:p>
            <a:pPr marL="342900" indent="-342900" algn="ctr">
              <a:spcBef>
                <a:spcPct val="50000"/>
              </a:spcBef>
            </a:pPr>
            <a:r>
              <a:rPr lang="en-GB" sz="2400">
                <a:solidFill>
                  <a:srgbClr val="FF3399"/>
                </a:solidFill>
              </a:rPr>
              <a:t>Writing an Essay in Forty Minutes</a:t>
            </a:r>
          </a:p>
          <a:p>
            <a:pPr marL="342900" indent="-342900">
              <a:spcBef>
                <a:spcPct val="50000"/>
              </a:spcBef>
              <a:buFontTx/>
              <a:buChar char="•"/>
            </a:pPr>
            <a:r>
              <a:rPr lang="en-GB"/>
              <a:t>Very few Higher students will write more than 40 sentences in 40 minutes. </a:t>
            </a:r>
          </a:p>
          <a:p>
            <a:pPr marL="342900" indent="-342900">
              <a:spcBef>
                <a:spcPct val="50000"/>
              </a:spcBef>
              <a:buFontTx/>
              <a:buChar char="•"/>
            </a:pPr>
            <a:r>
              <a:rPr lang="en-GB"/>
              <a:t>Therefore, you need to be clear about what the really important points are that you want to get across</a:t>
            </a:r>
          </a:p>
          <a:p>
            <a:pPr marL="342900" indent="-342900">
              <a:spcBef>
                <a:spcPct val="50000"/>
              </a:spcBef>
              <a:buFontTx/>
              <a:buChar char="•"/>
            </a:pPr>
            <a:r>
              <a:rPr lang="en-GB"/>
              <a:t>As we have seen, there are going to be </a:t>
            </a:r>
            <a:r>
              <a:rPr lang="en-GB">
                <a:solidFill>
                  <a:srgbClr val="FF3399"/>
                </a:solidFill>
              </a:rPr>
              <a:t>seven</a:t>
            </a:r>
            <a:r>
              <a:rPr lang="en-GB"/>
              <a:t> sections to this essay:</a:t>
            </a:r>
          </a:p>
          <a:p>
            <a:pPr marL="2171700" lvl="4" indent="-342900">
              <a:spcBef>
                <a:spcPct val="50000"/>
              </a:spcBef>
              <a:buFontTx/>
              <a:buAutoNum type="arabicPeriod"/>
            </a:pPr>
            <a:r>
              <a:rPr lang="en-GB">
                <a:solidFill>
                  <a:srgbClr val="FF3399"/>
                </a:solidFill>
              </a:rPr>
              <a:t>Introduction</a:t>
            </a:r>
          </a:p>
          <a:p>
            <a:pPr marL="2171700" lvl="4" indent="-342900">
              <a:spcBef>
                <a:spcPct val="50000"/>
              </a:spcBef>
              <a:buFontTx/>
              <a:buAutoNum type="arabicPeriod"/>
            </a:pPr>
            <a:r>
              <a:rPr lang="en-GB"/>
              <a:t>Social Security</a:t>
            </a:r>
          </a:p>
          <a:p>
            <a:pPr marL="2171700" lvl="4" indent="-342900">
              <a:spcBef>
                <a:spcPct val="50000"/>
              </a:spcBef>
              <a:buFontTx/>
              <a:buAutoNum type="arabicPeriod"/>
            </a:pPr>
            <a:r>
              <a:rPr lang="en-GB"/>
              <a:t>Health</a:t>
            </a:r>
          </a:p>
          <a:p>
            <a:pPr marL="2171700" lvl="4" indent="-342900">
              <a:spcBef>
                <a:spcPct val="50000"/>
              </a:spcBef>
              <a:buFontTx/>
              <a:buAutoNum type="arabicPeriod"/>
            </a:pPr>
            <a:r>
              <a:rPr lang="en-GB"/>
              <a:t>Housing</a:t>
            </a:r>
          </a:p>
          <a:p>
            <a:pPr marL="2171700" lvl="4" indent="-342900">
              <a:spcBef>
                <a:spcPct val="50000"/>
              </a:spcBef>
              <a:buFontTx/>
              <a:buAutoNum type="arabicPeriod"/>
            </a:pPr>
            <a:r>
              <a:rPr lang="en-GB"/>
              <a:t>Education</a:t>
            </a:r>
          </a:p>
          <a:p>
            <a:pPr marL="2171700" lvl="4" indent="-342900">
              <a:spcBef>
                <a:spcPct val="50000"/>
              </a:spcBef>
              <a:buFontTx/>
              <a:buAutoNum type="arabicPeriod"/>
            </a:pPr>
            <a:r>
              <a:rPr lang="en-GB"/>
              <a:t>Employment</a:t>
            </a:r>
          </a:p>
          <a:p>
            <a:pPr marL="2171700" lvl="4" indent="-342900">
              <a:spcBef>
                <a:spcPct val="50000"/>
              </a:spcBef>
              <a:buFontTx/>
              <a:buAutoNum type="arabicPeriod"/>
            </a:pPr>
            <a:r>
              <a:rPr lang="en-GB">
                <a:solidFill>
                  <a:srgbClr val="FF3399"/>
                </a:solidFill>
              </a:rPr>
              <a:t>Conclusion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animEffect transition="in" filter="wipe(left)">
                                      <p:cBhvr>
                                        <p:cTn id="7" dur="500"/>
                                        <p:tgtEl>
                                          <p:spTgt spid="757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5780">
                                            <p:txEl>
                                              <p:pRg st="1" end="1"/>
                                            </p:txEl>
                                          </p:spTgt>
                                        </p:tgtEl>
                                        <p:attrNameLst>
                                          <p:attrName>style.visibility</p:attrName>
                                        </p:attrNameLst>
                                      </p:cBhvr>
                                      <p:to>
                                        <p:strVal val="visible"/>
                                      </p:to>
                                    </p:set>
                                    <p:animEffect transition="in" filter="wipe(left)">
                                      <p:cBhvr>
                                        <p:cTn id="12" dur="500"/>
                                        <p:tgtEl>
                                          <p:spTgt spid="757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5780">
                                            <p:txEl>
                                              <p:pRg st="2" end="2"/>
                                            </p:txEl>
                                          </p:spTgt>
                                        </p:tgtEl>
                                        <p:attrNameLst>
                                          <p:attrName>style.visibility</p:attrName>
                                        </p:attrNameLst>
                                      </p:cBhvr>
                                      <p:to>
                                        <p:strVal val="visible"/>
                                      </p:to>
                                    </p:set>
                                    <p:animEffect transition="in" filter="wipe(left)">
                                      <p:cBhvr>
                                        <p:cTn id="17" dur="500"/>
                                        <p:tgtEl>
                                          <p:spTgt spid="757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5780">
                                            <p:txEl>
                                              <p:pRg st="3" end="3"/>
                                            </p:txEl>
                                          </p:spTgt>
                                        </p:tgtEl>
                                        <p:attrNameLst>
                                          <p:attrName>style.visibility</p:attrName>
                                        </p:attrNameLst>
                                      </p:cBhvr>
                                      <p:to>
                                        <p:strVal val="visible"/>
                                      </p:to>
                                    </p:set>
                                    <p:animEffect transition="in" filter="wipe(left)">
                                      <p:cBhvr>
                                        <p:cTn id="22" dur="500"/>
                                        <p:tgtEl>
                                          <p:spTgt spid="75780">
                                            <p:txEl>
                                              <p:pRg st="3" end="3"/>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75780">
                                            <p:txEl>
                                              <p:pRg st="4" end="4"/>
                                            </p:txEl>
                                          </p:spTgt>
                                        </p:tgtEl>
                                        <p:attrNameLst>
                                          <p:attrName>style.visibility</p:attrName>
                                        </p:attrNameLst>
                                      </p:cBhvr>
                                      <p:to>
                                        <p:strVal val="visible"/>
                                      </p:to>
                                    </p:set>
                                    <p:animEffect transition="in" filter="wipe(left)">
                                      <p:cBhvr>
                                        <p:cTn id="25" dur="500"/>
                                        <p:tgtEl>
                                          <p:spTgt spid="75780">
                                            <p:txEl>
                                              <p:pRg st="4" end="4"/>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75780">
                                            <p:txEl>
                                              <p:pRg st="5" end="5"/>
                                            </p:txEl>
                                          </p:spTgt>
                                        </p:tgtEl>
                                        <p:attrNameLst>
                                          <p:attrName>style.visibility</p:attrName>
                                        </p:attrNameLst>
                                      </p:cBhvr>
                                      <p:to>
                                        <p:strVal val="visible"/>
                                      </p:to>
                                    </p:set>
                                    <p:animEffect transition="in" filter="wipe(left)">
                                      <p:cBhvr>
                                        <p:cTn id="28" dur="500"/>
                                        <p:tgtEl>
                                          <p:spTgt spid="75780">
                                            <p:txEl>
                                              <p:pRg st="5" end="5"/>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75780">
                                            <p:txEl>
                                              <p:pRg st="6" end="6"/>
                                            </p:txEl>
                                          </p:spTgt>
                                        </p:tgtEl>
                                        <p:attrNameLst>
                                          <p:attrName>style.visibility</p:attrName>
                                        </p:attrNameLst>
                                      </p:cBhvr>
                                      <p:to>
                                        <p:strVal val="visible"/>
                                      </p:to>
                                    </p:set>
                                    <p:animEffect transition="in" filter="wipe(left)">
                                      <p:cBhvr>
                                        <p:cTn id="31" dur="500"/>
                                        <p:tgtEl>
                                          <p:spTgt spid="75780">
                                            <p:txEl>
                                              <p:pRg st="6" end="6"/>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75780">
                                            <p:txEl>
                                              <p:pRg st="7" end="7"/>
                                            </p:txEl>
                                          </p:spTgt>
                                        </p:tgtEl>
                                        <p:attrNameLst>
                                          <p:attrName>style.visibility</p:attrName>
                                        </p:attrNameLst>
                                      </p:cBhvr>
                                      <p:to>
                                        <p:strVal val="visible"/>
                                      </p:to>
                                    </p:set>
                                    <p:animEffect transition="in" filter="wipe(left)">
                                      <p:cBhvr>
                                        <p:cTn id="34" dur="500"/>
                                        <p:tgtEl>
                                          <p:spTgt spid="75780">
                                            <p:txEl>
                                              <p:pRg st="7" end="7"/>
                                            </p:txEl>
                                          </p:spTgt>
                                        </p:tgtEl>
                                      </p:cBhvr>
                                    </p:animEffect>
                                  </p:childTnLst>
                                </p:cTn>
                              </p:par>
                              <p:par>
                                <p:cTn id="35" presetID="22" presetClass="entr" presetSubtype="8" fill="hold" nodeType="withEffect">
                                  <p:stCondLst>
                                    <p:cond delay="0"/>
                                  </p:stCondLst>
                                  <p:childTnLst>
                                    <p:set>
                                      <p:cBhvr>
                                        <p:cTn id="36" dur="1" fill="hold">
                                          <p:stCondLst>
                                            <p:cond delay="0"/>
                                          </p:stCondLst>
                                        </p:cTn>
                                        <p:tgtEl>
                                          <p:spTgt spid="75780">
                                            <p:txEl>
                                              <p:pRg st="8" end="8"/>
                                            </p:txEl>
                                          </p:spTgt>
                                        </p:tgtEl>
                                        <p:attrNameLst>
                                          <p:attrName>style.visibility</p:attrName>
                                        </p:attrNameLst>
                                      </p:cBhvr>
                                      <p:to>
                                        <p:strVal val="visible"/>
                                      </p:to>
                                    </p:set>
                                    <p:animEffect transition="in" filter="wipe(left)">
                                      <p:cBhvr>
                                        <p:cTn id="37" dur="500"/>
                                        <p:tgtEl>
                                          <p:spTgt spid="75780">
                                            <p:txEl>
                                              <p:pRg st="8" end="8"/>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75780">
                                            <p:txEl>
                                              <p:pRg st="9" end="9"/>
                                            </p:txEl>
                                          </p:spTgt>
                                        </p:tgtEl>
                                        <p:attrNameLst>
                                          <p:attrName>style.visibility</p:attrName>
                                        </p:attrNameLst>
                                      </p:cBhvr>
                                      <p:to>
                                        <p:strVal val="visible"/>
                                      </p:to>
                                    </p:set>
                                    <p:animEffect transition="in" filter="wipe(left)">
                                      <p:cBhvr>
                                        <p:cTn id="40" dur="500"/>
                                        <p:tgtEl>
                                          <p:spTgt spid="75780">
                                            <p:txEl>
                                              <p:pRg st="9" end="9"/>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75780">
                                            <p:txEl>
                                              <p:pRg st="10" end="10"/>
                                            </p:txEl>
                                          </p:spTgt>
                                        </p:tgtEl>
                                        <p:attrNameLst>
                                          <p:attrName>style.visibility</p:attrName>
                                        </p:attrNameLst>
                                      </p:cBhvr>
                                      <p:to>
                                        <p:strVal val="visible"/>
                                      </p:to>
                                    </p:set>
                                    <p:animEffect transition="in" filter="wipe(left)">
                                      <p:cBhvr>
                                        <p:cTn id="43" dur="500"/>
                                        <p:tgtEl>
                                          <p:spTgt spid="7578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Text Box 4"/>
          <p:cNvSpPr txBox="1">
            <a:spLocks noChangeArrowheads="1"/>
          </p:cNvSpPr>
          <p:nvPr/>
        </p:nvSpPr>
        <p:spPr bwMode="auto">
          <a:xfrm>
            <a:off x="2286000" y="762000"/>
            <a:ext cx="4800600" cy="2436813"/>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marL="342900" indent="-342900"/>
            <a:r>
              <a:rPr lang="en-GB">
                <a:solidFill>
                  <a:srgbClr val="FF3399"/>
                </a:solidFill>
              </a:rPr>
              <a:t>Introduction		3 sentences</a:t>
            </a:r>
          </a:p>
          <a:p>
            <a:pPr marL="342900" indent="-342900"/>
            <a:r>
              <a:rPr lang="en-GB"/>
              <a:t>Social Security	7 sentences</a:t>
            </a:r>
          </a:p>
          <a:p>
            <a:pPr marL="342900" indent="-342900"/>
            <a:r>
              <a:rPr lang="en-GB"/>
              <a:t>Health			7 sentences</a:t>
            </a:r>
          </a:p>
          <a:p>
            <a:pPr marL="342900" indent="-342900"/>
            <a:r>
              <a:rPr lang="en-GB"/>
              <a:t>Housing		6 sentences</a:t>
            </a:r>
          </a:p>
          <a:p>
            <a:pPr marL="342900" indent="-342900"/>
            <a:r>
              <a:rPr lang="en-GB"/>
              <a:t>Education	 	6 sentences</a:t>
            </a:r>
          </a:p>
          <a:p>
            <a:pPr marL="342900" indent="-342900"/>
            <a:r>
              <a:rPr lang="en-GB"/>
              <a:t>Employment 		6 sentences</a:t>
            </a:r>
          </a:p>
          <a:p>
            <a:pPr marL="342900" indent="-342900"/>
            <a:r>
              <a:rPr lang="en-GB">
                <a:solidFill>
                  <a:srgbClr val="FF3399"/>
                </a:solidFill>
              </a:rPr>
              <a:t>Conclusion		4 sentences</a:t>
            </a:r>
            <a:endParaRPr lang="en-GB"/>
          </a:p>
        </p:txBody>
      </p:sp>
      <p:sp>
        <p:nvSpPr>
          <p:cNvPr id="92166" name="Text Box 6"/>
          <p:cNvSpPr txBox="1">
            <a:spLocks noChangeArrowheads="1"/>
          </p:cNvSpPr>
          <p:nvPr/>
        </p:nvSpPr>
        <p:spPr bwMode="auto">
          <a:xfrm>
            <a:off x="1143000" y="3505200"/>
            <a:ext cx="6400800" cy="2439988"/>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GB"/>
              <a:t>For each section in body of essay (approx.):</a:t>
            </a:r>
          </a:p>
          <a:p>
            <a:pPr>
              <a:spcBef>
                <a:spcPct val="50000"/>
              </a:spcBef>
              <a:buFontTx/>
              <a:buChar char="•"/>
            </a:pPr>
            <a:r>
              <a:rPr lang="en-GB"/>
              <a:t>The problem			1 sentence</a:t>
            </a:r>
          </a:p>
          <a:p>
            <a:pPr>
              <a:spcBef>
                <a:spcPct val="50000"/>
              </a:spcBef>
              <a:buFontTx/>
              <a:buChar char="•"/>
            </a:pPr>
            <a:r>
              <a:rPr lang="en-GB"/>
              <a:t>Government action		2 sentences</a:t>
            </a:r>
          </a:p>
          <a:p>
            <a:pPr>
              <a:spcBef>
                <a:spcPct val="50000"/>
              </a:spcBef>
              <a:buFontTx/>
              <a:buChar char="•"/>
            </a:pPr>
            <a:r>
              <a:rPr lang="en-GB"/>
              <a:t>Criticisms			2 sentences</a:t>
            </a:r>
          </a:p>
          <a:p>
            <a:pPr>
              <a:spcBef>
                <a:spcPct val="50000"/>
              </a:spcBef>
              <a:buFontTx/>
              <a:buChar char="•"/>
            </a:pPr>
            <a:r>
              <a:rPr lang="en-GB"/>
              <a:t>Positive evaluation		1 sentence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wipe(left)">
                                      <p:cBhvr>
                                        <p:cTn id="7" dur="500"/>
                                        <p:tgtEl>
                                          <p:spTgt spid="921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6"/>
                                        </p:tgtEl>
                                        <p:attrNameLst>
                                          <p:attrName>style.visibility</p:attrName>
                                        </p:attrNameLst>
                                      </p:cBhvr>
                                      <p:to>
                                        <p:strVal val="visible"/>
                                      </p:to>
                                    </p:set>
                                    <p:animEffect transition="in" filter="wipe(left)">
                                      <p:cBhvr>
                                        <p:cTn id="12" dur="500"/>
                                        <p:tgtEl>
                                          <p:spTgt spid="9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nimBg="1"/>
      <p:bldP spid="921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304800" y="304800"/>
            <a:ext cx="8382000" cy="5621338"/>
          </a:xfrm>
          <a:prstGeom prst="rect">
            <a:avLst/>
          </a:prstGeom>
          <a:solidFill>
            <a:srgbClr val="FFDDFF"/>
          </a:solidFill>
          <a:ln w="9525">
            <a:noFill/>
            <a:miter lim="800000"/>
            <a:headEnd/>
            <a:tailEnd/>
          </a:ln>
          <a:effectLst/>
        </p:spPr>
        <p:txBody>
          <a:bodyPr>
            <a:spAutoFit/>
          </a:bodyPr>
          <a:lstStyle/>
          <a:p>
            <a:pPr>
              <a:spcBef>
                <a:spcPct val="50000"/>
              </a:spcBef>
            </a:pPr>
            <a:r>
              <a:rPr lang="en-GB"/>
              <a:t>Will there always be a ‘welfare question’?</a:t>
            </a:r>
          </a:p>
          <a:p>
            <a:pPr>
              <a:spcBef>
                <a:spcPct val="50000"/>
              </a:spcBef>
            </a:pPr>
            <a:r>
              <a:rPr lang="en-GB" b="0"/>
              <a:t>Let’s examine the evidence:</a:t>
            </a:r>
          </a:p>
          <a:p>
            <a:pPr>
              <a:spcBef>
                <a:spcPct val="50000"/>
              </a:spcBef>
            </a:pPr>
            <a:r>
              <a:rPr lang="en-GB" b="0"/>
              <a:t>The Britain 1850-1979 syllabus is divided into four sections. </a:t>
            </a:r>
          </a:p>
          <a:p>
            <a:pPr>
              <a:spcBef>
                <a:spcPct val="50000"/>
              </a:spcBef>
            </a:pPr>
            <a:r>
              <a:rPr lang="en-US" b="0"/>
              <a:t>1. Democracy and the British People</a:t>
            </a:r>
          </a:p>
          <a:p>
            <a:r>
              <a:rPr lang="en-US" b="0"/>
              <a:t>2. Political and popular attempts to influence the development of democracy</a:t>
            </a:r>
          </a:p>
          <a:p>
            <a:r>
              <a:rPr lang="en-US" b="0">
                <a:solidFill>
                  <a:srgbClr val="FF3399"/>
                </a:solidFill>
              </a:rPr>
              <a:t>3. Government and people: socio-economic problems in the period and the changing role of central government in addressing them</a:t>
            </a:r>
          </a:p>
          <a:p>
            <a:r>
              <a:rPr lang="en-US" b="0"/>
              <a:t>4. The changing identity of Scotland in the UK</a:t>
            </a:r>
          </a:p>
          <a:p>
            <a:endParaRPr lang="en-GB" b="0"/>
          </a:p>
          <a:p>
            <a:r>
              <a:rPr lang="en-GB" b="0"/>
              <a:t>Each one of the four sections is assessed.</a:t>
            </a:r>
          </a:p>
          <a:p>
            <a:endParaRPr lang="en-GB" b="0"/>
          </a:p>
          <a:p>
            <a:r>
              <a:rPr lang="en-GB" b="0"/>
              <a:t>Every year since 1992, there has been at least one question on section 3 i.e. a welfare-type question.</a:t>
            </a:r>
            <a:endParaRPr lang="en-US" b="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animEffect transition="in" filter="fade">
                                      <p:cBhvr>
                                        <p:cTn id="7" dur="500"/>
                                        <p:tgtEl>
                                          <p:spTgt spid="78850">
                                            <p:txEl>
                                              <p:pRg st="0" end="0"/>
                                            </p:txEl>
                                          </p:spTgt>
                                        </p:tgtEl>
                                      </p:cBhvr>
                                    </p:animEffect>
                                    <p:anim calcmode="lin" valueType="num">
                                      <p:cBhvr>
                                        <p:cTn id="8" dur="500" fill="hold"/>
                                        <p:tgtEl>
                                          <p:spTgt spid="7885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885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8850">
                                            <p:txEl>
                                              <p:pRg st="1" end="1"/>
                                            </p:txEl>
                                          </p:spTgt>
                                        </p:tgtEl>
                                        <p:attrNameLst>
                                          <p:attrName>style.visibility</p:attrName>
                                        </p:attrNameLst>
                                      </p:cBhvr>
                                      <p:to>
                                        <p:strVal val="visible"/>
                                      </p:to>
                                    </p:set>
                                    <p:animEffect transition="in" filter="fade">
                                      <p:cBhvr>
                                        <p:cTn id="14" dur="500"/>
                                        <p:tgtEl>
                                          <p:spTgt spid="78850">
                                            <p:txEl>
                                              <p:pRg st="1" end="1"/>
                                            </p:txEl>
                                          </p:spTgt>
                                        </p:tgtEl>
                                      </p:cBhvr>
                                    </p:animEffect>
                                    <p:anim calcmode="lin" valueType="num">
                                      <p:cBhvr>
                                        <p:cTn id="15" dur="500" fill="hold"/>
                                        <p:tgtEl>
                                          <p:spTgt spid="7885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885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8850">
                                            <p:txEl>
                                              <p:pRg st="2" end="2"/>
                                            </p:txEl>
                                          </p:spTgt>
                                        </p:tgtEl>
                                        <p:attrNameLst>
                                          <p:attrName>style.visibility</p:attrName>
                                        </p:attrNameLst>
                                      </p:cBhvr>
                                      <p:to>
                                        <p:strVal val="visible"/>
                                      </p:to>
                                    </p:set>
                                    <p:animEffect transition="in" filter="fade">
                                      <p:cBhvr>
                                        <p:cTn id="21" dur="500"/>
                                        <p:tgtEl>
                                          <p:spTgt spid="78850">
                                            <p:txEl>
                                              <p:pRg st="2" end="2"/>
                                            </p:txEl>
                                          </p:spTgt>
                                        </p:tgtEl>
                                      </p:cBhvr>
                                    </p:animEffect>
                                    <p:anim calcmode="lin" valueType="num">
                                      <p:cBhvr>
                                        <p:cTn id="22" dur="500" fill="hold"/>
                                        <p:tgtEl>
                                          <p:spTgt spid="7885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885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8850">
                                            <p:txEl>
                                              <p:pRg st="3" end="3"/>
                                            </p:txEl>
                                          </p:spTgt>
                                        </p:tgtEl>
                                        <p:attrNameLst>
                                          <p:attrName>style.visibility</p:attrName>
                                        </p:attrNameLst>
                                      </p:cBhvr>
                                      <p:to>
                                        <p:strVal val="visible"/>
                                      </p:to>
                                    </p:set>
                                    <p:animEffect transition="in" filter="fade">
                                      <p:cBhvr>
                                        <p:cTn id="28" dur="500"/>
                                        <p:tgtEl>
                                          <p:spTgt spid="78850">
                                            <p:txEl>
                                              <p:pRg st="3" end="3"/>
                                            </p:txEl>
                                          </p:spTgt>
                                        </p:tgtEl>
                                      </p:cBhvr>
                                    </p:animEffect>
                                    <p:anim calcmode="lin" valueType="num">
                                      <p:cBhvr>
                                        <p:cTn id="29" dur="500" fill="hold"/>
                                        <p:tgtEl>
                                          <p:spTgt spid="78850">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8850">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78850">
                                            <p:txEl>
                                              <p:pRg st="4" end="4"/>
                                            </p:txEl>
                                          </p:spTgt>
                                        </p:tgtEl>
                                        <p:attrNameLst>
                                          <p:attrName>style.visibility</p:attrName>
                                        </p:attrNameLst>
                                      </p:cBhvr>
                                      <p:to>
                                        <p:strVal val="visible"/>
                                      </p:to>
                                    </p:set>
                                    <p:animEffect transition="in" filter="fade">
                                      <p:cBhvr>
                                        <p:cTn id="33" dur="500"/>
                                        <p:tgtEl>
                                          <p:spTgt spid="78850">
                                            <p:txEl>
                                              <p:pRg st="4" end="4"/>
                                            </p:txEl>
                                          </p:spTgt>
                                        </p:tgtEl>
                                      </p:cBhvr>
                                    </p:animEffect>
                                    <p:anim calcmode="lin" valueType="num">
                                      <p:cBhvr>
                                        <p:cTn id="34" dur="500" fill="hold"/>
                                        <p:tgtEl>
                                          <p:spTgt spid="78850">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78850">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8850">
                                            <p:txEl>
                                              <p:pRg st="5" end="5"/>
                                            </p:txEl>
                                          </p:spTgt>
                                        </p:tgtEl>
                                        <p:attrNameLst>
                                          <p:attrName>style.visibility</p:attrName>
                                        </p:attrNameLst>
                                      </p:cBhvr>
                                      <p:to>
                                        <p:strVal val="visible"/>
                                      </p:to>
                                    </p:set>
                                    <p:animEffect transition="in" filter="fade">
                                      <p:cBhvr>
                                        <p:cTn id="38" dur="500"/>
                                        <p:tgtEl>
                                          <p:spTgt spid="78850">
                                            <p:txEl>
                                              <p:pRg st="5" end="5"/>
                                            </p:txEl>
                                          </p:spTgt>
                                        </p:tgtEl>
                                      </p:cBhvr>
                                    </p:animEffect>
                                    <p:anim calcmode="lin" valueType="num">
                                      <p:cBhvr>
                                        <p:cTn id="39" dur="500" fill="hold"/>
                                        <p:tgtEl>
                                          <p:spTgt spid="78850">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78850">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8850">
                                            <p:txEl>
                                              <p:pRg st="6" end="6"/>
                                            </p:txEl>
                                          </p:spTgt>
                                        </p:tgtEl>
                                        <p:attrNameLst>
                                          <p:attrName>style.visibility</p:attrName>
                                        </p:attrNameLst>
                                      </p:cBhvr>
                                      <p:to>
                                        <p:strVal val="visible"/>
                                      </p:to>
                                    </p:set>
                                    <p:animEffect transition="in" filter="fade">
                                      <p:cBhvr>
                                        <p:cTn id="43" dur="500"/>
                                        <p:tgtEl>
                                          <p:spTgt spid="78850">
                                            <p:txEl>
                                              <p:pRg st="6" end="6"/>
                                            </p:txEl>
                                          </p:spTgt>
                                        </p:tgtEl>
                                      </p:cBhvr>
                                    </p:animEffect>
                                    <p:anim calcmode="lin" valueType="num">
                                      <p:cBhvr>
                                        <p:cTn id="44" dur="500" fill="hold"/>
                                        <p:tgtEl>
                                          <p:spTgt spid="78850">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7885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78850">
                                            <p:txEl>
                                              <p:pRg st="8" end="8"/>
                                            </p:txEl>
                                          </p:spTgt>
                                        </p:tgtEl>
                                        <p:attrNameLst>
                                          <p:attrName>style.visibility</p:attrName>
                                        </p:attrNameLst>
                                      </p:cBhvr>
                                      <p:to>
                                        <p:strVal val="visible"/>
                                      </p:to>
                                    </p:set>
                                    <p:animEffect transition="in" filter="fade">
                                      <p:cBhvr>
                                        <p:cTn id="50" dur="500"/>
                                        <p:tgtEl>
                                          <p:spTgt spid="78850">
                                            <p:txEl>
                                              <p:pRg st="8" end="8"/>
                                            </p:txEl>
                                          </p:spTgt>
                                        </p:tgtEl>
                                      </p:cBhvr>
                                    </p:animEffect>
                                    <p:anim calcmode="lin" valueType="num">
                                      <p:cBhvr>
                                        <p:cTn id="51" dur="500" fill="hold"/>
                                        <p:tgtEl>
                                          <p:spTgt spid="78850">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7885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78850">
                                            <p:txEl>
                                              <p:pRg st="10" end="10"/>
                                            </p:txEl>
                                          </p:spTgt>
                                        </p:tgtEl>
                                        <p:attrNameLst>
                                          <p:attrName>style.visibility</p:attrName>
                                        </p:attrNameLst>
                                      </p:cBhvr>
                                      <p:to>
                                        <p:strVal val="visible"/>
                                      </p:to>
                                    </p:set>
                                    <p:animEffect transition="in" filter="fade">
                                      <p:cBhvr>
                                        <p:cTn id="57" dur="500"/>
                                        <p:tgtEl>
                                          <p:spTgt spid="78850">
                                            <p:txEl>
                                              <p:pRg st="10" end="10"/>
                                            </p:txEl>
                                          </p:spTgt>
                                        </p:tgtEl>
                                      </p:cBhvr>
                                    </p:animEffect>
                                    <p:anim calcmode="lin" valueType="num">
                                      <p:cBhvr>
                                        <p:cTn id="58" dur="500" fill="hold"/>
                                        <p:tgtEl>
                                          <p:spTgt spid="78850">
                                            <p:txEl>
                                              <p:pRg st="10" end="10"/>
                                            </p:txEl>
                                          </p:spTgt>
                                        </p:tgtEl>
                                        <p:attrNameLst>
                                          <p:attrName>ppt_x</p:attrName>
                                        </p:attrNameLst>
                                      </p:cBhvr>
                                      <p:tavLst>
                                        <p:tav tm="0">
                                          <p:val>
                                            <p:strVal val="#ppt_x"/>
                                          </p:val>
                                        </p:tav>
                                        <p:tav tm="100000">
                                          <p:val>
                                            <p:strVal val="#ppt_x"/>
                                          </p:val>
                                        </p:tav>
                                      </p:tavLst>
                                    </p:anim>
                                    <p:anim calcmode="lin" valueType="num">
                                      <p:cBhvr>
                                        <p:cTn id="59" dur="500" fill="hold"/>
                                        <p:tgtEl>
                                          <p:spTgt spid="78850">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Text Box 4"/>
          <p:cNvSpPr txBox="1">
            <a:spLocks noChangeArrowheads="1"/>
          </p:cNvSpPr>
          <p:nvPr/>
        </p:nvSpPr>
        <p:spPr bwMode="auto">
          <a:xfrm>
            <a:off x="1219200" y="1447800"/>
            <a:ext cx="6172200" cy="930275"/>
          </a:xfrm>
          <a:prstGeom prst="rect">
            <a:avLst/>
          </a:prstGeom>
          <a:noFill/>
          <a:ln w="9525">
            <a:noFill/>
            <a:miter lim="800000"/>
            <a:headEnd/>
            <a:tailEnd/>
          </a:ln>
          <a:effectLst/>
        </p:spPr>
        <p:txBody>
          <a:bodyPr>
            <a:spAutoFit/>
          </a:bodyPr>
          <a:lstStyle/>
          <a:p>
            <a:endParaRPr lang="en-GB"/>
          </a:p>
          <a:p>
            <a:pPr>
              <a:spcBef>
                <a:spcPct val="50000"/>
              </a:spcBef>
            </a:pPr>
            <a:endParaRPr lang="en-GB"/>
          </a:p>
        </p:txBody>
      </p:sp>
      <p:sp>
        <p:nvSpPr>
          <p:cNvPr id="93189" name="Rectangle 5"/>
          <p:cNvSpPr>
            <a:spLocks noChangeArrowheads="1"/>
          </p:cNvSpPr>
          <p:nvPr/>
        </p:nvSpPr>
        <p:spPr bwMode="auto">
          <a:xfrm>
            <a:off x="0" y="2195513"/>
            <a:ext cx="9144000" cy="0"/>
          </a:xfrm>
          <a:prstGeom prst="rect">
            <a:avLst/>
          </a:prstGeom>
          <a:noFill/>
          <a:ln w="9525">
            <a:noFill/>
            <a:miter lim="800000"/>
            <a:headEnd/>
            <a:tailEnd/>
          </a:ln>
          <a:effectLst/>
        </p:spPr>
        <p:txBody>
          <a:bodyPr wrap="none" anchor="ctr">
            <a:spAutoFit/>
          </a:bodyPr>
          <a:lstStyle/>
          <a:p>
            <a:endParaRPr lang="en-US" sz="1800" b="0">
              <a:solidFill>
                <a:schemeClr val="tx1"/>
              </a:solidFill>
              <a:latin typeface="Arial" charset="0"/>
            </a:endParaRPr>
          </a:p>
        </p:txBody>
      </p:sp>
      <p:graphicFrame>
        <p:nvGraphicFramePr>
          <p:cNvPr id="93317" name="Group 133"/>
          <p:cNvGraphicFramePr>
            <a:graphicFrameLocks noGrp="1"/>
          </p:cNvGraphicFramePr>
          <p:nvPr/>
        </p:nvGraphicFramePr>
        <p:xfrm>
          <a:off x="533400" y="304800"/>
          <a:ext cx="8153400" cy="4900931"/>
        </p:xfrm>
        <a:graphic>
          <a:graphicData uri="http://schemas.openxmlformats.org/drawingml/2006/table">
            <a:tbl>
              <a:tblPr/>
              <a:tblGrid>
                <a:gridCol w="1905000"/>
                <a:gridCol w="3505200"/>
                <a:gridCol w="2743200"/>
              </a:tblGrid>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99"/>
                          </a:solidFill>
                          <a:effectLst/>
                          <a:latin typeface="Comic Sans MS" pitchFamily="66" charset="0"/>
                          <a:cs typeface="Times New Roman" pitchFamily="18" charset="0"/>
                        </a:rPr>
                        <a:t>Approx. Number of Sentences you will have time to write in 40 minutes</a:t>
                      </a:r>
                      <a:endParaRPr kumimoji="0" lang="en-US" sz="2400" b="0" i="0" u="none" strike="noStrike" cap="none" normalizeH="0" baseline="0" smtClean="0">
                        <a:ln>
                          <a:noFill/>
                        </a:ln>
                        <a:solidFill>
                          <a:srgbClr val="FF33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99"/>
                          </a:solidFill>
                          <a:effectLst/>
                          <a:latin typeface="Comic Sans MS" pitchFamily="66" charset="0"/>
                          <a:cs typeface="Times New Roman" pitchFamily="18" charset="0"/>
                        </a:rPr>
                        <a:t>Number of Points mentioned in this Presentation</a:t>
                      </a:r>
                      <a:endParaRPr kumimoji="0" lang="en-US" sz="2400" b="0" i="0" u="none" strike="noStrike" cap="none" normalizeH="0" baseline="0" smtClean="0">
                        <a:ln>
                          <a:noFill/>
                        </a:ln>
                        <a:solidFill>
                          <a:srgbClr val="FF33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99"/>
                          </a:solidFill>
                          <a:effectLst/>
                          <a:latin typeface="Comic Sans MS" pitchFamily="66" charset="0"/>
                          <a:cs typeface="Times New Roman" pitchFamily="18" charset="0"/>
                        </a:rPr>
                        <a:t>Social Security</a:t>
                      </a:r>
                      <a:endParaRPr kumimoji="0" lang="en-US" sz="2400" b="0" i="0" u="none" strike="noStrike" cap="none" normalizeH="0" baseline="0" smtClean="0">
                        <a:ln>
                          <a:noFill/>
                        </a:ln>
                        <a:solidFill>
                          <a:srgbClr val="FF33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7</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26</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99"/>
                          </a:solidFill>
                          <a:effectLst/>
                          <a:latin typeface="Comic Sans MS" pitchFamily="66" charset="0"/>
                          <a:cs typeface="Times New Roman" pitchFamily="18" charset="0"/>
                        </a:rPr>
                        <a:t>Health</a:t>
                      </a:r>
                      <a:endParaRPr kumimoji="0" lang="en-US" sz="2400" b="0" i="0" u="none" strike="noStrike" cap="none" normalizeH="0" baseline="0" smtClean="0">
                        <a:ln>
                          <a:noFill/>
                        </a:ln>
                        <a:solidFill>
                          <a:srgbClr val="FF33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7</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30</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99"/>
                          </a:solidFill>
                          <a:effectLst/>
                          <a:latin typeface="Comic Sans MS" pitchFamily="66" charset="0"/>
                          <a:cs typeface="Times New Roman" pitchFamily="18" charset="0"/>
                        </a:rPr>
                        <a:t>Housing</a:t>
                      </a:r>
                      <a:endParaRPr kumimoji="0" lang="en-US" sz="2400" b="0" i="0" u="none" strike="noStrike" cap="none" normalizeH="0" baseline="0" smtClean="0">
                        <a:ln>
                          <a:noFill/>
                        </a:ln>
                        <a:solidFill>
                          <a:srgbClr val="FF33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6</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26</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99"/>
                          </a:solidFill>
                          <a:effectLst/>
                          <a:latin typeface="Comic Sans MS" pitchFamily="66" charset="0"/>
                          <a:cs typeface="Times New Roman" pitchFamily="18" charset="0"/>
                        </a:rPr>
                        <a:t>Education</a:t>
                      </a:r>
                      <a:endParaRPr kumimoji="0" lang="en-US" sz="2400" b="0" i="0" u="none" strike="noStrike" cap="none" normalizeH="0" baseline="0" smtClean="0">
                        <a:ln>
                          <a:noFill/>
                        </a:ln>
                        <a:solidFill>
                          <a:srgbClr val="FF33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6</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27</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99"/>
                          </a:solidFill>
                          <a:effectLst/>
                          <a:latin typeface="Comic Sans MS" pitchFamily="66" charset="0"/>
                          <a:cs typeface="Times New Roman" pitchFamily="18" charset="0"/>
                        </a:rPr>
                        <a:t>Employment</a:t>
                      </a:r>
                      <a:endParaRPr kumimoji="0" lang="en-US" sz="2400" b="0" i="0" u="none" strike="noStrike" cap="none" normalizeH="0" baseline="0" smtClean="0">
                        <a:ln>
                          <a:noFill/>
                        </a:ln>
                        <a:solidFill>
                          <a:srgbClr val="FF33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6</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Comic Sans MS" pitchFamily="66" charset="0"/>
                          <a:cs typeface="Times New Roman" pitchFamily="18" charset="0"/>
                        </a:rPr>
                        <a:t>26</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3305" name="Rectangle 121"/>
          <p:cNvSpPr>
            <a:spLocks noChangeArrowheads="1"/>
          </p:cNvSpPr>
          <p:nvPr/>
        </p:nvSpPr>
        <p:spPr bwMode="auto">
          <a:xfrm>
            <a:off x="0" y="4389438"/>
            <a:ext cx="1098550" cy="274637"/>
          </a:xfrm>
          <a:prstGeom prst="rect">
            <a:avLst/>
          </a:prstGeom>
          <a:noFill/>
          <a:ln w="9525">
            <a:noFill/>
            <a:miter lim="800000"/>
            <a:headEnd/>
            <a:tailEnd/>
          </a:ln>
          <a:effectLst/>
        </p:spPr>
        <p:txBody>
          <a:bodyPr wrap="none" anchor="ctr">
            <a:spAutoFit/>
          </a:bodyPr>
          <a:lstStyle/>
          <a:p>
            <a:r>
              <a:rPr lang="en-US" sz="1200">
                <a:solidFill>
                  <a:schemeClr val="tx1"/>
                </a:solidFill>
                <a:cs typeface="Times New Roman" pitchFamily="18" charset="0"/>
              </a:rPr>
              <a:t>	</a:t>
            </a:r>
            <a:endParaRPr lang="en-US" sz="1800" b="0">
              <a:solidFill>
                <a:schemeClr val="tx1"/>
              </a:solidFill>
              <a:latin typeface="Arial" charset="0"/>
            </a:endParaRPr>
          </a:p>
        </p:txBody>
      </p:sp>
      <p:sp>
        <p:nvSpPr>
          <p:cNvPr id="93314" name="Text Box 130"/>
          <p:cNvSpPr txBox="1">
            <a:spLocks noChangeArrowheads="1"/>
          </p:cNvSpPr>
          <p:nvPr/>
        </p:nvSpPr>
        <p:spPr bwMode="auto">
          <a:xfrm>
            <a:off x="609600" y="5426075"/>
            <a:ext cx="8077200" cy="1431925"/>
          </a:xfrm>
          <a:prstGeom prst="rect">
            <a:avLst/>
          </a:prstGeom>
          <a:noFill/>
          <a:ln w="9525">
            <a:noFill/>
            <a:miter lim="800000"/>
            <a:headEnd/>
            <a:tailEnd/>
          </a:ln>
          <a:effectLst/>
        </p:spPr>
        <p:txBody>
          <a:bodyPr>
            <a:spAutoFit/>
          </a:bodyPr>
          <a:lstStyle/>
          <a:p>
            <a:pPr>
              <a:spcBef>
                <a:spcPct val="50000"/>
              </a:spcBef>
            </a:pPr>
            <a:r>
              <a:rPr lang="en-GB"/>
              <a:t>So, in your note-taking, you have to be selective. But make sure you cover all the areas i.e. for each reform, mention the problem, the action taken and evaluate the reform.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3317"/>
                                        </p:tgtEl>
                                        <p:attrNameLst>
                                          <p:attrName>style.visibility</p:attrName>
                                        </p:attrNameLst>
                                      </p:cBhvr>
                                      <p:to>
                                        <p:strVal val="visible"/>
                                      </p:to>
                                    </p:set>
                                    <p:animEffect transition="in" filter="wipe(left)">
                                      <p:cBhvr>
                                        <p:cTn id="7" dur="500"/>
                                        <p:tgtEl>
                                          <p:spTgt spid="933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314"/>
                                        </p:tgtEl>
                                        <p:attrNameLst>
                                          <p:attrName>style.visibility</p:attrName>
                                        </p:attrNameLst>
                                      </p:cBhvr>
                                      <p:to>
                                        <p:strVal val="visible"/>
                                      </p:to>
                                    </p:set>
                                    <p:animEffect transition="in" filter="wipe(left)">
                                      <p:cBhvr>
                                        <p:cTn id="12" dur="500"/>
                                        <p:tgtEl>
                                          <p:spTgt spid="9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31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381000" y="233363"/>
            <a:ext cx="8382000" cy="5451475"/>
          </a:xfrm>
          <a:prstGeom prst="rect">
            <a:avLst/>
          </a:prstGeom>
          <a:solidFill>
            <a:srgbClr val="FFDDFF"/>
          </a:solidFill>
          <a:ln w="9525">
            <a:noFill/>
            <a:miter lim="800000"/>
            <a:headEnd/>
            <a:tailEnd/>
          </a:ln>
          <a:effectLst/>
        </p:spPr>
        <p:txBody>
          <a:bodyPr>
            <a:spAutoFit/>
          </a:bodyPr>
          <a:lstStyle/>
          <a:p>
            <a:r>
              <a:rPr lang="en-GB">
                <a:solidFill>
                  <a:srgbClr val="FF3399"/>
                </a:solidFill>
              </a:rPr>
              <a:t>Problems facing Britain after WW2 (general)</a:t>
            </a:r>
          </a:p>
          <a:p>
            <a:endParaRPr lang="en-GB">
              <a:solidFill>
                <a:srgbClr val="FF3399"/>
              </a:solidFill>
            </a:endParaRPr>
          </a:p>
          <a:p>
            <a:pPr>
              <a:buFontTx/>
              <a:buChar char="•"/>
            </a:pPr>
            <a:r>
              <a:rPr lang="en-GB"/>
              <a:t>Britain lost almost a </a:t>
            </a:r>
            <a:r>
              <a:rPr lang="en-GB">
                <a:solidFill>
                  <a:srgbClr val="FF3399"/>
                </a:solidFill>
              </a:rPr>
              <a:t>quarter of its entire national wealth</a:t>
            </a:r>
            <a:r>
              <a:rPr lang="en-GB"/>
              <a:t> during WW2 as well as two-thirds of its export trade</a:t>
            </a:r>
          </a:p>
          <a:p>
            <a:endParaRPr lang="en-GB"/>
          </a:p>
          <a:p>
            <a:pPr>
              <a:buFontTx/>
              <a:buChar char="•"/>
            </a:pPr>
            <a:r>
              <a:rPr lang="en-GB">
                <a:solidFill>
                  <a:srgbClr val="FF3399"/>
                </a:solidFill>
              </a:rPr>
              <a:t>Rationing</a:t>
            </a:r>
            <a:r>
              <a:rPr lang="en-GB"/>
              <a:t> remained much longer than expected - clothes, petrol and basic foodstuffs remained on the ration.</a:t>
            </a:r>
          </a:p>
          <a:p>
            <a:r>
              <a:rPr lang="en-GB"/>
              <a:t> </a:t>
            </a:r>
          </a:p>
          <a:p>
            <a:pPr>
              <a:buFontTx/>
              <a:buChar char="•"/>
            </a:pPr>
            <a:r>
              <a:rPr lang="en-GB"/>
              <a:t>Sweets and chocolate were taken off the ration in April 1949 but too fast – supplies ran out and rationing had to be re-introduced in August. Bread had to be rationed in July 1946 due to a world shortage (ended in July 1948). </a:t>
            </a:r>
          </a:p>
          <a:p>
            <a:endParaRPr lang="en-GB"/>
          </a:p>
          <a:p>
            <a:pPr>
              <a:buFontTx/>
              <a:buChar char="•"/>
            </a:pPr>
            <a:r>
              <a:rPr lang="en-GB"/>
              <a:t>It was not until </a:t>
            </a:r>
            <a:r>
              <a:rPr lang="en-GB">
                <a:solidFill>
                  <a:srgbClr val="FF3399"/>
                </a:solidFill>
              </a:rPr>
              <a:t>1954</a:t>
            </a:r>
            <a:r>
              <a:rPr lang="en-GB"/>
              <a:t> that food rationing was completely ended.</a:t>
            </a:r>
          </a:p>
          <a:p>
            <a:endParaRPr lang="en-GB">
              <a:solidFill>
                <a:srgbClr val="FF33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wipe(left)">
                                      <p:cBhvr>
                                        <p:cTn id="7" dur="500"/>
                                        <p:tgtEl>
                                          <p:spTgt spid="942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4210">
                                            <p:txEl>
                                              <p:pRg st="2" end="2"/>
                                            </p:txEl>
                                          </p:spTgt>
                                        </p:tgtEl>
                                        <p:attrNameLst>
                                          <p:attrName>style.visibility</p:attrName>
                                        </p:attrNameLst>
                                      </p:cBhvr>
                                      <p:to>
                                        <p:strVal val="visible"/>
                                      </p:to>
                                    </p:set>
                                    <p:animEffect transition="in" filter="wipe(left)">
                                      <p:cBhvr>
                                        <p:cTn id="12" dur="500"/>
                                        <p:tgtEl>
                                          <p:spTgt spid="94210">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94210">
                                            <p:txEl>
                                              <p:pRg st="4" end="4"/>
                                            </p:txEl>
                                          </p:spTgt>
                                        </p:tgtEl>
                                        <p:attrNameLst>
                                          <p:attrName>style.visibility</p:attrName>
                                        </p:attrNameLst>
                                      </p:cBhvr>
                                      <p:to>
                                        <p:strVal val="visible"/>
                                      </p:to>
                                    </p:set>
                                    <p:animEffect transition="in" filter="wipe(down)">
                                      <p:cBhvr>
                                        <p:cTn id="15" dur="500"/>
                                        <p:tgtEl>
                                          <p:spTgt spid="94210">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94210">
                                            <p:txEl>
                                              <p:pRg st="5" end="5"/>
                                            </p:txEl>
                                          </p:spTgt>
                                        </p:tgtEl>
                                        <p:attrNameLst>
                                          <p:attrName>style.visibility</p:attrName>
                                        </p:attrNameLst>
                                      </p:cBhvr>
                                      <p:to>
                                        <p:strVal val="visible"/>
                                      </p:to>
                                    </p:set>
                                    <p:animEffect transition="in" filter="wipe(down)">
                                      <p:cBhvr>
                                        <p:cTn id="18" dur="500"/>
                                        <p:tgtEl>
                                          <p:spTgt spid="94210">
                                            <p:txEl>
                                              <p:pRg st="5" end="5"/>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94210">
                                            <p:txEl>
                                              <p:pRg st="6" end="6"/>
                                            </p:txEl>
                                          </p:spTgt>
                                        </p:tgtEl>
                                        <p:attrNameLst>
                                          <p:attrName>style.visibility</p:attrName>
                                        </p:attrNameLst>
                                      </p:cBhvr>
                                      <p:to>
                                        <p:strVal val="visible"/>
                                      </p:to>
                                    </p:set>
                                    <p:animEffect transition="in" filter="wipe(down)">
                                      <p:cBhvr>
                                        <p:cTn id="21" dur="500"/>
                                        <p:tgtEl>
                                          <p:spTgt spid="94210">
                                            <p:txEl>
                                              <p:pRg st="6" end="6"/>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94210">
                                            <p:txEl>
                                              <p:pRg st="8" end="8"/>
                                            </p:txEl>
                                          </p:spTgt>
                                        </p:tgtEl>
                                        <p:attrNameLst>
                                          <p:attrName>style.visibility</p:attrName>
                                        </p:attrNameLst>
                                      </p:cBhvr>
                                      <p:to>
                                        <p:strVal val="visible"/>
                                      </p:to>
                                    </p:set>
                                    <p:animEffect transition="in" filter="wipe(down)">
                                      <p:cBhvr>
                                        <p:cTn id="24" dur="500"/>
                                        <p:tgtEl>
                                          <p:spTgt spid="942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685800" y="990600"/>
            <a:ext cx="7924800" cy="3198813"/>
          </a:xfrm>
          <a:prstGeom prst="rect">
            <a:avLst/>
          </a:prstGeom>
          <a:solidFill>
            <a:srgbClr val="FFDDFF"/>
          </a:solidFill>
          <a:ln w="9525">
            <a:noFill/>
            <a:miter lim="800000"/>
            <a:headEnd/>
            <a:tailEnd/>
          </a:ln>
          <a:effectLst/>
        </p:spPr>
        <p:txBody>
          <a:bodyPr>
            <a:spAutoFit/>
          </a:bodyPr>
          <a:lstStyle/>
          <a:p>
            <a:r>
              <a:rPr lang="en-GB" sz="2800">
                <a:solidFill>
                  <a:srgbClr val="FF3399"/>
                </a:solidFill>
              </a:rPr>
              <a:t>Shortages</a:t>
            </a:r>
          </a:p>
          <a:p>
            <a:r>
              <a:rPr lang="en-GB"/>
              <a:t> </a:t>
            </a:r>
          </a:p>
          <a:p>
            <a:pPr lvl="1">
              <a:buFontTx/>
              <a:buChar char="•"/>
            </a:pPr>
            <a:r>
              <a:rPr lang="en-GB"/>
              <a:t>There were many items not on the ration which were still in </a:t>
            </a:r>
            <a:r>
              <a:rPr lang="en-GB">
                <a:solidFill>
                  <a:srgbClr val="FF3399"/>
                </a:solidFill>
              </a:rPr>
              <a:t>short supply</a:t>
            </a:r>
            <a:r>
              <a:rPr lang="en-GB"/>
              <a:t> e.g. children’s clothes, toys, prams and cots. </a:t>
            </a:r>
          </a:p>
          <a:p>
            <a:pPr lvl="1">
              <a:buFontTx/>
              <a:buChar char="•"/>
            </a:pPr>
            <a:endParaRPr lang="en-GB"/>
          </a:p>
          <a:p>
            <a:pPr lvl="1">
              <a:buFontTx/>
              <a:buChar char="•"/>
            </a:pPr>
            <a:r>
              <a:rPr lang="en-GB"/>
              <a:t>Whalemeat and snoek were introduced to the British diet because of a </a:t>
            </a:r>
            <a:r>
              <a:rPr lang="en-GB">
                <a:solidFill>
                  <a:srgbClr val="FF3399"/>
                </a:solidFill>
              </a:rPr>
              <a:t>shortage of beef</a:t>
            </a:r>
            <a:r>
              <a:rPr lang="en-GB"/>
              <a:t> (normally imported from Argentina). </a:t>
            </a:r>
          </a:p>
        </p:txBody>
      </p:sp>
      <p:sp>
        <p:nvSpPr>
          <p:cNvPr id="95236" name="Text Box 4"/>
          <p:cNvSpPr txBox="1">
            <a:spLocks noChangeArrowheads="1"/>
          </p:cNvSpPr>
          <p:nvPr/>
        </p:nvSpPr>
        <p:spPr bwMode="auto">
          <a:xfrm>
            <a:off x="381000" y="3200400"/>
            <a:ext cx="7391400" cy="930275"/>
          </a:xfrm>
          <a:prstGeom prst="rect">
            <a:avLst/>
          </a:prstGeom>
          <a:noFill/>
          <a:ln w="9525">
            <a:noFill/>
            <a:miter lim="800000"/>
            <a:headEnd/>
            <a:tailEnd/>
          </a:ln>
          <a:effectLst/>
        </p:spPr>
        <p:txBody>
          <a:bodyPr>
            <a:spAutoFit/>
          </a:bodyPr>
          <a:lstStyle/>
          <a:p>
            <a:pPr lvl="1">
              <a:buFontTx/>
              <a:buChar char="•"/>
            </a:pPr>
            <a:endParaRPr lang="en-GB"/>
          </a:p>
          <a:p>
            <a:pPr>
              <a:spcBef>
                <a:spcPct val="50000"/>
              </a:spcBef>
            </a:pP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wipe(left)">
                                      <p:cBhvr>
                                        <p:cTn id="7" dur="500"/>
                                        <p:tgtEl>
                                          <p:spTgt spid="9523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nodePh="1">
                                  <p:stCondLst>
                                    <p:cond delay="0"/>
                                  </p:stCondLst>
                                  <p:endCondLst>
                                    <p:cond evt="begin" delay="0">
                                      <p:tn val="10"/>
                                    </p:cond>
                                  </p:endCondLst>
                                  <p:childTnLst>
                                    <p:set>
                                      <p:cBhvr>
                                        <p:cTn id="11" dur="1" fill="hold">
                                          <p:stCondLst>
                                            <p:cond delay="0"/>
                                          </p:stCondLst>
                                        </p:cTn>
                                        <p:tgtEl>
                                          <p:spTgt spid="95236"/>
                                        </p:tgtEl>
                                        <p:attrNameLst>
                                          <p:attrName>style.visibility</p:attrName>
                                        </p:attrNameLst>
                                      </p:cBhvr>
                                      <p:to>
                                        <p:strVal val="visible"/>
                                      </p:to>
                                    </p:set>
                                    <p:animEffect transition="in" filter="wheel(4)">
                                      <p:cBhvr>
                                        <p:cTn id="12"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nimBg="1"/>
      <p:bldP spid="952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762000" y="609600"/>
            <a:ext cx="7696200" cy="3779838"/>
          </a:xfrm>
          <a:prstGeom prst="rect">
            <a:avLst/>
          </a:prstGeom>
          <a:solidFill>
            <a:srgbClr val="FFDDFF"/>
          </a:solidFill>
          <a:ln w="9525">
            <a:noFill/>
            <a:miter lim="800000"/>
            <a:headEnd/>
            <a:tailEnd/>
          </a:ln>
          <a:effectLst/>
        </p:spPr>
        <p:txBody>
          <a:bodyPr>
            <a:spAutoFit/>
          </a:bodyPr>
          <a:lstStyle/>
          <a:p>
            <a:pPr>
              <a:spcBef>
                <a:spcPct val="50000"/>
              </a:spcBef>
              <a:buFont typeface="Wingdings" pitchFamily="2" charset="2"/>
              <a:buChar char=""/>
            </a:pPr>
            <a:r>
              <a:rPr lang="en-GB"/>
              <a:t>After the war, sale of new furniture was restricted to newly married couples. </a:t>
            </a:r>
          </a:p>
          <a:p>
            <a:pPr>
              <a:spcBef>
                <a:spcPct val="50000"/>
              </a:spcBef>
              <a:buFont typeface="Wingdings" pitchFamily="2" charset="2"/>
              <a:buChar char=""/>
            </a:pPr>
            <a:r>
              <a:rPr lang="en-GB"/>
              <a:t>Britain suffered fuel shortages during the winter of 1947.</a:t>
            </a:r>
          </a:p>
          <a:p>
            <a:pPr>
              <a:spcBef>
                <a:spcPct val="50000"/>
              </a:spcBef>
              <a:buFont typeface="Wingdings" pitchFamily="2" charset="2"/>
              <a:buChar char=""/>
            </a:pPr>
            <a:r>
              <a:rPr lang="en-GB"/>
              <a:t>Shortages were to prevail until the early 1950s. </a:t>
            </a:r>
          </a:p>
          <a:p>
            <a:pPr>
              <a:spcBef>
                <a:spcPct val="50000"/>
              </a:spcBef>
              <a:buFontTx/>
              <a:buChar char="•"/>
            </a:pPr>
            <a:r>
              <a:rPr lang="en-GB"/>
              <a:t>Britain’s economy was battered by crises in the aftermath of the war - a 30% devaluation of the pound, inflation, and Balance of Payments problems.</a:t>
            </a:r>
          </a:p>
          <a:p>
            <a:pPr>
              <a:spcBef>
                <a:spcPct val="50000"/>
              </a:spcBef>
              <a:buFont typeface="Wingdings" pitchFamily="2" charset="2"/>
              <a:buChar char=""/>
            </a:pP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Effect transition="in" filter="wipe(left)">
                                      <p:cBhvr>
                                        <p:cTn id="7" dur="500"/>
                                        <p:tgtEl>
                                          <p:spTgt spid="962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6258">
                                            <p:txEl>
                                              <p:pRg st="1" end="1"/>
                                            </p:txEl>
                                          </p:spTgt>
                                        </p:tgtEl>
                                        <p:attrNameLst>
                                          <p:attrName>style.visibility</p:attrName>
                                        </p:attrNameLst>
                                      </p:cBhvr>
                                      <p:to>
                                        <p:strVal val="visible"/>
                                      </p:to>
                                    </p:set>
                                    <p:animEffect transition="in" filter="wipe(left)">
                                      <p:cBhvr>
                                        <p:cTn id="12" dur="500"/>
                                        <p:tgtEl>
                                          <p:spTgt spid="962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6258">
                                            <p:txEl>
                                              <p:pRg st="2" end="2"/>
                                            </p:txEl>
                                          </p:spTgt>
                                        </p:tgtEl>
                                        <p:attrNameLst>
                                          <p:attrName>style.visibility</p:attrName>
                                        </p:attrNameLst>
                                      </p:cBhvr>
                                      <p:to>
                                        <p:strVal val="visible"/>
                                      </p:to>
                                    </p:set>
                                    <p:animEffect transition="in" filter="wipe(left)">
                                      <p:cBhvr>
                                        <p:cTn id="17" dur="500"/>
                                        <p:tgtEl>
                                          <p:spTgt spid="962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6258">
                                            <p:txEl>
                                              <p:pRg st="3" end="3"/>
                                            </p:txEl>
                                          </p:spTgt>
                                        </p:tgtEl>
                                        <p:attrNameLst>
                                          <p:attrName>style.visibility</p:attrName>
                                        </p:attrNameLst>
                                      </p:cBhvr>
                                      <p:to>
                                        <p:strVal val="visible"/>
                                      </p:to>
                                    </p:set>
                                    <p:animEffect transition="in" filter="wipe(left)">
                                      <p:cBhvr>
                                        <p:cTn id="22" dur="500"/>
                                        <p:tgtEl>
                                          <p:spTgt spid="962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381000"/>
            <a:ext cx="8229600" cy="5208588"/>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1. Social Security</a:t>
            </a:r>
          </a:p>
          <a:p>
            <a:r>
              <a:rPr lang="en-GB"/>
              <a:t> </a:t>
            </a:r>
          </a:p>
          <a:p>
            <a:r>
              <a:rPr lang="en-GB">
                <a:solidFill>
                  <a:srgbClr val="FF3399"/>
                </a:solidFill>
              </a:rPr>
              <a:t>a. Problems</a:t>
            </a:r>
          </a:p>
          <a:p>
            <a:endParaRPr lang="en-GB">
              <a:solidFill>
                <a:srgbClr val="FF3399"/>
              </a:solidFill>
            </a:endParaRPr>
          </a:p>
          <a:p>
            <a:pPr>
              <a:buFontTx/>
              <a:buChar char="•"/>
            </a:pPr>
            <a:r>
              <a:rPr lang="en-GB"/>
              <a:t>there was no social security ‘system’ – it was a ‘patchwork without an overall design’ </a:t>
            </a:r>
            <a:r>
              <a:rPr lang="en-GB">
                <a:solidFill>
                  <a:srgbClr val="FF3399"/>
                </a:solidFill>
              </a:rPr>
              <a:t>(Addison)</a:t>
            </a:r>
          </a:p>
          <a:p>
            <a:endParaRPr lang="en-GB"/>
          </a:p>
          <a:p>
            <a:pPr>
              <a:buFontTx/>
              <a:buChar char="•"/>
            </a:pPr>
            <a:r>
              <a:rPr lang="en-GB"/>
              <a:t>the Liberal welfare measures had been expanded during the 1930s and again during the war </a:t>
            </a:r>
            <a:r>
              <a:rPr lang="en-GB">
                <a:solidFill>
                  <a:srgbClr val="FF3399"/>
                </a:solidFill>
              </a:rPr>
              <a:t>but</a:t>
            </a:r>
            <a:r>
              <a:rPr lang="en-GB"/>
              <a:t> benefits were not available </a:t>
            </a:r>
            <a:r>
              <a:rPr lang="en-GB">
                <a:solidFill>
                  <a:srgbClr val="FF3399"/>
                </a:solidFill>
              </a:rPr>
              <a:t>as of right</a:t>
            </a:r>
            <a:r>
              <a:rPr lang="en-GB"/>
              <a:t> and some people fell through the net e.g. wives of insured workers did not have equal access to medical treatment</a:t>
            </a:r>
          </a:p>
          <a:p>
            <a:endParaRPr lang="en-GB"/>
          </a:p>
          <a:p>
            <a:pPr>
              <a:buFontTx/>
              <a:buChar char="•"/>
            </a:pPr>
            <a:r>
              <a:rPr lang="en-GB"/>
              <a:t>the uninsured still had to undergo the humiliating  </a:t>
            </a:r>
            <a:r>
              <a:rPr lang="en-GB">
                <a:solidFill>
                  <a:srgbClr val="FF3399"/>
                </a:solidFill>
              </a:rPr>
              <a:t>‘Means Test’</a:t>
            </a:r>
            <a:endParaRPr lang="en-GB" sz="3200">
              <a:solidFill>
                <a:srgbClr val="FF33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ipe(left)">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wipe(left)">
                                      <p:cBhvr>
                                        <p:cTn id="12" dur="500"/>
                                        <p:tgtEl>
                                          <p:spTgt spid="8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wipe(left)">
                                      <p:cBhvr>
                                        <p:cTn id="17" dur="500"/>
                                        <p:tgtEl>
                                          <p:spTgt spid="81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194">
                                            <p:txEl>
                                              <p:pRg st="4" end="4"/>
                                            </p:txEl>
                                          </p:spTgt>
                                        </p:tgtEl>
                                        <p:attrNameLst>
                                          <p:attrName>style.visibility</p:attrName>
                                        </p:attrNameLst>
                                      </p:cBhvr>
                                      <p:to>
                                        <p:strVal val="visible"/>
                                      </p:to>
                                    </p:set>
                                    <p:animEffect transition="in" filter="wipe(left)">
                                      <p:cBhvr>
                                        <p:cTn id="22" dur="500"/>
                                        <p:tgtEl>
                                          <p:spTgt spid="819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194">
                                            <p:txEl>
                                              <p:pRg st="6" end="6"/>
                                            </p:txEl>
                                          </p:spTgt>
                                        </p:tgtEl>
                                        <p:attrNameLst>
                                          <p:attrName>style.visibility</p:attrName>
                                        </p:attrNameLst>
                                      </p:cBhvr>
                                      <p:to>
                                        <p:strVal val="visible"/>
                                      </p:to>
                                    </p:set>
                                    <p:animEffect transition="in" filter="wipe(left)">
                                      <p:cBhvr>
                                        <p:cTn id="27" dur="500"/>
                                        <p:tgtEl>
                                          <p:spTgt spid="819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194">
                                            <p:txEl>
                                              <p:pRg st="8" end="8"/>
                                            </p:txEl>
                                          </p:spTgt>
                                        </p:tgtEl>
                                        <p:attrNameLst>
                                          <p:attrName>style.visibility</p:attrName>
                                        </p:attrNameLst>
                                      </p:cBhvr>
                                      <p:to>
                                        <p:strVal val="visible"/>
                                      </p:to>
                                    </p:set>
                                    <p:animEffect transition="in" filter="wipe(left)">
                                      <p:cBhvr>
                                        <p:cTn id="32" dur="500"/>
                                        <p:tgtEl>
                                          <p:spTgt spid="819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81000" y="304800"/>
            <a:ext cx="8382000" cy="6197600"/>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b. Government action</a:t>
            </a:r>
          </a:p>
          <a:p>
            <a:endParaRPr lang="en-GB" sz="1200">
              <a:solidFill>
                <a:srgbClr val="FF3399"/>
              </a:solidFill>
            </a:endParaRPr>
          </a:p>
          <a:p>
            <a:r>
              <a:rPr lang="en-GB">
                <a:solidFill>
                  <a:srgbClr val="FF3399"/>
                </a:solidFill>
              </a:rPr>
              <a:t>National Insurance (Industrial Injuries) Act July 1946</a:t>
            </a:r>
            <a:r>
              <a:rPr lang="en-GB"/>
              <a:t> </a:t>
            </a:r>
          </a:p>
          <a:p>
            <a:endParaRPr lang="en-GB" sz="900"/>
          </a:p>
          <a:p>
            <a:pPr>
              <a:buFontTx/>
              <a:buChar char="•"/>
            </a:pPr>
            <a:r>
              <a:rPr lang="en-GB"/>
              <a:t>Accidents at work were no longer to be a private matter between employer and employee, but the responsibility of society as a whole.</a:t>
            </a:r>
          </a:p>
          <a:p>
            <a:endParaRPr lang="en-GB"/>
          </a:p>
          <a:p>
            <a:pPr>
              <a:buFontTx/>
              <a:buChar char="•"/>
            </a:pPr>
            <a:r>
              <a:rPr lang="en-GB"/>
              <a:t>Universality and compulsion were built into the scheme i.e </a:t>
            </a:r>
            <a:r>
              <a:rPr lang="en-GB">
                <a:solidFill>
                  <a:srgbClr val="FF3399"/>
                </a:solidFill>
              </a:rPr>
              <a:t>all</a:t>
            </a:r>
            <a:r>
              <a:rPr lang="en-GB"/>
              <a:t> workers and employers would </a:t>
            </a:r>
            <a:r>
              <a:rPr lang="en-GB">
                <a:solidFill>
                  <a:srgbClr val="FF3399"/>
                </a:solidFill>
              </a:rPr>
              <a:t>have</a:t>
            </a:r>
            <a:r>
              <a:rPr lang="en-GB"/>
              <a:t> to contribute payments. </a:t>
            </a:r>
          </a:p>
          <a:p>
            <a:endParaRPr lang="en-GB"/>
          </a:p>
          <a:p>
            <a:pPr>
              <a:buFontTx/>
              <a:buChar char="•"/>
            </a:pPr>
            <a:r>
              <a:rPr lang="en-GB"/>
              <a:t>In return, the state would provide insurance against industrial injury. Benefits were set at a higher rate (45 shillings (£2.25) per week) than those for ordinary sickness. </a:t>
            </a:r>
          </a:p>
          <a:p>
            <a:endParaRPr lang="en-GB"/>
          </a:p>
          <a:p>
            <a:pPr>
              <a:buFontTx/>
              <a:buChar char="•"/>
            </a:pPr>
            <a:r>
              <a:rPr lang="en-GB"/>
              <a:t>For the first time, </a:t>
            </a:r>
            <a:r>
              <a:rPr lang="en-GB">
                <a:solidFill>
                  <a:srgbClr val="FF3399"/>
                </a:solidFill>
              </a:rPr>
              <a:t>women</a:t>
            </a:r>
            <a:r>
              <a:rPr lang="en-GB"/>
              <a:t> would be paid the </a:t>
            </a:r>
            <a:r>
              <a:rPr lang="en-GB">
                <a:solidFill>
                  <a:srgbClr val="FF3399"/>
                </a:solidFill>
              </a:rPr>
              <a:t>same rate</a:t>
            </a:r>
            <a:r>
              <a:rPr lang="en-GB"/>
              <a:t> of compensation as </a:t>
            </a:r>
            <a:r>
              <a:rPr lang="en-GB">
                <a:solidFill>
                  <a:srgbClr val="FF3399"/>
                </a:solidFill>
              </a:rPr>
              <a:t>men</a:t>
            </a:r>
            <a:r>
              <a:rPr lang="en-GB"/>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5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2" end="2"/>
                                            </p:txEl>
                                          </p:spTgt>
                                        </p:tgtEl>
                                        <p:attrNameLst>
                                          <p:attrName>style.visibility</p:attrName>
                                        </p:attrNameLst>
                                      </p:cBhvr>
                                      <p:to>
                                        <p:strVal val="visible"/>
                                      </p:to>
                                    </p:set>
                                    <p:animEffect transition="in" filter="wipe(left)">
                                      <p:cBhvr>
                                        <p:cTn id="12" dur="500"/>
                                        <p:tgtEl>
                                          <p:spTgt spid="92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animEffect transition="in" filter="wipe(left)">
                                      <p:cBhvr>
                                        <p:cTn id="17" dur="500"/>
                                        <p:tgtEl>
                                          <p:spTgt spid="921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218">
                                            <p:txEl>
                                              <p:pRg st="6" end="6"/>
                                            </p:txEl>
                                          </p:spTgt>
                                        </p:tgtEl>
                                        <p:attrNameLst>
                                          <p:attrName>style.visibility</p:attrName>
                                        </p:attrNameLst>
                                      </p:cBhvr>
                                      <p:to>
                                        <p:strVal val="visible"/>
                                      </p:to>
                                    </p:set>
                                    <p:animEffect transition="in" filter="wipe(left)">
                                      <p:cBhvr>
                                        <p:cTn id="22" dur="500"/>
                                        <p:tgtEl>
                                          <p:spTgt spid="921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18">
                                            <p:txEl>
                                              <p:pRg st="8" end="8"/>
                                            </p:txEl>
                                          </p:spTgt>
                                        </p:tgtEl>
                                        <p:attrNameLst>
                                          <p:attrName>style.visibility</p:attrName>
                                        </p:attrNameLst>
                                      </p:cBhvr>
                                      <p:to>
                                        <p:strVal val="visible"/>
                                      </p:to>
                                    </p:set>
                                    <p:animEffect transition="in" filter="wipe(left)">
                                      <p:cBhvr>
                                        <p:cTn id="27" dur="500"/>
                                        <p:tgtEl>
                                          <p:spTgt spid="921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18">
                                            <p:txEl>
                                              <p:pRg st="10" end="10"/>
                                            </p:txEl>
                                          </p:spTgt>
                                        </p:tgtEl>
                                        <p:attrNameLst>
                                          <p:attrName>style.visibility</p:attrName>
                                        </p:attrNameLst>
                                      </p:cBhvr>
                                      <p:to>
                                        <p:strVal val="visible"/>
                                      </p:to>
                                    </p:set>
                                    <p:animEffect transition="in" filter="wipe(left)">
                                      <p:cBhvr>
                                        <p:cTn id="32" dur="500"/>
                                        <p:tgtEl>
                                          <p:spTgt spid="92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6654800"/>
          </a:xfrm>
          <a:prstGeom prst="rect">
            <a:avLst/>
          </a:prstGeom>
          <a:noFill/>
          <a:ln w="9525">
            <a:noFill/>
            <a:miter lim="800000"/>
            <a:headEnd/>
            <a:tailEnd/>
          </a:ln>
          <a:effectLst/>
        </p:spPr>
        <p:txBody>
          <a:bodyPr>
            <a:spAutoFit/>
          </a:bodyPr>
          <a:lstStyle/>
          <a:p>
            <a:r>
              <a:rPr lang="en-GB" sz="2800">
                <a:solidFill>
                  <a:srgbClr val="FF3399"/>
                </a:solidFill>
              </a:rPr>
              <a:t>National Insurance Act August 1946 </a:t>
            </a:r>
            <a:endParaRPr lang="en-GB" sz="1000">
              <a:solidFill>
                <a:srgbClr val="FF3399"/>
              </a:solidFill>
            </a:endParaRPr>
          </a:p>
          <a:p>
            <a:endParaRPr lang="en-GB" sz="900">
              <a:solidFill>
                <a:srgbClr val="FF3399"/>
              </a:solidFill>
            </a:endParaRPr>
          </a:p>
          <a:p>
            <a:pPr>
              <a:buFontTx/>
              <a:buChar char="•"/>
            </a:pPr>
            <a:r>
              <a:rPr lang="en-GB">
                <a:solidFill>
                  <a:srgbClr val="FF3399"/>
                </a:solidFill>
              </a:rPr>
              <a:t>All</a:t>
            </a:r>
            <a:r>
              <a:rPr lang="en-GB"/>
              <a:t> adults </a:t>
            </a:r>
            <a:r>
              <a:rPr lang="en-GB">
                <a:solidFill>
                  <a:srgbClr val="FF3399"/>
                </a:solidFill>
              </a:rPr>
              <a:t>had</a:t>
            </a:r>
            <a:r>
              <a:rPr lang="en-GB"/>
              <a:t> to belong to the national insurance scheme. </a:t>
            </a:r>
          </a:p>
          <a:p>
            <a:pPr>
              <a:buFontTx/>
              <a:buChar char="•"/>
            </a:pPr>
            <a:r>
              <a:rPr lang="en-GB"/>
              <a:t>This would provide benefits to cover all eventualities from the 'cradle to the grave'. </a:t>
            </a:r>
          </a:p>
          <a:p>
            <a:pPr>
              <a:buFontTx/>
              <a:buChar char="•"/>
            </a:pPr>
            <a:r>
              <a:rPr lang="en-GB"/>
              <a:t>The insured population would be entitled to: </a:t>
            </a:r>
          </a:p>
          <a:p>
            <a:endParaRPr lang="en-GB"/>
          </a:p>
          <a:p>
            <a:endParaRPr lang="en-GB"/>
          </a:p>
          <a:p>
            <a:endParaRPr lang="en-GB"/>
          </a:p>
          <a:p>
            <a:endParaRPr lang="en-GB"/>
          </a:p>
          <a:p>
            <a:endParaRPr lang="en-GB"/>
          </a:p>
          <a:p>
            <a:endParaRPr lang="en-GB"/>
          </a:p>
          <a:p>
            <a:endParaRPr lang="en-GB"/>
          </a:p>
          <a:p>
            <a:endParaRPr lang="en-GB" sz="1000"/>
          </a:p>
          <a:p>
            <a:endParaRPr lang="en-GB" sz="1000"/>
          </a:p>
          <a:p>
            <a:pPr>
              <a:buFontTx/>
              <a:buChar char="•"/>
            </a:pPr>
            <a:r>
              <a:rPr lang="en-GB"/>
              <a:t>Benefits were set at the rate of 26 shillings (£1.30) for a single adult and 42 shillings (£2.10) for a couple. </a:t>
            </a:r>
          </a:p>
          <a:p>
            <a:pPr>
              <a:buFontTx/>
              <a:buChar char="•"/>
            </a:pPr>
            <a:r>
              <a:rPr lang="en-GB"/>
              <a:t>Sickness benefits could only be claimed after one hundred and fifty six contributions and unemployment benefit could only be given for a period of between one hundred and eighty and four hundred and ninety two days.</a:t>
            </a:r>
          </a:p>
        </p:txBody>
      </p:sp>
      <p:sp>
        <p:nvSpPr>
          <p:cNvPr id="10243" name="Text Box 3"/>
          <p:cNvSpPr txBox="1">
            <a:spLocks noChangeArrowheads="1"/>
          </p:cNvSpPr>
          <p:nvPr/>
        </p:nvSpPr>
        <p:spPr bwMode="auto">
          <a:xfrm>
            <a:off x="1524000" y="2057400"/>
            <a:ext cx="6400800" cy="2436813"/>
          </a:xfrm>
          <a:prstGeom prst="rect">
            <a:avLst/>
          </a:prstGeom>
          <a:solidFill>
            <a:srgbClr val="FFDDFF"/>
          </a:solidFill>
          <a:ln w="9525">
            <a:noFill/>
            <a:miter lim="800000"/>
            <a:headEnd/>
            <a:tailEnd/>
          </a:ln>
          <a:effectLst/>
        </p:spPr>
        <p:txBody>
          <a:bodyPr>
            <a:spAutoFit/>
          </a:bodyPr>
          <a:lstStyle/>
          <a:p>
            <a:pPr lvl="3">
              <a:buFontTx/>
              <a:buChar char="•"/>
            </a:pPr>
            <a:r>
              <a:rPr lang="en-GB">
                <a:solidFill>
                  <a:srgbClr val="FF3399"/>
                </a:solidFill>
              </a:rPr>
              <a:t>unemployment benefit </a:t>
            </a:r>
          </a:p>
          <a:p>
            <a:pPr lvl="3">
              <a:buFontTx/>
              <a:buChar char="•"/>
            </a:pPr>
            <a:r>
              <a:rPr lang="en-GB">
                <a:solidFill>
                  <a:srgbClr val="FF3399"/>
                </a:solidFill>
              </a:rPr>
              <a:t>sickness benefit</a:t>
            </a:r>
          </a:p>
          <a:p>
            <a:pPr lvl="3">
              <a:buFontTx/>
              <a:buChar char="•"/>
            </a:pPr>
            <a:r>
              <a:rPr lang="en-GB">
                <a:solidFill>
                  <a:srgbClr val="FF3399"/>
                </a:solidFill>
              </a:rPr>
              <a:t>maternity benefit </a:t>
            </a:r>
          </a:p>
          <a:p>
            <a:pPr lvl="3">
              <a:buFontTx/>
              <a:buChar char="•"/>
            </a:pPr>
            <a:r>
              <a:rPr lang="en-GB">
                <a:solidFill>
                  <a:srgbClr val="FF3399"/>
                </a:solidFill>
              </a:rPr>
              <a:t>guardian's allowance</a:t>
            </a:r>
          </a:p>
          <a:p>
            <a:pPr lvl="3">
              <a:buFontTx/>
              <a:buChar char="•"/>
            </a:pPr>
            <a:r>
              <a:rPr lang="en-GB">
                <a:solidFill>
                  <a:srgbClr val="FF3399"/>
                </a:solidFill>
              </a:rPr>
              <a:t>widow's benefit </a:t>
            </a:r>
          </a:p>
          <a:p>
            <a:pPr lvl="3">
              <a:buFontTx/>
              <a:buChar char="•"/>
            </a:pPr>
            <a:r>
              <a:rPr lang="en-GB">
                <a:solidFill>
                  <a:srgbClr val="FF3399"/>
                </a:solidFill>
              </a:rPr>
              <a:t>retirement pension  </a:t>
            </a:r>
          </a:p>
          <a:p>
            <a:pPr lvl="3">
              <a:buFontTx/>
              <a:buChar char="•"/>
            </a:pPr>
            <a:r>
              <a:rPr lang="en-GB">
                <a:solidFill>
                  <a:srgbClr val="FF3399"/>
                </a:solidFill>
              </a:rPr>
              <a:t>death grant for funeral expenses.</a:t>
            </a:r>
            <a:r>
              <a:rPr lang="en-GB"/>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wipe(left)">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wipe(left)">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wipe(left)">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243">
                                            <p:txEl>
                                              <p:pRg st="0" end="0"/>
                                            </p:txEl>
                                          </p:spTgt>
                                        </p:tgtEl>
                                        <p:attrNameLst>
                                          <p:attrName>style.visibility</p:attrName>
                                        </p:attrNameLst>
                                      </p:cBhvr>
                                      <p:to>
                                        <p:strVal val="visible"/>
                                      </p:to>
                                    </p:set>
                                    <p:animEffect transition="in" filter="wipe(left)">
                                      <p:cBhvr>
                                        <p:cTn id="27" dur="500"/>
                                        <p:tgtEl>
                                          <p:spTgt spid="1024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243">
                                            <p:txEl>
                                              <p:pRg st="1" end="1"/>
                                            </p:txEl>
                                          </p:spTgt>
                                        </p:tgtEl>
                                        <p:attrNameLst>
                                          <p:attrName>style.visibility</p:attrName>
                                        </p:attrNameLst>
                                      </p:cBhvr>
                                      <p:to>
                                        <p:strVal val="visible"/>
                                      </p:to>
                                    </p:set>
                                    <p:animEffect transition="in" filter="wipe(left)">
                                      <p:cBhvr>
                                        <p:cTn id="32" dur="500"/>
                                        <p:tgtEl>
                                          <p:spTgt spid="1024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243">
                                            <p:txEl>
                                              <p:pRg st="2" end="2"/>
                                            </p:txEl>
                                          </p:spTgt>
                                        </p:tgtEl>
                                        <p:attrNameLst>
                                          <p:attrName>style.visibility</p:attrName>
                                        </p:attrNameLst>
                                      </p:cBhvr>
                                      <p:to>
                                        <p:strVal val="visible"/>
                                      </p:to>
                                    </p:set>
                                    <p:animEffect transition="in" filter="wipe(left)">
                                      <p:cBhvr>
                                        <p:cTn id="37" dur="500"/>
                                        <p:tgtEl>
                                          <p:spTgt spid="1024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243">
                                            <p:txEl>
                                              <p:pRg st="3" end="3"/>
                                            </p:txEl>
                                          </p:spTgt>
                                        </p:tgtEl>
                                        <p:attrNameLst>
                                          <p:attrName>style.visibility</p:attrName>
                                        </p:attrNameLst>
                                      </p:cBhvr>
                                      <p:to>
                                        <p:strVal val="visible"/>
                                      </p:to>
                                    </p:set>
                                    <p:animEffect transition="in" filter="wipe(left)">
                                      <p:cBhvr>
                                        <p:cTn id="42" dur="500"/>
                                        <p:tgtEl>
                                          <p:spTgt spid="1024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0243">
                                            <p:txEl>
                                              <p:pRg st="4" end="4"/>
                                            </p:txEl>
                                          </p:spTgt>
                                        </p:tgtEl>
                                        <p:attrNameLst>
                                          <p:attrName>style.visibility</p:attrName>
                                        </p:attrNameLst>
                                      </p:cBhvr>
                                      <p:to>
                                        <p:strVal val="visible"/>
                                      </p:to>
                                    </p:set>
                                    <p:animEffect transition="in" filter="wipe(left)">
                                      <p:cBhvr>
                                        <p:cTn id="47" dur="500"/>
                                        <p:tgtEl>
                                          <p:spTgt spid="1024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0243">
                                            <p:txEl>
                                              <p:pRg st="5" end="5"/>
                                            </p:txEl>
                                          </p:spTgt>
                                        </p:tgtEl>
                                        <p:attrNameLst>
                                          <p:attrName>style.visibility</p:attrName>
                                        </p:attrNameLst>
                                      </p:cBhvr>
                                      <p:to>
                                        <p:strVal val="visible"/>
                                      </p:to>
                                    </p:set>
                                    <p:animEffect transition="in" filter="wipe(left)">
                                      <p:cBhvr>
                                        <p:cTn id="52" dur="500"/>
                                        <p:tgtEl>
                                          <p:spTgt spid="1024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0243">
                                            <p:txEl>
                                              <p:pRg st="6" end="6"/>
                                            </p:txEl>
                                          </p:spTgt>
                                        </p:tgtEl>
                                        <p:attrNameLst>
                                          <p:attrName>style.visibility</p:attrName>
                                        </p:attrNameLst>
                                      </p:cBhvr>
                                      <p:to>
                                        <p:strVal val="visible"/>
                                      </p:to>
                                    </p:set>
                                    <p:animEffect transition="in" filter="wipe(left)">
                                      <p:cBhvr>
                                        <p:cTn id="57" dur="500"/>
                                        <p:tgtEl>
                                          <p:spTgt spid="1024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0242">
                                            <p:txEl>
                                              <p:pRg st="14" end="14"/>
                                            </p:txEl>
                                          </p:spTgt>
                                        </p:tgtEl>
                                        <p:attrNameLst>
                                          <p:attrName>style.visibility</p:attrName>
                                        </p:attrNameLst>
                                      </p:cBhvr>
                                      <p:to>
                                        <p:strVal val="visible"/>
                                      </p:to>
                                    </p:set>
                                    <p:animEffect transition="in" filter="wipe(left)">
                                      <p:cBhvr>
                                        <p:cTn id="62" dur="500"/>
                                        <p:tgtEl>
                                          <p:spTgt spid="10242">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0242">
                                            <p:txEl>
                                              <p:pRg st="15" end="15"/>
                                            </p:txEl>
                                          </p:spTgt>
                                        </p:tgtEl>
                                        <p:attrNameLst>
                                          <p:attrName>style.visibility</p:attrName>
                                        </p:attrNameLst>
                                      </p:cBhvr>
                                      <p:to>
                                        <p:strVal val="visible"/>
                                      </p:to>
                                    </p:set>
                                    <p:animEffect transition="in" filter="wipe(left)">
                                      <p:cBhvr>
                                        <p:cTn id="67" dur="500"/>
                                        <p:tgtEl>
                                          <p:spTgt spid="1024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609600"/>
            <a:ext cx="7620000" cy="353377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National Assistance Act 1948</a:t>
            </a:r>
          </a:p>
          <a:p>
            <a:r>
              <a:rPr lang="en-GB"/>
              <a:t> </a:t>
            </a:r>
          </a:p>
          <a:p>
            <a:pPr>
              <a:buFontTx/>
              <a:buChar char="•"/>
            </a:pPr>
            <a:r>
              <a:rPr lang="en-GB"/>
              <a:t>The aim of the Act was to provide national assistance as a 'safety net' to meet the needs of those whose circumstances were not adequately catered for by the National Insurance scheme.</a:t>
            </a:r>
          </a:p>
          <a:p>
            <a:r>
              <a:rPr lang="en-GB"/>
              <a:t> </a:t>
            </a:r>
          </a:p>
          <a:p>
            <a:pPr>
              <a:buFontTx/>
              <a:buChar char="•"/>
            </a:pPr>
            <a:r>
              <a:rPr lang="en-GB"/>
              <a:t>The Act set up a National Assistance Board (replacing the Unemployment Assistance Board of the 1930s) to carry out these duties.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wipe(left)">
                                      <p:cBhvr>
                                        <p:cTn id="7" dur="500"/>
                                        <p:tgtEl>
                                          <p:spTgt spid="11266">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1266">
                                            <p:txEl>
                                              <p:pRg st="1" end="1"/>
                                            </p:txEl>
                                          </p:spTgt>
                                        </p:tgtEl>
                                        <p:attrNameLst>
                                          <p:attrName>style.visibility</p:attrName>
                                        </p:attrNameLst>
                                      </p:cBhvr>
                                      <p:to>
                                        <p:strVal val="visible"/>
                                      </p:to>
                                    </p:set>
                                    <p:animEffect transition="in" filter="wipe(left)">
                                      <p:cBhvr>
                                        <p:cTn id="10" dur="500"/>
                                        <p:tgtEl>
                                          <p:spTgt spid="11266">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Effect transition="in" filter="wipe(left)">
                                      <p:cBhvr>
                                        <p:cTn id="13" dur="500"/>
                                        <p:tgtEl>
                                          <p:spTgt spid="11266">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11266">
                                            <p:txEl>
                                              <p:pRg st="3" end="3"/>
                                            </p:txEl>
                                          </p:spTgt>
                                        </p:tgtEl>
                                        <p:attrNameLst>
                                          <p:attrName>style.visibility</p:attrName>
                                        </p:attrNameLst>
                                      </p:cBhvr>
                                      <p:to>
                                        <p:strVal val="visible"/>
                                      </p:to>
                                    </p:set>
                                    <p:animEffect transition="in" filter="wipe(left)">
                                      <p:cBhvr>
                                        <p:cTn id="16" dur="500"/>
                                        <p:tgtEl>
                                          <p:spTgt spid="11266">
                                            <p:txEl>
                                              <p:pRg st="3" end="3"/>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animEffect transition="in" filter="wipe(left)">
                                      <p:cBhvr>
                                        <p:cTn id="19" dur="500"/>
                                        <p:tgtEl>
                                          <p:spTgt spid="112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457200" y="381000"/>
            <a:ext cx="8229600" cy="621347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c. Criticisms of the Social Security System</a:t>
            </a:r>
            <a:r>
              <a:rPr lang="en-GB"/>
              <a:t> </a:t>
            </a:r>
          </a:p>
          <a:p>
            <a:endParaRPr lang="en-GB"/>
          </a:p>
          <a:p>
            <a:pPr>
              <a:buFontTx/>
              <a:buChar char="•"/>
            </a:pPr>
            <a:r>
              <a:rPr lang="en-GB">
                <a:solidFill>
                  <a:srgbClr val="FF3399"/>
                </a:solidFill>
              </a:rPr>
              <a:t>In theory</a:t>
            </a:r>
            <a:r>
              <a:rPr lang="en-GB"/>
              <a:t>, National Insurance was supposed to be comprehensive and the payments sufficient to meet the people's needs. National Assistance was therefore designed only to provide a </a:t>
            </a:r>
            <a:r>
              <a:rPr lang="en-GB">
                <a:solidFill>
                  <a:srgbClr val="FF3399"/>
                </a:solidFill>
              </a:rPr>
              <a:t>residual, back-up role</a:t>
            </a:r>
            <a:r>
              <a:rPr lang="en-GB"/>
              <a:t> to National Insurance. </a:t>
            </a:r>
          </a:p>
          <a:p>
            <a:endParaRPr lang="en-GB"/>
          </a:p>
          <a:p>
            <a:pPr>
              <a:buFontTx/>
              <a:buChar char="•"/>
            </a:pPr>
            <a:r>
              <a:rPr lang="en-GB">
                <a:solidFill>
                  <a:srgbClr val="FF3399"/>
                </a:solidFill>
              </a:rPr>
              <a:t>In practice</a:t>
            </a:r>
            <a:r>
              <a:rPr lang="en-GB"/>
              <a:t>, it did not work out like that. The government calculated and decided on benefit levels in 1946. These were to be fixed for the next five years, after which they would be reassessed. </a:t>
            </a:r>
          </a:p>
          <a:p>
            <a:endParaRPr lang="en-GB"/>
          </a:p>
          <a:p>
            <a:pPr>
              <a:buFontTx/>
              <a:buChar char="•"/>
            </a:pPr>
            <a:r>
              <a:rPr lang="en-GB">
                <a:solidFill>
                  <a:srgbClr val="FF3399"/>
                </a:solidFill>
              </a:rPr>
              <a:t>However</a:t>
            </a:r>
            <a:r>
              <a:rPr lang="en-GB"/>
              <a:t>, by the time the scheme came into operation on the appointed Day' (5 July, 1948), prices of goods had increased significantly, thus </a:t>
            </a:r>
            <a:r>
              <a:rPr lang="en-GB">
                <a:solidFill>
                  <a:srgbClr val="FF3399"/>
                </a:solidFill>
              </a:rPr>
              <a:t>reducing the purchasing power of the benefits. </a:t>
            </a:r>
          </a:p>
          <a:p>
            <a:endParaRPr lang="en-GB">
              <a:solidFill>
                <a:srgbClr val="FF33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wipe(left)">
                                      <p:cBhvr>
                                        <p:cTn id="7" dur="500"/>
                                        <p:tgtEl>
                                          <p:spTgt spid="358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844">
                                            <p:txEl>
                                              <p:pRg st="2" end="2"/>
                                            </p:txEl>
                                          </p:spTgt>
                                        </p:tgtEl>
                                        <p:attrNameLst>
                                          <p:attrName>style.visibility</p:attrName>
                                        </p:attrNameLst>
                                      </p:cBhvr>
                                      <p:to>
                                        <p:strVal val="visible"/>
                                      </p:to>
                                    </p:set>
                                    <p:animEffect transition="in" filter="wipe(left)">
                                      <p:cBhvr>
                                        <p:cTn id="12" dur="500"/>
                                        <p:tgtEl>
                                          <p:spTgt spid="3584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844">
                                            <p:txEl>
                                              <p:pRg st="4" end="4"/>
                                            </p:txEl>
                                          </p:spTgt>
                                        </p:tgtEl>
                                        <p:attrNameLst>
                                          <p:attrName>style.visibility</p:attrName>
                                        </p:attrNameLst>
                                      </p:cBhvr>
                                      <p:to>
                                        <p:strVal val="visible"/>
                                      </p:to>
                                    </p:set>
                                    <p:animEffect transition="in" filter="wipe(left)">
                                      <p:cBhvr>
                                        <p:cTn id="17" dur="500"/>
                                        <p:tgtEl>
                                          <p:spTgt spid="3584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844">
                                            <p:txEl>
                                              <p:pRg st="6" end="6"/>
                                            </p:txEl>
                                          </p:spTgt>
                                        </p:tgtEl>
                                        <p:attrNameLst>
                                          <p:attrName>style.visibility</p:attrName>
                                        </p:attrNameLst>
                                      </p:cBhvr>
                                      <p:to>
                                        <p:strVal val="visible"/>
                                      </p:to>
                                    </p:set>
                                    <p:animEffect transition="in" filter="wipe(left)">
                                      <p:cBhvr>
                                        <p:cTn id="22" dur="500"/>
                                        <p:tgtEl>
                                          <p:spTgt spid="358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304800" y="304800"/>
            <a:ext cx="8382000" cy="6335713"/>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c. Criticisms of the Social Security System</a:t>
            </a:r>
            <a:r>
              <a:rPr lang="en-GB"/>
              <a:t> </a:t>
            </a:r>
          </a:p>
          <a:p>
            <a:endParaRPr lang="en-GB" sz="800"/>
          </a:p>
          <a:p>
            <a:pPr>
              <a:buFontTx/>
              <a:buChar char="•"/>
            </a:pPr>
            <a:r>
              <a:rPr lang="en-GB"/>
              <a:t>One historian has calculated that welfare </a:t>
            </a:r>
            <a:r>
              <a:rPr lang="en-GB">
                <a:solidFill>
                  <a:srgbClr val="FF3399"/>
                </a:solidFill>
              </a:rPr>
              <a:t>benefits in 1948 were only 19% of the average industrial wage</a:t>
            </a:r>
            <a:r>
              <a:rPr lang="en-GB"/>
              <a:t> and therefore well below subsistence level.</a:t>
            </a:r>
          </a:p>
          <a:p>
            <a:endParaRPr lang="en-GB"/>
          </a:p>
          <a:p>
            <a:pPr>
              <a:buFontTx/>
              <a:buChar char="•"/>
            </a:pPr>
            <a:r>
              <a:rPr lang="en-GB"/>
              <a:t>Because of this, many more people than expected, particularly </a:t>
            </a:r>
            <a:r>
              <a:rPr lang="en-GB">
                <a:solidFill>
                  <a:srgbClr val="FF3399"/>
                </a:solidFill>
              </a:rPr>
              <a:t>the elderly, were forced into applying for National Assistance.</a:t>
            </a:r>
          </a:p>
          <a:p>
            <a:r>
              <a:rPr lang="en-GB"/>
              <a:t> </a:t>
            </a:r>
          </a:p>
          <a:p>
            <a:pPr>
              <a:buFontTx/>
              <a:buChar char="•"/>
            </a:pPr>
            <a:r>
              <a:rPr lang="en-GB"/>
              <a:t>In 1949, 48% of all National Assistance went to supplement retirement pensions. That figure had risen to 68% by the late 1950s. The problem here was that National Assistance was 'means tested' and many old people were reluctant to apply for it, fearing the stigma attached to the hated Means Test of the 1930s.</a:t>
            </a:r>
          </a:p>
          <a:p>
            <a:r>
              <a:rPr lang="en-GB"/>
              <a:t> </a:t>
            </a:r>
          </a:p>
          <a:p>
            <a:pPr>
              <a:buFontTx/>
              <a:buChar char="•"/>
            </a:pPr>
            <a:r>
              <a:rPr lang="en-GB"/>
              <a:t>There was still a long way to go before the problems of poverty and deprivation were to be adequately addressed.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wipe(left)">
                                      <p:cBhvr>
                                        <p:cTn id="7" dur="500"/>
                                        <p:tgtEl>
                                          <p:spTgt spid="368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868">
                                            <p:txEl>
                                              <p:pRg st="2" end="2"/>
                                            </p:txEl>
                                          </p:spTgt>
                                        </p:tgtEl>
                                        <p:attrNameLst>
                                          <p:attrName>style.visibility</p:attrName>
                                        </p:attrNameLst>
                                      </p:cBhvr>
                                      <p:to>
                                        <p:strVal val="visible"/>
                                      </p:to>
                                    </p:set>
                                    <p:animEffect transition="in" filter="wipe(left)">
                                      <p:cBhvr>
                                        <p:cTn id="12" dur="500"/>
                                        <p:tgtEl>
                                          <p:spTgt spid="3686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6868">
                                            <p:txEl>
                                              <p:pRg st="4" end="4"/>
                                            </p:txEl>
                                          </p:spTgt>
                                        </p:tgtEl>
                                        <p:attrNameLst>
                                          <p:attrName>style.visibility</p:attrName>
                                        </p:attrNameLst>
                                      </p:cBhvr>
                                      <p:to>
                                        <p:strVal val="visible"/>
                                      </p:to>
                                    </p:set>
                                    <p:animEffect transition="in" filter="wipe(left)">
                                      <p:cBhvr>
                                        <p:cTn id="17" dur="500"/>
                                        <p:tgtEl>
                                          <p:spTgt spid="3686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868">
                                            <p:txEl>
                                              <p:pRg st="6" end="6"/>
                                            </p:txEl>
                                          </p:spTgt>
                                        </p:tgtEl>
                                        <p:attrNameLst>
                                          <p:attrName>style.visibility</p:attrName>
                                        </p:attrNameLst>
                                      </p:cBhvr>
                                      <p:to>
                                        <p:strVal val="visible"/>
                                      </p:to>
                                    </p:set>
                                    <p:animEffect transition="in" filter="wipe(left)">
                                      <p:cBhvr>
                                        <p:cTn id="22" dur="500"/>
                                        <p:tgtEl>
                                          <p:spTgt spid="3686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6868">
                                            <p:txEl>
                                              <p:pRg st="8" end="8"/>
                                            </p:txEl>
                                          </p:spTgt>
                                        </p:tgtEl>
                                        <p:attrNameLst>
                                          <p:attrName>style.visibility</p:attrName>
                                        </p:attrNameLst>
                                      </p:cBhvr>
                                      <p:to>
                                        <p:strVal val="visible"/>
                                      </p:to>
                                    </p:set>
                                    <p:animEffect transition="in" filter="wipe(left)">
                                      <p:cBhvr>
                                        <p:cTn id="27" dur="500"/>
                                        <p:tgtEl>
                                          <p:spTgt spid="3686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406400" y="285750"/>
            <a:ext cx="2743200" cy="342900"/>
          </a:xfrm>
          <a:prstGeom prst="rect">
            <a:avLst/>
          </a:prstGeom>
          <a:noFill/>
          <a:ln w="9525">
            <a:noFill/>
            <a:miter lim="800000"/>
            <a:headEnd/>
            <a:tailEnd/>
          </a:ln>
          <a:effectLst/>
        </p:spPr>
        <p:txBody>
          <a:bodyPr>
            <a:spAutoFit/>
          </a:bodyPr>
          <a:lstStyle/>
          <a:p>
            <a:pPr>
              <a:spcBef>
                <a:spcPct val="50000"/>
              </a:spcBef>
            </a:pPr>
            <a:endParaRPr lang="en-US" sz="2400" b="0"/>
          </a:p>
        </p:txBody>
      </p:sp>
      <p:sp>
        <p:nvSpPr>
          <p:cNvPr id="79875" name="Line 3"/>
          <p:cNvSpPr>
            <a:spLocks noChangeShapeType="1"/>
          </p:cNvSpPr>
          <p:nvPr/>
        </p:nvSpPr>
        <p:spPr bwMode="auto">
          <a:xfrm>
            <a:off x="2032000" y="0"/>
            <a:ext cx="0" cy="6858000"/>
          </a:xfrm>
          <a:prstGeom prst="line">
            <a:avLst/>
          </a:prstGeom>
          <a:noFill/>
          <a:ln w="57150">
            <a:solidFill>
              <a:srgbClr val="CC00CC"/>
            </a:solidFill>
            <a:round/>
            <a:headEnd/>
            <a:tailEnd/>
          </a:ln>
          <a:effectLst/>
        </p:spPr>
        <p:txBody>
          <a:bodyPr/>
          <a:lstStyle/>
          <a:p>
            <a:endParaRPr lang="en-GB"/>
          </a:p>
        </p:txBody>
      </p:sp>
      <p:sp>
        <p:nvSpPr>
          <p:cNvPr id="79876" name="Line 4"/>
          <p:cNvSpPr>
            <a:spLocks noChangeShapeType="1"/>
          </p:cNvSpPr>
          <p:nvPr/>
        </p:nvSpPr>
        <p:spPr bwMode="auto">
          <a:xfrm>
            <a:off x="0" y="628650"/>
            <a:ext cx="9144000" cy="0"/>
          </a:xfrm>
          <a:prstGeom prst="line">
            <a:avLst/>
          </a:prstGeom>
          <a:noFill/>
          <a:ln w="57150">
            <a:solidFill>
              <a:srgbClr val="CC00CC"/>
            </a:solidFill>
            <a:round/>
            <a:headEnd/>
            <a:tailEnd/>
          </a:ln>
          <a:effectLst/>
        </p:spPr>
        <p:txBody>
          <a:bodyPr/>
          <a:lstStyle/>
          <a:p>
            <a:endParaRPr lang="en-GB"/>
          </a:p>
        </p:txBody>
      </p:sp>
      <p:sp>
        <p:nvSpPr>
          <p:cNvPr id="79877" name="Text Box 5"/>
          <p:cNvSpPr txBox="1">
            <a:spLocks noChangeArrowheads="1"/>
          </p:cNvSpPr>
          <p:nvPr/>
        </p:nvSpPr>
        <p:spPr bwMode="auto">
          <a:xfrm>
            <a:off x="381000" y="60325"/>
            <a:ext cx="9144000" cy="6948488"/>
          </a:xfrm>
          <a:prstGeom prst="rect">
            <a:avLst/>
          </a:prstGeom>
          <a:noFill/>
          <a:ln w="9525">
            <a:noFill/>
            <a:miter lim="800000"/>
            <a:headEnd/>
            <a:tailEnd/>
          </a:ln>
          <a:effectLst/>
        </p:spPr>
        <p:txBody>
          <a:bodyPr>
            <a:spAutoFit/>
          </a:bodyPr>
          <a:lstStyle/>
          <a:p>
            <a:pPr marL="342900" indent="-342900">
              <a:spcBef>
                <a:spcPct val="50000"/>
              </a:spcBef>
            </a:pPr>
            <a:r>
              <a:rPr lang="en-GB" sz="2400"/>
              <a:t>When?	What topic?</a:t>
            </a:r>
          </a:p>
          <a:p>
            <a:pPr marL="342900" indent="-342900">
              <a:spcBef>
                <a:spcPct val="50000"/>
              </a:spcBef>
            </a:pPr>
            <a:endParaRPr lang="en-GB" sz="2400"/>
          </a:p>
          <a:p>
            <a:pPr marL="342900" indent="-342900">
              <a:spcBef>
                <a:spcPct val="50000"/>
              </a:spcBef>
              <a:buFontTx/>
              <a:buAutoNum type="arabicPlain" startAt="1992"/>
            </a:pPr>
            <a:r>
              <a:rPr lang="en-GB" sz="2000"/>
              <a:t>      	Liberals + Nat. Govts.</a:t>
            </a:r>
          </a:p>
          <a:p>
            <a:pPr marL="342900" indent="-342900">
              <a:spcBef>
                <a:spcPct val="50000"/>
              </a:spcBef>
              <a:buFontTx/>
              <a:buAutoNum type="arabicPlain" startAt="1992"/>
            </a:pPr>
            <a:r>
              <a:rPr lang="en-GB" sz="2000"/>
              <a:t>      	Liberals</a:t>
            </a:r>
          </a:p>
          <a:p>
            <a:pPr marL="342900" indent="-342900">
              <a:spcBef>
                <a:spcPct val="50000"/>
              </a:spcBef>
              <a:buFontTx/>
              <a:buAutoNum type="arabicPlain" startAt="1992"/>
            </a:pPr>
            <a:r>
              <a:rPr lang="en-GB" sz="2000"/>
              <a:t>       	Labour</a:t>
            </a:r>
          </a:p>
          <a:p>
            <a:pPr marL="342900" indent="-342900">
              <a:spcBef>
                <a:spcPct val="50000"/>
              </a:spcBef>
              <a:buFontTx/>
              <a:buAutoNum type="arabicPlain" startAt="1992"/>
            </a:pPr>
            <a:r>
              <a:rPr lang="en-GB" sz="2000"/>
              <a:t>      	Liberals + Nat. Govts. + Labour</a:t>
            </a:r>
          </a:p>
          <a:p>
            <a:pPr marL="342900" indent="-342900">
              <a:spcBef>
                <a:spcPct val="50000"/>
              </a:spcBef>
              <a:buFontTx/>
              <a:buAutoNum type="arabicPlain" startAt="1992"/>
            </a:pPr>
            <a:r>
              <a:rPr lang="en-GB" sz="2000"/>
              <a:t>   	Liberals + Nat. Govts.</a:t>
            </a:r>
          </a:p>
          <a:p>
            <a:pPr marL="342900" indent="-342900">
              <a:spcBef>
                <a:spcPct val="50000"/>
              </a:spcBef>
              <a:buFontTx/>
              <a:buAutoNum type="arabicPlain" startAt="1992"/>
            </a:pPr>
            <a:r>
              <a:rPr lang="en-GB" sz="2000"/>
              <a:t>    	Labour</a:t>
            </a:r>
          </a:p>
          <a:p>
            <a:pPr marL="342900" indent="-342900">
              <a:spcBef>
                <a:spcPct val="50000"/>
              </a:spcBef>
              <a:buFontTx/>
              <a:buAutoNum type="arabicPlain" startAt="1992"/>
            </a:pPr>
            <a:r>
              <a:rPr lang="en-GB" sz="2000"/>
              <a:t>    	Liberals + Nat. Govts.</a:t>
            </a:r>
          </a:p>
          <a:p>
            <a:pPr marL="342900" indent="-342900">
              <a:spcBef>
                <a:spcPct val="50000"/>
              </a:spcBef>
              <a:buFontTx/>
              <a:buAutoNum type="arabicPlain" startAt="1992"/>
            </a:pPr>
            <a:r>
              <a:rPr lang="en-GB" sz="2000"/>
              <a:t>   	Labour</a:t>
            </a:r>
          </a:p>
          <a:p>
            <a:pPr marL="342900" indent="-342900">
              <a:spcBef>
                <a:spcPct val="50000"/>
              </a:spcBef>
              <a:buFontTx/>
              <a:buAutoNum type="arabicPlain" startAt="1992"/>
            </a:pPr>
            <a:r>
              <a:rPr lang="en-GB" sz="2000"/>
              <a:t>    	Liberals + Labour</a:t>
            </a:r>
          </a:p>
          <a:p>
            <a:pPr marL="342900" indent="-342900">
              <a:spcBef>
                <a:spcPct val="50000"/>
              </a:spcBef>
              <a:buFontTx/>
              <a:buAutoNum type="arabicPlain" startAt="1992"/>
            </a:pPr>
            <a:r>
              <a:rPr lang="en-GB" sz="2000"/>
              <a:t>    	Nat. Govts. + Labour</a:t>
            </a:r>
          </a:p>
          <a:p>
            <a:pPr marL="342900" indent="-342900">
              <a:spcBef>
                <a:spcPct val="50000"/>
              </a:spcBef>
              <a:buFontTx/>
              <a:buAutoNum type="arabicPlain" startAt="1992"/>
            </a:pPr>
            <a:r>
              <a:rPr lang="en-GB" sz="2000"/>
              <a:t>   	Liberals + Labour</a:t>
            </a:r>
          </a:p>
          <a:p>
            <a:pPr marL="342900" indent="-342900">
              <a:spcBef>
                <a:spcPct val="50000"/>
              </a:spcBef>
              <a:buFontTx/>
              <a:buAutoNum type="arabicPlain" startAt="1992"/>
            </a:pPr>
            <a:r>
              <a:rPr lang="en-GB" sz="2000"/>
              <a:t>  		Liberals + Nat. Govts.</a:t>
            </a:r>
          </a:p>
          <a:p>
            <a:pPr marL="342900" indent="-342900">
              <a:spcBef>
                <a:spcPct val="50000"/>
              </a:spcBef>
              <a:buFontTx/>
              <a:buAutoNum type="arabicPlain" startAt="1992"/>
            </a:pPr>
            <a:endParaRPr lang="en-US"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fade">
                                      <p:cBhvr>
                                        <p:cTn id="7" dur="500"/>
                                        <p:tgtEl>
                                          <p:spTgt spid="79875"/>
                                        </p:tgtEl>
                                      </p:cBhvr>
                                    </p:animEffect>
                                    <p:anim calcmode="lin" valueType="num">
                                      <p:cBhvr>
                                        <p:cTn id="8" dur="500" fill="hold"/>
                                        <p:tgtEl>
                                          <p:spTgt spid="79875"/>
                                        </p:tgtEl>
                                        <p:attrNameLst>
                                          <p:attrName>ppt_x</p:attrName>
                                        </p:attrNameLst>
                                      </p:cBhvr>
                                      <p:tavLst>
                                        <p:tav tm="0">
                                          <p:val>
                                            <p:strVal val="#ppt_x"/>
                                          </p:val>
                                        </p:tav>
                                        <p:tav tm="100000">
                                          <p:val>
                                            <p:strVal val="#ppt_x"/>
                                          </p:val>
                                        </p:tav>
                                      </p:tavLst>
                                    </p:anim>
                                    <p:anim calcmode="lin" valueType="num">
                                      <p:cBhvr>
                                        <p:cTn id="9" dur="500" fill="hold"/>
                                        <p:tgtEl>
                                          <p:spTgt spid="7987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9876"/>
                                        </p:tgtEl>
                                        <p:attrNameLst>
                                          <p:attrName>style.visibility</p:attrName>
                                        </p:attrNameLst>
                                      </p:cBhvr>
                                      <p:to>
                                        <p:strVal val="visible"/>
                                      </p:to>
                                    </p:set>
                                    <p:animEffect transition="in" filter="fade">
                                      <p:cBhvr>
                                        <p:cTn id="14" dur="500"/>
                                        <p:tgtEl>
                                          <p:spTgt spid="79876"/>
                                        </p:tgtEl>
                                      </p:cBhvr>
                                    </p:animEffect>
                                    <p:anim calcmode="lin" valueType="num">
                                      <p:cBhvr>
                                        <p:cTn id="15" dur="500" fill="hold"/>
                                        <p:tgtEl>
                                          <p:spTgt spid="79876"/>
                                        </p:tgtEl>
                                        <p:attrNameLst>
                                          <p:attrName>ppt_x</p:attrName>
                                        </p:attrNameLst>
                                      </p:cBhvr>
                                      <p:tavLst>
                                        <p:tav tm="0">
                                          <p:val>
                                            <p:strVal val="#ppt_x"/>
                                          </p:val>
                                        </p:tav>
                                        <p:tav tm="100000">
                                          <p:val>
                                            <p:strVal val="#ppt_x"/>
                                          </p:val>
                                        </p:tav>
                                      </p:tavLst>
                                    </p:anim>
                                    <p:anim calcmode="lin" valueType="num">
                                      <p:cBhvr>
                                        <p:cTn id="16" dur="500" fill="hold"/>
                                        <p:tgtEl>
                                          <p:spTgt spid="7987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9877">
                                            <p:txEl>
                                              <p:pRg st="0" end="0"/>
                                            </p:txEl>
                                          </p:spTgt>
                                        </p:tgtEl>
                                        <p:attrNameLst>
                                          <p:attrName>style.visibility</p:attrName>
                                        </p:attrNameLst>
                                      </p:cBhvr>
                                      <p:to>
                                        <p:strVal val="visible"/>
                                      </p:to>
                                    </p:set>
                                    <p:animEffect transition="in" filter="fade">
                                      <p:cBhvr>
                                        <p:cTn id="19" dur="1000"/>
                                        <p:tgtEl>
                                          <p:spTgt spid="79877">
                                            <p:txEl>
                                              <p:pRg st="0" end="0"/>
                                            </p:txEl>
                                          </p:spTgt>
                                        </p:tgtEl>
                                      </p:cBhvr>
                                    </p:animEffect>
                                    <p:anim calcmode="lin" valueType="num">
                                      <p:cBhvr>
                                        <p:cTn id="20" dur="1000" fill="hold"/>
                                        <p:tgtEl>
                                          <p:spTgt spid="7987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9877">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9877">
                                            <p:txEl>
                                              <p:pRg st="2" end="2"/>
                                            </p:txEl>
                                          </p:spTgt>
                                        </p:tgtEl>
                                        <p:attrNameLst>
                                          <p:attrName>style.visibility</p:attrName>
                                        </p:attrNameLst>
                                      </p:cBhvr>
                                      <p:to>
                                        <p:strVal val="visible"/>
                                      </p:to>
                                    </p:set>
                                    <p:animEffect transition="in" filter="fade">
                                      <p:cBhvr>
                                        <p:cTn id="24" dur="1000"/>
                                        <p:tgtEl>
                                          <p:spTgt spid="79877">
                                            <p:txEl>
                                              <p:pRg st="2" end="2"/>
                                            </p:txEl>
                                          </p:spTgt>
                                        </p:tgtEl>
                                      </p:cBhvr>
                                    </p:animEffect>
                                    <p:anim calcmode="lin" valueType="num">
                                      <p:cBhvr>
                                        <p:cTn id="25" dur="1000" fill="hold"/>
                                        <p:tgtEl>
                                          <p:spTgt spid="7987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9877">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9877">
                                            <p:txEl>
                                              <p:pRg st="3" end="3"/>
                                            </p:txEl>
                                          </p:spTgt>
                                        </p:tgtEl>
                                        <p:attrNameLst>
                                          <p:attrName>style.visibility</p:attrName>
                                        </p:attrNameLst>
                                      </p:cBhvr>
                                      <p:to>
                                        <p:strVal val="visible"/>
                                      </p:to>
                                    </p:set>
                                    <p:animEffect transition="in" filter="fade">
                                      <p:cBhvr>
                                        <p:cTn id="29" dur="1000"/>
                                        <p:tgtEl>
                                          <p:spTgt spid="79877">
                                            <p:txEl>
                                              <p:pRg st="3" end="3"/>
                                            </p:txEl>
                                          </p:spTgt>
                                        </p:tgtEl>
                                      </p:cBhvr>
                                    </p:animEffect>
                                    <p:anim calcmode="lin" valueType="num">
                                      <p:cBhvr>
                                        <p:cTn id="30" dur="1000" fill="hold"/>
                                        <p:tgtEl>
                                          <p:spTgt spid="7987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9877">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9877">
                                            <p:txEl>
                                              <p:pRg st="4" end="4"/>
                                            </p:txEl>
                                          </p:spTgt>
                                        </p:tgtEl>
                                        <p:attrNameLst>
                                          <p:attrName>style.visibility</p:attrName>
                                        </p:attrNameLst>
                                      </p:cBhvr>
                                      <p:to>
                                        <p:strVal val="visible"/>
                                      </p:to>
                                    </p:set>
                                    <p:animEffect transition="in" filter="fade">
                                      <p:cBhvr>
                                        <p:cTn id="34" dur="1000"/>
                                        <p:tgtEl>
                                          <p:spTgt spid="79877">
                                            <p:txEl>
                                              <p:pRg st="4" end="4"/>
                                            </p:txEl>
                                          </p:spTgt>
                                        </p:tgtEl>
                                      </p:cBhvr>
                                    </p:animEffect>
                                    <p:anim calcmode="lin" valueType="num">
                                      <p:cBhvr>
                                        <p:cTn id="35" dur="1000" fill="hold"/>
                                        <p:tgtEl>
                                          <p:spTgt spid="7987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9877">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79877">
                                            <p:txEl>
                                              <p:pRg st="5" end="5"/>
                                            </p:txEl>
                                          </p:spTgt>
                                        </p:tgtEl>
                                        <p:attrNameLst>
                                          <p:attrName>style.visibility</p:attrName>
                                        </p:attrNameLst>
                                      </p:cBhvr>
                                      <p:to>
                                        <p:strVal val="visible"/>
                                      </p:to>
                                    </p:set>
                                    <p:animEffect transition="in" filter="fade">
                                      <p:cBhvr>
                                        <p:cTn id="39" dur="1000"/>
                                        <p:tgtEl>
                                          <p:spTgt spid="79877">
                                            <p:txEl>
                                              <p:pRg st="5" end="5"/>
                                            </p:txEl>
                                          </p:spTgt>
                                        </p:tgtEl>
                                      </p:cBhvr>
                                    </p:animEffect>
                                    <p:anim calcmode="lin" valueType="num">
                                      <p:cBhvr>
                                        <p:cTn id="40" dur="1000" fill="hold"/>
                                        <p:tgtEl>
                                          <p:spTgt spid="79877">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79877">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79877">
                                            <p:txEl>
                                              <p:pRg st="6" end="6"/>
                                            </p:txEl>
                                          </p:spTgt>
                                        </p:tgtEl>
                                        <p:attrNameLst>
                                          <p:attrName>style.visibility</p:attrName>
                                        </p:attrNameLst>
                                      </p:cBhvr>
                                      <p:to>
                                        <p:strVal val="visible"/>
                                      </p:to>
                                    </p:set>
                                    <p:animEffect transition="in" filter="fade">
                                      <p:cBhvr>
                                        <p:cTn id="44" dur="1000"/>
                                        <p:tgtEl>
                                          <p:spTgt spid="79877">
                                            <p:txEl>
                                              <p:pRg st="6" end="6"/>
                                            </p:txEl>
                                          </p:spTgt>
                                        </p:tgtEl>
                                      </p:cBhvr>
                                    </p:animEffect>
                                    <p:anim calcmode="lin" valueType="num">
                                      <p:cBhvr>
                                        <p:cTn id="45" dur="1000" fill="hold"/>
                                        <p:tgtEl>
                                          <p:spTgt spid="79877">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79877">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79877">
                                            <p:txEl>
                                              <p:pRg st="7" end="7"/>
                                            </p:txEl>
                                          </p:spTgt>
                                        </p:tgtEl>
                                        <p:attrNameLst>
                                          <p:attrName>style.visibility</p:attrName>
                                        </p:attrNameLst>
                                      </p:cBhvr>
                                      <p:to>
                                        <p:strVal val="visible"/>
                                      </p:to>
                                    </p:set>
                                    <p:animEffect transition="in" filter="fade">
                                      <p:cBhvr>
                                        <p:cTn id="49" dur="1000"/>
                                        <p:tgtEl>
                                          <p:spTgt spid="79877">
                                            <p:txEl>
                                              <p:pRg st="7" end="7"/>
                                            </p:txEl>
                                          </p:spTgt>
                                        </p:tgtEl>
                                      </p:cBhvr>
                                    </p:animEffect>
                                    <p:anim calcmode="lin" valueType="num">
                                      <p:cBhvr>
                                        <p:cTn id="50" dur="1000" fill="hold"/>
                                        <p:tgtEl>
                                          <p:spTgt spid="7987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9877">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79877">
                                            <p:txEl>
                                              <p:pRg st="8" end="8"/>
                                            </p:txEl>
                                          </p:spTgt>
                                        </p:tgtEl>
                                        <p:attrNameLst>
                                          <p:attrName>style.visibility</p:attrName>
                                        </p:attrNameLst>
                                      </p:cBhvr>
                                      <p:to>
                                        <p:strVal val="visible"/>
                                      </p:to>
                                    </p:set>
                                    <p:animEffect transition="in" filter="fade">
                                      <p:cBhvr>
                                        <p:cTn id="54" dur="1000"/>
                                        <p:tgtEl>
                                          <p:spTgt spid="79877">
                                            <p:txEl>
                                              <p:pRg st="8" end="8"/>
                                            </p:txEl>
                                          </p:spTgt>
                                        </p:tgtEl>
                                      </p:cBhvr>
                                    </p:animEffect>
                                    <p:anim calcmode="lin" valueType="num">
                                      <p:cBhvr>
                                        <p:cTn id="55" dur="1000" fill="hold"/>
                                        <p:tgtEl>
                                          <p:spTgt spid="79877">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79877">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79877">
                                            <p:txEl>
                                              <p:pRg st="9" end="9"/>
                                            </p:txEl>
                                          </p:spTgt>
                                        </p:tgtEl>
                                        <p:attrNameLst>
                                          <p:attrName>style.visibility</p:attrName>
                                        </p:attrNameLst>
                                      </p:cBhvr>
                                      <p:to>
                                        <p:strVal val="visible"/>
                                      </p:to>
                                    </p:set>
                                    <p:animEffect transition="in" filter="fade">
                                      <p:cBhvr>
                                        <p:cTn id="59" dur="1000"/>
                                        <p:tgtEl>
                                          <p:spTgt spid="79877">
                                            <p:txEl>
                                              <p:pRg st="9" end="9"/>
                                            </p:txEl>
                                          </p:spTgt>
                                        </p:tgtEl>
                                      </p:cBhvr>
                                    </p:animEffect>
                                    <p:anim calcmode="lin" valueType="num">
                                      <p:cBhvr>
                                        <p:cTn id="60" dur="1000" fill="hold"/>
                                        <p:tgtEl>
                                          <p:spTgt spid="79877">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79877">
                                            <p:txEl>
                                              <p:pRg st="9" end="9"/>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79877">
                                            <p:txEl>
                                              <p:pRg st="10" end="10"/>
                                            </p:txEl>
                                          </p:spTgt>
                                        </p:tgtEl>
                                        <p:attrNameLst>
                                          <p:attrName>style.visibility</p:attrName>
                                        </p:attrNameLst>
                                      </p:cBhvr>
                                      <p:to>
                                        <p:strVal val="visible"/>
                                      </p:to>
                                    </p:set>
                                    <p:animEffect transition="in" filter="fade">
                                      <p:cBhvr>
                                        <p:cTn id="64" dur="1000"/>
                                        <p:tgtEl>
                                          <p:spTgt spid="79877">
                                            <p:txEl>
                                              <p:pRg st="10" end="10"/>
                                            </p:txEl>
                                          </p:spTgt>
                                        </p:tgtEl>
                                      </p:cBhvr>
                                    </p:animEffect>
                                    <p:anim calcmode="lin" valueType="num">
                                      <p:cBhvr>
                                        <p:cTn id="65" dur="1000" fill="hold"/>
                                        <p:tgtEl>
                                          <p:spTgt spid="79877">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79877">
                                            <p:txEl>
                                              <p:pRg st="10" end="10"/>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79877">
                                            <p:txEl>
                                              <p:pRg st="11" end="11"/>
                                            </p:txEl>
                                          </p:spTgt>
                                        </p:tgtEl>
                                        <p:attrNameLst>
                                          <p:attrName>style.visibility</p:attrName>
                                        </p:attrNameLst>
                                      </p:cBhvr>
                                      <p:to>
                                        <p:strVal val="visible"/>
                                      </p:to>
                                    </p:set>
                                    <p:animEffect transition="in" filter="fade">
                                      <p:cBhvr>
                                        <p:cTn id="69" dur="1000"/>
                                        <p:tgtEl>
                                          <p:spTgt spid="79877">
                                            <p:txEl>
                                              <p:pRg st="11" end="11"/>
                                            </p:txEl>
                                          </p:spTgt>
                                        </p:tgtEl>
                                      </p:cBhvr>
                                    </p:animEffect>
                                    <p:anim calcmode="lin" valueType="num">
                                      <p:cBhvr>
                                        <p:cTn id="70" dur="1000" fill="hold"/>
                                        <p:tgtEl>
                                          <p:spTgt spid="79877">
                                            <p:txEl>
                                              <p:pRg st="11" end="11"/>
                                            </p:txEl>
                                          </p:spTgt>
                                        </p:tgtEl>
                                        <p:attrNameLst>
                                          <p:attrName>ppt_x</p:attrName>
                                        </p:attrNameLst>
                                      </p:cBhvr>
                                      <p:tavLst>
                                        <p:tav tm="0">
                                          <p:val>
                                            <p:strVal val="#ppt_x"/>
                                          </p:val>
                                        </p:tav>
                                        <p:tav tm="100000">
                                          <p:val>
                                            <p:strVal val="#ppt_x"/>
                                          </p:val>
                                        </p:tav>
                                      </p:tavLst>
                                    </p:anim>
                                    <p:anim calcmode="lin" valueType="num">
                                      <p:cBhvr>
                                        <p:cTn id="71" dur="1000" fill="hold"/>
                                        <p:tgtEl>
                                          <p:spTgt spid="79877">
                                            <p:txEl>
                                              <p:pRg st="11" end="11"/>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79877">
                                            <p:txEl>
                                              <p:pRg st="12" end="12"/>
                                            </p:txEl>
                                          </p:spTgt>
                                        </p:tgtEl>
                                        <p:attrNameLst>
                                          <p:attrName>style.visibility</p:attrName>
                                        </p:attrNameLst>
                                      </p:cBhvr>
                                      <p:to>
                                        <p:strVal val="visible"/>
                                      </p:to>
                                    </p:set>
                                    <p:animEffect transition="in" filter="fade">
                                      <p:cBhvr>
                                        <p:cTn id="74" dur="1000"/>
                                        <p:tgtEl>
                                          <p:spTgt spid="79877">
                                            <p:txEl>
                                              <p:pRg st="12" end="12"/>
                                            </p:txEl>
                                          </p:spTgt>
                                        </p:tgtEl>
                                      </p:cBhvr>
                                    </p:animEffect>
                                    <p:anim calcmode="lin" valueType="num">
                                      <p:cBhvr>
                                        <p:cTn id="75" dur="1000" fill="hold"/>
                                        <p:tgtEl>
                                          <p:spTgt spid="79877">
                                            <p:txEl>
                                              <p:pRg st="12" end="12"/>
                                            </p:txEl>
                                          </p:spTgt>
                                        </p:tgtEl>
                                        <p:attrNameLst>
                                          <p:attrName>ppt_x</p:attrName>
                                        </p:attrNameLst>
                                      </p:cBhvr>
                                      <p:tavLst>
                                        <p:tav tm="0">
                                          <p:val>
                                            <p:strVal val="#ppt_x"/>
                                          </p:val>
                                        </p:tav>
                                        <p:tav tm="100000">
                                          <p:val>
                                            <p:strVal val="#ppt_x"/>
                                          </p:val>
                                        </p:tav>
                                      </p:tavLst>
                                    </p:anim>
                                    <p:anim calcmode="lin" valueType="num">
                                      <p:cBhvr>
                                        <p:cTn id="76" dur="1000" fill="hold"/>
                                        <p:tgtEl>
                                          <p:spTgt spid="79877">
                                            <p:txEl>
                                              <p:pRg st="12" end="12"/>
                                            </p:txEl>
                                          </p:spTgt>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79877">
                                            <p:txEl>
                                              <p:pRg st="13" end="13"/>
                                            </p:txEl>
                                          </p:spTgt>
                                        </p:tgtEl>
                                        <p:attrNameLst>
                                          <p:attrName>style.visibility</p:attrName>
                                        </p:attrNameLst>
                                      </p:cBhvr>
                                      <p:to>
                                        <p:strVal val="visible"/>
                                      </p:to>
                                    </p:set>
                                    <p:animEffect transition="in" filter="fade">
                                      <p:cBhvr>
                                        <p:cTn id="79" dur="1000"/>
                                        <p:tgtEl>
                                          <p:spTgt spid="79877">
                                            <p:txEl>
                                              <p:pRg st="13" end="13"/>
                                            </p:txEl>
                                          </p:spTgt>
                                        </p:tgtEl>
                                      </p:cBhvr>
                                    </p:animEffect>
                                    <p:anim calcmode="lin" valueType="num">
                                      <p:cBhvr>
                                        <p:cTn id="80" dur="1000" fill="hold"/>
                                        <p:tgtEl>
                                          <p:spTgt spid="79877">
                                            <p:txEl>
                                              <p:pRg st="13" end="13"/>
                                            </p:txEl>
                                          </p:spTgt>
                                        </p:tgtEl>
                                        <p:attrNameLst>
                                          <p:attrName>ppt_x</p:attrName>
                                        </p:attrNameLst>
                                      </p:cBhvr>
                                      <p:tavLst>
                                        <p:tav tm="0">
                                          <p:val>
                                            <p:strVal val="#ppt_x"/>
                                          </p:val>
                                        </p:tav>
                                        <p:tav tm="100000">
                                          <p:val>
                                            <p:strVal val="#ppt_x"/>
                                          </p:val>
                                        </p:tav>
                                      </p:tavLst>
                                    </p:anim>
                                    <p:anim calcmode="lin" valueType="num">
                                      <p:cBhvr>
                                        <p:cTn id="81" dur="1000" fill="hold"/>
                                        <p:tgtEl>
                                          <p:spTgt spid="7987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nimBg="1"/>
      <p:bldP spid="7987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381000" y="304800"/>
            <a:ext cx="8458200" cy="606107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d. Positive assessment of social security</a:t>
            </a:r>
          </a:p>
          <a:p>
            <a:endParaRPr lang="en-GB" sz="1200">
              <a:solidFill>
                <a:srgbClr val="FF3399"/>
              </a:solidFill>
            </a:endParaRPr>
          </a:p>
          <a:p>
            <a:pPr>
              <a:buFontTx/>
              <a:buChar char="•"/>
            </a:pPr>
            <a:r>
              <a:rPr lang="en-GB"/>
              <a:t>The state was now providing a 'safety net’ that protected people of all classes 'from the cradle to the grave'.</a:t>
            </a:r>
          </a:p>
          <a:p>
            <a:r>
              <a:rPr lang="en-GB"/>
              <a:t> </a:t>
            </a:r>
          </a:p>
          <a:p>
            <a:pPr>
              <a:buFontTx/>
              <a:buChar char="•"/>
            </a:pPr>
            <a:r>
              <a:rPr lang="en-GB"/>
              <a:t>It was a marked improvement on the former provisions and did help to reduce poverty. When Rowntree investigated conditions in York in 1950, he found that </a:t>
            </a:r>
            <a:r>
              <a:rPr lang="en-GB">
                <a:solidFill>
                  <a:srgbClr val="FF3399"/>
                </a:solidFill>
              </a:rPr>
              <a:t>primary poverty had gone down to 2% compared to 36% in 1936</a:t>
            </a:r>
            <a:r>
              <a:rPr lang="en-GB"/>
              <a:t>.</a:t>
            </a:r>
          </a:p>
          <a:p>
            <a:endParaRPr lang="en-GB"/>
          </a:p>
          <a:p>
            <a:pPr>
              <a:buFontTx/>
              <a:buChar char="•"/>
            </a:pPr>
            <a:r>
              <a:rPr lang="en-GB">
                <a:solidFill>
                  <a:srgbClr val="FF3399"/>
                </a:solidFill>
              </a:rPr>
              <a:t>The real value of pensions was significantly increased</a:t>
            </a:r>
            <a:r>
              <a:rPr lang="en-GB"/>
              <a:t>; the elderly could now live reasonably comfortably compared to the 1930s. </a:t>
            </a:r>
          </a:p>
          <a:p>
            <a:endParaRPr lang="en-GB"/>
          </a:p>
          <a:p>
            <a:pPr>
              <a:buFontTx/>
              <a:buChar char="•"/>
            </a:pPr>
            <a:r>
              <a:rPr lang="en-GB"/>
              <a:t>The social security system was to ‘the real advantage, especially, of many </a:t>
            </a:r>
            <a:r>
              <a:rPr lang="en-GB">
                <a:solidFill>
                  <a:srgbClr val="FF3399"/>
                </a:solidFill>
              </a:rPr>
              <a:t>women</a:t>
            </a:r>
            <a:r>
              <a:rPr lang="en-GB"/>
              <a:t> and also those of the </a:t>
            </a:r>
            <a:r>
              <a:rPr lang="en-GB">
                <a:solidFill>
                  <a:srgbClr val="FF3399"/>
                </a:solidFill>
              </a:rPr>
              <a:t>lower middle class</a:t>
            </a:r>
            <a:r>
              <a:rPr lang="en-GB"/>
              <a:t> who had previously been excluded from most social insurance benefits.’ </a:t>
            </a:r>
            <a:r>
              <a:rPr lang="en-GB">
                <a:solidFill>
                  <a:srgbClr val="FF3399"/>
                </a:solidFill>
              </a:rPr>
              <a:t>(Thane)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wipe(left)">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2">
                                            <p:txEl>
                                              <p:pRg st="2" end="2"/>
                                            </p:txEl>
                                          </p:spTgt>
                                        </p:tgtEl>
                                        <p:attrNameLst>
                                          <p:attrName>style.visibility</p:attrName>
                                        </p:attrNameLst>
                                      </p:cBhvr>
                                      <p:to>
                                        <p:strVal val="visible"/>
                                      </p:to>
                                    </p:set>
                                    <p:animEffect transition="in" filter="wipe(left)">
                                      <p:cBhvr>
                                        <p:cTn id="12" dur="500"/>
                                        <p:tgtEl>
                                          <p:spTgt spid="3789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7892">
                                            <p:txEl>
                                              <p:pRg st="4" end="4"/>
                                            </p:txEl>
                                          </p:spTgt>
                                        </p:tgtEl>
                                        <p:attrNameLst>
                                          <p:attrName>style.visibility</p:attrName>
                                        </p:attrNameLst>
                                      </p:cBhvr>
                                      <p:to>
                                        <p:strVal val="visible"/>
                                      </p:to>
                                    </p:set>
                                    <p:animEffect transition="in" filter="wipe(left)">
                                      <p:cBhvr>
                                        <p:cTn id="17" dur="500"/>
                                        <p:tgtEl>
                                          <p:spTgt spid="3789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7892">
                                            <p:txEl>
                                              <p:pRg st="6" end="6"/>
                                            </p:txEl>
                                          </p:spTgt>
                                        </p:tgtEl>
                                        <p:attrNameLst>
                                          <p:attrName>style.visibility</p:attrName>
                                        </p:attrNameLst>
                                      </p:cBhvr>
                                      <p:to>
                                        <p:strVal val="visible"/>
                                      </p:to>
                                    </p:set>
                                    <p:animEffect transition="in" filter="wipe(left)">
                                      <p:cBhvr>
                                        <p:cTn id="22" dur="500"/>
                                        <p:tgtEl>
                                          <p:spTgt spid="3789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7892">
                                            <p:txEl>
                                              <p:pRg st="8" end="8"/>
                                            </p:txEl>
                                          </p:spTgt>
                                        </p:tgtEl>
                                        <p:attrNameLst>
                                          <p:attrName>style.visibility</p:attrName>
                                        </p:attrNameLst>
                                      </p:cBhvr>
                                      <p:to>
                                        <p:strVal val="visible"/>
                                      </p:to>
                                    </p:set>
                                    <p:animEffect transition="in" filter="wipe(left)">
                                      <p:cBhvr>
                                        <p:cTn id="27" dur="500"/>
                                        <p:tgtEl>
                                          <p:spTgt spid="3789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228600" y="304800"/>
            <a:ext cx="8610600" cy="6273800"/>
          </a:xfrm>
          <a:prstGeom prst="rect">
            <a:avLst/>
          </a:prstGeom>
          <a:noFill/>
          <a:ln w="9525">
            <a:noFill/>
            <a:miter lim="800000"/>
            <a:headEnd/>
            <a:tailEnd/>
          </a:ln>
          <a:effectLst/>
        </p:spPr>
        <p:txBody>
          <a:bodyPr>
            <a:spAutoFit/>
          </a:bodyPr>
          <a:lstStyle/>
          <a:p>
            <a:r>
              <a:rPr lang="en-GB" sz="2800">
                <a:solidFill>
                  <a:srgbClr val="FF3399"/>
                </a:solidFill>
              </a:rPr>
              <a:t>		    </a:t>
            </a:r>
            <a:r>
              <a:rPr lang="en-GB" sz="3200">
                <a:solidFill>
                  <a:srgbClr val="FF3399"/>
                </a:solidFill>
              </a:rPr>
              <a:t>2.   Health</a:t>
            </a:r>
            <a:r>
              <a:rPr lang="en-GB" sz="3200"/>
              <a:t> </a:t>
            </a:r>
          </a:p>
          <a:p>
            <a:r>
              <a:rPr lang="en-GB">
                <a:solidFill>
                  <a:srgbClr val="FF3399"/>
                </a:solidFill>
              </a:rPr>
              <a:t>a. The problem</a:t>
            </a:r>
          </a:p>
          <a:p>
            <a:pPr>
              <a:buFontTx/>
              <a:buChar char="•"/>
            </a:pPr>
            <a:r>
              <a:rPr lang="en-GB"/>
              <a:t>only 21 million people (less than half the population) were covered by the existing health insurance system set up by the Liberals in 1911.</a:t>
            </a:r>
          </a:p>
          <a:p>
            <a:endParaRPr lang="en-GB"/>
          </a:p>
          <a:p>
            <a:pPr>
              <a:buFontTx/>
              <a:buChar char="•"/>
            </a:pPr>
            <a:r>
              <a:rPr lang="en-GB"/>
              <a:t>The rest of the population had to pay whenever they desire the services of a doctor </a:t>
            </a:r>
          </a:p>
          <a:p>
            <a:endParaRPr lang="en-GB"/>
          </a:p>
          <a:p>
            <a:pPr>
              <a:buFontTx/>
              <a:buChar char="•"/>
            </a:pPr>
            <a:r>
              <a:rPr lang="en-GB"/>
              <a:t>Many therefore tended to postpone consultation as long as possible because of the financial anxiety caused by having to pay doctor’s bills </a:t>
            </a:r>
          </a:p>
          <a:p>
            <a:endParaRPr lang="en-GB"/>
          </a:p>
          <a:p>
            <a:pPr>
              <a:buFontTx/>
              <a:buChar char="•"/>
            </a:pPr>
            <a:r>
              <a:rPr lang="en-GB"/>
              <a:t>The national health insurance scheme did not provide for the self -employed nor for the families of dependants </a:t>
            </a:r>
          </a:p>
          <a:p>
            <a:endParaRPr lang="en-GB"/>
          </a:p>
          <a:p>
            <a:pPr>
              <a:buFontTx/>
              <a:buChar char="•"/>
            </a:pPr>
            <a:r>
              <a:rPr lang="en-GB"/>
              <a:t>Hospitals still relied on flag days and other voluntary efforts to raise money to keep them in service.</a:t>
            </a:r>
          </a:p>
        </p:txBody>
      </p:sp>
      <p:pic>
        <p:nvPicPr>
          <p:cNvPr id="38917" name="Picture 5" descr="j0282789"/>
          <p:cNvPicPr>
            <a:picLocks noChangeAspect="1" noChangeArrowheads="1" noCrop="1"/>
          </p:cNvPicPr>
          <p:nvPr/>
        </p:nvPicPr>
        <p:blipFill>
          <a:blip r:embed="rId2" cstate="print"/>
          <a:srcRect/>
          <a:stretch>
            <a:fillRect/>
          </a:stretch>
        </p:blipFill>
        <p:spPr bwMode="auto">
          <a:xfrm>
            <a:off x="3048000" y="228600"/>
            <a:ext cx="779463" cy="8382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wipe(down)">
                                      <p:cBhvr>
                                        <p:cTn id="7" dur="500"/>
                                        <p:tgtEl>
                                          <p:spTgt spid="389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38917"/>
                                        </p:tgtEl>
                                        <p:attrNameLst>
                                          <p:attrName>style.visibility</p:attrName>
                                        </p:attrNameLst>
                                      </p:cBhvr>
                                      <p:to>
                                        <p:strVal val="visible"/>
                                      </p:to>
                                    </p:set>
                                    <p:anim calcmode="lin" valueType="num">
                                      <p:cBhvr>
                                        <p:cTn id="12" dur="500" fill="hold"/>
                                        <p:tgtEl>
                                          <p:spTgt spid="38917"/>
                                        </p:tgtEl>
                                        <p:attrNameLst>
                                          <p:attrName>ppt_w</p:attrName>
                                        </p:attrNameLst>
                                      </p:cBhvr>
                                      <p:tavLst>
                                        <p:tav tm="0">
                                          <p:val>
                                            <p:fltVal val="0"/>
                                          </p:val>
                                        </p:tav>
                                        <p:tav tm="100000">
                                          <p:val>
                                            <p:strVal val="#ppt_w"/>
                                          </p:val>
                                        </p:tav>
                                      </p:tavLst>
                                    </p:anim>
                                    <p:anim calcmode="lin" valueType="num">
                                      <p:cBhvr>
                                        <p:cTn id="13" dur="500" fill="hold"/>
                                        <p:tgtEl>
                                          <p:spTgt spid="38917"/>
                                        </p:tgtEl>
                                        <p:attrNameLst>
                                          <p:attrName>ppt_h</p:attrName>
                                        </p:attrNameLst>
                                      </p:cBhvr>
                                      <p:tavLst>
                                        <p:tav tm="0">
                                          <p:val>
                                            <p:fltVal val="0"/>
                                          </p:val>
                                        </p:tav>
                                        <p:tav tm="100000">
                                          <p:val>
                                            <p:strVal val="#ppt_h"/>
                                          </p:val>
                                        </p:tav>
                                      </p:tavLst>
                                    </p:anim>
                                    <p:anim calcmode="lin" valueType="num">
                                      <p:cBhvr>
                                        <p:cTn id="14" dur="500" fill="hold"/>
                                        <p:tgtEl>
                                          <p:spTgt spid="38917"/>
                                        </p:tgtEl>
                                        <p:attrNameLst>
                                          <p:attrName>style.rotation</p:attrName>
                                        </p:attrNameLst>
                                      </p:cBhvr>
                                      <p:tavLst>
                                        <p:tav tm="0">
                                          <p:val>
                                            <p:fltVal val="360"/>
                                          </p:val>
                                        </p:tav>
                                        <p:tav tm="100000">
                                          <p:val>
                                            <p:fltVal val="0"/>
                                          </p:val>
                                        </p:tav>
                                      </p:tavLst>
                                    </p:anim>
                                    <p:animEffect transition="in" filter="fade">
                                      <p:cBhvr>
                                        <p:cTn id="15" dur="500"/>
                                        <p:tgtEl>
                                          <p:spTgt spid="389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8916">
                                            <p:txEl>
                                              <p:pRg st="1" end="1"/>
                                            </p:txEl>
                                          </p:spTgt>
                                        </p:tgtEl>
                                        <p:attrNameLst>
                                          <p:attrName>style.visibility</p:attrName>
                                        </p:attrNameLst>
                                      </p:cBhvr>
                                      <p:to>
                                        <p:strVal val="visible"/>
                                      </p:to>
                                    </p:set>
                                    <p:animEffect transition="in" filter="wipe(left)">
                                      <p:cBhvr>
                                        <p:cTn id="20" dur="500"/>
                                        <p:tgtEl>
                                          <p:spTgt spid="3891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8916">
                                            <p:txEl>
                                              <p:pRg st="2" end="2"/>
                                            </p:txEl>
                                          </p:spTgt>
                                        </p:tgtEl>
                                        <p:attrNameLst>
                                          <p:attrName>style.visibility</p:attrName>
                                        </p:attrNameLst>
                                      </p:cBhvr>
                                      <p:to>
                                        <p:strVal val="visible"/>
                                      </p:to>
                                    </p:set>
                                    <p:animEffect transition="in" filter="wipe(left)">
                                      <p:cBhvr>
                                        <p:cTn id="25" dur="500"/>
                                        <p:tgtEl>
                                          <p:spTgt spid="3891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8916">
                                            <p:txEl>
                                              <p:pRg st="4" end="4"/>
                                            </p:txEl>
                                          </p:spTgt>
                                        </p:tgtEl>
                                        <p:attrNameLst>
                                          <p:attrName>style.visibility</p:attrName>
                                        </p:attrNameLst>
                                      </p:cBhvr>
                                      <p:to>
                                        <p:strVal val="visible"/>
                                      </p:to>
                                    </p:set>
                                    <p:animEffect transition="in" filter="wipe(left)">
                                      <p:cBhvr>
                                        <p:cTn id="30" dur="500"/>
                                        <p:tgtEl>
                                          <p:spTgt spid="3891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8916">
                                            <p:txEl>
                                              <p:pRg st="6" end="6"/>
                                            </p:txEl>
                                          </p:spTgt>
                                        </p:tgtEl>
                                        <p:attrNameLst>
                                          <p:attrName>style.visibility</p:attrName>
                                        </p:attrNameLst>
                                      </p:cBhvr>
                                      <p:to>
                                        <p:strVal val="visible"/>
                                      </p:to>
                                    </p:set>
                                    <p:animEffect transition="in" filter="wipe(left)">
                                      <p:cBhvr>
                                        <p:cTn id="35" dur="500"/>
                                        <p:tgtEl>
                                          <p:spTgt spid="3891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8916">
                                            <p:txEl>
                                              <p:pRg st="8" end="8"/>
                                            </p:txEl>
                                          </p:spTgt>
                                        </p:tgtEl>
                                        <p:attrNameLst>
                                          <p:attrName>style.visibility</p:attrName>
                                        </p:attrNameLst>
                                      </p:cBhvr>
                                      <p:to>
                                        <p:strVal val="visible"/>
                                      </p:to>
                                    </p:set>
                                    <p:animEffect transition="in" filter="wipe(left)">
                                      <p:cBhvr>
                                        <p:cTn id="40" dur="500"/>
                                        <p:tgtEl>
                                          <p:spTgt spid="38916">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8916">
                                            <p:txEl>
                                              <p:pRg st="10" end="10"/>
                                            </p:txEl>
                                          </p:spTgt>
                                        </p:tgtEl>
                                        <p:attrNameLst>
                                          <p:attrName>style.visibility</p:attrName>
                                        </p:attrNameLst>
                                      </p:cBhvr>
                                      <p:to>
                                        <p:strVal val="visible"/>
                                      </p:to>
                                    </p:set>
                                    <p:animEffect transition="in" filter="wipe(left)">
                                      <p:cBhvr>
                                        <p:cTn id="45" dur="500"/>
                                        <p:tgtEl>
                                          <p:spTgt spid="3891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90600" y="762000"/>
            <a:ext cx="5562600" cy="2620963"/>
          </a:xfrm>
          <a:prstGeom prst="rect">
            <a:avLst/>
          </a:prstGeom>
          <a:solidFill>
            <a:srgbClr val="FFDDFF"/>
          </a:solidFill>
          <a:ln w="9525">
            <a:noFill/>
            <a:miter lim="800000"/>
            <a:headEnd/>
            <a:tailEnd/>
          </a:ln>
          <a:effectLst/>
        </p:spPr>
        <p:txBody>
          <a:bodyPr>
            <a:spAutoFit/>
          </a:bodyPr>
          <a:lstStyle/>
          <a:p>
            <a:r>
              <a:rPr lang="en-GB" sz="2800">
                <a:solidFill>
                  <a:srgbClr val="FF3399"/>
                </a:solidFill>
              </a:rPr>
              <a:t>b. Government action</a:t>
            </a:r>
          </a:p>
          <a:p>
            <a:endParaRPr lang="en-GB" sz="2800"/>
          </a:p>
          <a:p>
            <a:pPr>
              <a:buFontTx/>
              <a:buChar char="•"/>
            </a:pPr>
            <a:r>
              <a:rPr lang="en-GB"/>
              <a:t>passed the NHS Act in 1946</a:t>
            </a:r>
          </a:p>
          <a:p>
            <a:endParaRPr lang="en-GB"/>
          </a:p>
          <a:p>
            <a:pPr>
              <a:buFontTx/>
              <a:buChar char="•"/>
            </a:pPr>
            <a:r>
              <a:rPr lang="en-GB"/>
              <a:t>NHS came into being in 1948</a:t>
            </a:r>
          </a:p>
          <a:p>
            <a:pPr>
              <a:buFontTx/>
              <a:buChar char="•"/>
            </a:pPr>
            <a:endParaRPr lang="en-GB"/>
          </a:p>
          <a:p>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wipe(left)">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4800" y="304800"/>
            <a:ext cx="8458200" cy="2286000"/>
          </a:xfrm>
          <a:prstGeom prst="rect">
            <a:avLst/>
          </a:prstGeom>
          <a:noFill/>
          <a:ln w="9525">
            <a:noFill/>
            <a:miter lim="800000"/>
            <a:headEnd/>
            <a:tailEnd/>
          </a:ln>
          <a:effectLst/>
        </p:spPr>
        <p:txBody>
          <a:bodyPr>
            <a:spAutoFit/>
          </a:bodyPr>
          <a:lstStyle/>
          <a:p>
            <a:r>
              <a:rPr lang="en-GB" sz="2800">
                <a:solidFill>
                  <a:srgbClr val="FF3399"/>
                </a:solidFill>
              </a:rPr>
              <a:t>Positive evaluation of the NHS</a:t>
            </a:r>
          </a:p>
          <a:p>
            <a:endParaRPr lang="en-GB" sz="2800">
              <a:solidFill>
                <a:srgbClr val="FF3399"/>
              </a:solidFill>
            </a:endParaRPr>
          </a:p>
          <a:p>
            <a:pPr>
              <a:buFontTx/>
              <a:buChar char="•"/>
            </a:pPr>
            <a:r>
              <a:rPr lang="en-GB"/>
              <a:t>provided a universal health service without any insurance qualifications of any sort. </a:t>
            </a:r>
          </a:p>
          <a:p>
            <a:pPr>
              <a:buFontTx/>
              <a:buChar char="•"/>
            </a:pPr>
            <a:r>
              <a:rPr lang="en-GB"/>
              <a:t>It was available to the whole population  </a:t>
            </a:r>
          </a:p>
          <a:p>
            <a:pPr>
              <a:buFontTx/>
              <a:buChar char="•"/>
            </a:pPr>
            <a:r>
              <a:rPr lang="en-GB"/>
              <a:t>A full range of help would be  given free of charge e.g. </a:t>
            </a:r>
          </a:p>
        </p:txBody>
      </p:sp>
      <p:sp>
        <p:nvSpPr>
          <p:cNvPr id="29699" name="Text Box 3"/>
          <p:cNvSpPr txBox="1">
            <a:spLocks noChangeArrowheads="1"/>
          </p:cNvSpPr>
          <p:nvPr/>
        </p:nvSpPr>
        <p:spPr bwMode="auto">
          <a:xfrm>
            <a:off x="2286000" y="3200400"/>
            <a:ext cx="4724400" cy="2436813"/>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lvl="1">
              <a:buFontTx/>
              <a:buChar char="•"/>
            </a:pPr>
            <a:r>
              <a:rPr lang="en-GB">
                <a:solidFill>
                  <a:srgbClr val="FF3399"/>
                </a:solidFill>
              </a:rPr>
              <a:t>general practitioner service</a:t>
            </a:r>
          </a:p>
          <a:p>
            <a:pPr lvl="1">
              <a:buFontTx/>
              <a:buChar char="•"/>
            </a:pPr>
            <a:r>
              <a:rPr lang="en-GB">
                <a:solidFill>
                  <a:srgbClr val="FF3399"/>
                </a:solidFill>
              </a:rPr>
              <a:t>the specialist</a:t>
            </a:r>
          </a:p>
          <a:p>
            <a:pPr lvl="1">
              <a:buFontTx/>
              <a:buChar char="•"/>
            </a:pPr>
            <a:r>
              <a:rPr lang="en-GB">
                <a:solidFill>
                  <a:srgbClr val="FF3399"/>
                </a:solidFill>
              </a:rPr>
              <a:t>the hospitals</a:t>
            </a:r>
          </a:p>
          <a:p>
            <a:pPr lvl="1">
              <a:buFontTx/>
              <a:buChar char="•"/>
            </a:pPr>
            <a:r>
              <a:rPr lang="en-GB">
                <a:solidFill>
                  <a:srgbClr val="FF3399"/>
                </a:solidFill>
              </a:rPr>
              <a:t>eye treatment</a:t>
            </a:r>
          </a:p>
          <a:p>
            <a:pPr lvl="1">
              <a:buFontTx/>
              <a:buChar char="•"/>
            </a:pPr>
            <a:r>
              <a:rPr lang="en-GB">
                <a:solidFill>
                  <a:srgbClr val="FF3399"/>
                </a:solidFill>
              </a:rPr>
              <a:t>spectacles</a:t>
            </a:r>
          </a:p>
          <a:p>
            <a:pPr lvl="1">
              <a:buFontTx/>
              <a:buChar char="•"/>
            </a:pPr>
            <a:r>
              <a:rPr lang="en-GB">
                <a:solidFill>
                  <a:srgbClr val="FF3399"/>
                </a:solidFill>
              </a:rPr>
              <a:t>dental treatment</a:t>
            </a:r>
          </a:p>
          <a:p>
            <a:pPr lvl="1">
              <a:buFontTx/>
              <a:buChar char="•"/>
            </a:pPr>
            <a:r>
              <a:rPr lang="en-GB">
                <a:solidFill>
                  <a:srgbClr val="FF3399"/>
                </a:solidFill>
              </a:rPr>
              <a:t>hearing facilities. </a:t>
            </a:r>
          </a:p>
        </p:txBody>
      </p:sp>
      <p:pic>
        <p:nvPicPr>
          <p:cNvPr id="29700" name="Picture 4" descr="j0233220"/>
          <p:cNvPicPr>
            <a:picLocks noChangeAspect="1" noChangeArrowheads="1"/>
          </p:cNvPicPr>
          <p:nvPr/>
        </p:nvPicPr>
        <p:blipFill>
          <a:blip r:embed="rId2" cstate="print"/>
          <a:srcRect/>
          <a:stretch>
            <a:fillRect/>
          </a:stretch>
        </p:blipFill>
        <p:spPr bwMode="auto">
          <a:xfrm>
            <a:off x="533400" y="3429000"/>
            <a:ext cx="1555750" cy="1857375"/>
          </a:xfrm>
          <a:prstGeom prst="rect">
            <a:avLst/>
          </a:prstGeom>
          <a:noFill/>
        </p:spPr>
      </p:pic>
      <p:pic>
        <p:nvPicPr>
          <p:cNvPr id="29703" name="Picture 7" descr="j0254472"/>
          <p:cNvPicPr>
            <a:picLocks noChangeAspect="1" noChangeArrowheads="1" noCrop="1"/>
          </p:cNvPicPr>
          <p:nvPr/>
        </p:nvPicPr>
        <p:blipFill>
          <a:blip r:embed="rId3" cstate="print"/>
          <a:srcRect/>
          <a:stretch>
            <a:fillRect/>
          </a:stretch>
        </p:blipFill>
        <p:spPr bwMode="auto">
          <a:xfrm>
            <a:off x="7696200" y="4572000"/>
            <a:ext cx="857250" cy="1104900"/>
          </a:xfrm>
          <a:prstGeom prst="rect">
            <a:avLst/>
          </a:prstGeom>
          <a:noFill/>
        </p:spPr>
      </p:pic>
      <p:pic>
        <p:nvPicPr>
          <p:cNvPr id="29704" name="Picture 8" descr="j0239727"/>
          <p:cNvPicPr>
            <a:picLocks noChangeAspect="1" noChangeArrowheads="1"/>
          </p:cNvPicPr>
          <p:nvPr/>
        </p:nvPicPr>
        <p:blipFill>
          <a:blip r:embed="rId4" cstate="print"/>
          <a:srcRect/>
          <a:stretch>
            <a:fillRect/>
          </a:stretch>
        </p:blipFill>
        <p:spPr bwMode="auto">
          <a:xfrm>
            <a:off x="7162800" y="2895600"/>
            <a:ext cx="1733550" cy="755650"/>
          </a:xfrm>
          <a:prstGeom prst="rect">
            <a:avLst/>
          </a:prstGeom>
          <a:noFill/>
        </p:spPr>
      </p:pic>
      <p:pic>
        <p:nvPicPr>
          <p:cNvPr id="29705" name="Picture 9" descr="j0240719"/>
          <p:cNvPicPr>
            <a:picLocks noChangeAspect="1" noChangeArrowheads="1"/>
          </p:cNvPicPr>
          <p:nvPr/>
        </p:nvPicPr>
        <p:blipFill>
          <a:blip r:embed="rId5" cstate="print"/>
          <a:srcRect/>
          <a:stretch>
            <a:fillRect/>
          </a:stretch>
        </p:blipFill>
        <p:spPr bwMode="auto">
          <a:xfrm>
            <a:off x="1143000" y="4800600"/>
            <a:ext cx="873125" cy="137001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wipe(left)">
                                      <p:cBhvr>
                                        <p:cTn id="7" dur="500"/>
                                        <p:tgtEl>
                                          <p:spTgt spid="296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698">
                                            <p:txEl>
                                              <p:pRg st="2" end="2"/>
                                            </p:txEl>
                                          </p:spTgt>
                                        </p:tgtEl>
                                        <p:attrNameLst>
                                          <p:attrName>style.visibility</p:attrName>
                                        </p:attrNameLst>
                                      </p:cBhvr>
                                      <p:to>
                                        <p:strVal val="visible"/>
                                      </p:to>
                                    </p:set>
                                    <p:animEffect transition="in" filter="wipe(left)">
                                      <p:cBhvr>
                                        <p:cTn id="12" dur="500"/>
                                        <p:tgtEl>
                                          <p:spTgt spid="296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698">
                                            <p:txEl>
                                              <p:pRg st="3" end="3"/>
                                            </p:txEl>
                                          </p:spTgt>
                                        </p:tgtEl>
                                        <p:attrNameLst>
                                          <p:attrName>style.visibility</p:attrName>
                                        </p:attrNameLst>
                                      </p:cBhvr>
                                      <p:to>
                                        <p:strVal val="visible"/>
                                      </p:to>
                                    </p:set>
                                    <p:animEffect transition="in" filter="wipe(left)">
                                      <p:cBhvr>
                                        <p:cTn id="17" dur="500"/>
                                        <p:tgtEl>
                                          <p:spTgt spid="296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698">
                                            <p:txEl>
                                              <p:pRg st="4" end="4"/>
                                            </p:txEl>
                                          </p:spTgt>
                                        </p:tgtEl>
                                        <p:attrNameLst>
                                          <p:attrName>style.visibility</p:attrName>
                                        </p:attrNameLst>
                                      </p:cBhvr>
                                      <p:to>
                                        <p:strVal val="visible"/>
                                      </p:to>
                                    </p:set>
                                    <p:animEffect transition="in" filter="wipe(left)">
                                      <p:cBhvr>
                                        <p:cTn id="22" dur="500"/>
                                        <p:tgtEl>
                                          <p:spTgt spid="296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gtEl>
                                        <p:attrNameLst>
                                          <p:attrName>style.visibility</p:attrName>
                                        </p:attrNameLst>
                                      </p:cBhvr>
                                      <p:to>
                                        <p:strVal val="visible"/>
                                      </p:to>
                                    </p:set>
                                    <p:animEffect transition="in" filter="wipe(left)">
                                      <p:cBhvr>
                                        <p:cTn id="27" dur="500"/>
                                        <p:tgtEl>
                                          <p:spTgt spid="29699"/>
                                        </p:tgtEl>
                                      </p:cBhvr>
                                    </p:animEffect>
                                  </p:childTnLst>
                                </p:cTn>
                              </p:par>
                              <p:par>
                                <p:cTn id="28" presetID="22" presetClass="entr" presetSubtype="8" fill="hold" nodeType="withEffect">
                                  <p:stCondLst>
                                    <p:cond delay="0"/>
                                  </p:stCondLst>
                                  <p:childTnLst>
                                    <p:set>
                                      <p:cBhvr>
                                        <p:cTn id="29" dur="1" fill="hold">
                                          <p:stCondLst>
                                            <p:cond delay="0"/>
                                          </p:stCondLst>
                                        </p:cTn>
                                        <p:tgtEl>
                                          <p:spTgt spid="29700"/>
                                        </p:tgtEl>
                                        <p:attrNameLst>
                                          <p:attrName>style.visibility</p:attrName>
                                        </p:attrNameLst>
                                      </p:cBhvr>
                                      <p:to>
                                        <p:strVal val="visible"/>
                                      </p:to>
                                    </p:set>
                                    <p:animEffect transition="in" filter="wipe(left)">
                                      <p:cBhvr>
                                        <p:cTn id="30" dur="500"/>
                                        <p:tgtEl>
                                          <p:spTgt spid="29700"/>
                                        </p:tgtEl>
                                      </p:cBhvr>
                                    </p:animEffect>
                                  </p:childTnLst>
                                </p:cTn>
                              </p:par>
                              <p:par>
                                <p:cTn id="31" presetID="22" presetClass="entr" presetSubtype="8" fill="hold" nodeType="withEffect">
                                  <p:stCondLst>
                                    <p:cond delay="0"/>
                                  </p:stCondLst>
                                  <p:childTnLst>
                                    <p:set>
                                      <p:cBhvr>
                                        <p:cTn id="32" dur="1" fill="hold">
                                          <p:stCondLst>
                                            <p:cond delay="0"/>
                                          </p:stCondLst>
                                        </p:cTn>
                                        <p:tgtEl>
                                          <p:spTgt spid="29703"/>
                                        </p:tgtEl>
                                        <p:attrNameLst>
                                          <p:attrName>style.visibility</p:attrName>
                                        </p:attrNameLst>
                                      </p:cBhvr>
                                      <p:to>
                                        <p:strVal val="visible"/>
                                      </p:to>
                                    </p:set>
                                    <p:animEffect transition="in" filter="wipe(left)">
                                      <p:cBhvr>
                                        <p:cTn id="33" dur="500"/>
                                        <p:tgtEl>
                                          <p:spTgt spid="29703"/>
                                        </p:tgtEl>
                                      </p:cBhvr>
                                    </p:animEffect>
                                  </p:childTnLst>
                                </p:cTn>
                              </p:par>
                              <p:par>
                                <p:cTn id="34" presetID="22" presetClass="entr" presetSubtype="8" fill="hold" nodeType="withEffect">
                                  <p:stCondLst>
                                    <p:cond delay="0"/>
                                  </p:stCondLst>
                                  <p:childTnLst>
                                    <p:set>
                                      <p:cBhvr>
                                        <p:cTn id="35" dur="1" fill="hold">
                                          <p:stCondLst>
                                            <p:cond delay="0"/>
                                          </p:stCondLst>
                                        </p:cTn>
                                        <p:tgtEl>
                                          <p:spTgt spid="29704"/>
                                        </p:tgtEl>
                                        <p:attrNameLst>
                                          <p:attrName>style.visibility</p:attrName>
                                        </p:attrNameLst>
                                      </p:cBhvr>
                                      <p:to>
                                        <p:strVal val="visible"/>
                                      </p:to>
                                    </p:set>
                                    <p:animEffect transition="in" filter="wipe(left)">
                                      <p:cBhvr>
                                        <p:cTn id="36" dur="500"/>
                                        <p:tgtEl>
                                          <p:spTgt spid="29704"/>
                                        </p:tgtEl>
                                      </p:cBhvr>
                                    </p:animEffect>
                                  </p:childTnLst>
                                </p:cTn>
                              </p:par>
                              <p:par>
                                <p:cTn id="37" presetID="22" presetClass="entr" presetSubtype="8" fill="hold" nodeType="withEffect">
                                  <p:stCondLst>
                                    <p:cond delay="0"/>
                                  </p:stCondLst>
                                  <p:childTnLst>
                                    <p:set>
                                      <p:cBhvr>
                                        <p:cTn id="38" dur="1" fill="hold">
                                          <p:stCondLst>
                                            <p:cond delay="0"/>
                                          </p:stCondLst>
                                        </p:cTn>
                                        <p:tgtEl>
                                          <p:spTgt spid="29705"/>
                                        </p:tgtEl>
                                        <p:attrNameLst>
                                          <p:attrName>style.visibility</p:attrName>
                                        </p:attrNameLst>
                                      </p:cBhvr>
                                      <p:to>
                                        <p:strVal val="visible"/>
                                      </p:to>
                                    </p:set>
                                    <p:animEffect transition="in" filter="wipe(left)">
                                      <p:cBhvr>
                                        <p:cTn id="39" dur="5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457200" y="457200"/>
            <a:ext cx="7924800" cy="2955925"/>
          </a:xfrm>
          <a:prstGeom prst="rect">
            <a:avLst/>
          </a:prstGeom>
          <a:noFill/>
          <a:ln w="9525">
            <a:noFill/>
            <a:miter lim="800000"/>
            <a:headEnd/>
            <a:tailEnd/>
          </a:ln>
          <a:effectLst/>
        </p:spPr>
        <p:txBody>
          <a:bodyPr>
            <a:spAutoFit/>
          </a:bodyPr>
          <a:lstStyle/>
          <a:p>
            <a:r>
              <a:rPr lang="en-GB" sz="2800">
                <a:solidFill>
                  <a:srgbClr val="FF3399"/>
                </a:solidFill>
              </a:rPr>
              <a:t>Positive evaluation of the NHS</a:t>
            </a:r>
            <a:r>
              <a:rPr lang="en-GB" sz="2800"/>
              <a:t> </a:t>
            </a:r>
          </a:p>
          <a:p>
            <a:endParaRPr lang="en-GB" sz="2800"/>
          </a:p>
          <a:p>
            <a:pPr>
              <a:buFontTx/>
              <a:buChar char="•"/>
            </a:pPr>
            <a:r>
              <a:rPr lang="en-GB"/>
              <a:t>The NHS was providing the same real services as other countries but mostly at a </a:t>
            </a:r>
            <a:r>
              <a:rPr lang="en-GB">
                <a:solidFill>
                  <a:srgbClr val="FF3399"/>
                </a:solidFill>
              </a:rPr>
              <a:t>lower cost per patient.</a:t>
            </a:r>
          </a:p>
          <a:p>
            <a:endParaRPr lang="en-GB"/>
          </a:p>
          <a:p>
            <a:pPr>
              <a:buFontTx/>
              <a:buChar char="•"/>
            </a:pPr>
            <a:r>
              <a:rPr lang="en-GB"/>
              <a:t>Doctors, dentists and opticians were inundated with patients queuing up for treatment. This highlighted the </a:t>
            </a:r>
            <a:r>
              <a:rPr lang="en-GB">
                <a:solidFill>
                  <a:srgbClr val="FF3399"/>
                </a:solidFill>
              </a:rPr>
              <a:t>backlog of untreated problems</a:t>
            </a:r>
            <a:r>
              <a:rPr lang="en-GB"/>
              <a:t> which the NHS faced.</a:t>
            </a:r>
          </a:p>
        </p:txBody>
      </p:sp>
      <p:pic>
        <p:nvPicPr>
          <p:cNvPr id="39944" name="Picture 8" descr="j0336695"/>
          <p:cNvPicPr>
            <a:picLocks noChangeAspect="1" noChangeArrowheads="1" noCrop="1"/>
          </p:cNvPicPr>
          <p:nvPr/>
        </p:nvPicPr>
        <p:blipFill>
          <a:blip r:embed="rId2" cstate="print"/>
          <a:srcRect/>
          <a:stretch>
            <a:fillRect/>
          </a:stretch>
        </p:blipFill>
        <p:spPr bwMode="auto">
          <a:xfrm>
            <a:off x="838200" y="4495800"/>
            <a:ext cx="1676400" cy="1454150"/>
          </a:xfrm>
          <a:prstGeom prst="rect">
            <a:avLst/>
          </a:prstGeom>
          <a:noFill/>
        </p:spPr>
      </p:pic>
      <p:pic>
        <p:nvPicPr>
          <p:cNvPr id="39945" name="Picture 9" descr="SY00966A"/>
          <p:cNvPicPr>
            <a:picLocks noChangeAspect="1" noChangeArrowheads="1"/>
          </p:cNvPicPr>
          <p:nvPr/>
        </p:nvPicPr>
        <p:blipFill>
          <a:blip r:embed="rId3" cstate="print"/>
          <a:srcRect/>
          <a:stretch>
            <a:fillRect/>
          </a:stretch>
        </p:blipFill>
        <p:spPr bwMode="auto">
          <a:xfrm>
            <a:off x="6248400" y="4419600"/>
            <a:ext cx="1600200" cy="1600200"/>
          </a:xfrm>
          <a:prstGeom prst="rect">
            <a:avLst/>
          </a:prstGeom>
          <a:noFill/>
          <a:ln w="38100">
            <a:solidFill>
              <a:srgbClr val="FF3399"/>
            </a:solidFill>
            <a:miter lim="800000"/>
            <a:headEnd/>
            <a:tailEnd/>
          </a:ln>
        </p:spPr>
      </p:pic>
      <p:pic>
        <p:nvPicPr>
          <p:cNvPr id="39946" name="Picture 10" descr="j0090320"/>
          <p:cNvPicPr>
            <a:picLocks noChangeAspect="1" noChangeArrowheads="1"/>
          </p:cNvPicPr>
          <p:nvPr/>
        </p:nvPicPr>
        <p:blipFill>
          <a:blip r:embed="rId4" cstate="print"/>
          <a:srcRect/>
          <a:stretch>
            <a:fillRect/>
          </a:stretch>
        </p:blipFill>
        <p:spPr bwMode="auto">
          <a:xfrm>
            <a:off x="3429000" y="4495800"/>
            <a:ext cx="1811338" cy="1293813"/>
          </a:xfrm>
          <a:prstGeom prst="rect">
            <a:avLst/>
          </a:prstGeom>
          <a:noFill/>
          <a:ln w="38100">
            <a:solidFill>
              <a:srgbClr val="FF3399"/>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wipe(left)">
                                      <p:cBhvr>
                                        <p:cTn id="7" dur="1000"/>
                                        <p:tgtEl>
                                          <p:spTgt spid="39940"/>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39944"/>
                                        </p:tgtEl>
                                        <p:attrNameLst>
                                          <p:attrName>style.visibility</p:attrName>
                                        </p:attrNameLst>
                                      </p:cBhvr>
                                      <p:to>
                                        <p:strVal val="visible"/>
                                      </p:to>
                                    </p:set>
                                    <p:anim calcmode="lin" valueType="num">
                                      <p:cBhvr>
                                        <p:cTn id="10" dur="500" fill="hold"/>
                                        <p:tgtEl>
                                          <p:spTgt spid="39944"/>
                                        </p:tgtEl>
                                        <p:attrNameLst>
                                          <p:attrName>ppt_w</p:attrName>
                                        </p:attrNameLst>
                                      </p:cBhvr>
                                      <p:tavLst>
                                        <p:tav tm="0">
                                          <p:val>
                                            <p:fltVal val="0"/>
                                          </p:val>
                                        </p:tav>
                                        <p:tav tm="100000">
                                          <p:val>
                                            <p:strVal val="#ppt_w"/>
                                          </p:val>
                                        </p:tav>
                                      </p:tavLst>
                                    </p:anim>
                                    <p:anim calcmode="lin" valueType="num">
                                      <p:cBhvr>
                                        <p:cTn id="11" dur="500" fill="hold"/>
                                        <p:tgtEl>
                                          <p:spTgt spid="39944"/>
                                        </p:tgtEl>
                                        <p:attrNameLst>
                                          <p:attrName>ppt_h</p:attrName>
                                        </p:attrNameLst>
                                      </p:cBhvr>
                                      <p:tavLst>
                                        <p:tav tm="0">
                                          <p:val>
                                            <p:fltVal val="0"/>
                                          </p:val>
                                        </p:tav>
                                        <p:tav tm="100000">
                                          <p:val>
                                            <p:strVal val="#ppt_h"/>
                                          </p:val>
                                        </p:tav>
                                      </p:tavLst>
                                    </p:anim>
                                    <p:anim calcmode="lin" valueType="num">
                                      <p:cBhvr>
                                        <p:cTn id="12" dur="500" fill="hold"/>
                                        <p:tgtEl>
                                          <p:spTgt spid="39944"/>
                                        </p:tgtEl>
                                        <p:attrNameLst>
                                          <p:attrName>style.rotation</p:attrName>
                                        </p:attrNameLst>
                                      </p:cBhvr>
                                      <p:tavLst>
                                        <p:tav tm="0">
                                          <p:val>
                                            <p:fltVal val="360"/>
                                          </p:val>
                                        </p:tav>
                                        <p:tav tm="100000">
                                          <p:val>
                                            <p:fltVal val="0"/>
                                          </p:val>
                                        </p:tav>
                                      </p:tavLst>
                                    </p:anim>
                                    <p:animEffect transition="in" filter="fade">
                                      <p:cBhvr>
                                        <p:cTn id="13" dur="500"/>
                                        <p:tgtEl>
                                          <p:spTgt spid="39944"/>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39945"/>
                                        </p:tgtEl>
                                        <p:attrNameLst>
                                          <p:attrName>style.visibility</p:attrName>
                                        </p:attrNameLst>
                                      </p:cBhvr>
                                      <p:to>
                                        <p:strVal val="visible"/>
                                      </p:to>
                                    </p:set>
                                    <p:anim calcmode="lin" valueType="num">
                                      <p:cBhvr>
                                        <p:cTn id="16" dur="500" fill="hold"/>
                                        <p:tgtEl>
                                          <p:spTgt spid="39945"/>
                                        </p:tgtEl>
                                        <p:attrNameLst>
                                          <p:attrName>ppt_w</p:attrName>
                                        </p:attrNameLst>
                                      </p:cBhvr>
                                      <p:tavLst>
                                        <p:tav tm="0">
                                          <p:val>
                                            <p:fltVal val="0"/>
                                          </p:val>
                                        </p:tav>
                                        <p:tav tm="100000">
                                          <p:val>
                                            <p:strVal val="#ppt_w"/>
                                          </p:val>
                                        </p:tav>
                                      </p:tavLst>
                                    </p:anim>
                                    <p:anim calcmode="lin" valueType="num">
                                      <p:cBhvr>
                                        <p:cTn id="17" dur="500" fill="hold"/>
                                        <p:tgtEl>
                                          <p:spTgt spid="39945"/>
                                        </p:tgtEl>
                                        <p:attrNameLst>
                                          <p:attrName>ppt_h</p:attrName>
                                        </p:attrNameLst>
                                      </p:cBhvr>
                                      <p:tavLst>
                                        <p:tav tm="0">
                                          <p:val>
                                            <p:fltVal val="0"/>
                                          </p:val>
                                        </p:tav>
                                        <p:tav tm="100000">
                                          <p:val>
                                            <p:strVal val="#ppt_h"/>
                                          </p:val>
                                        </p:tav>
                                      </p:tavLst>
                                    </p:anim>
                                    <p:anim calcmode="lin" valueType="num">
                                      <p:cBhvr>
                                        <p:cTn id="18" dur="500" fill="hold"/>
                                        <p:tgtEl>
                                          <p:spTgt spid="39945"/>
                                        </p:tgtEl>
                                        <p:attrNameLst>
                                          <p:attrName>style.rotation</p:attrName>
                                        </p:attrNameLst>
                                      </p:cBhvr>
                                      <p:tavLst>
                                        <p:tav tm="0">
                                          <p:val>
                                            <p:fltVal val="360"/>
                                          </p:val>
                                        </p:tav>
                                        <p:tav tm="100000">
                                          <p:val>
                                            <p:fltVal val="0"/>
                                          </p:val>
                                        </p:tav>
                                      </p:tavLst>
                                    </p:anim>
                                    <p:animEffect transition="in" filter="fade">
                                      <p:cBhvr>
                                        <p:cTn id="19" dur="500"/>
                                        <p:tgtEl>
                                          <p:spTgt spid="39945"/>
                                        </p:tgtEl>
                                      </p:cBhvr>
                                    </p:animEffect>
                                  </p:childTnLst>
                                </p:cTn>
                              </p:par>
                              <p:par>
                                <p:cTn id="20" presetID="49" presetClass="entr" presetSubtype="0" decel="100000" fill="hold" nodeType="withEffect">
                                  <p:stCondLst>
                                    <p:cond delay="0"/>
                                  </p:stCondLst>
                                  <p:childTnLst>
                                    <p:set>
                                      <p:cBhvr>
                                        <p:cTn id="21" dur="1" fill="hold">
                                          <p:stCondLst>
                                            <p:cond delay="0"/>
                                          </p:stCondLst>
                                        </p:cTn>
                                        <p:tgtEl>
                                          <p:spTgt spid="39946"/>
                                        </p:tgtEl>
                                        <p:attrNameLst>
                                          <p:attrName>style.visibility</p:attrName>
                                        </p:attrNameLst>
                                      </p:cBhvr>
                                      <p:to>
                                        <p:strVal val="visible"/>
                                      </p:to>
                                    </p:set>
                                    <p:anim calcmode="lin" valueType="num">
                                      <p:cBhvr>
                                        <p:cTn id="22" dur="500" fill="hold"/>
                                        <p:tgtEl>
                                          <p:spTgt spid="39946"/>
                                        </p:tgtEl>
                                        <p:attrNameLst>
                                          <p:attrName>ppt_w</p:attrName>
                                        </p:attrNameLst>
                                      </p:cBhvr>
                                      <p:tavLst>
                                        <p:tav tm="0">
                                          <p:val>
                                            <p:fltVal val="0"/>
                                          </p:val>
                                        </p:tav>
                                        <p:tav tm="100000">
                                          <p:val>
                                            <p:strVal val="#ppt_w"/>
                                          </p:val>
                                        </p:tav>
                                      </p:tavLst>
                                    </p:anim>
                                    <p:anim calcmode="lin" valueType="num">
                                      <p:cBhvr>
                                        <p:cTn id="23" dur="500" fill="hold"/>
                                        <p:tgtEl>
                                          <p:spTgt spid="39946"/>
                                        </p:tgtEl>
                                        <p:attrNameLst>
                                          <p:attrName>ppt_h</p:attrName>
                                        </p:attrNameLst>
                                      </p:cBhvr>
                                      <p:tavLst>
                                        <p:tav tm="0">
                                          <p:val>
                                            <p:fltVal val="0"/>
                                          </p:val>
                                        </p:tav>
                                        <p:tav tm="100000">
                                          <p:val>
                                            <p:strVal val="#ppt_h"/>
                                          </p:val>
                                        </p:tav>
                                      </p:tavLst>
                                    </p:anim>
                                    <p:anim calcmode="lin" valueType="num">
                                      <p:cBhvr>
                                        <p:cTn id="24" dur="500" fill="hold"/>
                                        <p:tgtEl>
                                          <p:spTgt spid="39946"/>
                                        </p:tgtEl>
                                        <p:attrNameLst>
                                          <p:attrName>style.rotation</p:attrName>
                                        </p:attrNameLst>
                                      </p:cBhvr>
                                      <p:tavLst>
                                        <p:tav tm="0">
                                          <p:val>
                                            <p:fltVal val="360"/>
                                          </p:val>
                                        </p:tav>
                                        <p:tav tm="100000">
                                          <p:val>
                                            <p:fltVal val="0"/>
                                          </p:val>
                                        </p:tav>
                                      </p:tavLst>
                                    </p:anim>
                                    <p:animEffect transition="in" filter="fade">
                                      <p:cBhvr>
                                        <p:cTn id="25" dur="500"/>
                                        <p:tgtEl>
                                          <p:spTgt spid="39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Text Box 5"/>
          <p:cNvSpPr txBox="1">
            <a:spLocks noChangeArrowheads="1"/>
          </p:cNvSpPr>
          <p:nvPr/>
        </p:nvSpPr>
        <p:spPr bwMode="auto">
          <a:xfrm>
            <a:off x="609600" y="457200"/>
            <a:ext cx="7162800" cy="2103438"/>
          </a:xfrm>
          <a:prstGeom prst="rect">
            <a:avLst/>
          </a:prstGeom>
          <a:solidFill>
            <a:srgbClr val="FFDDFF"/>
          </a:solidFill>
          <a:ln w="9525">
            <a:noFill/>
            <a:miter lim="800000"/>
            <a:headEnd/>
            <a:tailEnd/>
          </a:ln>
          <a:effectLst/>
        </p:spPr>
        <p:txBody>
          <a:bodyPr>
            <a:spAutoFit/>
          </a:bodyPr>
          <a:lstStyle/>
          <a:p>
            <a:pPr>
              <a:spcBef>
                <a:spcPct val="50000"/>
              </a:spcBef>
              <a:buFontTx/>
              <a:buChar char="•"/>
            </a:pPr>
            <a:r>
              <a:rPr lang="en-GB"/>
              <a:t>In its first year of operation treated some 8.5 million dental patients…</a:t>
            </a:r>
          </a:p>
          <a:p>
            <a:pPr>
              <a:spcBef>
                <a:spcPct val="50000"/>
              </a:spcBef>
              <a:buFontTx/>
              <a:buChar char="•"/>
            </a:pPr>
            <a:endParaRPr lang="en-GB"/>
          </a:p>
          <a:p>
            <a:pPr>
              <a:spcBef>
                <a:spcPct val="50000"/>
              </a:spcBef>
            </a:pPr>
            <a:r>
              <a:rPr lang="en-GB"/>
              <a:t>…and dispensed more than 5 million pairs of spectacles.</a:t>
            </a:r>
          </a:p>
        </p:txBody>
      </p:sp>
      <p:pic>
        <p:nvPicPr>
          <p:cNvPr id="33798" name="Picture 6" descr="j0234735"/>
          <p:cNvPicPr>
            <a:picLocks noChangeAspect="1" noChangeArrowheads="1" noCrop="1"/>
          </p:cNvPicPr>
          <p:nvPr/>
        </p:nvPicPr>
        <p:blipFill>
          <a:blip r:embed="rId2" cstate="print"/>
          <a:srcRect/>
          <a:stretch>
            <a:fillRect/>
          </a:stretch>
        </p:blipFill>
        <p:spPr bwMode="auto">
          <a:xfrm>
            <a:off x="8077200" y="533400"/>
            <a:ext cx="704850" cy="51276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wipe(left)">
                                      <p:cBhvr>
                                        <p:cTn id="7" dur="500"/>
                                        <p:tgtEl>
                                          <p:spTgt spid="33797"/>
                                        </p:tgtEl>
                                      </p:cBhvr>
                                    </p:animEffect>
                                  </p:childTnLst>
                                </p:cTn>
                              </p:par>
                              <p:par>
                                <p:cTn id="8" presetID="22" presetClass="entr" presetSubtype="8" fill="hold" nodeType="withEffect">
                                  <p:stCondLst>
                                    <p:cond delay="0"/>
                                  </p:stCondLst>
                                  <p:childTnLst>
                                    <p:set>
                                      <p:cBhvr>
                                        <p:cTn id="9" dur="1" fill="hold">
                                          <p:stCondLst>
                                            <p:cond delay="0"/>
                                          </p:stCondLst>
                                        </p:cTn>
                                        <p:tgtEl>
                                          <p:spTgt spid="33798"/>
                                        </p:tgtEl>
                                        <p:attrNameLst>
                                          <p:attrName>style.visibility</p:attrName>
                                        </p:attrNameLst>
                                      </p:cBhvr>
                                      <p:to>
                                        <p:strVal val="visible"/>
                                      </p:to>
                                    </p:set>
                                    <p:animEffect transition="in" filter="wipe(left)">
                                      <p:cBhvr>
                                        <p:cTn id="10" dur="500"/>
                                        <p:tgtEl>
                                          <p:spTgt spid="3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381000"/>
            <a:ext cx="8077200" cy="5543550"/>
          </a:xfrm>
          <a:prstGeom prst="rect">
            <a:avLst/>
          </a:prstGeom>
          <a:noFill/>
          <a:ln w="9525">
            <a:noFill/>
            <a:miter lim="800000"/>
            <a:headEnd/>
            <a:tailEnd/>
          </a:ln>
          <a:effectLst/>
        </p:spPr>
        <p:txBody>
          <a:bodyPr>
            <a:spAutoFit/>
          </a:bodyPr>
          <a:lstStyle/>
          <a:p>
            <a:r>
              <a:rPr lang="en-GB" sz="2800">
                <a:solidFill>
                  <a:srgbClr val="FF3399"/>
                </a:solidFill>
              </a:rPr>
              <a:t>Positive evaluation of the NHS</a:t>
            </a:r>
            <a:r>
              <a:rPr lang="en-GB"/>
              <a:t> </a:t>
            </a:r>
          </a:p>
          <a:p>
            <a:endParaRPr lang="en-GB"/>
          </a:p>
          <a:p>
            <a:pPr>
              <a:buFontTx/>
              <a:buChar char="•"/>
            </a:pPr>
            <a:r>
              <a:rPr lang="en-GB"/>
              <a:t>Prescriptions rose from 7 million per month before the NHS to 13.5 million per month in September 1948.</a:t>
            </a:r>
          </a:p>
          <a:p>
            <a:r>
              <a:rPr lang="en-GB"/>
              <a:t> </a:t>
            </a:r>
          </a:p>
          <a:p>
            <a:pPr>
              <a:buFontTx/>
              <a:buChar char="•"/>
            </a:pPr>
            <a:r>
              <a:rPr lang="en-US"/>
              <a:t>The NHS took on new functions:</a:t>
            </a:r>
            <a:endParaRPr lang="en-GB"/>
          </a:p>
          <a:p>
            <a:pPr>
              <a:buFontTx/>
              <a:buChar char="•"/>
            </a:pPr>
            <a:endParaRPr lang="en-US"/>
          </a:p>
          <a:p>
            <a:pPr>
              <a:buFontTx/>
              <a:buChar char="•"/>
            </a:pPr>
            <a:endParaRPr lang="en-US"/>
          </a:p>
          <a:p>
            <a:endParaRPr lang="en-US"/>
          </a:p>
          <a:p>
            <a:endParaRPr lang="en-US"/>
          </a:p>
          <a:p>
            <a:pPr>
              <a:buFontTx/>
              <a:buChar char="•"/>
            </a:pPr>
            <a:endParaRPr lang="en-US"/>
          </a:p>
          <a:p>
            <a:pPr>
              <a:buFontTx/>
              <a:buChar char="•"/>
            </a:pPr>
            <a:endParaRPr lang="en-US"/>
          </a:p>
          <a:p>
            <a:endParaRPr lang="en-US"/>
          </a:p>
          <a:p>
            <a:pPr>
              <a:buFontTx/>
              <a:buChar char="•"/>
            </a:pPr>
            <a:r>
              <a:rPr lang="en-US"/>
              <a:t>The provision of hearing aids, false teeth and efficient glasses improved the quality of life of a major part of the population, especially the elderly.</a:t>
            </a:r>
            <a:endParaRPr lang="en-GB"/>
          </a:p>
        </p:txBody>
      </p:sp>
      <p:sp>
        <p:nvSpPr>
          <p:cNvPr id="22531" name="Text Box 3"/>
          <p:cNvSpPr txBox="1">
            <a:spLocks noChangeArrowheads="1"/>
          </p:cNvSpPr>
          <p:nvPr/>
        </p:nvSpPr>
        <p:spPr bwMode="auto">
          <a:xfrm>
            <a:off x="1600200" y="2743200"/>
            <a:ext cx="6019800" cy="2101850"/>
          </a:xfrm>
          <a:prstGeom prst="rect">
            <a:avLst/>
          </a:prstGeom>
          <a:solidFill>
            <a:srgbClr val="FFDDFF"/>
          </a:solidFill>
          <a:ln w="9525">
            <a:noFill/>
            <a:miter lim="800000"/>
            <a:headEnd/>
            <a:tailEnd/>
          </a:ln>
          <a:effectLst/>
        </p:spPr>
        <p:txBody>
          <a:bodyPr>
            <a:spAutoFit/>
          </a:bodyPr>
          <a:lstStyle/>
          <a:p>
            <a:pPr>
              <a:buFontTx/>
              <a:buChar char="•"/>
            </a:pPr>
            <a:r>
              <a:rPr lang="en-US">
                <a:solidFill>
                  <a:srgbClr val="FF3399"/>
                </a:solidFill>
              </a:rPr>
              <a:t>mass screenings for tuberculosis </a:t>
            </a:r>
            <a:endParaRPr lang="en-GB">
              <a:solidFill>
                <a:srgbClr val="FF3399"/>
              </a:solidFill>
            </a:endParaRPr>
          </a:p>
          <a:p>
            <a:pPr>
              <a:buFontTx/>
              <a:buChar char="•"/>
            </a:pPr>
            <a:r>
              <a:rPr lang="en-US">
                <a:solidFill>
                  <a:srgbClr val="FF3399"/>
                </a:solidFill>
              </a:rPr>
              <a:t>maternity and child welfare clinics on new housing developments </a:t>
            </a:r>
            <a:endParaRPr lang="en-GB">
              <a:solidFill>
                <a:srgbClr val="FF3399"/>
              </a:solidFill>
            </a:endParaRPr>
          </a:p>
          <a:p>
            <a:pPr>
              <a:buFontTx/>
              <a:buChar char="•"/>
            </a:pPr>
            <a:r>
              <a:rPr lang="en-US">
                <a:solidFill>
                  <a:srgbClr val="FF3399"/>
                </a:solidFill>
              </a:rPr>
              <a:t>modernised the ambulance service, </a:t>
            </a:r>
            <a:endParaRPr lang="en-GB">
              <a:solidFill>
                <a:srgbClr val="FF3399"/>
              </a:solidFill>
            </a:endParaRPr>
          </a:p>
          <a:p>
            <a:pPr>
              <a:buFontTx/>
              <a:buChar char="•"/>
            </a:pPr>
            <a:r>
              <a:rPr lang="en-US">
                <a:solidFill>
                  <a:srgbClr val="FF3399"/>
                </a:solidFill>
              </a:rPr>
              <a:t>provided by home helps and medical social workers.</a:t>
            </a:r>
            <a:r>
              <a:rPr lang="en-US"/>
              <a:t> </a:t>
            </a: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530">
                                            <p:txEl>
                                              <p:pRg st="2" end="2"/>
                                            </p:txEl>
                                          </p:spTgt>
                                        </p:tgtEl>
                                        <p:attrNameLst>
                                          <p:attrName>style.visibility</p:attrName>
                                        </p:attrNameLst>
                                      </p:cBhvr>
                                      <p:to>
                                        <p:strVal val="visible"/>
                                      </p:to>
                                    </p:set>
                                    <p:animEffect transition="in" filter="wipe(left)">
                                      <p:cBhvr>
                                        <p:cTn id="12" dur="500"/>
                                        <p:tgtEl>
                                          <p:spTgt spid="2253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530">
                                            <p:txEl>
                                              <p:pRg st="4" end="4"/>
                                            </p:txEl>
                                          </p:spTgt>
                                        </p:tgtEl>
                                        <p:attrNameLst>
                                          <p:attrName>style.visibility</p:attrName>
                                        </p:attrNameLst>
                                      </p:cBhvr>
                                      <p:to>
                                        <p:strVal val="visible"/>
                                      </p:to>
                                    </p:set>
                                    <p:animEffect transition="in" filter="wipe(left)">
                                      <p:cBhvr>
                                        <p:cTn id="17" dur="500"/>
                                        <p:tgtEl>
                                          <p:spTgt spid="2253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gtEl>
                                        <p:attrNameLst>
                                          <p:attrName>style.visibility</p:attrName>
                                        </p:attrNameLst>
                                      </p:cBhvr>
                                      <p:to>
                                        <p:strVal val="visible"/>
                                      </p:to>
                                    </p:set>
                                    <p:animEffect transition="in" filter="wipe(left)">
                                      <p:cBhvr>
                                        <p:cTn id="22" dur="500"/>
                                        <p:tgtEl>
                                          <p:spTgt spid="225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530">
                                            <p:txEl>
                                              <p:pRg st="12" end="12"/>
                                            </p:txEl>
                                          </p:spTgt>
                                        </p:tgtEl>
                                        <p:attrNameLst>
                                          <p:attrName>style.visibility</p:attrName>
                                        </p:attrNameLst>
                                      </p:cBhvr>
                                      <p:to>
                                        <p:strVal val="visible"/>
                                      </p:to>
                                    </p:set>
                                    <p:animEffect transition="in" filter="wipe(left)">
                                      <p:cBhvr>
                                        <p:cTn id="27" dur="500"/>
                                        <p:tgtEl>
                                          <p:spTgt spid="2253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81000" y="304800"/>
            <a:ext cx="1752600" cy="519113"/>
          </a:xfrm>
          <a:prstGeom prst="rect">
            <a:avLst/>
          </a:prstGeom>
          <a:noFill/>
          <a:ln w="9525">
            <a:noFill/>
            <a:miter lim="800000"/>
            <a:headEnd/>
            <a:tailEnd/>
          </a:ln>
          <a:effectLst/>
        </p:spPr>
        <p:txBody>
          <a:bodyPr>
            <a:spAutoFit/>
          </a:bodyPr>
          <a:lstStyle/>
          <a:p>
            <a:r>
              <a:rPr lang="en-GB" sz="2800">
                <a:solidFill>
                  <a:srgbClr val="FF3399"/>
                </a:solidFill>
              </a:rPr>
              <a:t>Criticism</a:t>
            </a:r>
          </a:p>
        </p:txBody>
      </p:sp>
      <p:pic>
        <p:nvPicPr>
          <p:cNvPr id="21507" name="Picture 3" descr="j0289344"/>
          <p:cNvPicPr>
            <a:picLocks noChangeAspect="1" noChangeArrowheads="1"/>
          </p:cNvPicPr>
          <p:nvPr/>
        </p:nvPicPr>
        <p:blipFill>
          <a:blip r:embed="rId2" cstate="print"/>
          <a:srcRect/>
          <a:stretch>
            <a:fillRect/>
          </a:stretch>
        </p:blipFill>
        <p:spPr bwMode="auto">
          <a:xfrm>
            <a:off x="7696200" y="228600"/>
            <a:ext cx="1219200" cy="815975"/>
          </a:xfrm>
          <a:prstGeom prst="rect">
            <a:avLst/>
          </a:prstGeom>
          <a:noFill/>
          <a:ln w="38100">
            <a:solidFill>
              <a:srgbClr val="FF3399"/>
            </a:solidFill>
            <a:miter lim="800000"/>
            <a:headEnd/>
            <a:tailEnd/>
          </a:ln>
        </p:spPr>
      </p:pic>
      <p:sp>
        <p:nvSpPr>
          <p:cNvPr id="21508" name="Text Box 4"/>
          <p:cNvSpPr txBox="1">
            <a:spLocks noChangeArrowheads="1"/>
          </p:cNvSpPr>
          <p:nvPr/>
        </p:nvSpPr>
        <p:spPr bwMode="auto">
          <a:xfrm>
            <a:off x="304800" y="1143000"/>
            <a:ext cx="8534400" cy="5451475"/>
          </a:xfrm>
          <a:prstGeom prst="rect">
            <a:avLst/>
          </a:prstGeom>
          <a:solidFill>
            <a:srgbClr val="FFDDFF"/>
          </a:solidFill>
          <a:ln w="9525">
            <a:noFill/>
            <a:miter lim="800000"/>
            <a:headEnd/>
            <a:tailEnd/>
          </a:ln>
          <a:effectLst/>
        </p:spPr>
        <p:txBody>
          <a:bodyPr>
            <a:spAutoFit/>
          </a:bodyPr>
          <a:lstStyle/>
          <a:p>
            <a:r>
              <a:rPr lang="en-GB"/>
              <a:t>The enormous expense of the NHS came as a shock. By 1950, the NHS was costing £358 million a year</a:t>
            </a:r>
          </a:p>
          <a:p>
            <a:endParaRPr lang="en-GB"/>
          </a:p>
          <a:p>
            <a:r>
              <a:rPr lang="en-GB"/>
              <a:t>The Labour government was forced to backtrack on the principle of a free service by introducing charges for spectacles and dental treatment.</a:t>
            </a:r>
          </a:p>
          <a:p>
            <a:r>
              <a:rPr lang="en-GB"/>
              <a:t> </a:t>
            </a:r>
          </a:p>
          <a:p>
            <a:r>
              <a:rPr lang="en-GB"/>
              <a:t>Plans for new hospitals and health centres had to be shelved. </a:t>
            </a:r>
          </a:p>
          <a:p>
            <a:endParaRPr lang="en-GB"/>
          </a:p>
          <a:p>
            <a:r>
              <a:rPr lang="en-GB"/>
              <a:t>New demands put pressure on the NHS e.g. more mothers were wanting their </a:t>
            </a:r>
            <a:r>
              <a:rPr lang="en-GB">
                <a:solidFill>
                  <a:srgbClr val="FF3399"/>
                </a:solidFill>
              </a:rPr>
              <a:t>babies delivered in hospital</a:t>
            </a:r>
            <a:r>
              <a:rPr lang="en-GB"/>
              <a:t> as opposed to at home. New medical techniques also created new demands and pressures e.g. </a:t>
            </a:r>
            <a:r>
              <a:rPr lang="en-GB">
                <a:solidFill>
                  <a:srgbClr val="FF3399"/>
                </a:solidFill>
              </a:rPr>
              <a:t>cardiac surgery</a:t>
            </a:r>
            <a:r>
              <a:rPr lang="en-GB"/>
              <a:t> was being applied to heart disease, and the </a:t>
            </a:r>
            <a:r>
              <a:rPr lang="en-GB">
                <a:solidFill>
                  <a:srgbClr val="FF3399"/>
                </a:solidFill>
              </a:rPr>
              <a:t>first hip replacements</a:t>
            </a:r>
            <a:r>
              <a:rPr lang="en-GB"/>
              <a:t> were beginning to be performed.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left)">
                                      <p:cBhvr>
                                        <p:cTn id="7" dur="500"/>
                                        <p:tgtEl>
                                          <p:spTgt spid="21506">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wheel(4)">
                                      <p:cBhvr>
                                        <p:cTn id="10" dur="500"/>
                                        <p:tgtEl>
                                          <p:spTgt spid="2150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1508">
                                            <p:txEl>
                                              <p:pRg st="0" end="0"/>
                                            </p:txEl>
                                          </p:spTgt>
                                        </p:tgtEl>
                                        <p:attrNameLst>
                                          <p:attrName>style.visibility</p:attrName>
                                        </p:attrNameLst>
                                      </p:cBhvr>
                                      <p:to>
                                        <p:strVal val="visible"/>
                                      </p:to>
                                    </p:set>
                                    <p:animEffect transition="in" filter="wipe(left)">
                                      <p:cBhvr>
                                        <p:cTn id="15" dur="1000"/>
                                        <p:tgtEl>
                                          <p:spTgt spid="2150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1508">
                                            <p:txEl>
                                              <p:pRg st="2" end="2"/>
                                            </p:txEl>
                                          </p:spTgt>
                                        </p:tgtEl>
                                        <p:attrNameLst>
                                          <p:attrName>style.visibility</p:attrName>
                                        </p:attrNameLst>
                                      </p:cBhvr>
                                      <p:to>
                                        <p:strVal val="visible"/>
                                      </p:to>
                                    </p:set>
                                    <p:animEffect transition="in" filter="wipe(left)">
                                      <p:cBhvr>
                                        <p:cTn id="20" dur="1000"/>
                                        <p:tgtEl>
                                          <p:spTgt spid="2150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1508">
                                            <p:txEl>
                                              <p:pRg st="3" end="3"/>
                                            </p:txEl>
                                          </p:spTgt>
                                        </p:tgtEl>
                                        <p:attrNameLst>
                                          <p:attrName>style.visibility</p:attrName>
                                        </p:attrNameLst>
                                      </p:cBhvr>
                                      <p:to>
                                        <p:strVal val="visible"/>
                                      </p:to>
                                    </p:set>
                                    <p:animEffect transition="in" filter="wipe(left)">
                                      <p:cBhvr>
                                        <p:cTn id="25" dur="1000"/>
                                        <p:tgtEl>
                                          <p:spTgt spid="2150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1508">
                                            <p:txEl>
                                              <p:pRg st="4" end="4"/>
                                            </p:txEl>
                                          </p:spTgt>
                                        </p:tgtEl>
                                        <p:attrNameLst>
                                          <p:attrName>style.visibility</p:attrName>
                                        </p:attrNameLst>
                                      </p:cBhvr>
                                      <p:to>
                                        <p:strVal val="visible"/>
                                      </p:to>
                                    </p:set>
                                    <p:animEffect transition="in" filter="wipe(left)">
                                      <p:cBhvr>
                                        <p:cTn id="30" dur="1000"/>
                                        <p:tgtEl>
                                          <p:spTgt spid="2150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1508">
                                            <p:txEl>
                                              <p:pRg st="6" end="6"/>
                                            </p:txEl>
                                          </p:spTgt>
                                        </p:tgtEl>
                                        <p:attrNameLst>
                                          <p:attrName>style.visibility</p:attrName>
                                        </p:attrNameLst>
                                      </p:cBhvr>
                                      <p:to>
                                        <p:strVal val="visible"/>
                                      </p:to>
                                    </p:set>
                                    <p:animEffect transition="in" filter="wipe(left)">
                                      <p:cBhvr>
                                        <p:cTn id="35" dur="1000"/>
                                        <p:tgtEl>
                                          <p:spTgt spid="2150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81000" y="304800"/>
            <a:ext cx="4876800" cy="1143000"/>
          </a:xfrm>
          <a:prstGeom prst="rect">
            <a:avLst/>
          </a:prstGeom>
          <a:noFill/>
          <a:ln w="9525">
            <a:noFill/>
            <a:miter lim="800000"/>
            <a:headEnd/>
            <a:tailEnd/>
          </a:ln>
          <a:effectLst/>
        </p:spPr>
        <p:txBody>
          <a:bodyPr>
            <a:spAutoFit/>
          </a:bodyPr>
          <a:lstStyle/>
          <a:p>
            <a:r>
              <a:rPr lang="en-GB" sz="2800">
                <a:solidFill>
                  <a:srgbClr val="FF3399"/>
                </a:solidFill>
              </a:rPr>
              <a:t>Criticism</a:t>
            </a:r>
            <a:r>
              <a:rPr lang="en-GB" sz="2800"/>
              <a:t> </a:t>
            </a:r>
          </a:p>
          <a:p>
            <a:endParaRPr lang="en-GB" sz="900"/>
          </a:p>
          <a:p>
            <a:r>
              <a:rPr lang="en-GB">
                <a:solidFill>
                  <a:srgbClr val="FF3399"/>
                </a:solidFill>
              </a:rPr>
              <a:t>Right wing historians</a:t>
            </a:r>
            <a:r>
              <a:rPr lang="en-GB"/>
              <a:t> argue that:</a:t>
            </a:r>
          </a:p>
          <a:p>
            <a:pPr lvl="1"/>
            <a:endParaRPr lang="en-GB" sz="1000"/>
          </a:p>
        </p:txBody>
      </p:sp>
      <p:pic>
        <p:nvPicPr>
          <p:cNvPr id="20483" name="Picture 3" descr="j0228831"/>
          <p:cNvPicPr>
            <a:picLocks noChangeAspect="1" noChangeArrowheads="1"/>
          </p:cNvPicPr>
          <p:nvPr/>
        </p:nvPicPr>
        <p:blipFill>
          <a:blip r:embed="rId2" cstate="print"/>
          <a:srcRect/>
          <a:stretch>
            <a:fillRect/>
          </a:stretch>
        </p:blipFill>
        <p:spPr bwMode="auto">
          <a:xfrm>
            <a:off x="7315200" y="304800"/>
            <a:ext cx="1514475" cy="939800"/>
          </a:xfrm>
          <a:prstGeom prst="rect">
            <a:avLst/>
          </a:prstGeom>
          <a:noFill/>
        </p:spPr>
      </p:pic>
      <p:sp>
        <p:nvSpPr>
          <p:cNvPr id="20484" name="Text Box 4"/>
          <p:cNvSpPr txBox="1">
            <a:spLocks noChangeArrowheads="1"/>
          </p:cNvSpPr>
          <p:nvPr/>
        </p:nvSpPr>
        <p:spPr bwMode="auto">
          <a:xfrm>
            <a:off x="457200" y="1524000"/>
            <a:ext cx="8229600" cy="4781550"/>
          </a:xfrm>
          <a:prstGeom prst="rect">
            <a:avLst/>
          </a:prstGeom>
          <a:solidFill>
            <a:srgbClr val="FFDDFF"/>
          </a:solidFill>
          <a:ln w="9525">
            <a:noFill/>
            <a:miter lim="800000"/>
            <a:headEnd/>
            <a:tailEnd/>
          </a:ln>
          <a:effectLst/>
        </p:spPr>
        <p:txBody>
          <a:bodyPr>
            <a:spAutoFit/>
          </a:bodyPr>
          <a:lstStyle/>
          <a:p>
            <a:pPr lvl="1">
              <a:buFontTx/>
              <a:buChar char="•"/>
            </a:pPr>
            <a:r>
              <a:rPr lang="en-GB"/>
              <a:t>the </a:t>
            </a:r>
            <a:r>
              <a:rPr lang="en-GB">
                <a:solidFill>
                  <a:srgbClr val="FF3399"/>
                </a:solidFill>
              </a:rPr>
              <a:t>NHS was too generous</a:t>
            </a:r>
            <a:r>
              <a:rPr lang="en-GB"/>
              <a:t> in allowing everyone to get free dentures, spectacles and prescriptions. This was </a:t>
            </a:r>
            <a:r>
              <a:rPr lang="en-GB">
                <a:solidFill>
                  <a:srgbClr val="FF3399"/>
                </a:solidFill>
              </a:rPr>
              <a:t>wasteful of scarce resources</a:t>
            </a:r>
            <a:r>
              <a:rPr lang="en-GB"/>
              <a:t>. People were getting things they did not need.</a:t>
            </a:r>
          </a:p>
          <a:p>
            <a:pPr lvl="1">
              <a:buFontTx/>
              <a:buChar char="•"/>
            </a:pPr>
            <a:r>
              <a:rPr lang="en-GB"/>
              <a:t>The NHS was available free to </a:t>
            </a:r>
            <a:r>
              <a:rPr lang="en-GB">
                <a:solidFill>
                  <a:srgbClr val="FF3399"/>
                </a:solidFill>
              </a:rPr>
              <a:t>everybody from all over the world</a:t>
            </a:r>
            <a:r>
              <a:rPr lang="en-GB"/>
              <a:t> and this seemed to be overgenerous for a country so recently battered economically by world war.</a:t>
            </a:r>
          </a:p>
          <a:p>
            <a:pPr lvl="1">
              <a:buFontTx/>
              <a:buChar char="•"/>
            </a:pPr>
            <a:r>
              <a:rPr lang="en-GB"/>
              <a:t>critics claim that Labour should have concentrated at first on investing in Britain’s shattered industries rather than social welfare.  </a:t>
            </a:r>
          </a:p>
          <a:p>
            <a:pPr lvl="1">
              <a:buFontTx/>
              <a:buChar char="•"/>
            </a:pPr>
            <a:r>
              <a:rPr lang="en-GB"/>
              <a:t>“The country needed new homes and hospitals, but these should only have been provided (as in Germany) after the re-creation of an efficient industrial base." </a:t>
            </a:r>
            <a:r>
              <a:rPr lang="en-GB">
                <a:solidFill>
                  <a:srgbClr val="FF3399"/>
                </a:solidFill>
              </a:rPr>
              <a:t>(Correlli Barnett)</a:t>
            </a: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wipe(left)">
                                      <p:cBhvr>
                                        <p:cTn id="7" dur="5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482">
                                            <p:txEl>
                                              <p:pRg st="2" end="2"/>
                                            </p:txEl>
                                          </p:spTgt>
                                        </p:tgtEl>
                                        <p:attrNameLst>
                                          <p:attrName>style.visibility</p:attrName>
                                        </p:attrNameLst>
                                      </p:cBhvr>
                                      <p:to>
                                        <p:strVal val="visible"/>
                                      </p:to>
                                    </p:set>
                                    <p:animEffect transition="in" filter="wipe(left)">
                                      <p:cBhvr>
                                        <p:cTn id="12" dur="500"/>
                                        <p:tgtEl>
                                          <p:spTgt spid="20482">
                                            <p:txEl>
                                              <p:pRg st="2" end="2"/>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20483"/>
                                        </p:tgtEl>
                                        <p:attrNameLst>
                                          <p:attrName>style.visibility</p:attrName>
                                        </p:attrNameLst>
                                      </p:cBhvr>
                                      <p:to>
                                        <p:strVal val="visible"/>
                                      </p:to>
                                    </p:set>
                                    <p:animEffect transition="in" filter="wheel(4)">
                                      <p:cBhvr>
                                        <p:cTn id="15" dur="500"/>
                                        <p:tgtEl>
                                          <p:spTgt spid="2048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0484">
                                            <p:txEl>
                                              <p:pRg st="0" end="0"/>
                                            </p:txEl>
                                          </p:spTgt>
                                        </p:tgtEl>
                                        <p:attrNameLst>
                                          <p:attrName>style.visibility</p:attrName>
                                        </p:attrNameLst>
                                      </p:cBhvr>
                                      <p:to>
                                        <p:strVal val="visible"/>
                                      </p:to>
                                    </p:set>
                                    <p:animEffect transition="in" filter="wipe(left)">
                                      <p:cBhvr>
                                        <p:cTn id="20" dur="1000"/>
                                        <p:tgtEl>
                                          <p:spTgt spid="2048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0484">
                                            <p:txEl>
                                              <p:pRg st="1" end="1"/>
                                            </p:txEl>
                                          </p:spTgt>
                                        </p:tgtEl>
                                        <p:attrNameLst>
                                          <p:attrName>style.visibility</p:attrName>
                                        </p:attrNameLst>
                                      </p:cBhvr>
                                      <p:to>
                                        <p:strVal val="visible"/>
                                      </p:to>
                                    </p:set>
                                    <p:animEffect transition="in" filter="wipe(left)">
                                      <p:cBhvr>
                                        <p:cTn id="25" dur="1000"/>
                                        <p:tgtEl>
                                          <p:spTgt spid="2048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0484">
                                            <p:txEl>
                                              <p:pRg st="2" end="2"/>
                                            </p:txEl>
                                          </p:spTgt>
                                        </p:tgtEl>
                                        <p:attrNameLst>
                                          <p:attrName>style.visibility</p:attrName>
                                        </p:attrNameLst>
                                      </p:cBhvr>
                                      <p:to>
                                        <p:strVal val="visible"/>
                                      </p:to>
                                    </p:set>
                                    <p:animEffect transition="in" filter="wipe(left)">
                                      <p:cBhvr>
                                        <p:cTn id="30" dur="1000"/>
                                        <p:tgtEl>
                                          <p:spTgt spid="2048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0484">
                                            <p:txEl>
                                              <p:pRg st="3" end="3"/>
                                            </p:txEl>
                                          </p:spTgt>
                                        </p:tgtEl>
                                        <p:attrNameLst>
                                          <p:attrName>style.visibility</p:attrName>
                                        </p:attrNameLst>
                                      </p:cBhvr>
                                      <p:to>
                                        <p:strVal val="visible"/>
                                      </p:to>
                                    </p:set>
                                    <p:animEffect transition="in" filter="wipe(left)">
                                      <p:cBhvr>
                                        <p:cTn id="35" dur="1000"/>
                                        <p:tgtEl>
                                          <p:spTgt spid="204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0"/>
            <a:ext cx="8458200" cy="3016250"/>
          </a:xfrm>
          <a:prstGeom prst="rect">
            <a:avLst/>
          </a:prstGeom>
          <a:noFill/>
          <a:ln w="9525">
            <a:noFill/>
            <a:miter lim="800000"/>
            <a:headEnd/>
            <a:tailEnd/>
          </a:ln>
          <a:effectLst/>
        </p:spPr>
        <p:txBody>
          <a:bodyPr>
            <a:spAutoFit/>
          </a:bodyPr>
          <a:lstStyle/>
          <a:p>
            <a:r>
              <a:rPr lang="en-GB" sz="2800">
                <a:solidFill>
                  <a:srgbClr val="FF3399"/>
                </a:solidFill>
              </a:rPr>
              <a:t>Criticism</a:t>
            </a:r>
            <a:r>
              <a:rPr lang="en-GB" sz="2800"/>
              <a:t> </a:t>
            </a:r>
          </a:p>
          <a:p>
            <a:endParaRPr lang="en-GB" sz="1000"/>
          </a:p>
          <a:p>
            <a:r>
              <a:rPr lang="en-GB">
                <a:solidFill>
                  <a:srgbClr val="FF3399"/>
                </a:solidFill>
              </a:rPr>
              <a:t>Left wing historians</a:t>
            </a:r>
            <a:r>
              <a:rPr lang="en-GB"/>
              <a:t> on the other hand argue that:</a:t>
            </a:r>
          </a:p>
          <a:p>
            <a:pPr lvl="1">
              <a:buFontTx/>
              <a:buChar char="•"/>
            </a:pPr>
            <a:r>
              <a:rPr lang="en-GB"/>
              <a:t>The NHS did not eliminate private health care. Bevan allowed private patients, in 'pay beds', in NHS hospitals. </a:t>
            </a:r>
          </a:p>
          <a:p>
            <a:pPr lvl="1"/>
            <a:endParaRPr lang="en-GB"/>
          </a:p>
          <a:p>
            <a:pPr>
              <a:buFontTx/>
              <a:buChar char="•"/>
            </a:pPr>
            <a:r>
              <a:rPr lang="en-GB">
                <a:solidFill>
                  <a:srgbClr val="FF3399"/>
                </a:solidFill>
              </a:rPr>
              <a:t>Charles Webster</a:t>
            </a:r>
            <a:r>
              <a:rPr lang="en-GB"/>
              <a:t>, the official historian of the NHS, is very critical. He argues that: </a:t>
            </a:r>
          </a:p>
        </p:txBody>
      </p:sp>
      <p:sp>
        <p:nvSpPr>
          <p:cNvPr id="19459" name="Text Box 3"/>
          <p:cNvSpPr txBox="1">
            <a:spLocks noChangeArrowheads="1"/>
          </p:cNvSpPr>
          <p:nvPr/>
        </p:nvSpPr>
        <p:spPr bwMode="auto">
          <a:xfrm>
            <a:off x="914400" y="3276600"/>
            <a:ext cx="7391400" cy="3441700"/>
          </a:xfrm>
          <a:prstGeom prst="rect">
            <a:avLst/>
          </a:prstGeom>
          <a:solidFill>
            <a:srgbClr val="FFDDFF"/>
          </a:solidFill>
          <a:ln w="9525">
            <a:noFill/>
            <a:miter lim="800000"/>
            <a:headEnd/>
            <a:tailEnd/>
          </a:ln>
          <a:effectLst/>
        </p:spPr>
        <p:txBody>
          <a:bodyPr>
            <a:spAutoFit/>
          </a:bodyPr>
          <a:lstStyle/>
          <a:p>
            <a:pPr>
              <a:buFontTx/>
              <a:buChar char="•"/>
            </a:pPr>
            <a:r>
              <a:rPr lang="en-GB">
                <a:solidFill>
                  <a:srgbClr val="FF3399"/>
                </a:solidFill>
              </a:rPr>
              <a:t>The NHS failed to improve the general medical service available to most people</a:t>
            </a:r>
          </a:p>
          <a:p>
            <a:pPr>
              <a:buFontTx/>
              <a:buChar char="•"/>
            </a:pPr>
            <a:r>
              <a:rPr lang="en-GB">
                <a:solidFill>
                  <a:srgbClr val="FF3399"/>
                </a:solidFill>
              </a:rPr>
              <a:t>The lower classes continued to experience a humiliating standard of care and higher level of taxes.</a:t>
            </a:r>
          </a:p>
          <a:p>
            <a:pPr>
              <a:buFontTx/>
              <a:buChar char="•"/>
            </a:pPr>
            <a:r>
              <a:rPr lang="en-GB">
                <a:solidFill>
                  <a:srgbClr val="FF3399"/>
                </a:solidFill>
              </a:rPr>
              <a:t>However, the middle classes (who could afford private health) benefited – they no longer had to pay doctors' fees and they got the services of better GPs in the more affluent areas where they lived. </a:t>
            </a:r>
            <a:endParaRPr lang="en-GB"/>
          </a:p>
        </p:txBody>
      </p:sp>
      <p:pic>
        <p:nvPicPr>
          <p:cNvPr id="19460" name="Picture 4" descr="j0228831"/>
          <p:cNvPicPr>
            <a:picLocks noChangeAspect="1" noChangeArrowheads="1"/>
          </p:cNvPicPr>
          <p:nvPr/>
        </p:nvPicPr>
        <p:blipFill>
          <a:blip r:embed="rId2" cstate="print"/>
          <a:srcRect/>
          <a:stretch>
            <a:fillRect/>
          </a:stretch>
        </p:blipFill>
        <p:spPr bwMode="auto">
          <a:xfrm>
            <a:off x="7848600" y="228600"/>
            <a:ext cx="1057275" cy="65563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9458">
                                            <p:txEl>
                                              <p:pRg st="2" end="2"/>
                                            </p:txEl>
                                          </p:spTgt>
                                        </p:tgtEl>
                                        <p:attrNameLst>
                                          <p:attrName>style.visibility</p:attrName>
                                        </p:attrNameLst>
                                      </p:cBhvr>
                                      <p:to>
                                        <p:strVal val="visible"/>
                                      </p:to>
                                    </p:set>
                                    <p:animEffect transition="in" filter="wipe(left)">
                                      <p:cBhvr>
                                        <p:cTn id="10" dur="500"/>
                                        <p:tgtEl>
                                          <p:spTgt spid="19458">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animEffect transition="in" filter="wipe(left)">
                                      <p:cBhvr>
                                        <p:cTn id="13" dur="500"/>
                                        <p:tgtEl>
                                          <p:spTgt spid="19458">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19458">
                                            <p:txEl>
                                              <p:pRg st="5" end="5"/>
                                            </p:txEl>
                                          </p:spTgt>
                                        </p:tgtEl>
                                        <p:attrNameLst>
                                          <p:attrName>style.visibility</p:attrName>
                                        </p:attrNameLst>
                                      </p:cBhvr>
                                      <p:to>
                                        <p:strVal val="visible"/>
                                      </p:to>
                                    </p:set>
                                    <p:animEffect transition="in" filter="wipe(left)">
                                      <p:cBhvr>
                                        <p:cTn id="16" dur="500"/>
                                        <p:tgtEl>
                                          <p:spTgt spid="1945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459"/>
                                        </p:tgtEl>
                                        <p:attrNameLst>
                                          <p:attrName>style.visibility</p:attrName>
                                        </p:attrNameLst>
                                      </p:cBhvr>
                                      <p:to>
                                        <p:strVal val="visible"/>
                                      </p:to>
                                    </p:set>
                                    <p:animEffect transition="in" filter="wipe(left)">
                                      <p:cBhvr>
                                        <p:cTn id="21" dur="500"/>
                                        <p:tgtEl>
                                          <p:spTgt spid="19459"/>
                                        </p:tgtEl>
                                      </p:cBhvr>
                                    </p:animEffect>
                                  </p:childTnLst>
                                </p:cTn>
                              </p:par>
                              <p:par>
                                <p:cTn id="22" presetID="21" presetClass="entr" presetSubtype="4" fill="hold" nodeType="withEffect">
                                  <p:stCondLst>
                                    <p:cond delay="0"/>
                                  </p:stCondLst>
                                  <p:childTnLst>
                                    <p:set>
                                      <p:cBhvr>
                                        <p:cTn id="23" dur="1" fill="hold">
                                          <p:stCondLst>
                                            <p:cond delay="0"/>
                                          </p:stCondLst>
                                        </p:cTn>
                                        <p:tgtEl>
                                          <p:spTgt spid="19460"/>
                                        </p:tgtEl>
                                        <p:attrNameLst>
                                          <p:attrName>style.visibility</p:attrName>
                                        </p:attrNameLst>
                                      </p:cBhvr>
                                      <p:to>
                                        <p:strVal val="visible"/>
                                      </p:to>
                                    </p:set>
                                    <p:animEffect transition="in" filter="wheel(4)">
                                      <p:cBhvr>
                                        <p:cTn id="24"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508000" y="285750"/>
            <a:ext cx="8331200" cy="588327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GB" sz="2000" b="0"/>
              <a:t>So now to the big question:</a:t>
            </a:r>
          </a:p>
          <a:p>
            <a:pPr>
              <a:spcBef>
                <a:spcPct val="50000"/>
              </a:spcBef>
            </a:pPr>
            <a:endParaRPr lang="en-GB" sz="2000" b="0"/>
          </a:p>
          <a:p>
            <a:pPr>
              <a:spcBef>
                <a:spcPct val="50000"/>
              </a:spcBef>
            </a:pPr>
            <a:r>
              <a:rPr lang="en-GB" sz="2000"/>
              <a:t>What welfare topic(s) will come up in 2004?</a:t>
            </a:r>
          </a:p>
          <a:p>
            <a:pPr>
              <a:spcBef>
                <a:spcPct val="50000"/>
              </a:spcBef>
            </a:pPr>
            <a:r>
              <a:rPr lang="en-GB" sz="2000" b="0"/>
              <a:t>Let’s examine the evidence. You can draw your own conclusions.</a:t>
            </a:r>
          </a:p>
          <a:p>
            <a:pPr>
              <a:spcBef>
                <a:spcPct val="50000"/>
              </a:spcBef>
            </a:pPr>
            <a:endParaRPr lang="en-GB" sz="2000" b="0"/>
          </a:p>
          <a:p>
            <a:pPr>
              <a:spcBef>
                <a:spcPct val="50000"/>
              </a:spcBef>
            </a:pPr>
            <a:r>
              <a:rPr lang="en-GB" sz="2000" b="0"/>
              <a:t>In the twelve years 1992-2003:</a:t>
            </a:r>
          </a:p>
          <a:p>
            <a:pPr>
              <a:spcBef>
                <a:spcPct val="50000"/>
              </a:spcBef>
            </a:pPr>
            <a:r>
              <a:rPr lang="en-GB" sz="2000" b="0">
                <a:solidFill>
                  <a:srgbClr val="FF0066"/>
                </a:solidFill>
              </a:rPr>
              <a:t>Liberals 	appeared 8 times</a:t>
            </a:r>
          </a:p>
          <a:p>
            <a:pPr>
              <a:spcBef>
                <a:spcPct val="50000"/>
              </a:spcBef>
            </a:pPr>
            <a:r>
              <a:rPr lang="en-GB" sz="2000" b="0">
                <a:solidFill>
                  <a:srgbClr val="FF0066"/>
                </a:solidFill>
              </a:rPr>
              <a:t>Nat. Govts. 	appeared 6 times</a:t>
            </a:r>
          </a:p>
          <a:p>
            <a:pPr>
              <a:spcBef>
                <a:spcPct val="50000"/>
              </a:spcBef>
            </a:pPr>
            <a:r>
              <a:rPr lang="en-GB" sz="2000" b="0">
                <a:solidFill>
                  <a:srgbClr val="FF0066"/>
                </a:solidFill>
              </a:rPr>
              <a:t>Labour 		appeared 7 times</a:t>
            </a:r>
          </a:p>
          <a:p>
            <a:pPr>
              <a:spcBef>
                <a:spcPct val="50000"/>
              </a:spcBef>
            </a:pPr>
            <a:endParaRPr lang="en-GB" sz="2000" b="0">
              <a:solidFill>
                <a:srgbClr val="FF0066"/>
              </a:solidFill>
            </a:endParaRPr>
          </a:p>
          <a:p>
            <a:pPr>
              <a:spcBef>
                <a:spcPct val="50000"/>
              </a:spcBef>
            </a:pPr>
            <a:r>
              <a:rPr lang="en-GB" sz="2000" b="0"/>
              <a:t>Evidence from the </a:t>
            </a:r>
            <a:r>
              <a:rPr lang="en-GB" sz="2000"/>
              <a:t>long term</a:t>
            </a:r>
            <a:r>
              <a:rPr lang="en-GB" sz="2000" b="0"/>
              <a:t> therefore suggests that the Liberals are the least likely to come up in 2004 and the Nat. Govts. are the most likely to come up. But do the exam setters based their decisions on long term or short term trends?</a:t>
            </a:r>
            <a:endParaRPr lang="en-US" sz="2000" b="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Effect transition="in" filter="fade">
                                      <p:cBhvr>
                                        <p:cTn id="7" dur="500"/>
                                        <p:tgtEl>
                                          <p:spTgt spid="80898">
                                            <p:txEl>
                                              <p:pRg st="0" end="0"/>
                                            </p:txEl>
                                          </p:spTgt>
                                        </p:tgtEl>
                                      </p:cBhvr>
                                    </p:animEffect>
                                    <p:anim calcmode="lin" valueType="num">
                                      <p:cBhvr>
                                        <p:cTn id="8" dur="500" fill="hold"/>
                                        <p:tgtEl>
                                          <p:spTgt spid="8089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089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0898">
                                            <p:txEl>
                                              <p:pRg st="2" end="2"/>
                                            </p:txEl>
                                          </p:spTgt>
                                        </p:tgtEl>
                                        <p:attrNameLst>
                                          <p:attrName>style.visibility</p:attrName>
                                        </p:attrNameLst>
                                      </p:cBhvr>
                                      <p:to>
                                        <p:strVal val="visible"/>
                                      </p:to>
                                    </p:set>
                                    <p:animEffect transition="in" filter="fade">
                                      <p:cBhvr>
                                        <p:cTn id="12" dur="500"/>
                                        <p:tgtEl>
                                          <p:spTgt spid="80898">
                                            <p:txEl>
                                              <p:pRg st="2" end="2"/>
                                            </p:txEl>
                                          </p:spTgt>
                                        </p:tgtEl>
                                      </p:cBhvr>
                                    </p:animEffect>
                                    <p:anim calcmode="lin" valueType="num">
                                      <p:cBhvr>
                                        <p:cTn id="13" dur="500" fill="hold"/>
                                        <p:tgtEl>
                                          <p:spTgt spid="80898">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80898">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0898">
                                            <p:txEl>
                                              <p:pRg st="3" end="3"/>
                                            </p:txEl>
                                          </p:spTgt>
                                        </p:tgtEl>
                                        <p:attrNameLst>
                                          <p:attrName>style.visibility</p:attrName>
                                        </p:attrNameLst>
                                      </p:cBhvr>
                                      <p:to>
                                        <p:strVal val="visible"/>
                                      </p:to>
                                    </p:set>
                                    <p:animEffect transition="in" filter="fade">
                                      <p:cBhvr>
                                        <p:cTn id="17" dur="500"/>
                                        <p:tgtEl>
                                          <p:spTgt spid="80898">
                                            <p:txEl>
                                              <p:pRg st="3" end="3"/>
                                            </p:txEl>
                                          </p:spTgt>
                                        </p:tgtEl>
                                      </p:cBhvr>
                                    </p:animEffect>
                                    <p:anim calcmode="lin" valueType="num">
                                      <p:cBhvr>
                                        <p:cTn id="18" dur="500" fill="hold"/>
                                        <p:tgtEl>
                                          <p:spTgt spid="80898">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80898">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0898">
                                            <p:txEl>
                                              <p:pRg st="5" end="5"/>
                                            </p:txEl>
                                          </p:spTgt>
                                        </p:tgtEl>
                                        <p:attrNameLst>
                                          <p:attrName>style.visibility</p:attrName>
                                        </p:attrNameLst>
                                      </p:cBhvr>
                                      <p:to>
                                        <p:strVal val="visible"/>
                                      </p:to>
                                    </p:set>
                                    <p:animEffect transition="in" filter="fade">
                                      <p:cBhvr>
                                        <p:cTn id="22" dur="500"/>
                                        <p:tgtEl>
                                          <p:spTgt spid="80898">
                                            <p:txEl>
                                              <p:pRg st="5" end="5"/>
                                            </p:txEl>
                                          </p:spTgt>
                                        </p:tgtEl>
                                      </p:cBhvr>
                                    </p:animEffect>
                                    <p:anim calcmode="lin" valueType="num">
                                      <p:cBhvr>
                                        <p:cTn id="23" dur="500" fill="hold"/>
                                        <p:tgtEl>
                                          <p:spTgt spid="80898">
                                            <p:txEl>
                                              <p:pRg st="5" end="5"/>
                                            </p:txEl>
                                          </p:spTgt>
                                        </p:tgtEl>
                                        <p:attrNameLst>
                                          <p:attrName>ppt_x</p:attrName>
                                        </p:attrNameLst>
                                      </p:cBhvr>
                                      <p:tavLst>
                                        <p:tav tm="0">
                                          <p:val>
                                            <p:strVal val="#ppt_x"/>
                                          </p:val>
                                        </p:tav>
                                        <p:tav tm="100000">
                                          <p:val>
                                            <p:strVal val="#ppt_x"/>
                                          </p:val>
                                        </p:tav>
                                      </p:tavLst>
                                    </p:anim>
                                    <p:anim calcmode="lin" valueType="num">
                                      <p:cBhvr>
                                        <p:cTn id="24" dur="500" fill="hold"/>
                                        <p:tgtEl>
                                          <p:spTgt spid="80898">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80898">
                                            <p:txEl>
                                              <p:pRg st="6" end="6"/>
                                            </p:txEl>
                                          </p:spTgt>
                                        </p:tgtEl>
                                        <p:attrNameLst>
                                          <p:attrName>style.visibility</p:attrName>
                                        </p:attrNameLst>
                                      </p:cBhvr>
                                      <p:to>
                                        <p:strVal val="visible"/>
                                      </p:to>
                                    </p:set>
                                    <p:animEffect transition="in" filter="fade">
                                      <p:cBhvr>
                                        <p:cTn id="27" dur="500"/>
                                        <p:tgtEl>
                                          <p:spTgt spid="80898">
                                            <p:txEl>
                                              <p:pRg st="6" end="6"/>
                                            </p:txEl>
                                          </p:spTgt>
                                        </p:tgtEl>
                                      </p:cBhvr>
                                    </p:animEffect>
                                    <p:anim calcmode="lin" valueType="num">
                                      <p:cBhvr>
                                        <p:cTn id="28" dur="500" fill="hold"/>
                                        <p:tgtEl>
                                          <p:spTgt spid="80898">
                                            <p:txEl>
                                              <p:pRg st="6" end="6"/>
                                            </p:txEl>
                                          </p:spTgt>
                                        </p:tgtEl>
                                        <p:attrNameLst>
                                          <p:attrName>ppt_x</p:attrName>
                                        </p:attrNameLst>
                                      </p:cBhvr>
                                      <p:tavLst>
                                        <p:tav tm="0">
                                          <p:val>
                                            <p:strVal val="#ppt_x"/>
                                          </p:val>
                                        </p:tav>
                                        <p:tav tm="100000">
                                          <p:val>
                                            <p:strVal val="#ppt_x"/>
                                          </p:val>
                                        </p:tav>
                                      </p:tavLst>
                                    </p:anim>
                                    <p:anim calcmode="lin" valueType="num">
                                      <p:cBhvr>
                                        <p:cTn id="29" dur="500" fill="hold"/>
                                        <p:tgtEl>
                                          <p:spTgt spid="80898">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80898">
                                            <p:txEl>
                                              <p:pRg st="7" end="7"/>
                                            </p:txEl>
                                          </p:spTgt>
                                        </p:tgtEl>
                                        <p:attrNameLst>
                                          <p:attrName>style.visibility</p:attrName>
                                        </p:attrNameLst>
                                      </p:cBhvr>
                                      <p:to>
                                        <p:strVal val="visible"/>
                                      </p:to>
                                    </p:set>
                                    <p:animEffect transition="in" filter="fade">
                                      <p:cBhvr>
                                        <p:cTn id="32" dur="500"/>
                                        <p:tgtEl>
                                          <p:spTgt spid="80898">
                                            <p:txEl>
                                              <p:pRg st="7" end="7"/>
                                            </p:txEl>
                                          </p:spTgt>
                                        </p:tgtEl>
                                      </p:cBhvr>
                                    </p:animEffect>
                                    <p:anim calcmode="lin" valueType="num">
                                      <p:cBhvr>
                                        <p:cTn id="33" dur="500" fill="hold"/>
                                        <p:tgtEl>
                                          <p:spTgt spid="80898">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80898">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80898">
                                            <p:txEl>
                                              <p:pRg st="8" end="8"/>
                                            </p:txEl>
                                          </p:spTgt>
                                        </p:tgtEl>
                                        <p:attrNameLst>
                                          <p:attrName>style.visibility</p:attrName>
                                        </p:attrNameLst>
                                      </p:cBhvr>
                                      <p:to>
                                        <p:strVal val="visible"/>
                                      </p:to>
                                    </p:set>
                                    <p:animEffect transition="in" filter="fade">
                                      <p:cBhvr>
                                        <p:cTn id="37" dur="500"/>
                                        <p:tgtEl>
                                          <p:spTgt spid="80898">
                                            <p:txEl>
                                              <p:pRg st="8" end="8"/>
                                            </p:txEl>
                                          </p:spTgt>
                                        </p:tgtEl>
                                      </p:cBhvr>
                                    </p:animEffect>
                                    <p:anim calcmode="lin" valueType="num">
                                      <p:cBhvr>
                                        <p:cTn id="38" dur="500" fill="hold"/>
                                        <p:tgtEl>
                                          <p:spTgt spid="80898">
                                            <p:txEl>
                                              <p:pRg st="8" end="8"/>
                                            </p:txEl>
                                          </p:spTgt>
                                        </p:tgtEl>
                                        <p:attrNameLst>
                                          <p:attrName>ppt_x</p:attrName>
                                        </p:attrNameLst>
                                      </p:cBhvr>
                                      <p:tavLst>
                                        <p:tav tm="0">
                                          <p:val>
                                            <p:strVal val="#ppt_x"/>
                                          </p:val>
                                        </p:tav>
                                        <p:tav tm="100000">
                                          <p:val>
                                            <p:strVal val="#ppt_x"/>
                                          </p:val>
                                        </p:tav>
                                      </p:tavLst>
                                    </p:anim>
                                    <p:anim calcmode="lin" valueType="num">
                                      <p:cBhvr>
                                        <p:cTn id="39" dur="500" fill="hold"/>
                                        <p:tgtEl>
                                          <p:spTgt spid="80898">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80898">
                                            <p:txEl>
                                              <p:pRg st="10" end="10"/>
                                            </p:txEl>
                                          </p:spTgt>
                                        </p:tgtEl>
                                        <p:attrNameLst>
                                          <p:attrName>style.visibility</p:attrName>
                                        </p:attrNameLst>
                                      </p:cBhvr>
                                      <p:to>
                                        <p:strVal val="visible"/>
                                      </p:to>
                                    </p:set>
                                    <p:animEffect transition="in" filter="fade">
                                      <p:cBhvr>
                                        <p:cTn id="42" dur="500"/>
                                        <p:tgtEl>
                                          <p:spTgt spid="80898">
                                            <p:txEl>
                                              <p:pRg st="10" end="10"/>
                                            </p:txEl>
                                          </p:spTgt>
                                        </p:tgtEl>
                                      </p:cBhvr>
                                    </p:animEffect>
                                    <p:anim calcmode="lin" valueType="num">
                                      <p:cBhvr>
                                        <p:cTn id="43" dur="500" fill="hold"/>
                                        <p:tgtEl>
                                          <p:spTgt spid="80898">
                                            <p:txEl>
                                              <p:pRg st="10" end="10"/>
                                            </p:txEl>
                                          </p:spTgt>
                                        </p:tgtEl>
                                        <p:attrNameLst>
                                          <p:attrName>ppt_x</p:attrName>
                                        </p:attrNameLst>
                                      </p:cBhvr>
                                      <p:tavLst>
                                        <p:tav tm="0">
                                          <p:val>
                                            <p:strVal val="#ppt_x"/>
                                          </p:val>
                                        </p:tav>
                                        <p:tav tm="100000">
                                          <p:val>
                                            <p:strVal val="#ppt_x"/>
                                          </p:val>
                                        </p:tav>
                                      </p:tavLst>
                                    </p:anim>
                                    <p:anim calcmode="lin" valueType="num">
                                      <p:cBhvr>
                                        <p:cTn id="44" dur="500" fill="hold"/>
                                        <p:tgtEl>
                                          <p:spTgt spid="80898">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28600" y="304800"/>
            <a:ext cx="2514600" cy="1249363"/>
          </a:xfrm>
          <a:prstGeom prst="rect">
            <a:avLst/>
          </a:prstGeom>
          <a:noFill/>
          <a:ln w="9525">
            <a:noFill/>
            <a:miter lim="800000"/>
            <a:headEnd/>
            <a:tailEnd/>
          </a:ln>
          <a:effectLst/>
        </p:spPr>
        <p:txBody>
          <a:bodyPr>
            <a:spAutoFit/>
          </a:bodyPr>
          <a:lstStyle/>
          <a:p>
            <a:r>
              <a:rPr lang="en-GB" sz="2800">
                <a:solidFill>
                  <a:srgbClr val="FF3399"/>
                </a:solidFill>
              </a:rPr>
              <a:t>3. Education </a:t>
            </a:r>
          </a:p>
          <a:p>
            <a:endParaRPr lang="en-GB" sz="1400">
              <a:solidFill>
                <a:srgbClr val="FF3399"/>
              </a:solidFill>
            </a:endParaRPr>
          </a:p>
          <a:p>
            <a:r>
              <a:rPr lang="en-GB" sz="2400">
                <a:solidFill>
                  <a:srgbClr val="FF3399"/>
                </a:solidFill>
              </a:rPr>
              <a:t>a. The Problem</a:t>
            </a:r>
          </a:p>
          <a:p>
            <a:endParaRPr lang="en-GB" sz="1000">
              <a:solidFill>
                <a:srgbClr val="FF3399"/>
              </a:solidFill>
            </a:endParaRPr>
          </a:p>
        </p:txBody>
      </p:sp>
      <p:pic>
        <p:nvPicPr>
          <p:cNvPr id="18438" name="Picture 6" descr="j0336915"/>
          <p:cNvPicPr>
            <a:picLocks noChangeAspect="1" noChangeArrowheads="1" noCrop="1"/>
          </p:cNvPicPr>
          <p:nvPr/>
        </p:nvPicPr>
        <p:blipFill>
          <a:blip r:embed="rId2" cstate="print"/>
          <a:srcRect/>
          <a:stretch>
            <a:fillRect/>
          </a:stretch>
        </p:blipFill>
        <p:spPr bwMode="auto">
          <a:xfrm>
            <a:off x="7543800" y="304800"/>
            <a:ext cx="792163" cy="990600"/>
          </a:xfrm>
          <a:prstGeom prst="rect">
            <a:avLst/>
          </a:prstGeom>
          <a:noFill/>
        </p:spPr>
      </p:pic>
      <p:sp>
        <p:nvSpPr>
          <p:cNvPr id="18439" name="Text Box 7"/>
          <p:cNvSpPr txBox="1">
            <a:spLocks noChangeArrowheads="1"/>
          </p:cNvSpPr>
          <p:nvPr/>
        </p:nvSpPr>
        <p:spPr bwMode="auto">
          <a:xfrm>
            <a:off x="228600" y="1447800"/>
            <a:ext cx="8610600" cy="5116513"/>
          </a:xfrm>
          <a:prstGeom prst="rect">
            <a:avLst/>
          </a:prstGeom>
          <a:solidFill>
            <a:srgbClr val="FFDDFF"/>
          </a:solidFill>
          <a:ln w="9525">
            <a:noFill/>
            <a:miter lim="800000"/>
            <a:headEnd/>
            <a:tailEnd/>
          </a:ln>
          <a:effectLst/>
        </p:spPr>
        <p:txBody>
          <a:bodyPr>
            <a:spAutoFit/>
          </a:bodyPr>
          <a:lstStyle/>
          <a:p>
            <a:pPr>
              <a:buFontTx/>
              <a:buChar char="•"/>
            </a:pPr>
            <a:r>
              <a:rPr lang="en-GB">
                <a:solidFill>
                  <a:srgbClr val="FF3399"/>
                </a:solidFill>
              </a:rPr>
              <a:t>War and evacuation severely disrupted education</a:t>
            </a:r>
            <a:r>
              <a:rPr lang="en-GB"/>
              <a:t> – there was a great shortage of teachers as male teachers were needed in the armed forces.</a:t>
            </a:r>
          </a:p>
          <a:p>
            <a:pPr>
              <a:buFontTx/>
              <a:buChar char="•"/>
            </a:pPr>
            <a:endParaRPr lang="en-GB"/>
          </a:p>
          <a:p>
            <a:pPr>
              <a:buFontTx/>
              <a:buChar char="•"/>
            </a:pPr>
            <a:r>
              <a:rPr lang="en-GB">
                <a:solidFill>
                  <a:srgbClr val="FF3399"/>
                </a:solidFill>
              </a:rPr>
              <a:t>Training of teachers</a:t>
            </a:r>
            <a:r>
              <a:rPr lang="en-GB"/>
              <a:t> </a:t>
            </a:r>
            <a:r>
              <a:rPr lang="en-GB">
                <a:solidFill>
                  <a:srgbClr val="FF3399"/>
                </a:solidFill>
              </a:rPr>
              <a:t>was disrupted</a:t>
            </a:r>
            <a:r>
              <a:rPr lang="en-GB"/>
              <a:t> during the war so in 1945, schools lacked fully qualified and trained teachers.</a:t>
            </a:r>
          </a:p>
          <a:p>
            <a:pPr>
              <a:buFontTx/>
              <a:buChar char="•"/>
            </a:pPr>
            <a:endParaRPr lang="en-GB"/>
          </a:p>
          <a:p>
            <a:pPr>
              <a:buFontTx/>
              <a:buChar char="•"/>
            </a:pPr>
            <a:r>
              <a:rPr lang="en-GB"/>
              <a:t>The most immediate problem in 1945 was the </a:t>
            </a:r>
            <a:r>
              <a:rPr lang="en-GB">
                <a:solidFill>
                  <a:srgbClr val="FF3399"/>
                </a:solidFill>
              </a:rPr>
              <a:t>shortage and poor condition of school buildings</a:t>
            </a:r>
            <a:r>
              <a:rPr lang="en-GB"/>
              <a:t>. About 20% of existing school stock had been destroyed or damaged during the war.</a:t>
            </a:r>
          </a:p>
          <a:p>
            <a:endParaRPr lang="en-GB"/>
          </a:p>
          <a:p>
            <a:pPr>
              <a:buFontTx/>
              <a:buChar char="•"/>
            </a:pPr>
            <a:r>
              <a:rPr lang="en-GB"/>
              <a:t>A long standing problem was the </a:t>
            </a:r>
            <a:r>
              <a:rPr lang="en-GB">
                <a:solidFill>
                  <a:srgbClr val="FF3399"/>
                </a:solidFill>
              </a:rPr>
              <a:t>inequality of provision in education</a:t>
            </a:r>
            <a:r>
              <a:rPr lang="en-GB"/>
              <a:t> – children from a poor background had very little chance to better themselves through education e.g. very few went to university.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wipe(left)">
                                      <p:cBhvr>
                                        <p:cTn id="12" dur="500"/>
                                        <p:tgtEl>
                                          <p:spTgt spid="18434">
                                            <p:txEl>
                                              <p:pRg st="2" end="2"/>
                                            </p:txEl>
                                          </p:spTgt>
                                        </p:tgtEl>
                                      </p:cBhvr>
                                    </p:animEffect>
                                  </p:childTnLst>
                                </p:cTn>
                              </p:par>
                              <p:par>
                                <p:cTn id="13" presetID="49" presetClass="entr" presetSubtype="0" decel="100000" fill="hold" nodeType="withEffect">
                                  <p:stCondLst>
                                    <p:cond delay="0"/>
                                  </p:stCondLst>
                                  <p:childTnLst>
                                    <p:set>
                                      <p:cBhvr>
                                        <p:cTn id="14" dur="1" fill="hold">
                                          <p:stCondLst>
                                            <p:cond delay="0"/>
                                          </p:stCondLst>
                                        </p:cTn>
                                        <p:tgtEl>
                                          <p:spTgt spid="18438"/>
                                        </p:tgtEl>
                                        <p:attrNameLst>
                                          <p:attrName>style.visibility</p:attrName>
                                        </p:attrNameLst>
                                      </p:cBhvr>
                                      <p:to>
                                        <p:strVal val="visible"/>
                                      </p:to>
                                    </p:set>
                                    <p:anim calcmode="lin" valueType="num">
                                      <p:cBhvr>
                                        <p:cTn id="15" dur="500" fill="hold"/>
                                        <p:tgtEl>
                                          <p:spTgt spid="18438"/>
                                        </p:tgtEl>
                                        <p:attrNameLst>
                                          <p:attrName>ppt_w</p:attrName>
                                        </p:attrNameLst>
                                      </p:cBhvr>
                                      <p:tavLst>
                                        <p:tav tm="0">
                                          <p:val>
                                            <p:fltVal val="0"/>
                                          </p:val>
                                        </p:tav>
                                        <p:tav tm="100000">
                                          <p:val>
                                            <p:strVal val="#ppt_w"/>
                                          </p:val>
                                        </p:tav>
                                      </p:tavLst>
                                    </p:anim>
                                    <p:anim calcmode="lin" valueType="num">
                                      <p:cBhvr>
                                        <p:cTn id="16" dur="500" fill="hold"/>
                                        <p:tgtEl>
                                          <p:spTgt spid="18438"/>
                                        </p:tgtEl>
                                        <p:attrNameLst>
                                          <p:attrName>ppt_h</p:attrName>
                                        </p:attrNameLst>
                                      </p:cBhvr>
                                      <p:tavLst>
                                        <p:tav tm="0">
                                          <p:val>
                                            <p:fltVal val="0"/>
                                          </p:val>
                                        </p:tav>
                                        <p:tav tm="100000">
                                          <p:val>
                                            <p:strVal val="#ppt_h"/>
                                          </p:val>
                                        </p:tav>
                                      </p:tavLst>
                                    </p:anim>
                                    <p:anim calcmode="lin" valueType="num">
                                      <p:cBhvr>
                                        <p:cTn id="17" dur="500" fill="hold"/>
                                        <p:tgtEl>
                                          <p:spTgt spid="18438"/>
                                        </p:tgtEl>
                                        <p:attrNameLst>
                                          <p:attrName>style.rotation</p:attrName>
                                        </p:attrNameLst>
                                      </p:cBhvr>
                                      <p:tavLst>
                                        <p:tav tm="0">
                                          <p:val>
                                            <p:fltVal val="360"/>
                                          </p:val>
                                        </p:tav>
                                        <p:tav tm="100000">
                                          <p:val>
                                            <p:fltVal val="0"/>
                                          </p:val>
                                        </p:tav>
                                      </p:tavLst>
                                    </p:anim>
                                    <p:animEffect transition="in" filter="fade">
                                      <p:cBhvr>
                                        <p:cTn id="18" dur="500"/>
                                        <p:tgtEl>
                                          <p:spTgt spid="1843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8439">
                                            <p:txEl>
                                              <p:pRg st="0" end="0"/>
                                            </p:txEl>
                                          </p:spTgt>
                                        </p:tgtEl>
                                        <p:attrNameLst>
                                          <p:attrName>style.visibility</p:attrName>
                                        </p:attrNameLst>
                                      </p:cBhvr>
                                      <p:to>
                                        <p:strVal val="visible"/>
                                      </p:to>
                                    </p:set>
                                    <p:animEffect transition="in" filter="wipe(left)">
                                      <p:cBhvr>
                                        <p:cTn id="23" dur="1000"/>
                                        <p:tgtEl>
                                          <p:spTgt spid="1843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8439">
                                            <p:txEl>
                                              <p:pRg st="2" end="2"/>
                                            </p:txEl>
                                          </p:spTgt>
                                        </p:tgtEl>
                                        <p:attrNameLst>
                                          <p:attrName>style.visibility</p:attrName>
                                        </p:attrNameLst>
                                      </p:cBhvr>
                                      <p:to>
                                        <p:strVal val="visible"/>
                                      </p:to>
                                    </p:set>
                                    <p:animEffect transition="in" filter="wipe(left)">
                                      <p:cBhvr>
                                        <p:cTn id="28" dur="1000"/>
                                        <p:tgtEl>
                                          <p:spTgt spid="1843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8439">
                                            <p:txEl>
                                              <p:pRg st="4" end="4"/>
                                            </p:txEl>
                                          </p:spTgt>
                                        </p:tgtEl>
                                        <p:attrNameLst>
                                          <p:attrName>style.visibility</p:attrName>
                                        </p:attrNameLst>
                                      </p:cBhvr>
                                      <p:to>
                                        <p:strVal val="visible"/>
                                      </p:to>
                                    </p:set>
                                    <p:animEffect transition="in" filter="wipe(left)">
                                      <p:cBhvr>
                                        <p:cTn id="33" dur="1000"/>
                                        <p:tgtEl>
                                          <p:spTgt spid="1843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8439">
                                            <p:txEl>
                                              <p:pRg st="6" end="6"/>
                                            </p:txEl>
                                          </p:spTgt>
                                        </p:tgtEl>
                                        <p:attrNameLst>
                                          <p:attrName>style.visibility</p:attrName>
                                        </p:attrNameLst>
                                      </p:cBhvr>
                                      <p:to>
                                        <p:strVal val="visible"/>
                                      </p:to>
                                    </p:set>
                                    <p:animEffect transition="in" filter="wipe(left)">
                                      <p:cBhvr>
                                        <p:cTn id="38" dur="1000"/>
                                        <p:tgtEl>
                                          <p:spTgt spid="184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304800"/>
            <a:ext cx="8382000" cy="1951038"/>
          </a:xfrm>
          <a:prstGeom prst="rect">
            <a:avLst/>
          </a:prstGeom>
          <a:noFill/>
          <a:ln w="9525">
            <a:noFill/>
            <a:miter lim="800000"/>
            <a:headEnd/>
            <a:tailEnd/>
          </a:ln>
          <a:effectLst/>
        </p:spPr>
        <p:txBody>
          <a:bodyPr>
            <a:spAutoFit/>
          </a:bodyPr>
          <a:lstStyle/>
          <a:p>
            <a:r>
              <a:rPr lang="en-GB" sz="2800">
                <a:solidFill>
                  <a:srgbClr val="FF3399"/>
                </a:solidFill>
              </a:rPr>
              <a:t>b. Government action</a:t>
            </a:r>
          </a:p>
          <a:p>
            <a:endParaRPr lang="en-GB" sz="2800">
              <a:solidFill>
                <a:srgbClr val="FF3399"/>
              </a:solidFill>
            </a:endParaRPr>
          </a:p>
          <a:p>
            <a:pPr>
              <a:buFontTx/>
              <a:buChar char="•"/>
            </a:pPr>
            <a:r>
              <a:rPr lang="en-GB"/>
              <a:t>The Labour government inherited the Education Act from the Coalition Government and had to put it into effect. </a:t>
            </a:r>
          </a:p>
          <a:p>
            <a:pPr>
              <a:buFontTx/>
              <a:buChar char="•"/>
            </a:pPr>
            <a:r>
              <a:rPr lang="en-GB"/>
              <a:t>The Act provided for:</a:t>
            </a:r>
          </a:p>
        </p:txBody>
      </p:sp>
      <p:sp>
        <p:nvSpPr>
          <p:cNvPr id="17411" name="Text Box 3"/>
          <p:cNvSpPr txBox="1">
            <a:spLocks noChangeArrowheads="1"/>
          </p:cNvSpPr>
          <p:nvPr/>
        </p:nvSpPr>
        <p:spPr bwMode="auto">
          <a:xfrm>
            <a:off x="1447800" y="2362200"/>
            <a:ext cx="6858000" cy="3776663"/>
          </a:xfrm>
          <a:prstGeom prst="rect">
            <a:avLst/>
          </a:prstGeom>
          <a:solidFill>
            <a:srgbClr val="FFDDFF"/>
          </a:solidFill>
          <a:ln w="9525">
            <a:noFill/>
            <a:miter lim="800000"/>
            <a:headEnd/>
            <a:tailEnd/>
          </a:ln>
          <a:effectLst/>
        </p:spPr>
        <p:txBody>
          <a:bodyPr>
            <a:spAutoFit/>
          </a:bodyPr>
          <a:lstStyle/>
          <a:p>
            <a:pPr lvl="1">
              <a:buFontTx/>
              <a:buChar char="•"/>
            </a:pPr>
            <a:r>
              <a:rPr lang="en-GB"/>
              <a:t>free secondary education for all</a:t>
            </a:r>
          </a:p>
          <a:p>
            <a:pPr lvl="1"/>
            <a:endParaRPr lang="en-GB"/>
          </a:p>
          <a:p>
            <a:pPr lvl="1">
              <a:buFontTx/>
              <a:buChar char="•"/>
            </a:pPr>
            <a:r>
              <a:rPr lang="en-GB"/>
              <a:t>secondary schools to be divided into three different types (grammar, moderns, technical)</a:t>
            </a:r>
          </a:p>
          <a:p>
            <a:pPr lvl="1"/>
            <a:endParaRPr lang="en-GB"/>
          </a:p>
          <a:p>
            <a:pPr lvl="1">
              <a:buFontTx/>
              <a:buChar char="•"/>
            </a:pPr>
            <a:r>
              <a:rPr lang="en-GB"/>
              <a:t>pupils to be allocated to a secondary on the basis of an IQ test (the 11 plus)</a:t>
            </a:r>
          </a:p>
          <a:p>
            <a:pPr lvl="1"/>
            <a:endParaRPr lang="en-GB"/>
          </a:p>
          <a:p>
            <a:pPr lvl="1">
              <a:buFontTx/>
              <a:buChar char="•"/>
            </a:pPr>
            <a:r>
              <a:rPr lang="en-GB"/>
              <a:t>additional nursery and special education places were to be provided</a:t>
            </a:r>
          </a:p>
        </p:txBody>
      </p:sp>
      <p:pic>
        <p:nvPicPr>
          <p:cNvPr id="17413" name="Picture 5" descr="AG00293_"/>
          <p:cNvPicPr>
            <a:picLocks noChangeAspect="1" noChangeArrowheads="1" noCrop="1"/>
          </p:cNvPicPr>
          <p:nvPr/>
        </p:nvPicPr>
        <p:blipFill>
          <a:blip r:embed="rId2" cstate="print"/>
          <a:srcRect/>
          <a:stretch>
            <a:fillRect/>
          </a:stretch>
        </p:blipFill>
        <p:spPr bwMode="auto">
          <a:xfrm>
            <a:off x="228600" y="3124200"/>
            <a:ext cx="1657350" cy="181927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wipe(left)">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wipe(left)">
                                      <p:cBhvr>
                                        <p:cTn id="12" dur="500"/>
                                        <p:tgtEl>
                                          <p:spTgt spid="174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410">
                                            <p:txEl>
                                              <p:pRg st="3" end="3"/>
                                            </p:txEl>
                                          </p:spTgt>
                                        </p:tgtEl>
                                        <p:attrNameLst>
                                          <p:attrName>style.visibility</p:attrName>
                                        </p:attrNameLst>
                                      </p:cBhvr>
                                      <p:to>
                                        <p:strVal val="visible"/>
                                      </p:to>
                                    </p:set>
                                    <p:animEffect transition="in" filter="wipe(left)">
                                      <p:cBhvr>
                                        <p:cTn id="17" dur="500"/>
                                        <p:tgtEl>
                                          <p:spTgt spid="174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411">
                                            <p:txEl>
                                              <p:pRg st="0" end="0"/>
                                            </p:txEl>
                                          </p:spTgt>
                                        </p:tgtEl>
                                        <p:attrNameLst>
                                          <p:attrName>style.visibility</p:attrName>
                                        </p:attrNameLst>
                                      </p:cBhvr>
                                      <p:to>
                                        <p:strVal val="visible"/>
                                      </p:to>
                                    </p:set>
                                    <p:animEffect transition="in" filter="wipe(left)">
                                      <p:cBhvr>
                                        <p:cTn id="22" dur="500"/>
                                        <p:tgtEl>
                                          <p:spTgt spid="17411">
                                            <p:txEl>
                                              <p:pRg st="0" end="0"/>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Effect transition="in" filter="wipe(left)">
                                      <p:cBhvr>
                                        <p:cTn id="25" dur="500"/>
                                        <p:tgtEl>
                                          <p:spTgt spid="17411">
                                            <p:txEl>
                                              <p:pRg st="2" end="2"/>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17411">
                                            <p:txEl>
                                              <p:pRg st="4" end="4"/>
                                            </p:txEl>
                                          </p:spTgt>
                                        </p:tgtEl>
                                        <p:attrNameLst>
                                          <p:attrName>style.visibility</p:attrName>
                                        </p:attrNameLst>
                                      </p:cBhvr>
                                      <p:to>
                                        <p:strVal val="visible"/>
                                      </p:to>
                                    </p:set>
                                    <p:animEffect transition="in" filter="wipe(left)">
                                      <p:cBhvr>
                                        <p:cTn id="28" dur="500"/>
                                        <p:tgtEl>
                                          <p:spTgt spid="17411">
                                            <p:txEl>
                                              <p:pRg st="4" end="4"/>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Effect transition="in" filter="wipe(left)">
                                      <p:cBhvr>
                                        <p:cTn id="31" dur="500"/>
                                        <p:tgtEl>
                                          <p:spTgt spid="17411">
                                            <p:txEl>
                                              <p:pRg st="6" end="6"/>
                                            </p:txEl>
                                          </p:spTgt>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17413"/>
                                        </p:tgtEl>
                                        <p:attrNameLst>
                                          <p:attrName>style.visibility</p:attrName>
                                        </p:attrNameLst>
                                      </p:cBhvr>
                                      <p:to>
                                        <p:strVal val="visible"/>
                                      </p:to>
                                    </p:set>
                                    <p:anim calcmode="lin" valueType="num">
                                      <p:cBhvr>
                                        <p:cTn id="34" dur="500" fill="hold"/>
                                        <p:tgtEl>
                                          <p:spTgt spid="17413"/>
                                        </p:tgtEl>
                                        <p:attrNameLst>
                                          <p:attrName>ppt_w</p:attrName>
                                        </p:attrNameLst>
                                      </p:cBhvr>
                                      <p:tavLst>
                                        <p:tav tm="0">
                                          <p:val>
                                            <p:fltVal val="0"/>
                                          </p:val>
                                        </p:tav>
                                        <p:tav tm="100000">
                                          <p:val>
                                            <p:strVal val="#ppt_w"/>
                                          </p:val>
                                        </p:tav>
                                      </p:tavLst>
                                    </p:anim>
                                    <p:anim calcmode="lin" valueType="num">
                                      <p:cBhvr>
                                        <p:cTn id="35" dur="500" fill="hold"/>
                                        <p:tgtEl>
                                          <p:spTgt spid="17413"/>
                                        </p:tgtEl>
                                        <p:attrNameLst>
                                          <p:attrName>ppt_h</p:attrName>
                                        </p:attrNameLst>
                                      </p:cBhvr>
                                      <p:tavLst>
                                        <p:tav tm="0">
                                          <p:val>
                                            <p:fltVal val="0"/>
                                          </p:val>
                                        </p:tav>
                                        <p:tav tm="100000">
                                          <p:val>
                                            <p:strVal val="#ppt_h"/>
                                          </p:val>
                                        </p:tav>
                                      </p:tavLst>
                                    </p:anim>
                                    <p:anim calcmode="lin" valueType="num">
                                      <p:cBhvr>
                                        <p:cTn id="36" dur="500" fill="hold"/>
                                        <p:tgtEl>
                                          <p:spTgt spid="17413"/>
                                        </p:tgtEl>
                                        <p:attrNameLst>
                                          <p:attrName>style.rotation</p:attrName>
                                        </p:attrNameLst>
                                      </p:cBhvr>
                                      <p:tavLst>
                                        <p:tav tm="0">
                                          <p:val>
                                            <p:fltVal val="360"/>
                                          </p:val>
                                        </p:tav>
                                        <p:tav tm="100000">
                                          <p:val>
                                            <p:fltVal val="0"/>
                                          </p:val>
                                        </p:tav>
                                      </p:tavLst>
                                    </p:anim>
                                    <p:animEffect transition="in" filter="fade">
                                      <p:cBhvr>
                                        <p:cTn id="37"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533400"/>
            <a:ext cx="4495800" cy="519113"/>
          </a:xfrm>
          <a:prstGeom prst="rect">
            <a:avLst/>
          </a:prstGeom>
          <a:noFill/>
          <a:ln w="9525">
            <a:noFill/>
            <a:miter lim="800000"/>
            <a:headEnd/>
            <a:tailEnd/>
          </a:ln>
          <a:effectLst/>
        </p:spPr>
        <p:txBody>
          <a:bodyPr>
            <a:spAutoFit/>
          </a:bodyPr>
          <a:lstStyle/>
          <a:p>
            <a:r>
              <a:rPr lang="en-GB" sz="2800">
                <a:solidFill>
                  <a:srgbClr val="FF3399"/>
                </a:solidFill>
              </a:rPr>
              <a:t>b. Government action</a:t>
            </a:r>
            <a:endParaRPr lang="en-GB"/>
          </a:p>
        </p:txBody>
      </p:sp>
      <p:pic>
        <p:nvPicPr>
          <p:cNvPr id="16387" name="Picture 3" descr="j0160606"/>
          <p:cNvPicPr>
            <a:picLocks noChangeAspect="1" noChangeArrowheads="1"/>
          </p:cNvPicPr>
          <p:nvPr/>
        </p:nvPicPr>
        <p:blipFill>
          <a:blip r:embed="rId2" cstate="print"/>
          <a:srcRect/>
          <a:stretch>
            <a:fillRect/>
          </a:stretch>
        </p:blipFill>
        <p:spPr bwMode="auto">
          <a:xfrm>
            <a:off x="7391400" y="533400"/>
            <a:ext cx="1287463" cy="1816100"/>
          </a:xfrm>
          <a:prstGeom prst="rect">
            <a:avLst/>
          </a:prstGeom>
          <a:noFill/>
        </p:spPr>
      </p:pic>
      <p:sp>
        <p:nvSpPr>
          <p:cNvPr id="16388" name="Text Box 4"/>
          <p:cNvSpPr txBox="1">
            <a:spLocks noChangeArrowheads="1"/>
          </p:cNvSpPr>
          <p:nvPr/>
        </p:nvSpPr>
        <p:spPr bwMode="auto">
          <a:xfrm>
            <a:off x="685800" y="1524000"/>
            <a:ext cx="6477000" cy="4446588"/>
          </a:xfrm>
          <a:prstGeom prst="rect">
            <a:avLst/>
          </a:prstGeom>
          <a:solidFill>
            <a:srgbClr val="FFDDFF"/>
          </a:solidFill>
          <a:ln w="9525">
            <a:noFill/>
            <a:miter lim="800000"/>
            <a:headEnd/>
            <a:tailEnd/>
          </a:ln>
          <a:effectLst/>
        </p:spPr>
        <p:txBody>
          <a:bodyPr>
            <a:spAutoFit/>
          </a:bodyPr>
          <a:lstStyle/>
          <a:p>
            <a:pPr>
              <a:buFontTx/>
              <a:buChar char="•"/>
            </a:pPr>
            <a:r>
              <a:rPr lang="en-GB"/>
              <a:t>Due to post-war constraints, Attlee was forced to concentrate on the replacement of schools bombed during the war and on the building of new primary schools to accommodate the children resulting from the 'baby boom' of 1942-7. </a:t>
            </a:r>
          </a:p>
          <a:p>
            <a:pPr>
              <a:buFontTx/>
              <a:buChar char="•"/>
            </a:pPr>
            <a:endParaRPr lang="en-GB"/>
          </a:p>
          <a:p>
            <a:pPr>
              <a:buFontTx/>
              <a:buChar char="•"/>
            </a:pPr>
            <a:r>
              <a:rPr lang="en-GB"/>
              <a:t>Labour raised the school-leaving age to 15 in 1947.</a:t>
            </a:r>
          </a:p>
          <a:p>
            <a:pPr>
              <a:buFontTx/>
              <a:buChar char="•"/>
            </a:pPr>
            <a:endParaRPr lang="en-GB"/>
          </a:p>
          <a:p>
            <a:pPr>
              <a:buFontTx/>
              <a:buChar char="•"/>
            </a:pPr>
            <a:r>
              <a:rPr lang="en-GB"/>
              <a:t>By 1950, 1,176 new schools had been built or were under construction, 928 of which were primaries.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wipe(left)">
                                      <p:cBhvr>
                                        <p:cTn id="7" dur="500"/>
                                        <p:tgtEl>
                                          <p:spTgt spid="16386">
                                            <p:txEl>
                                              <p:pRg st="0" end="0"/>
                                            </p:txEl>
                                          </p:spTgt>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16387"/>
                                        </p:tgtEl>
                                        <p:attrNameLst>
                                          <p:attrName>style.visibility</p:attrName>
                                        </p:attrNameLst>
                                      </p:cBhvr>
                                      <p:to>
                                        <p:strVal val="visible"/>
                                      </p:to>
                                    </p:set>
                                    <p:anim calcmode="lin" valueType="num">
                                      <p:cBhvr>
                                        <p:cTn id="10" dur="500" fill="hold"/>
                                        <p:tgtEl>
                                          <p:spTgt spid="16387"/>
                                        </p:tgtEl>
                                        <p:attrNameLst>
                                          <p:attrName>ppt_w</p:attrName>
                                        </p:attrNameLst>
                                      </p:cBhvr>
                                      <p:tavLst>
                                        <p:tav tm="0">
                                          <p:val>
                                            <p:fltVal val="0"/>
                                          </p:val>
                                        </p:tav>
                                        <p:tav tm="100000">
                                          <p:val>
                                            <p:strVal val="#ppt_w"/>
                                          </p:val>
                                        </p:tav>
                                      </p:tavLst>
                                    </p:anim>
                                    <p:anim calcmode="lin" valueType="num">
                                      <p:cBhvr>
                                        <p:cTn id="11" dur="500" fill="hold"/>
                                        <p:tgtEl>
                                          <p:spTgt spid="16387"/>
                                        </p:tgtEl>
                                        <p:attrNameLst>
                                          <p:attrName>ppt_h</p:attrName>
                                        </p:attrNameLst>
                                      </p:cBhvr>
                                      <p:tavLst>
                                        <p:tav tm="0">
                                          <p:val>
                                            <p:fltVal val="0"/>
                                          </p:val>
                                        </p:tav>
                                        <p:tav tm="100000">
                                          <p:val>
                                            <p:strVal val="#ppt_h"/>
                                          </p:val>
                                        </p:tav>
                                      </p:tavLst>
                                    </p:anim>
                                    <p:anim calcmode="lin" valueType="num">
                                      <p:cBhvr>
                                        <p:cTn id="12" dur="500" fill="hold"/>
                                        <p:tgtEl>
                                          <p:spTgt spid="16387"/>
                                        </p:tgtEl>
                                        <p:attrNameLst>
                                          <p:attrName>style.rotation</p:attrName>
                                        </p:attrNameLst>
                                      </p:cBhvr>
                                      <p:tavLst>
                                        <p:tav tm="0">
                                          <p:val>
                                            <p:fltVal val="360"/>
                                          </p:val>
                                        </p:tav>
                                        <p:tav tm="100000">
                                          <p:val>
                                            <p:fltVal val="0"/>
                                          </p:val>
                                        </p:tav>
                                      </p:tavLst>
                                    </p:anim>
                                    <p:animEffect transition="in" filter="fade">
                                      <p:cBhvr>
                                        <p:cTn id="13" dur="500"/>
                                        <p:tgtEl>
                                          <p:spTgt spid="1638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6388">
                                            <p:txEl>
                                              <p:pRg st="0" end="0"/>
                                            </p:txEl>
                                          </p:spTgt>
                                        </p:tgtEl>
                                        <p:attrNameLst>
                                          <p:attrName>style.visibility</p:attrName>
                                        </p:attrNameLst>
                                      </p:cBhvr>
                                      <p:to>
                                        <p:strVal val="visible"/>
                                      </p:to>
                                    </p:set>
                                    <p:animEffect transition="in" filter="wipe(left)">
                                      <p:cBhvr>
                                        <p:cTn id="18" dur="1000"/>
                                        <p:tgtEl>
                                          <p:spTgt spid="1638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6388">
                                            <p:txEl>
                                              <p:pRg st="2" end="2"/>
                                            </p:txEl>
                                          </p:spTgt>
                                        </p:tgtEl>
                                        <p:attrNameLst>
                                          <p:attrName>style.visibility</p:attrName>
                                        </p:attrNameLst>
                                      </p:cBhvr>
                                      <p:to>
                                        <p:strVal val="visible"/>
                                      </p:to>
                                    </p:set>
                                    <p:animEffect transition="in" filter="wipe(left)">
                                      <p:cBhvr>
                                        <p:cTn id="23" dur="1000"/>
                                        <p:tgtEl>
                                          <p:spTgt spid="1638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6388">
                                            <p:txEl>
                                              <p:pRg st="4" end="4"/>
                                            </p:txEl>
                                          </p:spTgt>
                                        </p:tgtEl>
                                        <p:attrNameLst>
                                          <p:attrName>style.visibility</p:attrName>
                                        </p:attrNameLst>
                                      </p:cBhvr>
                                      <p:to>
                                        <p:strVal val="visible"/>
                                      </p:to>
                                    </p:set>
                                    <p:animEffect transition="in" filter="wipe(left)">
                                      <p:cBhvr>
                                        <p:cTn id="28" dur="1000"/>
                                        <p:tgtEl>
                                          <p:spTgt spid="163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762000"/>
            <a:ext cx="8610600" cy="5453063"/>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c. Criticisms</a:t>
            </a:r>
          </a:p>
          <a:p>
            <a:endParaRPr lang="en-GB" sz="1600">
              <a:solidFill>
                <a:srgbClr val="FF3399"/>
              </a:solidFill>
            </a:endParaRPr>
          </a:p>
          <a:p>
            <a:pPr>
              <a:buFontTx/>
              <a:buChar char="•"/>
            </a:pPr>
            <a:r>
              <a:rPr lang="en-GB"/>
              <a:t>As in health, the middle class seemed to do better out of the education reforms than the working class.</a:t>
            </a:r>
          </a:p>
          <a:p>
            <a:endParaRPr lang="en-GB"/>
          </a:p>
          <a:p>
            <a:pPr>
              <a:buFontTx/>
              <a:buChar char="•"/>
            </a:pPr>
            <a:r>
              <a:rPr lang="en-GB"/>
              <a:t>There was no equality of opportunity.</a:t>
            </a:r>
          </a:p>
          <a:p>
            <a:r>
              <a:rPr lang="en-GB"/>
              <a:t> </a:t>
            </a:r>
          </a:p>
          <a:p>
            <a:pPr>
              <a:buFontTx/>
              <a:buChar char="•"/>
            </a:pPr>
            <a:r>
              <a:rPr lang="en-GB">
                <a:solidFill>
                  <a:srgbClr val="FF3399"/>
                </a:solidFill>
              </a:rPr>
              <a:t>In theory</a:t>
            </a:r>
            <a:r>
              <a:rPr lang="en-GB"/>
              <a:t>, children were supposed to be allocated to the three types of school after an 'intelligence' test at 'eleven-plus'. This was supposed to be an objective and fair means of selecting pupils irrespective of their social class background. </a:t>
            </a:r>
          </a:p>
          <a:p>
            <a:pPr>
              <a:buFontTx/>
              <a:buChar char="•"/>
            </a:pPr>
            <a:endParaRPr lang="en-GB"/>
          </a:p>
          <a:p>
            <a:pPr>
              <a:buFontTx/>
              <a:buChar char="•"/>
            </a:pPr>
            <a:r>
              <a:rPr lang="en-GB">
                <a:solidFill>
                  <a:srgbClr val="FF3399"/>
                </a:solidFill>
              </a:rPr>
              <a:t>In practice</a:t>
            </a:r>
            <a:r>
              <a:rPr lang="en-GB"/>
              <a:t>, it was a scramble by the middle class for the limited number of prestige places at the grammar schools.</a:t>
            </a:r>
          </a:p>
          <a:p>
            <a:endParaRPr lang="en-GB"/>
          </a:p>
        </p:txBody>
      </p:sp>
      <p:pic>
        <p:nvPicPr>
          <p:cNvPr id="15363" name="Picture 3" descr="j0346555"/>
          <p:cNvPicPr>
            <a:picLocks noChangeAspect="1" noChangeArrowheads="1"/>
          </p:cNvPicPr>
          <p:nvPr/>
        </p:nvPicPr>
        <p:blipFill>
          <a:blip r:embed="rId2" cstate="print"/>
          <a:srcRect/>
          <a:stretch>
            <a:fillRect/>
          </a:stretch>
        </p:blipFill>
        <p:spPr bwMode="auto">
          <a:xfrm>
            <a:off x="7772400" y="304800"/>
            <a:ext cx="876300" cy="914400"/>
          </a:xfrm>
          <a:prstGeom prst="rect">
            <a:avLst/>
          </a:prstGeom>
          <a:noFill/>
          <a:ln w="38100">
            <a:solidFill>
              <a:srgbClr val="FF3399"/>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wipe(left)">
                                      <p:cBhvr>
                                        <p:cTn id="7" dur="5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362">
                                            <p:txEl>
                                              <p:pRg st="2" end="2"/>
                                            </p:txEl>
                                          </p:spTgt>
                                        </p:tgtEl>
                                        <p:attrNameLst>
                                          <p:attrName>style.visibility</p:attrName>
                                        </p:attrNameLst>
                                      </p:cBhvr>
                                      <p:to>
                                        <p:strVal val="visible"/>
                                      </p:to>
                                    </p:set>
                                    <p:animEffect transition="in" filter="wipe(left)">
                                      <p:cBhvr>
                                        <p:cTn id="12" dur="500"/>
                                        <p:tgtEl>
                                          <p:spTgt spid="153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362">
                                            <p:txEl>
                                              <p:pRg st="4" end="4"/>
                                            </p:txEl>
                                          </p:spTgt>
                                        </p:tgtEl>
                                        <p:attrNameLst>
                                          <p:attrName>style.visibility</p:attrName>
                                        </p:attrNameLst>
                                      </p:cBhvr>
                                      <p:to>
                                        <p:strVal val="visible"/>
                                      </p:to>
                                    </p:set>
                                    <p:animEffect transition="in" filter="wipe(left)">
                                      <p:cBhvr>
                                        <p:cTn id="17" dur="500"/>
                                        <p:tgtEl>
                                          <p:spTgt spid="1536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362">
                                            <p:txEl>
                                              <p:pRg st="6" end="6"/>
                                            </p:txEl>
                                          </p:spTgt>
                                        </p:tgtEl>
                                        <p:attrNameLst>
                                          <p:attrName>style.visibility</p:attrName>
                                        </p:attrNameLst>
                                      </p:cBhvr>
                                      <p:to>
                                        <p:strVal val="visible"/>
                                      </p:to>
                                    </p:set>
                                    <p:animEffect transition="in" filter="wipe(left)">
                                      <p:cBhvr>
                                        <p:cTn id="22" dur="500"/>
                                        <p:tgtEl>
                                          <p:spTgt spid="1536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362">
                                            <p:txEl>
                                              <p:pRg st="8" end="8"/>
                                            </p:txEl>
                                          </p:spTgt>
                                        </p:tgtEl>
                                        <p:attrNameLst>
                                          <p:attrName>style.visibility</p:attrName>
                                        </p:attrNameLst>
                                      </p:cBhvr>
                                      <p:to>
                                        <p:strVal val="visible"/>
                                      </p:to>
                                    </p:set>
                                    <p:animEffect transition="in" filter="wipe(left)">
                                      <p:cBhvr>
                                        <p:cTn id="27" dur="500"/>
                                        <p:tgtEl>
                                          <p:spTgt spid="15362">
                                            <p:txEl>
                                              <p:pRg st="8" end="8"/>
                                            </p:txEl>
                                          </p:spTgt>
                                        </p:tgtEl>
                                      </p:cBhvr>
                                    </p:animEffect>
                                  </p:childTnLst>
                                </p:cTn>
                              </p:par>
                              <p:par>
                                <p:cTn id="28" presetID="49" presetClass="entr" presetSubtype="0" decel="100000" fill="hold" nodeType="withEffect">
                                  <p:stCondLst>
                                    <p:cond delay="0"/>
                                  </p:stCondLst>
                                  <p:childTnLst>
                                    <p:set>
                                      <p:cBhvr>
                                        <p:cTn id="29" dur="1" fill="hold">
                                          <p:stCondLst>
                                            <p:cond delay="0"/>
                                          </p:stCondLst>
                                        </p:cTn>
                                        <p:tgtEl>
                                          <p:spTgt spid="15363"/>
                                        </p:tgtEl>
                                        <p:attrNameLst>
                                          <p:attrName>style.visibility</p:attrName>
                                        </p:attrNameLst>
                                      </p:cBhvr>
                                      <p:to>
                                        <p:strVal val="visible"/>
                                      </p:to>
                                    </p:set>
                                    <p:anim calcmode="lin" valueType="num">
                                      <p:cBhvr>
                                        <p:cTn id="30" dur="500" fill="hold"/>
                                        <p:tgtEl>
                                          <p:spTgt spid="15363"/>
                                        </p:tgtEl>
                                        <p:attrNameLst>
                                          <p:attrName>ppt_w</p:attrName>
                                        </p:attrNameLst>
                                      </p:cBhvr>
                                      <p:tavLst>
                                        <p:tav tm="0">
                                          <p:val>
                                            <p:fltVal val="0"/>
                                          </p:val>
                                        </p:tav>
                                        <p:tav tm="100000">
                                          <p:val>
                                            <p:strVal val="#ppt_w"/>
                                          </p:val>
                                        </p:tav>
                                      </p:tavLst>
                                    </p:anim>
                                    <p:anim calcmode="lin" valueType="num">
                                      <p:cBhvr>
                                        <p:cTn id="31" dur="500" fill="hold"/>
                                        <p:tgtEl>
                                          <p:spTgt spid="15363"/>
                                        </p:tgtEl>
                                        <p:attrNameLst>
                                          <p:attrName>ppt_h</p:attrName>
                                        </p:attrNameLst>
                                      </p:cBhvr>
                                      <p:tavLst>
                                        <p:tav tm="0">
                                          <p:val>
                                            <p:fltVal val="0"/>
                                          </p:val>
                                        </p:tav>
                                        <p:tav tm="100000">
                                          <p:val>
                                            <p:strVal val="#ppt_h"/>
                                          </p:val>
                                        </p:tav>
                                      </p:tavLst>
                                    </p:anim>
                                    <p:anim calcmode="lin" valueType="num">
                                      <p:cBhvr>
                                        <p:cTn id="32" dur="500" fill="hold"/>
                                        <p:tgtEl>
                                          <p:spTgt spid="15363"/>
                                        </p:tgtEl>
                                        <p:attrNameLst>
                                          <p:attrName>style.rotation</p:attrName>
                                        </p:attrNameLst>
                                      </p:cBhvr>
                                      <p:tavLst>
                                        <p:tav tm="0">
                                          <p:val>
                                            <p:fltVal val="360"/>
                                          </p:val>
                                        </p:tav>
                                        <p:tav tm="100000">
                                          <p:val>
                                            <p:fltVal val="0"/>
                                          </p:val>
                                        </p:tav>
                                      </p:tavLst>
                                    </p:anim>
                                    <p:animEffect transition="in" filter="fade">
                                      <p:cBhvr>
                                        <p:cTn id="33"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457200" y="457200"/>
            <a:ext cx="8001000" cy="4845050"/>
          </a:xfrm>
          <a:prstGeom prst="rect">
            <a:avLst/>
          </a:prstGeom>
          <a:solidFill>
            <a:srgbClr val="FFDDFF"/>
          </a:solidFill>
          <a:ln w="9525">
            <a:noFill/>
            <a:miter lim="800000"/>
            <a:headEnd/>
            <a:tailEnd/>
          </a:ln>
          <a:effectLst/>
        </p:spPr>
        <p:txBody>
          <a:bodyPr>
            <a:spAutoFit/>
          </a:bodyPr>
          <a:lstStyle/>
          <a:p>
            <a:pPr>
              <a:spcBef>
                <a:spcPct val="50000"/>
              </a:spcBef>
            </a:pPr>
            <a:r>
              <a:rPr lang="en-GB" sz="2800">
                <a:solidFill>
                  <a:srgbClr val="FF3399"/>
                </a:solidFill>
              </a:rPr>
              <a:t>c. Criticisms</a:t>
            </a:r>
          </a:p>
          <a:p>
            <a:pPr>
              <a:spcBef>
                <a:spcPct val="50000"/>
              </a:spcBef>
            </a:pPr>
            <a:endParaRPr lang="en-GB" sz="2800">
              <a:solidFill>
                <a:srgbClr val="FF3399"/>
              </a:solidFill>
            </a:endParaRPr>
          </a:p>
          <a:p>
            <a:pPr>
              <a:buFontTx/>
              <a:buChar char="•"/>
            </a:pPr>
            <a:r>
              <a:rPr lang="en-GB"/>
              <a:t>Only 20% of places were available in grammar schools; a tiny 5% of places were available in technical schools and so the rest (75%) were classified as non - academic and allocated to the low status secondary modern schools.</a:t>
            </a:r>
          </a:p>
          <a:p>
            <a:endParaRPr lang="en-GB">
              <a:solidFill>
                <a:srgbClr val="FF3399"/>
              </a:solidFill>
            </a:endParaRPr>
          </a:p>
          <a:p>
            <a:pPr>
              <a:buFontTx/>
              <a:buChar char="•"/>
            </a:pPr>
            <a:r>
              <a:rPr lang="en-GB"/>
              <a:t>Grammar schools were high status schools largely for middle class children. They had good resources, well-trained teachers, smaller classes and better exam results. They alone were geared up to getting their pupils prepared for university. </a:t>
            </a:r>
            <a:endParaRPr lang="en-GB">
              <a:solidFill>
                <a:srgbClr val="FF3399"/>
              </a:solidFill>
            </a:endParaRPr>
          </a:p>
        </p:txBody>
      </p:sp>
      <p:pic>
        <p:nvPicPr>
          <p:cNvPr id="55302" name="Picture 6" descr="j0346555"/>
          <p:cNvPicPr>
            <a:picLocks noChangeAspect="1" noChangeArrowheads="1"/>
          </p:cNvPicPr>
          <p:nvPr/>
        </p:nvPicPr>
        <p:blipFill>
          <a:blip r:embed="rId2" cstate="print"/>
          <a:srcRect/>
          <a:stretch>
            <a:fillRect/>
          </a:stretch>
        </p:blipFill>
        <p:spPr bwMode="auto">
          <a:xfrm>
            <a:off x="8001000" y="304800"/>
            <a:ext cx="876300" cy="914400"/>
          </a:xfrm>
          <a:prstGeom prst="rect">
            <a:avLst/>
          </a:prstGeom>
          <a:noFill/>
          <a:ln w="38100">
            <a:solidFill>
              <a:srgbClr val="FF3399"/>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Effect transition="in" filter="wipe(left)">
                                      <p:cBhvr>
                                        <p:cTn id="7" dur="500"/>
                                        <p:tgtEl>
                                          <p:spTgt spid="552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5298">
                                            <p:txEl>
                                              <p:pRg st="2" end="2"/>
                                            </p:txEl>
                                          </p:spTgt>
                                        </p:tgtEl>
                                        <p:attrNameLst>
                                          <p:attrName>style.visibility</p:attrName>
                                        </p:attrNameLst>
                                      </p:cBhvr>
                                      <p:to>
                                        <p:strVal val="visible"/>
                                      </p:to>
                                    </p:set>
                                    <p:animEffect transition="in" filter="wipe(left)">
                                      <p:cBhvr>
                                        <p:cTn id="12" dur="500"/>
                                        <p:tgtEl>
                                          <p:spTgt spid="552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5298">
                                            <p:txEl>
                                              <p:pRg st="4" end="4"/>
                                            </p:txEl>
                                          </p:spTgt>
                                        </p:tgtEl>
                                        <p:attrNameLst>
                                          <p:attrName>style.visibility</p:attrName>
                                        </p:attrNameLst>
                                      </p:cBhvr>
                                      <p:to>
                                        <p:strVal val="visible"/>
                                      </p:to>
                                    </p:set>
                                    <p:animEffect transition="in" filter="wipe(left)">
                                      <p:cBhvr>
                                        <p:cTn id="17" dur="500"/>
                                        <p:tgtEl>
                                          <p:spTgt spid="55298">
                                            <p:txEl>
                                              <p:pRg st="4" end="4"/>
                                            </p:txEl>
                                          </p:spTgt>
                                        </p:tgtEl>
                                      </p:cBhvr>
                                    </p:animEffect>
                                  </p:childTnLst>
                                </p:cTn>
                              </p:par>
                              <p:par>
                                <p:cTn id="18" presetID="49" presetClass="entr" presetSubtype="0" decel="100000" fill="hold" nodeType="withEffect">
                                  <p:stCondLst>
                                    <p:cond delay="0"/>
                                  </p:stCondLst>
                                  <p:childTnLst>
                                    <p:set>
                                      <p:cBhvr>
                                        <p:cTn id="19" dur="1" fill="hold">
                                          <p:stCondLst>
                                            <p:cond delay="0"/>
                                          </p:stCondLst>
                                        </p:cTn>
                                        <p:tgtEl>
                                          <p:spTgt spid="55302"/>
                                        </p:tgtEl>
                                        <p:attrNameLst>
                                          <p:attrName>style.visibility</p:attrName>
                                        </p:attrNameLst>
                                      </p:cBhvr>
                                      <p:to>
                                        <p:strVal val="visible"/>
                                      </p:to>
                                    </p:set>
                                    <p:anim calcmode="lin" valueType="num">
                                      <p:cBhvr>
                                        <p:cTn id="20" dur="500" fill="hold"/>
                                        <p:tgtEl>
                                          <p:spTgt spid="55302"/>
                                        </p:tgtEl>
                                        <p:attrNameLst>
                                          <p:attrName>ppt_w</p:attrName>
                                        </p:attrNameLst>
                                      </p:cBhvr>
                                      <p:tavLst>
                                        <p:tav tm="0">
                                          <p:val>
                                            <p:fltVal val="0"/>
                                          </p:val>
                                        </p:tav>
                                        <p:tav tm="100000">
                                          <p:val>
                                            <p:strVal val="#ppt_w"/>
                                          </p:val>
                                        </p:tav>
                                      </p:tavLst>
                                    </p:anim>
                                    <p:anim calcmode="lin" valueType="num">
                                      <p:cBhvr>
                                        <p:cTn id="21" dur="500" fill="hold"/>
                                        <p:tgtEl>
                                          <p:spTgt spid="55302"/>
                                        </p:tgtEl>
                                        <p:attrNameLst>
                                          <p:attrName>ppt_h</p:attrName>
                                        </p:attrNameLst>
                                      </p:cBhvr>
                                      <p:tavLst>
                                        <p:tav tm="0">
                                          <p:val>
                                            <p:fltVal val="0"/>
                                          </p:val>
                                        </p:tav>
                                        <p:tav tm="100000">
                                          <p:val>
                                            <p:strVal val="#ppt_h"/>
                                          </p:val>
                                        </p:tav>
                                      </p:tavLst>
                                    </p:anim>
                                    <p:anim calcmode="lin" valueType="num">
                                      <p:cBhvr>
                                        <p:cTn id="22" dur="500" fill="hold"/>
                                        <p:tgtEl>
                                          <p:spTgt spid="55302"/>
                                        </p:tgtEl>
                                        <p:attrNameLst>
                                          <p:attrName>style.rotation</p:attrName>
                                        </p:attrNameLst>
                                      </p:cBhvr>
                                      <p:tavLst>
                                        <p:tav tm="0">
                                          <p:val>
                                            <p:fltVal val="360"/>
                                          </p:val>
                                        </p:tav>
                                        <p:tav tm="100000">
                                          <p:val>
                                            <p:fltVal val="0"/>
                                          </p:val>
                                        </p:tav>
                                      </p:tavLst>
                                    </p:anim>
                                    <p:animEffect transition="in" filter="fade">
                                      <p:cBhvr>
                                        <p:cTn id="23"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381000" y="381000"/>
            <a:ext cx="2438400" cy="519113"/>
          </a:xfrm>
          <a:prstGeom prst="rect">
            <a:avLst/>
          </a:prstGeom>
          <a:noFill/>
          <a:ln w="9525">
            <a:noFill/>
            <a:miter lim="800000"/>
            <a:headEnd/>
            <a:tailEnd/>
          </a:ln>
          <a:effectLst/>
        </p:spPr>
        <p:txBody>
          <a:bodyPr>
            <a:spAutoFit/>
          </a:bodyPr>
          <a:lstStyle/>
          <a:p>
            <a:pPr>
              <a:spcBef>
                <a:spcPct val="50000"/>
              </a:spcBef>
            </a:pPr>
            <a:r>
              <a:rPr lang="en-GB" sz="2800">
                <a:solidFill>
                  <a:srgbClr val="FF3399"/>
                </a:solidFill>
              </a:rPr>
              <a:t>c. Criticisms</a:t>
            </a:r>
          </a:p>
        </p:txBody>
      </p:sp>
      <p:sp>
        <p:nvSpPr>
          <p:cNvPr id="54277" name="Text Box 5"/>
          <p:cNvSpPr txBox="1">
            <a:spLocks noChangeArrowheads="1"/>
          </p:cNvSpPr>
          <p:nvPr/>
        </p:nvSpPr>
        <p:spPr bwMode="auto">
          <a:xfrm>
            <a:off x="457200" y="1066800"/>
            <a:ext cx="8001000" cy="5451475"/>
          </a:xfrm>
          <a:prstGeom prst="rect">
            <a:avLst/>
          </a:prstGeom>
          <a:solidFill>
            <a:srgbClr val="FFDDFF"/>
          </a:solidFill>
          <a:ln w="9525">
            <a:noFill/>
            <a:miter lim="800000"/>
            <a:headEnd/>
            <a:tailEnd/>
          </a:ln>
          <a:effectLst/>
        </p:spPr>
        <p:txBody>
          <a:bodyPr>
            <a:spAutoFit/>
          </a:bodyPr>
          <a:lstStyle/>
          <a:p>
            <a:pPr>
              <a:buFontTx/>
              <a:buChar char="•"/>
            </a:pPr>
            <a:r>
              <a:rPr lang="en-GB"/>
              <a:t>Pupils going to the </a:t>
            </a:r>
            <a:r>
              <a:rPr lang="en-GB">
                <a:solidFill>
                  <a:srgbClr val="FF3399"/>
                </a:solidFill>
              </a:rPr>
              <a:t>secondary modern schools</a:t>
            </a:r>
            <a:r>
              <a:rPr lang="en-GB"/>
              <a:t> had little chance of going on to higher education. Their curriculum was dominated by non-academic subjects e.g. woodwork, metalwork and gardening for boys and cookery, needlework and secretarial work for girls. </a:t>
            </a:r>
            <a:r>
              <a:rPr lang="en-GB">
                <a:solidFill>
                  <a:srgbClr val="FF3399"/>
                </a:solidFill>
              </a:rPr>
              <a:t>Pupils here had no chance of going on to higher education.</a:t>
            </a:r>
          </a:p>
          <a:p>
            <a:pPr>
              <a:buFontTx/>
              <a:buChar char="•"/>
            </a:pPr>
            <a:endParaRPr lang="en-GB">
              <a:solidFill>
                <a:srgbClr val="FF3399"/>
              </a:solidFill>
            </a:endParaRPr>
          </a:p>
          <a:p>
            <a:pPr>
              <a:buFontTx/>
              <a:buChar char="•"/>
            </a:pPr>
            <a:r>
              <a:rPr lang="en-GB"/>
              <a:t>The public school system (private schools) flourished as never before. Many middle class parents whose children failed the Eleven Plus sent their children to independent schools. </a:t>
            </a:r>
            <a:r>
              <a:rPr lang="en-GB">
                <a:solidFill>
                  <a:srgbClr val="FF3399"/>
                </a:solidFill>
              </a:rPr>
              <a:t>(Pearce)</a:t>
            </a:r>
            <a:r>
              <a:rPr lang="en-GB"/>
              <a:t> </a:t>
            </a:r>
          </a:p>
          <a:p>
            <a:pPr>
              <a:buFontTx/>
              <a:buChar char="•"/>
            </a:pPr>
            <a:endParaRPr lang="en-GB"/>
          </a:p>
          <a:p>
            <a:pPr>
              <a:buFontTx/>
              <a:buChar char="•"/>
            </a:pPr>
            <a:r>
              <a:rPr lang="en-GB"/>
              <a:t>A Labour government might have been expected to provide better resources for the poorer sections of society but this did not happen in education between 1945-51.</a:t>
            </a:r>
          </a:p>
        </p:txBody>
      </p:sp>
      <p:pic>
        <p:nvPicPr>
          <p:cNvPr id="54276" name="Picture 4" descr="j0346555"/>
          <p:cNvPicPr>
            <a:picLocks noChangeAspect="1" noChangeArrowheads="1"/>
          </p:cNvPicPr>
          <p:nvPr/>
        </p:nvPicPr>
        <p:blipFill>
          <a:blip r:embed="rId2" cstate="print"/>
          <a:srcRect/>
          <a:stretch>
            <a:fillRect/>
          </a:stretch>
        </p:blipFill>
        <p:spPr bwMode="auto">
          <a:xfrm>
            <a:off x="8001000" y="228600"/>
            <a:ext cx="876300" cy="914400"/>
          </a:xfrm>
          <a:prstGeom prst="rect">
            <a:avLst/>
          </a:prstGeom>
          <a:noFill/>
          <a:ln w="38100">
            <a:solidFill>
              <a:srgbClr val="FF3399"/>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wipe(left)">
                                      <p:cBhvr>
                                        <p:cTn id="7" dur="500"/>
                                        <p:tgtEl>
                                          <p:spTgt spid="54275">
                                            <p:txEl>
                                              <p:pRg st="0" end="0"/>
                                            </p:txEl>
                                          </p:spTgt>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54276"/>
                                        </p:tgtEl>
                                        <p:attrNameLst>
                                          <p:attrName>style.visibility</p:attrName>
                                        </p:attrNameLst>
                                      </p:cBhvr>
                                      <p:to>
                                        <p:strVal val="visible"/>
                                      </p:to>
                                    </p:set>
                                    <p:anim calcmode="lin" valueType="num">
                                      <p:cBhvr>
                                        <p:cTn id="10" dur="500" fill="hold"/>
                                        <p:tgtEl>
                                          <p:spTgt spid="54276"/>
                                        </p:tgtEl>
                                        <p:attrNameLst>
                                          <p:attrName>ppt_w</p:attrName>
                                        </p:attrNameLst>
                                      </p:cBhvr>
                                      <p:tavLst>
                                        <p:tav tm="0">
                                          <p:val>
                                            <p:fltVal val="0"/>
                                          </p:val>
                                        </p:tav>
                                        <p:tav tm="100000">
                                          <p:val>
                                            <p:strVal val="#ppt_w"/>
                                          </p:val>
                                        </p:tav>
                                      </p:tavLst>
                                    </p:anim>
                                    <p:anim calcmode="lin" valueType="num">
                                      <p:cBhvr>
                                        <p:cTn id="11" dur="500" fill="hold"/>
                                        <p:tgtEl>
                                          <p:spTgt spid="54276"/>
                                        </p:tgtEl>
                                        <p:attrNameLst>
                                          <p:attrName>ppt_h</p:attrName>
                                        </p:attrNameLst>
                                      </p:cBhvr>
                                      <p:tavLst>
                                        <p:tav tm="0">
                                          <p:val>
                                            <p:fltVal val="0"/>
                                          </p:val>
                                        </p:tav>
                                        <p:tav tm="100000">
                                          <p:val>
                                            <p:strVal val="#ppt_h"/>
                                          </p:val>
                                        </p:tav>
                                      </p:tavLst>
                                    </p:anim>
                                    <p:anim calcmode="lin" valueType="num">
                                      <p:cBhvr>
                                        <p:cTn id="12" dur="500" fill="hold"/>
                                        <p:tgtEl>
                                          <p:spTgt spid="54276"/>
                                        </p:tgtEl>
                                        <p:attrNameLst>
                                          <p:attrName>style.rotation</p:attrName>
                                        </p:attrNameLst>
                                      </p:cBhvr>
                                      <p:tavLst>
                                        <p:tav tm="0">
                                          <p:val>
                                            <p:fltVal val="360"/>
                                          </p:val>
                                        </p:tav>
                                        <p:tav tm="100000">
                                          <p:val>
                                            <p:fltVal val="0"/>
                                          </p:val>
                                        </p:tav>
                                      </p:tavLst>
                                    </p:anim>
                                    <p:animEffect transition="in" filter="fade">
                                      <p:cBhvr>
                                        <p:cTn id="13" dur="500"/>
                                        <p:tgtEl>
                                          <p:spTgt spid="5427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4277">
                                            <p:txEl>
                                              <p:pRg st="0" end="0"/>
                                            </p:txEl>
                                          </p:spTgt>
                                        </p:tgtEl>
                                        <p:attrNameLst>
                                          <p:attrName>style.visibility</p:attrName>
                                        </p:attrNameLst>
                                      </p:cBhvr>
                                      <p:to>
                                        <p:strVal val="visible"/>
                                      </p:to>
                                    </p:set>
                                    <p:animEffect transition="in" filter="wipe(left)">
                                      <p:cBhvr>
                                        <p:cTn id="18" dur="1000"/>
                                        <p:tgtEl>
                                          <p:spTgt spid="5427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54277">
                                            <p:txEl>
                                              <p:pRg st="2" end="2"/>
                                            </p:txEl>
                                          </p:spTgt>
                                        </p:tgtEl>
                                        <p:attrNameLst>
                                          <p:attrName>style.visibility</p:attrName>
                                        </p:attrNameLst>
                                      </p:cBhvr>
                                      <p:to>
                                        <p:strVal val="visible"/>
                                      </p:to>
                                    </p:set>
                                    <p:animEffect transition="in" filter="wipe(left)">
                                      <p:cBhvr>
                                        <p:cTn id="23" dur="1000"/>
                                        <p:tgtEl>
                                          <p:spTgt spid="5427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4277">
                                            <p:txEl>
                                              <p:pRg st="4" end="4"/>
                                            </p:txEl>
                                          </p:spTgt>
                                        </p:tgtEl>
                                        <p:attrNameLst>
                                          <p:attrName>style.visibility</p:attrName>
                                        </p:attrNameLst>
                                      </p:cBhvr>
                                      <p:to>
                                        <p:strVal val="visible"/>
                                      </p:to>
                                    </p:set>
                                    <p:animEffect transition="in" filter="wipe(left)">
                                      <p:cBhvr>
                                        <p:cTn id="28" dur="1000"/>
                                        <p:tgtEl>
                                          <p:spTgt spid="542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533400" y="457200"/>
            <a:ext cx="2667000" cy="519113"/>
          </a:xfrm>
          <a:prstGeom prst="rect">
            <a:avLst/>
          </a:prstGeom>
          <a:noFill/>
          <a:ln w="9525">
            <a:noFill/>
            <a:miter lim="800000"/>
            <a:headEnd/>
            <a:tailEnd/>
          </a:ln>
          <a:effectLst/>
        </p:spPr>
        <p:txBody>
          <a:bodyPr>
            <a:spAutoFit/>
          </a:bodyPr>
          <a:lstStyle/>
          <a:p>
            <a:r>
              <a:rPr lang="en-GB" sz="2800">
                <a:solidFill>
                  <a:srgbClr val="FF3399"/>
                </a:solidFill>
              </a:rPr>
              <a:t>c. Criticism</a:t>
            </a:r>
            <a:endParaRPr lang="en-GB"/>
          </a:p>
        </p:txBody>
      </p:sp>
      <p:pic>
        <p:nvPicPr>
          <p:cNvPr id="53251" name="Picture 3" descr="AG00489_"/>
          <p:cNvPicPr>
            <a:picLocks noChangeAspect="1" noChangeArrowheads="1" noCrop="1"/>
          </p:cNvPicPr>
          <p:nvPr/>
        </p:nvPicPr>
        <p:blipFill>
          <a:blip r:embed="rId2" cstate="print"/>
          <a:srcRect/>
          <a:stretch>
            <a:fillRect/>
          </a:stretch>
        </p:blipFill>
        <p:spPr bwMode="auto">
          <a:xfrm>
            <a:off x="8229600" y="-304800"/>
            <a:ext cx="576263" cy="1600200"/>
          </a:xfrm>
          <a:prstGeom prst="rect">
            <a:avLst/>
          </a:prstGeom>
          <a:noFill/>
        </p:spPr>
      </p:pic>
      <p:sp>
        <p:nvSpPr>
          <p:cNvPr id="53252" name="Text Box 4"/>
          <p:cNvSpPr txBox="1">
            <a:spLocks noChangeArrowheads="1"/>
          </p:cNvSpPr>
          <p:nvPr/>
        </p:nvSpPr>
        <p:spPr bwMode="auto">
          <a:xfrm>
            <a:off x="609600" y="1524000"/>
            <a:ext cx="7924800" cy="3776663"/>
          </a:xfrm>
          <a:prstGeom prst="rect">
            <a:avLst/>
          </a:prstGeom>
          <a:solidFill>
            <a:srgbClr val="FFDDFF"/>
          </a:solidFill>
          <a:ln w="9525">
            <a:noFill/>
            <a:miter lim="800000"/>
            <a:headEnd/>
            <a:tailEnd/>
          </a:ln>
          <a:effectLst/>
        </p:spPr>
        <p:txBody>
          <a:bodyPr>
            <a:spAutoFit/>
          </a:bodyPr>
          <a:lstStyle/>
          <a:p>
            <a:pPr>
              <a:buFontTx/>
              <a:buChar char="•"/>
            </a:pPr>
            <a:r>
              <a:rPr lang="en-GB"/>
              <a:t>During Labour’s term, working-class children still left school at fourteen (fifteen after 1947) with no paper qualifications. </a:t>
            </a:r>
          </a:p>
          <a:p>
            <a:pPr>
              <a:buFontTx/>
              <a:buChar char="•"/>
            </a:pPr>
            <a:endParaRPr lang="en-GB"/>
          </a:p>
          <a:p>
            <a:pPr>
              <a:buFontTx/>
              <a:buChar char="•"/>
            </a:pPr>
            <a:r>
              <a:rPr lang="en-GB"/>
              <a:t>Labour’s education reforms compare poorly with the equality of opportunity and provision being carried out in the areas of social security and health.</a:t>
            </a:r>
          </a:p>
          <a:p>
            <a:pPr>
              <a:buFontTx/>
              <a:buChar char="•"/>
            </a:pPr>
            <a:endParaRPr lang="en-GB"/>
          </a:p>
          <a:p>
            <a:pPr>
              <a:buFontTx/>
              <a:buChar char="•"/>
            </a:pPr>
            <a:r>
              <a:rPr lang="en-GB"/>
              <a:t>The middle class gained more out of Labour’s education reforms than the poor did e.g. the middle class benefited from grammar school fees being abolished.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wheel(4)">
                                      <p:cBhvr>
                                        <p:cTn id="7" dur="500"/>
                                        <p:tgtEl>
                                          <p:spTgt spid="53251"/>
                                        </p:tgtEl>
                                      </p:cBhvr>
                                    </p:animEffect>
                                  </p:childTnLst>
                                </p:cTn>
                              </p:par>
                              <p:par>
                                <p:cTn id="8" presetID="22" presetClass="entr" presetSubtype="8" fill="hold" nodeType="withEffect">
                                  <p:stCondLst>
                                    <p:cond delay="0"/>
                                  </p:stCondLst>
                                  <p:childTnLst>
                                    <p:set>
                                      <p:cBhvr>
                                        <p:cTn id="9" dur="1" fill="hold">
                                          <p:stCondLst>
                                            <p:cond delay="0"/>
                                          </p:stCondLst>
                                        </p:cTn>
                                        <p:tgtEl>
                                          <p:spTgt spid="53250">
                                            <p:txEl>
                                              <p:pRg st="0" end="0"/>
                                            </p:txEl>
                                          </p:spTgt>
                                        </p:tgtEl>
                                        <p:attrNameLst>
                                          <p:attrName>style.visibility</p:attrName>
                                        </p:attrNameLst>
                                      </p:cBhvr>
                                      <p:to>
                                        <p:strVal val="visible"/>
                                      </p:to>
                                    </p:set>
                                    <p:animEffect transition="in" filter="wipe(left)">
                                      <p:cBhvr>
                                        <p:cTn id="10" dur="500"/>
                                        <p:tgtEl>
                                          <p:spTgt spid="5325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3252">
                                            <p:txEl>
                                              <p:pRg st="0" end="0"/>
                                            </p:txEl>
                                          </p:spTgt>
                                        </p:tgtEl>
                                        <p:attrNameLst>
                                          <p:attrName>style.visibility</p:attrName>
                                        </p:attrNameLst>
                                      </p:cBhvr>
                                      <p:to>
                                        <p:strVal val="visible"/>
                                      </p:to>
                                    </p:set>
                                    <p:animEffect transition="in" filter="wipe(left)">
                                      <p:cBhvr>
                                        <p:cTn id="15" dur="1000"/>
                                        <p:tgtEl>
                                          <p:spTgt spid="5325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3252">
                                            <p:txEl>
                                              <p:pRg st="2" end="2"/>
                                            </p:txEl>
                                          </p:spTgt>
                                        </p:tgtEl>
                                        <p:attrNameLst>
                                          <p:attrName>style.visibility</p:attrName>
                                        </p:attrNameLst>
                                      </p:cBhvr>
                                      <p:to>
                                        <p:strVal val="visible"/>
                                      </p:to>
                                    </p:set>
                                    <p:animEffect transition="in" filter="wipe(left)">
                                      <p:cBhvr>
                                        <p:cTn id="20" dur="1000"/>
                                        <p:tgtEl>
                                          <p:spTgt spid="5325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3252">
                                            <p:txEl>
                                              <p:pRg st="4" end="4"/>
                                            </p:txEl>
                                          </p:spTgt>
                                        </p:tgtEl>
                                        <p:attrNameLst>
                                          <p:attrName>style.visibility</p:attrName>
                                        </p:attrNameLst>
                                      </p:cBhvr>
                                      <p:to>
                                        <p:strVal val="visible"/>
                                      </p:to>
                                    </p:set>
                                    <p:animEffect transition="in" filter="wipe(left)">
                                      <p:cBhvr>
                                        <p:cTn id="25" dur="1000"/>
                                        <p:tgtEl>
                                          <p:spTgt spid="532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914400" y="1905000"/>
            <a:ext cx="7467600" cy="2771775"/>
          </a:xfrm>
          <a:prstGeom prst="rect">
            <a:avLst/>
          </a:prstGeom>
          <a:solidFill>
            <a:srgbClr val="FFDDFF"/>
          </a:solidFill>
          <a:ln w="9525">
            <a:noFill/>
            <a:miter lim="800000"/>
            <a:headEnd/>
            <a:tailEnd/>
          </a:ln>
          <a:effectLst/>
        </p:spPr>
        <p:txBody>
          <a:bodyPr>
            <a:spAutoFit/>
          </a:bodyPr>
          <a:lstStyle/>
          <a:p>
            <a:pPr>
              <a:buFontTx/>
              <a:buChar char="•"/>
            </a:pPr>
            <a:r>
              <a:rPr lang="en-GB"/>
              <a:t>Government spending on grammar schools raced ahead of expenditure on secondary moderns and junior secondaries, which the working class mostly attended.</a:t>
            </a:r>
          </a:p>
          <a:p>
            <a:pPr>
              <a:buFontTx/>
              <a:buChar char="•"/>
            </a:pPr>
            <a:endParaRPr lang="en-GB"/>
          </a:p>
          <a:p>
            <a:pPr>
              <a:buFontTx/>
              <a:buChar char="•"/>
            </a:pPr>
            <a:r>
              <a:rPr lang="en-GB">
                <a:solidFill>
                  <a:srgbClr val="FF3399"/>
                </a:solidFill>
              </a:rPr>
              <a:t>Correlli Barnett</a:t>
            </a:r>
            <a:r>
              <a:rPr lang="en-GB"/>
              <a:t> argues that Labour should have concentrated on building technical schools to help re-invigorate Britain’s ailing industries.</a:t>
            </a:r>
          </a:p>
        </p:txBody>
      </p:sp>
      <p:sp>
        <p:nvSpPr>
          <p:cNvPr id="97285" name="Text Box 5"/>
          <p:cNvSpPr txBox="1">
            <a:spLocks noChangeArrowheads="1"/>
          </p:cNvSpPr>
          <p:nvPr/>
        </p:nvSpPr>
        <p:spPr bwMode="auto">
          <a:xfrm>
            <a:off x="609600" y="762000"/>
            <a:ext cx="2362200" cy="519113"/>
          </a:xfrm>
          <a:prstGeom prst="rect">
            <a:avLst/>
          </a:prstGeom>
          <a:noFill/>
          <a:ln w="9525">
            <a:noFill/>
            <a:miter lim="800000"/>
            <a:headEnd/>
            <a:tailEnd/>
          </a:ln>
          <a:effectLst/>
        </p:spPr>
        <p:txBody>
          <a:bodyPr>
            <a:spAutoFit/>
          </a:bodyPr>
          <a:lstStyle/>
          <a:p>
            <a:r>
              <a:rPr lang="en-GB" sz="2800">
                <a:solidFill>
                  <a:srgbClr val="FF3399"/>
                </a:solidFill>
              </a:rPr>
              <a:t>c. Criticism</a:t>
            </a:r>
            <a:endParaRPr lang="en-GB" sz="2800"/>
          </a:p>
        </p:txBody>
      </p:sp>
      <p:pic>
        <p:nvPicPr>
          <p:cNvPr id="97286" name="Picture 6" descr="AG00489_"/>
          <p:cNvPicPr>
            <a:picLocks noChangeAspect="1" noChangeArrowheads="1" noCrop="1"/>
          </p:cNvPicPr>
          <p:nvPr/>
        </p:nvPicPr>
        <p:blipFill>
          <a:blip r:embed="rId2" cstate="print"/>
          <a:srcRect/>
          <a:stretch>
            <a:fillRect/>
          </a:stretch>
        </p:blipFill>
        <p:spPr bwMode="auto">
          <a:xfrm>
            <a:off x="8153400" y="0"/>
            <a:ext cx="576263" cy="1600200"/>
          </a:xfrm>
          <a:prstGeom prst="rect">
            <a:avLst/>
          </a:prstGeom>
          <a:noFill/>
        </p:spPr>
      </p:pic>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457200" y="381000"/>
            <a:ext cx="8229600" cy="521017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d. Positive evaluation</a:t>
            </a:r>
          </a:p>
          <a:p>
            <a:endParaRPr lang="en-GB" sz="2800">
              <a:solidFill>
                <a:srgbClr val="FF3399"/>
              </a:solidFill>
            </a:endParaRPr>
          </a:p>
          <a:p>
            <a:endParaRPr lang="en-GB" sz="2800">
              <a:solidFill>
                <a:srgbClr val="FF3399"/>
              </a:solidFill>
            </a:endParaRPr>
          </a:p>
          <a:p>
            <a:endParaRPr lang="en-GB" sz="1000">
              <a:solidFill>
                <a:srgbClr val="FF3399"/>
              </a:solidFill>
            </a:endParaRPr>
          </a:p>
          <a:p>
            <a:endParaRPr lang="en-GB"/>
          </a:p>
          <a:p>
            <a:pPr>
              <a:buFontTx/>
              <a:buChar char="•"/>
            </a:pPr>
            <a:r>
              <a:rPr lang="en-GB"/>
              <a:t>Free secondary education for all became a right for the first time. </a:t>
            </a:r>
          </a:p>
          <a:p>
            <a:endParaRPr lang="en-GB"/>
          </a:p>
          <a:p>
            <a:pPr>
              <a:buFontTx/>
              <a:buChar char="•"/>
            </a:pPr>
            <a:r>
              <a:rPr lang="en-GB"/>
              <a:t>During Labour’s term in office, 35,000 teachers were trained under the one-year emergency training scheme.</a:t>
            </a:r>
          </a:p>
          <a:p>
            <a:endParaRPr lang="en-GB"/>
          </a:p>
          <a:p>
            <a:pPr>
              <a:buFontTx/>
              <a:buChar char="•"/>
            </a:pPr>
            <a:r>
              <a:rPr lang="en-GB"/>
              <a:t>Due to the scale of the economic problems of the postwar period, it was widely recognised that it would take a generation to fully implement the Education Act. Labour was in no position to be radical. </a:t>
            </a:r>
          </a:p>
        </p:txBody>
      </p:sp>
      <p:pic>
        <p:nvPicPr>
          <p:cNvPr id="52227" name="Picture 3" descr="j0288928"/>
          <p:cNvPicPr>
            <a:picLocks noChangeAspect="1" noChangeArrowheads="1" noCrop="1"/>
          </p:cNvPicPr>
          <p:nvPr/>
        </p:nvPicPr>
        <p:blipFill>
          <a:blip r:embed="rId2" cstate="print"/>
          <a:srcRect/>
          <a:stretch>
            <a:fillRect/>
          </a:stretch>
        </p:blipFill>
        <p:spPr bwMode="auto">
          <a:xfrm>
            <a:off x="7315200" y="457200"/>
            <a:ext cx="1247775" cy="11811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Effect transition="in" filter="wipe(left)">
                                      <p:cBhvr>
                                        <p:cTn id="7" dur="500"/>
                                        <p:tgtEl>
                                          <p:spTgt spid="52226">
                                            <p:txEl>
                                              <p:pRg st="0" end="0"/>
                                            </p:txEl>
                                          </p:spTgt>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52227"/>
                                        </p:tgtEl>
                                        <p:attrNameLst>
                                          <p:attrName>style.visibility</p:attrName>
                                        </p:attrNameLst>
                                      </p:cBhvr>
                                      <p:to>
                                        <p:strVal val="visible"/>
                                      </p:to>
                                    </p:set>
                                    <p:anim calcmode="lin" valueType="num">
                                      <p:cBhvr>
                                        <p:cTn id="10" dur="500" fill="hold"/>
                                        <p:tgtEl>
                                          <p:spTgt spid="52227"/>
                                        </p:tgtEl>
                                        <p:attrNameLst>
                                          <p:attrName>ppt_w</p:attrName>
                                        </p:attrNameLst>
                                      </p:cBhvr>
                                      <p:tavLst>
                                        <p:tav tm="0">
                                          <p:val>
                                            <p:fltVal val="0"/>
                                          </p:val>
                                        </p:tav>
                                        <p:tav tm="100000">
                                          <p:val>
                                            <p:strVal val="#ppt_w"/>
                                          </p:val>
                                        </p:tav>
                                      </p:tavLst>
                                    </p:anim>
                                    <p:anim calcmode="lin" valueType="num">
                                      <p:cBhvr>
                                        <p:cTn id="11" dur="500" fill="hold"/>
                                        <p:tgtEl>
                                          <p:spTgt spid="52227"/>
                                        </p:tgtEl>
                                        <p:attrNameLst>
                                          <p:attrName>ppt_h</p:attrName>
                                        </p:attrNameLst>
                                      </p:cBhvr>
                                      <p:tavLst>
                                        <p:tav tm="0">
                                          <p:val>
                                            <p:fltVal val="0"/>
                                          </p:val>
                                        </p:tav>
                                        <p:tav tm="100000">
                                          <p:val>
                                            <p:strVal val="#ppt_h"/>
                                          </p:val>
                                        </p:tav>
                                      </p:tavLst>
                                    </p:anim>
                                    <p:anim calcmode="lin" valueType="num">
                                      <p:cBhvr>
                                        <p:cTn id="12" dur="500" fill="hold"/>
                                        <p:tgtEl>
                                          <p:spTgt spid="52227"/>
                                        </p:tgtEl>
                                        <p:attrNameLst>
                                          <p:attrName>style.rotation</p:attrName>
                                        </p:attrNameLst>
                                      </p:cBhvr>
                                      <p:tavLst>
                                        <p:tav tm="0">
                                          <p:val>
                                            <p:fltVal val="360"/>
                                          </p:val>
                                        </p:tav>
                                        <p:tav tm="100000">
                                          <p:val>
                                            <p:fltVal val="0"/>
                                          </p:val>
                                        </p:tav>
                                      </p:tavLst>
                                    </p:anim>
                                    <p:animEffect transition="in" filter="fade">
                                      <p:cBhvr>
                                        <p:cTn id="13" dur="500"/>
                                        <p:tgtEl>
                                          <p:spTgt spid="5222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2226">
                                            <p:txEl>
                                              <p:pRg st="5" end="5"/>
                                            </p:txEl>
                                          </p:spTgt>
                                        </p:tgtEl>
                                        <p:attrNameLst>
                                          <p:attrName>style.visibility</p:attrName>
                                        </p:attrNameLst>
                                      </p:cBhvr>
                                      <p:to>
                                        <p:strVal val="visible"/>
                                      </p:to>
                                    </p:set>
                                    <p:animEffect transition="in" filter="wipe(left)">
                                      <p:cBhvr>
                                        <p:cTn id="18" dur="500"/>
                                        <p:tgtEl>
                                          <p:spTgt spid="52226">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52226">
                                            <p:txEl>
                                              <p:pRg st="7" end="7"/>
                                            </p:txEl>
                                          </p:spTgt>
                                        </p:tgtEl>
                                        <p:attrNameLst>
                                          <p:attrName>style.visibility</p:attrName>
                                        </p:attrNameLst>
                                      </p:cBhvr>
                                      <p:to>
                                        <p:strVal val="visible"/>
                                      </p:to>
                                    </p:set>
                                    <p:animEffect transition="in" filter="wipe(left)">
                                      <p:cBhvr>
                                        <p:cTn id="23" dur="500"/>
                                        <p:tgtEl>
                                          <p:spTgt spid="52226">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2226">
                                            <p:txEl>
                                              <p:pRg st="9" end="9"/>
                                            </p:txEl>
                                          </p:spTgt>
                                        </p:tgtEl>
                                        <p:attrNameLst>
                                          <p:attrName>style.visibility</p:attrName>
                                        </p:attrNameLst>
                                      </p:cBhvr>
                                      <p:to>
                                        <p:strVal val="visible"/>
                                      </p:to>
                                    </p:set>
                                    <p:animEffect transition="in" filter="wipe(left)">
                                      <p:cBhvr>
                                        <p:cTn id="28" dur="500"/>
                                        <p:tgtEl>
                                          <p:spTgt spid="5222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228600" y="304800"/>
            <a:ext cx="8382000" cy="854075"/>
          </a:xfrm>
          <a:prstGeom prst="rect">
            <a:avLst/>
          </a:prstGeom>
          <a:noFill/>
          <a:ln w="9525">
            <a:noFill/>
            <a:miter lim="800000"/>
            <a:headEnd/>
            <a:tailEnd/>
          </a:ln>
          <a:effectLst/>
        </p:spPr>
        <p:txBody>
          <a:bodyPr>
            <a:spAutoFit/>
          </a:bodyPr>
          <a:lstStyle/>
          <a:p>
            <a:r>
              <a:rPr lang="en-GB" sz="2800">
                <a:solidFill>
                  <a:srgbClr val="FF3399"/>
                </a:solidFill>
              </a:rPr>
              <a:t>4. Housing</a:t>
            </a:r>
            <a:r>
              <a:rPr lang="en-GB">
                <a:solidFill>
                  <a:srgbClr val="FF3399"/>
                </a:solidFill>
              </a:rPr>
              <a:t> </a:t>
            </a:r>
          </a:p>
          <a:p>
            <a:endParaRPr lang="en-GB">
              <a:solidFill>
                <a:srgbClr val="FF3399"/>
              </a:solidFill>
            </a:endParaRPr>
          </a:p>
        </p:txBody>
      </p:sp>
      <p:sp>
        <p:nvSpPr>
          <p:cNvPr id="50180" name="Text Box 4"/>
          <p:cNvSpPr txBox="1">
            <a:spLocks noChangeArrowheads="1"/>
          </p:cNvSpPr>
          <p:nvPr/>
        </p:nvSpPr>
        <p:spPr bwMode="auto">
          <a:xfrm>
            <a:off x="381000" y="1295400"/>
            <a:ext cx="8229600" cy="2771775"/>
          </a:xfrm>
          <a:prstGeom prst="rect">
            <a:avLst/>
          </a:prstGeom>
          <a:solidFill>
            <a:srgbClr val="FFDDFF"/>
          </a:solidFill>
          <a:ln w="9525">
            <a:noFill/>
            <a:miter lim="800000"/>
            <a:headEnd/>
            <a:tailEnd/>
          </a:ln>
          <a:effectLst/>
        </p:spPr>
        <p:txBody>
          <a:bodyPr>
            <a:spAutoFit/>
          </a:bodyPr>
          <a:lstStyle/>
          <a:p>
            <a:r>
              <a:rPr lang="en-GB">
                <a:solidFill>
                  <a:srgbClr val="FF3399"/>
                </a:solidFill>
              </a:rPr>
              <a:t>a. The problem</a:t>
            </a:r>
          </a:p>
          <a:p>
            <a:endParaRPr lang="en-GB">
              <a:solidFill>
                <a:srgbClr val="FF3399"/>
              </a:solidFill>
            </a:endParaRPr>
          </a:p>
          <a:p>
            <a:r>
              <a:rPr lang="en-GB"/>
              <a:t>The chronic housing shortage at the end of the war was the most pressing problem facing the government.</a:t>
            </a:r>
          </a:p>
          <a:p>
            <a:r>
              <a:rPr lang="en-GB"/>
              <a:t> </a:t>
            </a:r>
          </a:p>
          <a:p>
            <a:pPr>
              <a:buFontTx/>
              <a:buChar char="•"/>
            </a:pPr>
            <a:r>
              <a:rPr lang="en-GB"/>
              <a:t>There had already been a serious shortage before the war and this was compounded by the </a:t>
            </a:r>
            <a:r>
              <a:rPr lang="en-GB">
                <a:solidFill>
                  <a:srgbClr val="FF3399"/>
                </a:solidFill>
              </a:rPr>
              <a:t>destruction of 700,000 houses</a:t>
            </a:r>
            <a:r>
              <a:rPr lang="en-GB"/>
              <a:t> by Hitler's bombers and rockets.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wipe(left)">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80"/>
                                        </p:tgtEl>
                                        <p:attrNameLst>
                                          <p:attrName>style.visibility</p:attrName>
                                        </p:attrNameLst>
                                      </p:cBhvr>
                                      <p:to>
                                        <p:strVal val="visible"/>
                                      </p:to>
                                    </p:set>
                                    <p:animEffect transition="in" filter="wipe(left)">
                                      <p:cBhvr>
                                        <p:cTn id="12"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8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81000" y="304800"/>
            <a:ext cx="8229600" cy="4291013"/>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pPr marL="342900" indent="-342900">
              <a:spcBef>
                <a:spcPct val="50000"/>
              </a:spcBef>
            </a:pPr>
            <a:r>
              <a:rPr lang="en-GB" sz="2400"/>
              <a:t>What about the shorter term evidence?</a:t>
            </a:r>
          </a:p>
          <a:p>
            <a:pPr marL="342900" indent="-342900">
              <a:spcBef>
                <a:spcPct val="50000"/>
              </a:spcBef>
            </a:pPr>
            <a:r>
              <a:rPr lang="en-GB" sz="2400"/>
              <a:t>In the last four years:</a:t>
            </a:r>
          </a:p>
          <a:p>
            <a:pPr marL="342900" indent="-342900">
              <a:spcBef>
                <a:spcPct val="50000"/>
              </a:spcBef>
            </a:pPr>
            <a:r>
              <a:rPr lang="en-GB" sz="2400">
                <a:solidFill>
                  <a:srgbClr val="FF0066"/>
                </a:solidFill>
              </a:rPr>
              <a:t>Labour 			has appeared 	3 times</a:t>
            </a:r>
          </a:p>
          <a:p>
            <a:pPr marL="342900" indent="-342900">
              <a:spcBef>
                <a:spcPct val="50000"/>
              </a:spcBef>
            </a:pPr>
            <a:r>
              <a:rPr lang="en-GB" sz="2400">
                <a:solidFill>
                  <a:srgbClr val="FF0066"/>
                </a:solidFill>
              </a:rPr>
              <a:t>Liberals 			have appeared 	3 times</a:t>
            </a:r>
          </a:p>
          <a:p>
            <a:pPr marL="342900" indent="-342900">
              <a:spcBef>
                <a:spcPct val="50000"/>
              </a:spcBef>
            </a:pPr>
            <a:r>
              <a:rPr lang="en-GB" sz="2400">
                <a:solidFill>
                  <a:srgbClr val="FF0066"/>
                </a:solidFill>
              </a:rPr>
              <a:t>National Governments	have appeared	twice</a:t>
            </a:r>
          </a:p>
          <a:p>
            <a:pPr marL="342900" indent="-342900">
              <a:spcBef>
                <a:spcPct val="50000"/>
              </a:spcBef>
            </a:pPr>
            <a:endParaRPr lang="en-GB" sz="2400">
              <a:solidFill>
                <a:srgbClr val="FF0066"/>
              </a:solidFill>
            </a:endParaRPr>
          </a:p>
          <a:p>
            <a:pPr marL="342900" indent="-342900">
              <a:spcBef>
                <a:spcPct val="50000"/>
              </a:spcBef>
            </a:pPr>
            <a:r>
              <a:rPr lang="en-GB" sz="2400"/>
              <a:t>The </a:t>
            </a:r>
            <a:r>
              <a:rPr lang="en-GB">
                <a:solidFill>
                  <a:srgbClr val="FF0066"/>
                </a:solidFill>
              </a:rPr>
              <a:t>National Governments</a:t>
            </a:r>
            <a:r>
              <a:rPr lang="en-GB"/>
              <a:t> </a:t>
            </a:r>
            <a:r>
              <a:rPr lang="en-GB" sz="2400"/>
              <a:t>came up last year – will</a:t>
            </a:r>
          </a:p>
          <a:p>
            <a:pPr marL="342900" indent="-342900">
              <a:spcBef>
                <a:spcPct val="50000"/>
              </a:spcBef>
            </a:pPr>
            <a:r>
              <a:rPr lang="en-GB" sz="2400"/>
              <a:t>they appear two years in  a row?</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fade">
                                      <p:cBhvr>
                                        <p:cTn id="7" dur="500"/>
                                        <p:tgtEl>
                                          <p:spTgt spid="81922">
                                            <p:txEl>
                                              <p:pRg st="0" end="0"/>
                                            </p:txEl>
                                          </p:spTgt>
                                        </p:tgtEl>
                                      </p:cBhvr>
                                    </p:animEffect>
                                    <p:anim calcmode="lin" valueType="num">
                                      <p:cBhvr>
                                        <p:cTn id="8" dur="500" fill="hold"/>
                                        <p:tgtEl>
                                          <p:spTgt spid="8192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192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22">
                                            <p:txEl>
                                              <p:pRg st="1" end="1"/>
                                            </p:txEl>
                                          </p:spTgt>
                                        </p:tgtEl>
                                        <p:attrNameLst>
                                          <p:attrName>style.visibility</p:attrName>
                                        </p:attrNameLst>
                                      </p:cBhvr>
                                      <p:to>
                                        <p:strVal val="visible"/>
                                      </p:to>
                                    </p:set>
                                    <p:animEffect transition="in" filter="fade">
                                      <p:cBhvr>
                                        <p:cTn id="12" dur="500"/>
                                        <p:tgtEl>
                                          <p:spTgt spid="81922">
                                            <p:txEl>
                                              <p:pRg st="1" end="1"/>
                                            </p:txEl>
                                          </p:spTgt>
                                        </p:tgtEl>
                                      </p:cBhvr>
                                    </p:animEffect>
                                    <p:anim calcmode="lin" valueType="num">
                                      <p:cBhvr>
                                        <p:cTn id="13" dur="500" fill="hold"/>
                                        <p:tgtEl>
                                          <p:spTgt spid="81922">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8192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1922">
                                            <p:txEl>
                                              <p:pRg st="2" end="2"/>
                                            </p:txEl>
                                          </p:spTgt>
                                        </p:tgtEl>
                                        <p:attrNameLst>
                                          <p:attrName>style.visibility</p:attrName>
                                        </p:attrNameLst>
                                      </p:cBhvr>
                                      <p:to>
                                        <p:strVal val="visible"/>
                                      </p:to>
                                    </p:set>
                                    <p:animEffect transition="in" filter="fade">
                                      <p:cBhvr>
                                        <p:cTn id="17" dur="500"/>
                                        <p:tgtEl>
                                          <p:spTgt spid="81922">
                                            <p:txEl>
                                              <p:pRg st="2" end="2"/>
                                            </p:txEl>
                                          </p:spTgt>
                                        </p:tgtEl>
                                      </p:cBhvr>
                                    </p:animEffect>
                                    <p:anim calcmode="lin" valueType="num">
                                      <p:cBhvr>
                                        <p:cTn id="18" dur="500" fill="hold"/>
                                        <p:tgtEl>
                                          <p:spTgt spid="81922">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192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1922">
                                            <p:txEl>
                                              <p:pRg st="3" end="3"/>
                                            </p:txEl>
                                          </p:spTgt>
                                        </p:tgtEl>
                                        <p:attrNameLst>
                                          <p:attrName>style.visibility</p:attrName>
                                        </p:attrNameLst>
                                      </p:cBhvr>
                                      <p:to>
                                        <p:strVal val="visible"/>
                                      </p:to>
                                    </p:set>
                                    <p:animEffect transition="in" filter="fade">
                                      <p:cBhvr>
                                        <p:cTn id="22" dur="500"/>
                                        <p:tgtEl>
                                          <p:spTgt spid="81922">
                                            <p:txEl>
                                              <p:pRg st="3" end="3"/>
                                            </p:txEl>
                                          </p:spTgt>
                                        </p:tgtEl>
                                      </p:cBhvr>
                                    </p:animEffect>
                                    <p:anim calcmode="lin" valueType="num">
                                      <p:cBhvr>
                                        <p:cTn id="23" dur="500" fill="hold"/>
                                        <p:tgtEl>
                                          <p:spTgt spid="81922">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8192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81922">
                                            <p:txEl>
                                              <p:pRg st="4" end="4"/>
                                            </p:txEl>
                                          </p:spTgt>
                                        </p:tgtEl>
                                        <p:attrNameLst>
                                          <p:attrName>style.visibility</p:attrName>
                                        </p:attrNameLst>
                                      </p:cBhvr>
                                      <p:to>
                                        <p:strVal val="visible"/>
                                      </p:to>
                                    </p:set>
                                    <p:animEffect transition="in" filter="fade">
                                      <p:cBhvr>
                                        <p:cTn id="27" dur="500"/>
                                        <p:tgtEl>
                                          <p:spTgt spid="81922">
                                            <p:txEl>
                                              <p:pRg st="4" end="4"/>
                                            </p:txEl>
                                          </p:spTgt>
                                        </p:tgtEl>
                                      </p:cBhvr>
                                    </p:animEffect>
                                    <p:anim calcmode="lin" valueType="num">
                                      <p:cBhvr>
                                        <p:cTn id="28" dur="500" fill="hold"/>
                                        <p:tgtEl>
                                          <p:spTgt spid="81922">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8192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81922">
                                            <p:txEl>
                                              <p:pRg st="6" end="6"/>
                                            </p:txEl>
                                          </p:spTgt>
                                        </p:tgtEl>
                                        <p:attrNameLst>
                                          <p:attrName>style.visibility</p:attrName>
                                        </p:attrNameLst>
                                      </p:cBhvr>
                                      <p:to>
                                        <p:strVal val="visible"/>
                                      </p:to>
                                    </p:set>
                                    <p:animEffect transition="in" filter="fade">
                                      <p:cBhvr>
                                        <p:cTn id="32" dur="500"/>
                                        <p:tgtEl>
                                          <p:spTgt spid="81922">
                                            <p:txEl>
                                              <p:pRg st="6" end="6"/>
                                            </p:txEl>
                                          </p:spTgt>
                                        </p:tgtEl>
                                      </p:cBhvr>
                                    </p:animEffect>
                                    <p:anim calcmode="lin" valueType="num">
                                      <p:cBhvr>
                                        <p:cTn id="33" dur="500" fill="hold"/>
                                        <p:tgtEl>
                                          <p:spTgt spid="81922">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8192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81922">
                                            <p:txEl>
                                              <p:pRg st="7" end="7"/>
                                            </p:txEl>
                                          </p:spTgt>
                                        </p:tgtEl>
                                        <p:attrNameLst>
                                          <p:attrName>style.visibility</p:attrName>
                                        </p:attrNameLst>
                                      </p:cBhvr>
                                      <p:to>
                                        <p:strVal val="visible"/>
                                      </p:to>
                                    </p:set>
                                    <p:animEffect transition="in" filter="fade">
                                      <p:cBhvr>
                                        <p:cTn id="37" dur="500"/>
                                        <p:tgtEl>
                                          <p:spTgt spid="81922">
                                            <p:txEl>
                                              <p:pRg st="7" end="7"/>
                                            </p:txEl>
                                          </p:spTgt>
                                        </p:tgtEl>
                                      </p:cBhvr>
                                    </p:animEffect>
                                    <p:anim calcmode="lin" valueType="num">
                                      <p:cBhvr>
                                        <p:cTn id="38" dur="500" fill="hold"/>
                                        <p:tgtEl>
                                          <p:spTgt spid="81922">
                                            <p:txEl>
                                              <p:pRg st="7" end="7"/>
                                            </p:txEl>
                                          </p:spTgt>
                                        </p:tgtEl>
                                        <p:attrNameLst>
                                          <p:attrName>ppt_x</p:attrName>
                                        </p:attrNameLst>
                                      </p:cBhvr>
                                      <p:tavLst>
                                        <p:tav tm="0">
                                          <p:val>
                                            <p:strVal val="#ppt_x"/>
                                          </p:val>
                                        </p:tav>
                                        <p:tav tm="100000">
                                          <p:val>
                                            <p:strVal val="#ppt_x"/>
                                          </p:val>
                                        </p:tav>
                                      </p:tavLst>
                                    </p:anim>
                                    <p:anim calcmode="lin" valueType="num">
                                      <p:cBhvr>
                                        <p:cTn id="39" dur="500" fill="hold"/>
                                        <p:tgtEl>
                                          <p:spTgt spid="8192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295400" y="1295400"/>
            <a:ext cx="7391400" cy="5116513"/>
          </a:xfrm>
          <a:prstGeom prst="rect">
            <a:avLst/>
          </a:prstGeom>
          <a:solidFill>
            <a:srgbClr val="FFDDFF"/>
          </a:solidFill>
          <a:ln w="9525">
            <a:noFill/>
            <a:miter lim="800000"/>
            <a:headEnd/>
            <a:tailEnd/>
          </a:ln>
          <a:effectLst/>
        </p:spPr>
        <p:txBody>
          <a:bodyPr>
            <a:spAutoFit/>
          </a:bodyPr>
          <a:lstStyle/>
          <a:p>
            <a:pPr>
              <a:buFontTx/>
              <a:buChar char="•"/>
            </a:pPr>
            <a:r>
              <a:rPr lang="en-GB"/>
              <a:t>In 1945, one-third of all houses in Britain were in serious need of repair and renovation. </a:t>
            </a:r>
          </a:p>
          <a:p>
            <a:pPr>
              <a:buFontTx/>
              <a:buChar char="•"/>
            </a:pPr>
            <a:endParaRPr lang="en-GB"/>
          </a:p>
          <a:p>
            <a:pPr>
              <a:buFontTx/>
              <a:buChar char="•"/>
            </a:pPr>
            <a:r>
              <a:rPr lang="en-GB">
                <a:solidFill>
                  <a:srgbClr val="FF3399"/>
                </a:solidFill>
              </a:rPr>
              <a:t>Very few houses were built during the war</a:t>
            </a:r>
            <a:r>
              <a:rPr lang="en-GB"/>
              <a:t>. Two-thirds of building labour force was in armed forces. The private sector was virtually closed down. Materials were reserved for war industry. Existing housing stock deteriorated during the war due to neglect.</a:t>
            </a:r>
          </a:p>
          <a:p>
            <a:endParaRPr lang="en-GB"/>
          </a:p>
          <a:p>
            <a:pPr>
              <a:buFontTx/>
              <a:buChar char="•"/>
            </a:pPr>
            <a:r>
              <a:rPr lang="en-GB"/>
              <a:t>At the end of the war, the government's housing policy was hindered by the </a:t>
            </a:r>
            <a:r>
              <a:rPr lang="en-GB">
                <a:solidFill>
                  <a:srgbClr val="FF3399"/>
                </a:solidFill>
              </a:rPr>
              <a:t>lack of building workers</a:t>
            </a:r>
            <a:r>
              <a:rPr lang="en-GB"/>
              <a:t> and the </a:t>
            </a:r>
            <a:r>
              <a:rPr lang="en-GB">
                <a:solidFill>
                  <a:srgbClr val="FF3399"/>
                </a:solidFill>
              </a:rPr>
              <a:t>shortage</a:t>
            </a:r>
            <a:r>
              <a:rPr lang="en-GB"/>
              <a:t> and high cost of </a:t>
            </a:r>
            <a:r>
              <a:rPr lang="en-GB">
                <a:solidFill>
                  <a:srgbClr val="FF3399"/>
                </a:solidFill>
              </a:rPr>
              <a:t>building materials</a:t>
            </a:r>
            <a:r>
              <a:rPr lang="en-GB"/>
              <a:t>. Timber had to be imported from Sweden and America.</a:t>
            </a:r>
          </a:p>
        </p:txBody>
      </p:sp>
      <p:pic>
        <p:nvPicPr>
          <p:cNvPr id="49155" name="Picture 3" descr="j0281328"/>
          <p:cNvPicPr>
            <a:picLocks noChangeAspect="1" noChangeArrowheads="1"/>
          </p:cNvPicPr>
          <p:nvPr/>
        </p:nvPicPr>
        <p:blipFill>
          <a:blip r:embed="rId2" cstate="print"/>
          <a:srcRect/>
          <a:stretch>
            <a:fillRect/>
          </a:stretch>
        </p:blipFill>
        <p:spPr bwMode="auto">
          <a:xfrm>
            <a:off x="228600" y="381000"/>
            <a:ext cx="1189038" cy="1054100"/>
          </a:xfrm>
          <a:prstGeom prst="rect">
            <a:avLst/>
          </a:prstGeom>
          <a:noFill/>
        </p:spPr>
      </p:pic>
      <p:sp>
        <p:nvSpPr>
          <p:cNvPr id="49156" name="Text Box 4"/>
          <p:cNvSpPr txBox="1">
            <a:spLocks noChangeArrowheads="1"/>
          </p:cNvSpPr>
          <p:nvPr/>
        </p:nvSpPr>
        <p:spPr bwMode="auto">
          <a:xfrm>
            <a:off x="1524000" y="533400"/>
            <a:ext cx="3200400" cy="519113"/>
          </a:xfrm>
          <a:prstGeom prst="rect">
            <a:avLst/>
          </a:prstGeom>
          <a:noFill/>
          <a:ln w="9525">
            <a:noFill/>
            <a:miter lim="800000"/>
            <a:headEnd/>
            <a:tailEnd/>
          </a:ln>
          <a:effectLst/>
        </p:spPr>
        <p:txBody>
          <a:bodyPr>
            <a:spAutoFit/>
          </a:bodyPr>
          <a:lstStyle/>
          <a:p>
            <a:pPr>
              <a:spcBef>
                <a:spcPct val="50000"/>
              </a:spcBef>
            </a:pPr>
            <a:r>
              <a:rPr lang="en-GB"/>
              <a:t> </a:t>
            </a:r>
            <a:r>
              <a:rPr lang="en-GB" sz="2800">
                <a:solidFill>
                  <a:srgbClr val="FF3399"/>
                </a:solidFill>
              </a:rPr>
              <a:t>a. The problem</a:t>
            </a:r>
            <a:r>
              <a:rPr lang="en-GB"/>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wipe(left)">
                                      <p:cBhvr>
                                        <p:cTn id="7" dur="5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9154">
                                            <p:txEl>
                                              <p:pRg st="2" end="2"/>
                                            </p:txEl>
                                          </p:spTgt>
                                        </p:tgtEl>
                                        <p:attrNameLst>
                                          <p:attrName>style.visibility</p:attrName>
                                        </p:attrNameLst>
                                      </p:cBhvr>
                                      <p:to>
                                        <p:strVal val="visible"/>
                                      </p:to>
                                    </p:set>
                                    <p:animEffect transition="in" filter="wipe(left)">
                                      <p:cBhvr>
                                        <p:cTn id="12" dur="500"/>
                                        <p:tgtEl>
                                          <p:spTgt spid="4915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9154">
                                            <p:txEl>
                                              <p:pRg st="4" end="4"/>
                                            </p:txEl>
                                          </p:spTgt>
                                        </p:tgtEl>
                                        <p:attrNameLst>
                                          <p:attrName>style.visibility</p:attrName>
                                        </p:attrNameLst>
                                      </p:cBhvr>
                                      <p:to>
                                        <p:strVal val="visible"/>
                                      </p:to>
                                    </p:set>
                                    <p:animEffect transition="in" filter="wipe(left)">
                                      <p:cBhvr>
                                        <p:cTn id="17" dur="500"/>
                                        <p:tgtEl>
                                          <p:spTgt spid="49154">
                                            <p:txEl>
                                              <p:pRg st="4" end="4"/>
                                            </p:txEl>
                                          </p:spTgt>
                                        </p:tgtEl>
                                      </p:cBhvr>
                                    </p:animEffect>
                                  </p:childTnLst>
                                </p:cTn>
                              </p:par>
                              <p:par>
                                <p:cTn id="18" presetID="49" presetClass="entr" presetSubtype="0" decel="100000" fill="hold" nodeType="withEffect">
                                  <p:stCondLst>
                                    <p:cond delay="0"/>
                                  </p:stCondLst>
                                  <p:childTnLst>
                                    <p:set>
                                      <p:cBhvr>
                                        <p:cTn id="19" dur="1" fill="hold">
                                          <p:stCondLst>
                                            <p:cond delay="0"/>
                                          </p:stCondLst>
                                        </p:cTn>
                                        <p:tgtEl>
                                          <p:spTgt spid="49155"/>
                                        </p:tgtEl>
                                        <p:attrNameLst>
                                          <p:attrName>style.visibility</p:attrName>
                                        </p:attrNameLst>
                                      </p:cBhvr>
                                      <p:to>
                                        <p:strVal val="visible"/>
                                      </p:to>
                                    </p:set>
                                    <p:anim calcmode="lin" valueType="num">
                                      <p:cBhvr>
                                        <p:cTn id="20" dur="500" fill="hold"/>
                                        <p:tgtEl>
                                          <p:spTgt spid="49155"/>
                                        </p:tgtEl>
                                        <p:attrNameLst>
                                          <p:attrName>ppt_w</p:attrName>
                                        </p:attrNameLst>
                                      </p:cBhvr>
                                      <p:tavLst>
                                        <p:tav tm="0">
                                          <p:val>
                                            <p:fltVal val="0"/>
                                          </p:val>
                                        </p:tav>
                                        <p:tav tm="100000">
                                          <p:val>
                                            <p:strVal val="#ppt_w"/>
                                          </p:val>
                                        </p:tav>
                                      </p:tavLst>
                                    </p:anim>
                                    <p:anim calcmode="lin" valueType="num">
                                      <p:cBhvr>
                                        <p:cTn id="21" dur="500" fill="hold"/>
                                        <p:tgtEl>
                                          <p:spTgt spid="49155"/>
                                        </p:tgtEl>
                                        <p:attrNameLst>
                                          <p:attrName>ppt_h</p:attrName>
                                        </p:attrNameLst>
                                      </p:cBhvr>
                                      <p:tavLst>
                                        <p:tav tm="0">
                                          <p:val>
                                            <p:fltVal val="0"/>
                                          </p:val>
                                        </p:tav>
                                        <p:tav tm="100000">
                                          <p:val>
                                            <p:strVal val="#ppt_h"/>
                                          </p:val>
                                        </p:tav>
                                      </p:tavLst>
                                    </p:anim>
                                    <p:anim calcmode="lin" valueType="num">
                                      <p:cBhvr>
                                        <p:cTn id="22" dur="500" fill="hold"/>
                                        <p:tgtEl>
                                          <p:spTgt spid="49155"/>
                                        </p:tgtEl>
                                        <p:attrNameLst>
                                          <p:attrName>style.rotation</p:attrName>
                                        </p:attrNameLst>
                                      </p:cBhvr>
                                      <p:tavLst>
                                        <p:tav tm="0">
                                          <p:val>
                                            <p:fltVal val="360"/>
                                          </p:val>
                                        </p:tav>
                                        <p:tav tm="100000">
                                          <p:val>
                                            <p:fltVal val="0"/>
                                          </p:val>
                                        </p:tav>
                                      </p:tavLst>
                                    </p:anim>
                                    <p:animEffect transition="in" filter="fade">
                                      <p:cBhvr>
                                        <p:cTn id="23" dur="5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81000" y="381000"/>
            <a:ext cx="8305800" cy="4203700"/>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a. The problem</a:t>
            </a:r>
            <a:r>
              <a:rPr lang="en-GB"/>
              <a:t> </a:t>
            </a:r>
          </a:p>
          <a:p>
            <a:endParaRPr lang="en-GB"/>
          </a:p>
          <a:p>
            <a:endParaRPr lang="en-GB"/>
          </a:p>
          <a:p>
            <a:pPr>
              <a:buFontTx/>
              <a:buChar char="•"/>
            </a:pPr>
            <a:r>
              <a:rPr lang="en-GB"/>
              <a:t>Problem exacerbated by baby boom during the war. The </a:t>
            </a:r>
            <a:r>
              <a:rPr lang="en-GB">
                <a:solidFill>
                  <a:srgbClr val="FF3399"/>
                </a:solidFill>
              </a:rPr>
              <a:t>population of Britain increased by a million during the war</a:t>
            </a:r>
            <a:r>
              <a:rPr lang="en-GB"/>
              <a:t>. This added hundreds of thousands of young couples to the potential waiting lists for homes.</a:t>
            </a:r>
          </a:p>
          <a:p>
            <a:endParaRPr lang="en-GB"/>
          </a:p>
          <a:p>
            <a:pPr>
              <a:buFontTx/>
              <a:buChar char="•"/>
            </a:pPr>
            <a:r>
              <a:rPr lang="en-GB"/>
              <a:t>Due to the stresses of the war, the </a:t>
            </a:r>
            <a:r>
              <a:rPr lang="en-GB">
                <a:solidFill>
                  <a:srgbClr val="FF3399"/>
                </a:solidFill>
              </a:rPr>
              <a:t>divorce rate was up</a:t>
            </a:r>
            <a:r>
              <a:rPr lang="en-GB"/>
              <a:t> 250% on the 1938 rate. This meant households being split and therefore </a:t>
            </a:r>
            <a:r>
              <a:rPr lang="en-GB">
                <a:solidFill>
                  <a:srgbClr val="FF3399"/>
                </a:solidFill>
              </a:rPr>
              <a:t>need for more housing</a:t>
            </a:r>
            <a:r>
              <a:rPr lang="en-GB"/>
              <a:t>.</a:t>
            </a:r>
          </a:p>
          <a:p>
            <a:endParaRPr lang="en-GB"/>
          </a:p>
        </p:txBody>
      </p:sp>
      <p:pic>
        <p:nvPicPr>
          <p:cNvPr id="48131" name="Picture 3" descr="j0336900"/>
          <p:cNvPicPr>
            <a:picLocks noChangeAspect="1" noChangeArrowheads="1" noCrop="1"/>
          </p:cNvPicPr>
          <p:nvPr/>
        </p:nvPicPr>
        <p:blipFill>
          <a:blip r:embed="rId2" cstate="print"/>
          <a:srcRect/>
          <a:stretch>
            <a:fillRect/>
          </a:stretch>
        </p:blipFill>
        <p:spPr bwMode="auto">
          <a:xfrm>
            <a:off x="7620000" y="609600"/>
            <a:ext cx="933450" cy="73183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wipe(left)">
                                      <p:cBhvr>
                                        <p:cTn id="7" dur="500"/>
                                        <p:tgtEl>
                                          <p:spTgt spid="48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130">
                                            <p:txEl>
                                              <p:pRg st="3" end="3"/>
                                            </p:txEl>
                                          </p:spTgt>
                                        </p:tgtEl>
                                        <p:attrNameLst>
                                          <p:attrName>style.visibility</p:attrName>
                                        </p:attrNameLst>
                                      </p:cBhvr>
                                      <p:to>
                                        <p:strVal val="visible"/>
                                      </p:to>
                                    </p:set>
                                    <p:animEffect transition="in" filter="wipe(left)">
                                      <p:cBhvr>
                                        <p:cTn id="12" dur="500"/>
                                        <p:tgtEl>
                                          <p:spTgt spid="48130">
                                            <p:txEl>
                                              <p:pRg st="3" end="3"/>
                                            </p:txEl>
                                          </p:spTgt>
                                        </p:tgtEl>
                                      </p:cBhvr>
                                    </p:animEffect>
                                  </p:childTnLst>
                                </p:cTn>
                              </p:par>
                              <p:par>
                                <p:cTn id="13" presetID="49" presetClass="entr" presetSubtype="0" decel="100000" fill="hold" nodeType="withEffect">
                                  <p:stCondLst>
                                    <p:cond delay="0"/>
                                  </p:stCondLst>
                                  <p:childTnLst>
                                    <p:set>
                                      <p:cBhvr>
                                        <p:cTn id="14" dur="1" fill="hold">
                                          <p:stCondLst>
                                            <p:cond delay="0"/>
                                          </p:stCondLst>
                                        </p:cTn>
                                        <p:tgtEl>
                                          <p:spTgt spid="48131"/>
                                        </p:tgtEl>
                                        <p:attrNameLst>
                                          <p:attrName>style.visibility</p:attrName>
                                        </p:attrNameLst>
                                      </p:cBhvr>
                                      <p:to>
                                        <p:strVal val="visible"/>
                                      </p:to>
                                    </p:set>
                                    <p:anim calcmode="lin" valueType="num">
                                      <p:cBhvr>
                                        <p:cTn id="15" dur="500" fill="hold"/>
                                        <p:tgtEl>
                                          <p:spTgt spid="48131"/>
                                        </p:tgtEl>
                                        <p:attrNameLst>
                                          <p:attrName>ppt_w</p:attrName>
                                        </p:attrNameLst>
                                      </p:cBhvr>
                                      <p:tavLst>
                                        <p:tav tm="0">
                                          <p:val>
                                            <p:fltVal val="0"/>
                                          </p:val>
                                        </p:tav>
                                        <p:tav tm="100000">
                                          <p:val>
                                            <p:strVal val="#ppt_w"/>
                                          </p:val>
                                        </p:tav>
                                      </p:tavLst>
                                    </p:anim>
                                    <p:anim calcmode="lin" valueType="num">
                                      <p:cBhvr>
                                        <p:cTn id="16" dur="500" fill="hold"/>
                                        <p:tgtEl>
                                          <p:spTgt spid="48131"/>
                                        </p:tgtEl>
                                        <p:attrNameLst>
                                          <p:attrName>ppt_h</p:attrName>
                                        </p:attrNameLst>
                                      </p:cBhvr>
                                      <p:tavLst>
                                        <p:tav tm="0">
                                          <p:val>
                                            <p:fltVal val="0"/>
                                          </p:val>
                                        </p:tav>
                                        <p:tav tm="100000">
                                          <p:val>
                                            <p:strVal val="#ppt_h"/>
                                          </p:val>
                                        </p:tav>
                                      </p:tavLst>
                                    </p:anim>
                                    <p:anim calcmode="lin" valueType="num">
                                      <p:cBhvr>
                                        <p:cTn id="17" dur="500" fill="hold"/>
                                        <p:tgtEl>
                                          <p:spTgt spid="48131"/>
                                        </p:tgtEl>
                                        <p:attrNameLst>
                                          <p:attrName>style.rotation</p:attrName>
                                        </p:attrNameLst>
                                      </p:cBhvr>
                                      <p:tavLst>
                                        <p:tav tm="0">
                                          <p:val>
                                            <p:fltVal val="360"/>
                                          </p:val>
                                        </p:tav>
                                        <p:tav tm="100000">
                                          <p:val>
                                            <p:fltVal val="0"/>
                                          </p:val>
                                        </p:tav>
                                      </p:tavLst>
                                    </p:anim>
                                    <p:animEffect transition="in" filter="fade">
                                      <p:cBhvr>
                                        <p:cTn id="18" dur="500"/>
                                        <p:tgtEl>
                                          <p:spTgt spid="4813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8130">
                                            <p:txEl>
                                              <p:pRg st="5" end="5"/>
                                            </p:txEl>
                                          </p:spTgt>
                                        </p:tgtEl>
                                        <p:attrNameLst>
                                          <p:attrName>style.visibility</p:attrName>
                                        </p:attrNameLst>
                                      </p:cBhvr>
                                      <p:to>
                                        <p:strVal val="visible"/>
                                      </p:to>
                                    </p:set>
                                    <p:animEffect transition="in" filter="wipe(left)">
                                      <p:cBhvr>
                                        <p:cTn id="23" dur="500"/>
                                        <p:tgtEl>
                                          <p:spTgt spid="481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57200" y="381000"/>
            <a:ext cx="4191000" cy="519113"/>
          </a:xfrm>
          <a:prstGeom prst="rect">
            <a:avLst/>
          </a:prstGeom>
          <a:noFill/>
          <a:ln w="9525">
            <a:noFill/>
            <a:miter lim="800000"/>
            <a:headEnd/>
            <a:tailEnd/>
          </a:ln>
          <a:effectLst/>
        </p:spPr>
        <p:txBody>
          <a:bodyPr>
            <a:spAutoFit/>
          </a:bodyPr>
          <a:lstStyle/>
          <a:p>
            <a:r>
              <a:rPr lang="en-GB" sz="2800">
                <a:solidFill>
                  <a:srgbClr val="FF3399"/>
                </a:solidFill>
              </a:rPr>
              <a:t>b. Government Action</a:t>
            </a:r>
            <a:endParaRPr lang="en-GB"/>
          </a:p>
        </p:txBody>
      </p:sp>
      <p:pic>
        <p:nvPicPr>
          <p:cNvPr id="46083" name="Picture 3" descr="j0160512"/>
          <p:cNvPicPr>
            <a:picLocks noChangeAspect="1" noChangeArrowheads="1"/>
          </p:cNvPicPr>
          <p:nvPr/>
        </p:nvPicPr>
        <p:blipFill>
          <a:blip r:embed="rId2" cstate="print"/>
          <a:srcRect/>
          <a:stretch>
            <a:fillRect/>
          </a:stretch>
        </p:blipFill>
        <p:spPr bwMode="auto">
          <a:xfrm>
            <a:off x="7848600" y="304800"/>
            <a:ext cx="823913" cy="706438"/>
          </a:xfrm>
          <a:prstGeom prst="rect">
            <a:avLst/>
          </a:prstGeom>
          <a:noFill/>
          <a:ln w="38100">
            <a:solidFill>
              <a:srgbClr val="FF3399"/>
            </a:solidFill>
            <a:miter lim="800000"/>
            <a:headEnd/>
            <a:tailEnd/>
          </a:ln>
        </p:spPr>
      </p:pic>
      <p:sp>
        <p:nvSpPr>
          <p:cNvPr id="46084" name="Text Box 4"/>
          <p:cNvSpPr txBox="1">
            <a:spLocks noChangeArrowheads="1"/>
          </p:cNvSpPr>
          <p:nvPr/>
        </p:nvSpPr>
        <p:spPr bwMode="auto">
          <a:xfrm>
            <a:off x="609600" y="1143000"/>
            <a:ext cx="7772400" cy="5116513"/>
          </a:xfrm>
          <a:prstGeom prst="rect">
            <a:avLst/>
          </a:prstGeom>
          <a:solidFill>
            <a:srgbClr val="FFDDFF"/>
          </a:solidFill>
          <a:ln w="9525">
            <a:noFill/>
            <a:miter lim="800000"/>
            <a:headEnd/>
            <a:tailEnd/>
          </a:ln>
          <a:effectLst/>
        </p:spPr>
        <p:txBody>
          <a:bodyPr>
            <a:spAutoFit/>
          </a:bodyPr>
          <a:lstStyle/>
          <a:p>
            <a:pPr>
              <a:buFontTx/>
              <a:buChar char="•"/>
            </a:pPr>
            <a:r>
              <a:rPr lang="en-GB"/>
              <a:t>The government continued into peacetime the production of </a:t>
            </a:r>
            <a:r>
              <a:rPr lang="en-GB">
                <a:solidFill>
                  <a:srgbClr val="FF3399"/>
                </a:solidFill>
              </a:rPr>
              <a:t>prefabricated houses</a:t>
            </a:r>
            <a:r>
              <a:rPr lang="en-GB"/>
              <a:t> as a temporary stop-gap to meet the crisis.</a:t>
            </a:r>
          </a:p>
          <a:p>
            <a:pPr>
              <a:buFontTx/>
              <a:buChar char="•"/>
            </a:pPr>
            <a:endParaRPr lang="en-GB"/>
          </a:p>
          <a:p>
            <a:pPr>
              <a:buFontTx/>
              <a:buChar char="•"/>
            </a:pPr>
            <a:r>
              <a:rPr lang="en-GB"/>
              <a:t>Between 1945 and 1948, 157,000 'prefabs' were assembled. Despite all these efforts, there were still chronic shortages.</a:t>
            </a:r>
          </a:p>
          <a:p>
            <a:pPr>
              <a:buFontTx/>
              <a:buChar char="•"/>
            </a:pPr>
            <a:endParaRPr lang="en-GB"/>
          </a:p>
          <a:p>
            <a:pPr>
              <a:buFontTx/>
              <a:buChar char="•"/>
            </a:pPr>
            <a:r>
              <a:rPr lang="en-GB"/>
              <a:t>Labour’s emphasis was on </a:t>
            </a:r>
            <a:r>
              <a:rPr lang="en-GB">
                <a:solidFill>
                  <a:srgbClr val="FF3399"/>
                </a:solidFill>
              </a:rPr>
              <a:t>building houses for the working class</a:t>
            </a:r>
            <a:r>
              <a:rPr lang="en-GB"/>
              <a:t> – four out of every five houses built were council houses.</a:t>
            </a:r>
          </a:p>
          <a:p>
            <a:pPr>
              <a:buFontTx/>
              <a:buChar char="•"/>
            </a:pPr>
            <a:endParaRPr lang="en-GB"/>
          </a:p>
          <a:p>
            <a:pPr>
              <a:buFontTx/>
              <a:buChar char="•"/>
            </a:pPr>
            <a:r>
              <a:rPr lang="en-GB"/>
              <a:t>In 1947, the housing programme had to be cut back on Treasury insistence because of the effect of raw material imports on Britain's Balance of Payments.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wipe(left)">
                                      <p:cBhvr>
                                        <p:cTn id="7" dur="500"/>
                                        <p:tgtEl>
                                          <p:spTgt spid="46082">
                                            <p:txEl>
                                              <p:pRg st="0" end="0"/>
                                            </p:txEl>
                                          </p:spTgt>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46083"/>
                                        </p:tgtEl>
                                        <p:attrNameLst>
                                          <p:attrName>style.visibility</p:attrName>
                                        </p:attrNameLst>
                                      </p:cBhvr>
                                      <p:to>
                                        <p:strVal val="visible"/>
                                      </p:to>
                                    </p:set>
                                    <p:anim calcmode="lin" valueType="num">
                                      <p:cBhvr>
                                        <p:cTn id="10" dur="500" fill="hold"/>
                                        <p:tgtEl>
                                          <p:spTgt spid="46083"/>
                                        </p:tgtEl>
                                        <p:attrNameLst>
                                          <p:attrName>ppt_w</p:attrName>
                                        </p:attrNameLst>
                                      </p:cBhvr>
                                      <p:tavLst>
                                        <p:tav tm="0">
                                          <p:val>
                                            <p:fltVal val="0"/>
                                          </p:val>
                                        </p:tav>
                                        <p:tav tm="100000">
                                          <p:val>
                                            <p:strVal val="#ppt_w"/>
                                          </p:val>
                                        </p:tav>
                                      </p:tavLst>
                                    </p:anim>
                                    <p:anim calcmode="lin" valueType="num">
                                      <p:cBhvr>
                                        <p:cTn id="11" dur="500" fill="hold"/>
                                        <p:tgtEl>
                                          <p:spTgt spid="46083"/>
                                        </p:tgtEl>
                                        <p:attrNameLst>
                                          <p:attrName>ppt_h</p:attrName>
                                        </p:attrNameLst>
                                      </p:cBhvr>
                                      <p:tavLst>
                                        <p:tav tm="0">
                                          <p:val>
                                            <p:fltVal val="0"/>
                                          </p:val>
                                        </p:tav>
                                        <p:tav tm="100000">
                                          <p:val>
                                            <p:strVal val="#ppt_h"/>
                                          </p:val>
                                        </p:tav>
                                      </p:tavLst>
                                    </p:anim>
                                    <p:anim calcmode="lin" valueType="num">
                                      <p:cBhvr>
                                        <p:cTn id="12" dur="500" fill="hold"/>
                                        <p:tgtEl>
                                          <p:spTgt spid="46083"/>
                                        </p:tgtEl>
                                        <p:attrNameLst>
                                          <p:attrName>style.rotation</p:attrName>
                                        </p:attrNameLst>
                                      </p:cBhvr>
                                      <p:tavLst>
                                        <p:tav tm="0">
                                          <p:val>
                                            <p:fltVal val="360"/>
                                          </p:val>
                                        </p:tav>
                                        <p:tav tm="100000">
                                          <p:val>
                                            <p:fltVal val="0"/>
                                          </p:val>
                                        </p:tav>
                                      </p:tavLst>
                                    </p:anim>
                                    <p:animEffect transition="in" filter="fade">
                                      <p:cBhvr>
                                        <p:cTn id="13" dur="500"/>
                                        <p:tgtEl>
                                          <p:spTgt spid="4608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6084">
                                            <p:txEl>
                                              <p:pRg st="0" end="0"/>
                                            </p:txEl>
                                          </p:spTgt>
                                        </p:tgtEl>
                                        <p:attrNameLst>
                                          <p:attrName>style.visibility</p:attrName>
                                        </p:attrNameLst>
                                      </p:cBhvr>
                                      <p:to>
                                        <p:strVal val="visible"/>
                                      </p:to>
                                    </p:set>
                                    <p:animEffect transition="in" filter="wipe(left)">
                                      <p:cBhvr>
                                        <p:cTn id="18" dur="1000"/>
                                        <p:tgtEl>
                                          <p:spTgt spid="4608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6084">
                                            <p:txEl>
                                              <p:pRg st="2" end="2"/>
                                            </p:txEl>
                                          </p:spTgt>
                                        </p:tgtEl>
                                        <p:attrNameLst>
                                          <p:attrName>style.visibility</p:attrName>
                                        </p:attrNameLst>
                                      </p:cBhvr>
                                      <p:to>
                                        <p:strVal val="visible"/>
                                      </p:to>
                                    </p:set>
                                    <p:animEffect transition="in" filter="wipe(left)">
                                      <p:cBhvr>
                                        <p:cTn id="23" dur="1000"/>
                                        <p:tgtEl>
                                          <p:spTgt spid="4608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6084">
                                            <p:txEl>
                                              <p:pRg st="4" end="4"/>
                                            </p:txEl>
                                          </p:spTgt>
                                        </p:tgtEl>
                                        <p:attrNameLst>
                                          <p:attrName>style.visibility</p:attrName>
                                        </p:attrNameLst>
                                      </p:cBhvr>
                                      <p:to>
                                        <p:strVal val="visible"/>
                                      </p:to>
                                    </p:set>
                                    <p:animEffect transition="in" filter="wipe(left)">
                                      <p:cBhvr>
                                        <p:cTn id="28" dur="1000"/>
                                        <p:tgtEl>
                                          <p:spTgt spid="46084">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6084">
                                            <p:txEl>
                                              <p:pRg st="6" end="6"/>
                                            </p:txEl>
                                          </p:spTgt>
                                        </p:tgtEl>
                                        <p:attrNameLst>
                                          <p:attrName>style.visibility</p:attrName>
                                        </p:attrNameLst>
                                      </p:cBhvr>
                                      <p:to>
                                        <p:strVal val="visible"/>
                                      </p:to>
                                    </p:set>
                                    <p:animEffect transition="in" filter="wipe(left)">
                                      <p:cBhvr>
                                        <p:cTn id="33" dur="1000"/>
                                        <p:tgtEl>
                                          <p:spTgt spid="4608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81000" y="914400"/>
            <a:ext cx="4038600" cy="519113"/>
          </a:xfrm>
          <a:prstGeom prst="rect">
            <a:avLst/>
          </a:prstGeom>
          <a:noFill/>
          <a:ln w="9525">
            <a:noFill/>
            <a:miter lim="800000"/>
            <a:headEnd/>
            <a:tailEnd/>
          </a:ln>
          <a:effectLst/>
        </p:spPr>
        <p:txBody>
          <a:bodyPr>
            <a:spAutoFit/>
          </a:bodyPr>
          <a:lstStyle/>
          <a:p>
            <a:r>
              <a:rPr lang="en-GB" sz="2800">
                <a:solidFill>
                  <a:srgbClr val="FF3399"/>
                </a:solidFill>
              </a:rPr>
              <a:t>b. Government Action</a:t>
            </a:r>
            <a:endParaRPr lang="en-GB"/>
          </a:p>
        </p:txBody>
      </p:sp>
      <p:pic>
        <p:nvPicPr>
          <p:cNvPr id="44035" name="Picture 3" descr="j0287553"/>
          <p:cNvPicPr>
            <a:picLocks noChangeAspect="1" noChangeArrowheads="1"/>
          </p:cNvPicPr>
          <p:nvPr/>
        </p:nvPicPr>
        <p:blipFill>
          <a:blip r:embed="rId2" cstate="print"/>
          <a:srcRect/>
          <a:stretch>
            <a:fillRect/>
          </a:stretch>
        </p:blipFill>
        <p:spPr bwMode="auto">
          <a:xfrm>
            <a:off x="7239000" y="304800"/>
            <a:ext cx="1455738" cy="1146175"/>
          </a:xfrm>
          <a:prstGeom prst="rect">
            <a:avLst/>
          </a:prstGeom>
          <a:noFill/>
        </p:spPr>
      </p:pic>
      <p:sp>
        <p:nvSpPr>
          <p:cNvPr id="44036" name="Text Box 4"/>
          <p:cNvSpPr txBox="1">
            <a:spLocks noChangeArrowheads="1"/>
          </p:cNvSpPr>
          <p:nvPr/>
        </p:nvSpPr>
        <p:spPr bwMode="auto">
          <a:xfrm>
            <a:off x="457200" y="1905000"/>
            <a:ext cx="8153400" cy="3441700"/>
          </a:xfrm>
          <a:prstGeom prst="rect">
            <a:avLst/>
          </a:prstGeom>
          <a:solidFill>
            <a:srgbClr val="FFDDFF"/>
          </a:solidFill>
          <a:ln w="9525">
            <a:noFill/>
            <a:miter lim="800000"/>
            <a:headEnd/>
            <a:tailEnd/>
          </a:ln>
          <a:effectLst/>
        </p:spPr>
        <p:txBody>
          <a:bodyPr>
            <a:spAutoFit/>
          </a:bodyPr>
          <a:lstStyle/>
          <a:p>
            <a:pPr>
              <a:buFontTx/>
              <a:buChar char="•"/>
            </a:pPr>
            <a:r>
              <a:rPr lang="en-GB"/>
              <a:t>Labour’s Rent Control Acts of 1946 and 1949 also kept </a:t>
            </a:r>
            <a:r>
              <a:rPr lang="en-GB">
                <a:solidFill>
                  <a:srgbClr val="FF3399"/>
                </a:solidFill>
              </a:rPr>
              <a:t>council house rents low</a:t>
            </a:r>
            <a:r>
              <a:rPr lang="en-GB"/>
              <a:t> to help working class families with affordable accommodation.</a:t>
            </a:r>
          </a:p>
          <a:p>
            <a:pPr>
              <a:buFontTx/>
              <a:buChar char="•"/>
            </a:pPr>
            <a:endParaRPr lang="en-GB"/>
          </a:p>
          <a:p>
            <a:pPr>
              <a:buFontTx/>
              <a:buChar char="•"/>
            </a:pPr>
            <a:r>
              <a:rPr lang="en-GB"/>
              <a:t>Many desperate families, out of sheer frustration, took to squatting on disused army camps in the summer of 1946. </a:t>
            </a:r>
            <a:r>
              <a:rPr lang="en-GB">
                <a:solidFill>
                  <a:srgbClr val="FF3399"/>
                </a:solidFill>
              </a:rPr>
              <a:t>The government wisely</a:t>
            </a:r>
            <a:r>
              <a:rPr lang="en-GB"/>
              <a:t> decided not to prosecute them and, realising that this would help to reduce waiting lists, </a:t>
            </a:r>
            <a:r>
              <a:rPr lang="en-GB">
                <a:solidFill>
                  <a:srgbClr val="FF3399"/>
                </a:solidFill>
              </a:rPr>
              <a:t>instructed the local authorities to provide basic services and amenities for these people. </a:t>
            </a: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wipe(left)">
                                      <p:cBhvr>
                                        <p:cTn id="7" dur="500"/>
                                        <p:tgtEl>
                                          <p:spTgt spid="44034">
                                            <p:txEl>
                                              <p:pRg st="0" end="0"/>
                                            </p:txEl>
                                          </p:spTgt>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44035"/>
                                        </p:tgtEl>
                                        <p:attrNameLst>
                                          <p:attrName>style.visibility</p:attrName>
                                        </p:attrNameLst>
                                      </p:cBhvr>
                                      <p:to>
                                        <p:strVal val="visible"/>
                                      </p:to>
                                    </p:set>
                                    <p:anim calcmode="lin" valueType="num">
                                      <p:cBhvr>
                                        <p:cTn id="10" dur="500" fill="hold"/>
                                        <p:tgtEl>
                                          <p:spTgt spid="44035"/>
                                        </p:tgtEl>
                                        <p:attrNameLst>
                                          <p:attrName>ppt_w</p:attrName>
                                        </p:attrNameLst>
                                      </p:cBhvr>
                                      <p:tavLst>
                                        <p:tav tm="0">
                                          <p:val>
                                            <p:fltVal val="0"/>
                                          </p:val>
                                        </p:tav>
                                        <p:tav tm="100000">
                                          <p:val>
                                            <p:strVal val="#ppt_w"/>
                                          </p:val>
                                        </p:tav>
                                      </p:tavLst>
                                    </p:anim>
                                    <p:anim calcmode="lin" valueType="num">
                                      <p:cBhvr>
                                        <p:cTn id="11" dur="500" fill="hold"/>
                                        <p:tgtEl>
                                          <p:spTgt spid="44035"/>
                                        </p:tgtEl>
                                        <p:attrNameLst>
                                          <p:attrName>ppt_h</p:attrName>
                                        </p:attrNameLst>
                                      </p:cBhvr>
                                      <p:tavLst>
                                        <p:tav tm="0">
                                          <p:val>
                                            <p:fltVal val="0"/>
                                          </p:val>
                                        </p:tav>
                                        <p:tav tm="100000">
                                          <p:val>
                                            <p:strVal val="#ppt_h"/>
                                          </p:val>
                                        </p:tav>
                                      </p:tavLst>
                                    </p:anim>
                                    <p:anim calcmode="lin" valueType="num">
                                      <p:cBhvr>
                                        <p:cTn id="12" dur="500" fill="hold"/>
                                        <p:tgtEl>
                                          <p:spTgt spid="44035"/>
                                        </p:tgtEl>
                                        <p:attrNameLst>
                                          <p:attrName>style.rotation</p:attrName>
                                        </p:attrNameLst>
                                      </p:cBhvr>
                                      <p:tavLst>
                                        <p:tav tm="0">
                                          <p:val>
                                            <p:fltVal val="360"/>
                                          </p:val>
                                        </p:tav>
                                        <p:tav tm="100000">
                                          <p:val>
                                            <p:fltVal val="0"/>
                                          </p:val>
                                        </p:tav>
                                      </p:tavLst>
                                    </p:anim>
                                    <p:animEffect transition="in" filter="fade">
                                      <p:cBhvr>
                                        <p:cTn id="13" dur="500"/>
                                        <p:tgtEl>
                                          <p:spTgt spid="4403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4036">
                                            <p:txEl>
                                              <p:pRg st="0" end="0"/>
                                            </p:txEl>
                                          </p:spTgt>
                                        </p:tgtEl>
                                        <p:attrNameLst>
                                          <p:attrName>style.visibility</p:attrName>
                                        </p:attrNameLst>
                                      </p:cBhvr>
                                      <p:to>
                                        <p:strVal val="visible"/>
                                      </p:to>
                                    </p:set>
                                    <p:animEffect transition="in" filter="wipe(left)">
                                      <p:cBhvr>
                                        <p:cTn id="18" dur="1000"/>
                                        <p:tgtEl>
                                          <p:spTgt spid="4403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4036">
                                            <p:txEl>
                                              <p:pRg st="2" end="2"/>
                                            </p:txEl>
                                          </p:spTgt>
                                        </p:tgtEl>
                                        <p:attrNameLst>
                                          <p:attrName>style.visibility</p:attrName>
                                        </p:attrNameLst>
                                      </p:cBhvr>
                                      <p:to>
                                        <p:strVal val="visible"/>
                                      </p:to>
                                    </p:set>
                                    <p:animEffect transition="in" filter="wipe(left)">
                                      <p:cBhvr>
                                        <p:cTn id="23" dur="1000"/>
                                        <p:tgtEl>
                                          <p:spTgt spid="440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04800" y="381000"/>
            <a:ext cx="2514600" cy="519113"/>
          </a:xfrm>
          <a:prstGeom prst="rect">
            <a:avLst/>
          </a:prstGeom>
          <a:noFill/>
          <a:ln w="9525">
            <a:noFill/>
            <a:miter lim="800000"/>
            <a:headEnd/>
            <a:tailEnd/>
          </a:ln>
          <a:effectLst/>
        </p:spPr>
        <p:txBody>
          <a:bodyPr>
            <a:spAutoFit/>
          </a:bodyPr>
          <a:lstStyle/>
          <a:p>
            <a:r>
              <a:rPr lang="en-GB" sz="2800">
                <a:solidFill>
                  <a:srgbClr val="FF3399"/>
                </a:solidFill>
              </a:rPr>
              <a:t>c. Criticisms</a:t>
            </a:r>
          </a:p>
        </p:txBody>
      </p:sp>
      <p:pic>
        <p:nvPicPr>
          <p:cNvPr id="41987" name="Picture 3" descr="j0295183"/>
          <p:cNvPicPr>
            <a:picLocks noChangeAspect="1" noChangeArrowheads="1" noCrop="1"/>
          </p:cNvPicPr>
          <p:nvPr/>
        </p:nvPicPr>
        <p:blipFill>
          <a:blip r:embed="rId2" cstate="print"/>
          <a:srcRect/>
          <a:stretch>
            <a:fillRect/>
          </a:stretch>
        </p:blipFill>
        <p:spPr bwMode="auto">
          <a:xfrm>
            <a:off x="7391400" y="304800"/>
            <a:ext cx="1447800" cy="1068388"/>
          </a:xfrm>
          <a:prstGeom prst="rect">
            <a:avLst/>
          </a:prstGeom>
          <a:noFill/>
        </p:spPr>
      </p:pic>
      <p:sp>
        <p:nvSpPr>
          <p:cNvPr id="41990" name="Text Box 6"/>
          <p:cNvSpPr txBox="1">
            <a:spLocks noChangeArrowheads="1"/>
          </p:cNvSpPr>
          <p:nvPr/>
        </p:nvSpPr>
        <p:spPr bwMode="auto">
          <a:xfrm>
            <a:off x="381000" y="1524000"/>
            <a:ext cx="8458200" cy="4781550"/>
          </a:xfrm>
          <a:prstGeom prst="rect">
            <a:avLst/>
          </a:prstGeom>
          <a:solidFill>
            <a:srgbClr val="FFDDFF"/>
          </a:solidFill>
          <a:ln w="9525">
            <a:noFill/>
            <a:miter lim="800000"/>
            <a:headEnd/>
            <a:tailEnd/>
          </a:ln>
          <a:effectLst/>
        </p:spPr>
        <p:txBody>
          <a:bodyPr>
            <a:spAutoFit/>
          </a:bodyPr>
          <a:lstStyle/>
          <a:p>
            <a:pPr>
              <a:buFontTx/>
              <a:buChar char="•"/>
            </a:pPr>
            <a:r>
              <a:rPr lang="en-GB">
                <a:solidFill>
                  <a:srgbClr val="FF3399"/>
                </a:solidFill>
              </a:rPr>
              <a:t>Perhaps more houses could have been built had more responsibility been given to the private sector</a:t>
            </a:r>
            <a:r>
              <a:rPr lang="en-GB"/>
              <a:t>. Certainly, many lower middle class families who could afford a house were not able to get one built.</a:t>
            </a:r>
          </a:p>
          <a:p>
            <a:pPr>
              <a:buFontTx/>
              <a:buChar char="•"/>
            </a:pPr>
            <a:endParaRPr lang="en-GB"/>
          </a:p>
          <a:p>
            <a:pPr>
              <a:buFontTx/>
              <a:buChar char="•"/>
            </a:pPr>
            <a:r>
              <a:rPr lang="en-GB"/>
              <a:t>Bevan insisted that council homes were to be built to a high standard, with an average floor area of 1,000 square feet compared to 800 square feet in the 1930s. Perhaps he should have put </a:t>
            </a:r>
            <a:r>
              <a:rPr lang="en-GB">
                <a:solidFill>
                  <a:srgbClr val="FF3399"/>
                </a:solidFill>
              </a:rPr>
              <a:t>more emphasis on quantity rather than quality</a:t>
            </a:r>
            <a:r>
              <a:rPr lang="en-GB"/>
              <a:t>, given the huge scale of the problem.</a:t>
            </a:r>
          </a:p>
          <a:p>
            <a:endParaRPr lang="en-GB"/>
          </a:p>
          <a:p>
            <a:pPr>
              <a:buFontTx/>
              <a:buChar char="•"/>
            </a:pPr>
            <a:r>
              <a:rPr lang="en-GB"/>
              <a:t>The Labour government's record on house-building does not compare well with prewar levels or with the achievements of the Conservatives in the 1950s.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wipe(left)">
                                      <p:cBhvr>
                                        <p:cTn id="7" dur="500"/>
                                        <p:tgtEl>
                                          <p:spTgt spid="41986">
                                            <p:txEl>
                                              <p:pRg st="0" end="0"/>
                                            </p:txEl>
                                          </p:spTgt>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41987"/>
                                        </p:tgtEl>
                                        <p:attrNameLst>
                                          <p:attrName>style.visibility</p:attrName>
                                        </p:attrNameLst>
                                      </p:cBhvr>
                                      <p:to>
                                        <p:strVal val="visible"/>
                                      </p:to>
                                    </p:set>
                                    <p:anim calcmode="lin" valueType="num">
                                      <p:cBhvr>
                                        <p:cTn id="10" dur="500" fill="hold"/>
                                        <p:tgtEl>
                                          <p:spTgt spid="41987"/>
                                        </p:tgtEl>
                                        <p:attrNameLst>
                                          <p:attrName>ppt_w</p:attrName>
                                        </p:attrNameLst>
                                      </p:cBhvr>
                                      <p:tavLst>
                                        <p:tav tm="0">
                                          <p:val>
                                            <p:fltVal val="0"/>
                                          </p:val>
                                        </p:tav>
                                        <p:tav tm="100000">
                                          <p:val>
                                            <p:strVal val="#ppt_w"/>
                                          </p:val>
                                        </p:tav>
                                      </p:tavLst>
                                    </p:anim>
                                    <p:anim calcmode="lin" valueType="num">
                                      <p:cBhvr>
                                        <p:cTn id="11" dur="500" fill="hold"/>
                                        <p:tgtEl>
                                          <p:spTgt spid="41987"/>
                                        </p:tgtEl>
                                        <p:attrNameLst>
                                          <p:attrName>ppt_h</p:attrName>
                                        </p:attrNameLst>
                                      </p:cBhvr>
                                      <p:tavLst>
                                        <p:tav tm="0">
                                          <p:val>
                                            <p:fltVal val="0"/>
                                          </p:val>
                                        </p:tav>
                                        <p:tav tm="100000">
                                          <p:val>
                                            <p:strVal val="#ppt_h"/>
                                          </p:val>
                                        </p:tav>
                                      </p:tavLst>
                                    </p:anim>
                                    <p:anim calcmode="lin" valueType="num">
                                      <p:cBhvr>
                                        <p:cTn id="12" dur="500" fill="hold"/>
                                        <p:tgtEl>
                                          <p:spTgt spid="41987"/>
                                        </p:tgtEl>
                                        <p:attrNameLst>
                                          <p:attrName>style.rotation</p:attrName>
                                        </p:attrNameLst>
                                      </p:cBhvr>
                                      <p:tavLst>
                                        <p:tav tm="0">
                                          <p:val>
                                            <p:fltVal val="360"/>
                                          </p:val>
                                        </p:tav>
                                        <p:tav tm="100000">
                                          <p:val>
                                            <p:fltVal val="0"/>
                                          </p:val>
                                        </p:tav>
                                      </p:tavLst>
                                    </p:anim>
                                    <p:animEffect transition="in" filter="fade">
                                      <p:cBhvr>
                                        <p:cTn id="13" dur="500"/>
                                        <p:tgtEl>
                                          <p:spTgt spid="4198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1990">
                                            <p:txEl>
                                              <p:pRg st="0" end="0"/>
                                            </p:txEl>
                                          </p:spTgt>
                                        </p:tgtEl>
                                        <p:attrNameLst>
                                          <p:attrName>style.visibility</p:attrName>
                                        </p:attrNameLst>
                                      </p:cBhvr>
                                      <p:to>
                                        <p:strVal val="visible"/>
                                      </p:to>
                                    </p:set>
                                    <p:animEffect transition="in" filter="wipe(left)">
                                      <p:cBhvr>
                                        <p:cTn id="18" dur="1000"/>
                                        <p:tgtEl>
                                          <p:spTgt spid="4199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1990">
                                            <p:txEl>
                                              <p:pRg st="2" end="2"/>
                                            </p:txEl>
                                          </p:spTgt>
                                        </p:tgtEl>
                                        <p:attrNameLst>
                                          <p:attrName>style.visibility</p:attrName>
                                        </p:attrNameLst>
                                      </p:cBhvr>
                                      <p:to>
                                        <p:strVal val="visible"/>
                                      </p:to>
                                    </p:set>
                                    <p:animEffect transition="in" filter="wipe(left)">
                                      <p:cBhvr>
                                        <p:cTn id="23" dur="1000"/>
                                        <p:tgtEl>
                                          <p:spTgt spid="4199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1990">
                                            <p:txEl>
                                              <p:pRg st="4" end="4"/>
                                            </p:txEl>
                                          </p:spTgt>
                                        </p:tgtEl>
                                        <p:attrNameLst>
                                          <p:attrName>style.visibility</p:attrName>
                                        </p:attrNameLst>
                                      </p:cBhvr>
                                      <p:to>
                                        <p:strVal val="visible"/>
                                      </p:to>
                                    </p:set>
                                    <p:animEffect transition="in" filter="wipe(left)">
                                      <p:cBhvr>
                                        <p:cTn id="28" dur="1000"/>
                                        <p:tgtEl>
                                          <p:spTgt spid="419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04800" y="457200"/>
            <a:ext cx="8305800" cy="4295775"/>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c. Criticisms</a:t>
            </a:r>
          </a:p>
          <a:p>
            <a:endParaRPr lang="en-GB" sz="2800">
              <a:solidFill>
                <a:srgbClr val="FF3399"/>
              </a:solidFill>
            </a:endParaRPr>
          </a:p>
          <a:p>
            <a:pPr>
              <a:buFontTx/>
              <a:buChar char="•"/>
            </a:pPr>
            <a:r>
              <a:rPr lang="en-GB"/>
              <a:t>Poor housing and homelessness were still serious problems at the end of the Labour period. </a:t>
            </a:r>
          </a:p>
          <a:p>
            <a:endParaRPr lang="en-GB"/>
          </a:p>
          <a:p>
            <a:pPr>
              <a:buFontTx/>
              <a:buChar char="•"/>
            </a:pPr>
            <a:r>
              <a:rPr lang="en-GB"/>
              <a:t>The </a:t>
            </a:r>
            <a:r>
              <a:rPr lang="en-GB">
                <a:solidFill>
                  <a:srgbClr val="FF3399"/>
                </a:solidFill>
              </a:rPr>
              <a:t>1951</a:t>
            </a:r>
            <a:r>
              <a:rPr lang="en-GB"/>
              <a:t> census revealed that there were 750,000 fewer houses than there were households in Britain. This was </a:t>
            </a:r>
            <a:r>
              <a:rPr lang="en-GB">
                <a:solidFill>
                  <a:srgbClr val="FF3399"/>
                </a:solidFill>
              </a:rPr>
              <a:t>roughly the same level of homelessness as in 1931.</a:t>
            </a:r>
          </a:p>
          <a:p>
            <a:r>
              <a:rPr lang="en-GB"/>
              <a:t> </a:t>
            </a:r>
          </a:p>
          <a:p>
            <a:pPr>
              <a:buFontTx/>
              <a:buChar char="•"/>
            </a:pPr>
            <a:r>
              <a:rPr lang="en-GB"/>
              <a:t>‘Traditionally, housing has been branded the welfare state failure of Bevan and the 1945 Labour Government.’ </a:t>
            </a:r>
            <a:r>
              <a:rPr lang="en-GB">
                <a:solidFill>
                  <a:srgbClr val="FF3399"/>
                </a:solidFill>
              </a:rPr>
              <a:t>(Timmins)</a:t>
            </a:r>
            <a:r>
              <a:rPr lang="en-GB"/>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Effect transition="in" filter="wipe(left)">
                                      <p:cBhvr>
                                        <p:cTn id="7" dur="500"/>
                                        <p:tgtEl>
                                          <p:spTgt spid="563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6322">
                                            <p:txEl>
                                              <p:pRg st="2" end="2"/>
                                            </p:txEl>
                                          </p:spTgt>
                                        </p:tgtEl>
                                        <p:attrNameLst>
                                          <p:attrName>style.visibility</p:attrName>
                                        </p:attrNameLst>
                                      </p:cBhvr>
                                      <p:to>
                                        <p:strVal val="visible"/>
                                      </p:to>
                                    </p:set>
                                    <p:animEffect transition="in" filter="wipe(left)">
                                      <p:cBhvr>
                                        <p:cTn id="12" dur="500"/>
                                        <p:tgtEl>
                                          <p:spTgt spid="563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6322">
                                            <p:txEl>
                                              <p:pRg st="4" end="4"/>
                                            </p:txEl>
                                          </p:spTgt>
                                        </p:tgtEl>
                                        <p:attrNameLst>
                                          <p:attrName>style.visibility</p:attrName>
                                        </p:attrNameLst>
                                      </p:cBhvr>
                                      <p:to>
                                        <p:strVal val="visible"/>
                                      </p:to>
                                    </p:set>
                                    <p:animEffect transition="in" filter="wipe(left)">
                                      <p:cBhvr>
                                        <p:cTn id="17" dur="500"/>
                                        <p:tgtEl>
                                          <p:spTgt spid="5632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6322">
                                            <p:txEl>
                                              <p:pRg st="5" end="5"/>
                                            </p:txEl>
                                          </p:spTgt>
                                        </p:tgtEl>
                                        <p:attrNameLst>
                                          <p:attrName>style.visibility</p:attrName>
                                        </p:attrNameLst>
                                      </p:cBhvr>
                                      <p:to>
                                        <p:strVal val="visible"/>
                                      </p:to>
                                    </p:set>
                                    <p:animEffect transition="in" filter="wipe(left)">
                                      <p:cBhvr>
                                        <p:cTn id="22" dur="500"/>
                                        <p:tgtEl>
                                          <p:spTgt spid="5632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6322">
                                            <p:txEl>
                                              <p:pRg st="6" end="6"/>
                                            </p:txEl>
                                          </p:spTgt>
                                        </p:tgtEl>
                                        <p:attrNameLst>
                                          <p:attrName>style.visibility</p:attrName>
                                        </p:attrNameLst>
                                      </p:cBhvr>
                                      <p:to>
                                        <p:strVal val="visible"/>
                                      </p:to>
                                    </p:set>
                                    <p:animEffect transition="in" filter="wipe(left)">
                                      <p:cBhvr>
                                        <p:cTn id="27" dur="500"/>
                                        <p:tgtEl>
                                          <p:spTgt spid="563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457200" y="304800"/>
            <a:ext cx="8305800" cy="4965700"/>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d. Positive Evaluation</a:t>
            </a:r>
          </a:p>
          <a:p>
            <a:endParaRPr lang="en-GB" sz="2800">
              <a:solidFill>
                <a:srgbClr val="FF3399"/>
              </a:solidFill>
            </a:endParaRPr>
          </a:p>
          <a:p>
            <a:pPr>
              <a:buFontTx/>
              <a:buChar char="•"/>
            </a:pPr>
            <a:r>
              <a:rPr lang="en-GB"/>
              <a:t>Given the scale of social and economic problems facing the government in 1945, historians have tended to judge Labour’s housing policy less harshly than some of its other social reforms.</a:t>
            </a:r>
          </a:p>
          <a:p>
            <a:endParaRPr lang="en-GB"/>
          </a:p>
          <a:p>
            <a:pPr>
              <a:buFontTx/>
              <a:buChar char="•"/>
            </a:pPr>
            <a:r>
              <a:rPr lang="en-GB"/>
              <a:t>Bevan’s policy was to </a:t>
            </a:r>
            <a:r>
              <a:rPr lang="en-GB">
                <a:solidFill>
                  <a:srgbClr val="FF3399"/>
                </a:solidFill>
              </a:rPr>
              <a:t>help those most in need</a:t>
            </a:r>
            <a:r>
              <a:rPr lang="en-GB"/>
              <a:t> i.e. the working class. Most of the scarce building materials were allocated to the local authorities to build council houses for rent. </a:t>
            </a:r>
          </a:p>
          <a:p>
            <a:endParaRPr lang="en-GB"/>
          </a:p>
          <a:p>
            <a:pPr>
              <a:buFontTx/>
              <a:buChar char="•"/>
            </a:pPr>
            <a:r>
              <a:rPr lang="en-GB"/>
              <a:t>Council houses were built to a </a:t>
            </a:r>
            <a:r>
              <a:rPr lang="en-GB">
                <a:solidFill>
                  <a:srgbClr val="FF3399"/>
                </a:solidFill>
              </a:rPr>
              <a:t>high standard</a:t>
            </a:r>
            <a:r>
              <a:rPr lang="en-GB"/>
              <a:t> e.g. with toilets upstairs as well as down.</a:t>
            </a:r>
          </a:p>
        </p:txBody>
      </p:sp>
      <p:pic>
        <p:nvPicPr>
          <p:cNvPr id="65539" name="Picture 3" descr="j0213500"/>
          <p:cNvPicPr>
            <a:picLocks noChangeAspect="1" noChangeArrowheads="1" noCrop="1"/>
          </p:cNvPicPr>
          <p:nvPr/>
        </p:nvPicPr>
        <p:blipFill>
          <a:blip r:embed="rId2" cstate="print"/>
          <a:srcRect/>
          <a:stretch>
            <a:fillRect/>
          </a:stretch>
        </p:blipFill>
        <p:spPr bwMode="auto">
          <a:xfrm rot="1352307">
            <a:off x="7772400" y="457200"/>
            <a:ext cx="901700" cy="6858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wipe(left)">
                                      <p:cBhvr>
                                        <p:cTn id="7" dur="500"/>
                                        <p:tgtEl>
                                          <p:spTgt spid="655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5538">
                                            <p:txEl>
                                              <p:pRg st="2" end="2"/>
                                            </p:txEl>
                                          </p:spTgt>
                                        </p:tgtEl>
                                        <p:attrNameLst>
                                          <p:attrName>style.visibility</p:attrName>
                                        </p:attrNameLst>
                                      </p:cBhvr>
                                      <p:to>
                                        <p:strVal val="visible"/>
                                      </p:to>
                                    </p:set>
                                    <p:animEffect transition="in" filter="wipe(left)">
                                      <p:cBhvr>
                                        <p:cTn id="12" dur="500"/>
                                        <p:tgtEl>
                                          <p:spTgt spid="655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5538">
                                            <p:txEl>
                                              <p:pRg st="4" end="4"/>
                                            </p:txEl>
                                          </p:spTgt>
                                        </p:tgtEl>
                                        <p:attrNameLst>
                                          <p:attrName>style.visibility</p:attrName>
                                        </p:attrNameLst>
                                      </p:cBhvr>
                                      <p:to>
                                        <p:strVal val="visible"/>
                                      </p:to>
                                    </p:set>
                                    <p:animEffect transition="in" filter="wipe(left)">
                                      <p:cBhvr>
                                        <p:cTn id="17" dur="500"/>
                                        <p:tgtEl>
                                          <p:spTgt spid="6553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5538">
                                            <p:txEl>
                                              <p:pRg st="6" end="6"/>
                                            </p:txEl>
                                          </p:spTgt>
                                        </p:tgtEl>
                                        <p:attrNameLst>
                                          <p:attrName>style.visibility</p:attrName>
                                        </p:attrNameLst>
                                      </p:cBhvr>
                                      <p:to>
                                        <p:strVal val="visible"/>
                                      </p:to>
                                    </p:set>
                                    <p:animEffect transition="in" filter="wipe(left)">
                                      <p:cBhvr>
                                        <p:cTn id="22" dur="500"/>
                                        <p:tgtEl>
                                          <p:spTgt spid="655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533400" y="457200"/>
            <a:ext cx="8229600" cy="5954713"/>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a:solidFill>
                  <a:srgbClr val="FF3399"/>
                </a:solidFill>
              </a:rPr>
              <a:t>d. Positive Evaluation</a:t>
            </a:r>
            <a:r>
              <a:rPr lang="en-GB"/>
              <a:t> </a:t>
            </a:r>
          </a:p>
          <a:p>
            <a:endParaRPr lang="en-GB"/>
          </a:p>
          <a:p>
            <a:endParaRPr lang="en-GB"/>
          </a:p>
          <a:p>
            <a:endParaRPr lang="en-GB"/>
          </a:p>
          <a:p>
            <a:pPr>
              <a:buFontTx/>
              <a:buChar char="•"/>
            </a:pPr>
            <a:r>
              <a:rPr lang="en-GB"/>
              <a:t>After initial setbacks, the number of permanent new houses built rose from about 20,000 in 1945 to 139,000 in 1947, reaching a high of 227,000 in 1948.</a:t>
            </a:r>
          </a:p>
          <a:p>
            <a:r>
              <a:rPr lang="en-GB"/>
              <a:t> </a:t>
            </a:r>
          </a:p>
          <a:p>
            <a:pPr>
              <a:buFontTx/>
              <a:buChar char="•"/>
            </a:pPr>
            <a:r>
              <a:rPr lang="en-GB"/>
              <a:t>Between 1949 and 1951, an average of 196,300 houses was built per year. In all, about 1 million houses were built by Labour between 1945-51.</a:t>
            </a:r>
          </a:p>
          <a:p>
            <a:endParaRPr lang="en-GB"/>
          </a:p>
          <a:p>
            <a:pPr>
              <a:buFontTx/>
              <a:buChar char="•"/>
            </a:pPr>
            <a:r>
              <a:rPr lang="en-GB"/>
              <a:t> Though the record was not overwhelming, it has been argued that </a:t>
            </a:r>
            <a:r>
              <a:rPr lang="en-GB">
                <a:solidFill>
                  <a:srgbClr val="FF3399"/>
                </a:solidFill>
              </a:rPr>
              <a:t>Labour came close to its goal of 1945</a:t>
            </a:r>
            <a:r>
              <a:rPr lang="en-GB"/>
              <a:t> in terms of the objectives of housing: </a:t>
            </a:r>
            <a:r>
              <a:rPr lang="en-GB">
                <a:solidFill>
                  <a:srgbClr val="FF3399"/>
                </a:solidFill>
              </a:rPr>
              <a:t>quality and affordable working-class homes.</a:t>
            </a:r>
          </a:p>
          <a:p>
            <a:pPr>
              <a:spcBef>
                <a:spcPct val="50000"/>
              </a:spcBef>
              <a:buFontTx/>
              <a:buChar char="•"/>
            </a:pPr>
            <a:endParaRPr lang="en-GB">
              <a:solidFill>
                <a:srgbClr val="FF3399"/>
              </a:solidFill>
            </a:endParaRPr>
          </a:p>
        </p:txBody>
      </p:sp>
      <p:pic>
        <p:nvPicPr>
          <p:cNvPr id="63491" name="Picture 3" descr="j0283191"/>
          <p:cNvPicPr>
            <a:picLocks noChangeAspect="1" noChangeArrowheads="1" noCrop="1"/>
          </p:cNvPicPr>
          <p:nvPr/>
        </p:nvPicPr>
        <p:blipFill>
          <a:blip r:embed="rId2" cstate="print"/>
          <a:srcRect/>
          <a:stretch>
            <a:fillRect/>
          </a:stretch>
        </p:blipFill>
        <p:spPr bwMode="auto">
          <a:xfrm>
            <a:off x="7315200" y="533400"/>
            <a:ext cx="1247775" cy="122078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wipe(left)">
                                      <p:cBhvr>
                                        <p:cTn id="7" dur="500"/>
                                        <p:tgtEl>
                                          <p:spTgt spid="63490">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63490">
                                            <p:txEl>
                                              <p:pRg st="4" end="4"/>
                                            </p:txEl>
                                          </p:spTgt>
                                        </p:tgtEl>
                                        <p:attrNameLst>
                                          <p:attrName>style.visibility</p:attrName>
                                        </p:attrNameLst>
                                      </p:cBhvr>
                                      <p:to>
                                        <p:strVal val="visible"/>
                                      </p:to>
                                    </p:set>
                                    <p:animEffect transition="in" filter="wipe(left)">
                                      <p:cBhvr>
                                        <p:cTn id="10" dur="500"/>
                                        <p:tgtEl>
                                          <p:spTgt spid="63490">
                                            <p:txEl>
                                              <p:pRg st="4" end="4"/>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63491"/>
                                        </p:tgtEl>
                                        <p:attrNameLst>
                                          <p:attrName>style.visibility</p:attrName>
                                        </p:attrNameLst>
                                      </p:cBhvr>
                                      <p:to>
                                        <p:strVal val="visible"/>
                                      </p:to>
                                    </p:set>
                                    <p:anim calcmode="lin" valueType="num">
                                      <p:cBhvr>
                                        <p:cTn id="13" dur="500" fill="hold"/>
                                        <p:tgtEl>
                                          <p:spTgt spid="63491"/>
                                        </p:tgtEl>
                                        <p:attrNameLst>
                                          <p:attrName>ppt_w</p:attrName>
                                        </p:attrNameLst>
                                      </p:cBhvr>
                                      <p:tavLst>
                                        <p:tav tm="0">
                                          <p:val>
                                            <p:fltVal val="0"/>
                                          </p:val>
                                        </p:tav>
                                        <p:tav tm="100000">
                                          <p:val>
                                            <p:strVal val="#ppt_w"/>
                                          </p:val>
                                        </p:tav>
                                      </p:tavLst>
                                    </p:anim>
                                    <p:anim calcmode="lin" valueType="num">
                                      <p:cBhvr>
                                        <p:cTn id="14" dur="500" fill="hold"/>
                                        <p:tgtEl>
                                          <p:spTgt spid="63491"/>
                                        </p:tgtEl>
                                        <p:attrNameLst>
                                          <p:attrName>ppt_h</p:attrName>
                                        </p:attrNameLst>
                                      </p:cBhvr>
                                      <p:tavLst>
                                        <p:tav tm="0">
                                          <p:val>
                                            <p:fltVal val="0"/>
                                          </p:val>
                                        </p:tav>
                                        <p:tav tm="100000">
                                          <p:val>
                                            <p:strVal val="#ppt_h"/>
                                          </p:val>
                                        </p:tav>
                                      </p:tavLst>
                                    </p:anim>
                                    <p:anim calcmode="lin" valueType="num">
                                      <p:cBhvr>
                                        <p:cTn id="15" dur="500" fill="hold"/>
                                        <p:tgtEl>
                                          <p:spTgt spid="63491"/>
                                        </p:tgtEl>
                                        <p:attrNameLst>
                                          <p:attrName>style.rotation</p:attrName>
                                        </p:attrNameLst>
                                      </p:cBhvr>
                                      <p:tavLst>
                                        <p:tav tm="0">
                                          <p:val>
                                            <p:fltVal val="360"/>
                                          </p:val>
                                        </p:tav>
                                        <p:tav tm="100000">
                                          <p:val>
                                            <p:fltVal val="0"/>
                                          </p:val>
                                        </p:tav>
                                      </p:tavLst>
                                    </p:anim>
                                    <p:animEffect transition="in" filter="fade">
                                      <p:cBhvr>
                                        <p:cTn id="16" dur="500"/>
                                        <p:tgtEl>
                                          <p:spTgt spid="6349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3490">
                                            <p:txEl>
                                              <p:pRg st="6" end="6"/>
                                            </p:txEl>
                                          </p:spTgt>
                                        </p:tgtEl>
                                        <p:attrNameLst>
                                          <p:attrName>style.visibility</p:attrName>
                                        </p:attrNameLst>
                                      </p:cBhvr>
                                      <p:to>
                                        <p:strVal val="visible"/>
                                      </p:to>
                                    </p:set>
                                    <p:animEffect transition="in" filter="wipe(left)">
                                      <p:cBhvr>
                                        <p:cTn id="21" dur="500"/>
                                        <p:tgtEl>
                                          <p:spTgt spid="63490">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3490">
                                            <p:txEl>
                                              <p:pRg st="8" end="8"/>
                                            </p:txEl>
                                          </p:spTgt>
                                        </p:tgtEl>
                                        <p:attrNameLst>
                                          <p:attrName>style.visibility</p:attrName>
                                        </p:attrNameLst>
                                      </p:cBhvr>
                                      <p:to>
                                        <p:strVal val="visible"/>
                                      </p:to>
                                    </p:set>
                                    <p:animEffect transition="in" filter="wipe(left)">
                                      <p:cBhvr>
                                        <p:cTn id="26" dur="500"/>
                                        <p:tgtEl>
                                          <p:spTgt spid="6349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381000" y="381000"/>
            <a:ext cx="2667000" cy="519113"/>
          </a:xfrm>
          <a:prstGeom prst="rect">
            <a:avLst/>
          </a:prstGeom>
          <a:noFill/>
          <a:ln w="9525">
            <a:noFill/>
            <a:miter lim="800000"/>
            <a:headEnd/>
            <a:tailEnd/>
          </a:ln>
          <a:effectLst/>
        </p:spPr>
        <p:txBody>
          <a:bodyPr>
            <a:spAutoFit/>
          </a:bodyPr>
          <a:lstStyle/>
          <a:p>
            <a:r>
              <a:rPr lang="en-GB" sz="2800">
                <a:solidFill>
                  <a:srgbClr val="FF3399"/>
                </a:solidFill>
              </a:rPr>
              <a:t>5.Employment</a:t>
            </a:r>
            <a:r>
              <a:rPr lang="en-GB"/>
              <a:t> </a:t>
            </a:r>
          </a:p>
        </p:txBody>
      </p:sp>
      <p:sp>
        <p:nvSpPr>
          <p:cNvPr id="61446" name="Text Box 6"/>
          <p:cNvSpPr txBox="1">
            <a:spLocks noChangeArrowheads="1"/>
          </p:cNvSpPr>
          <p:nvPr/>
        </p:nvSpPr>
        <p:spPr bwMode="auto">
          <a:xfrm>
            <a:off x="457200" y="1143000"/>
            <a:ext cx="8229600" cy="4111625"/>
          </a:xfrm>
          <a:prstGeom prst="rect">
            <a:avLst/>
          </a:prstGeom>
          <a:solidFill>
            <a:srgbClr val="FFDDFF"/>
          </a:solidFill>
          <a:ln w="9525">
            <a:noFill/>
            <a:miter lim="800000"/>
            <a:headEnd/>
            <a:tailEnd/>
          </a:ln>
          <a:effectLst/>
        </p:spPr>
        <p:txBody>
          <a:bodyPr>
            <a:spAutoFit/>
          </a:bodyPr>
          <a:lstStyle/>
          <a:p>
            <a:r>
              <a:rPr lang="en-GB">
                <a:solidFill>
                  <a:srgbClr val="FF3399"/>
                </a:solidFill>
              </a:rPr>
              <a:t>a. The Problem</a:t>
            </a:r>
          </a:p>
          <a:p>
            <a:endParaRPr lang="en-GB">
              <a:solidFill>
                <a:srgbClr val="FF3399"/>
              </a:solidFill>
            </a:endParaRPr>
          </a:p>
          <a:p>
            <a:pPr>
              <a:buFontTx/>
              <a:buChar char="•"/>
            </a:pPr>
            <a:r>
              <a:rPr lang="en-GB"/>
              <a:t>the problem was to avoid a recurrence of the slump in the British economy that happened after the First World War </a:t>
            </a:r>
          </a:p>
          <a:p>
            <a:pPr>
              <a:buFontTx/>
              <a:buChar char="•"/>
            </a:pPr>
            <a:endParaRPr lang="en-GB"/>
          </a:p>
          <a:p>
            <a:pPr>
              <a:buFontTx/>
              <a:buChar char="•"/>
            </a:pPr>
            <a:r>
              <a:rPr lang="en-GB"/>
              <a:t>no one wished to see the return to unemployment levels as seen in the 1930s, but many expected it</a:t>
            </a:r>
          </a:p>
          <a:p>
            <a:pPr>
              <a:buFontTx/>
              <a:buChar char="•"/>
            </a:pPr>
            <a:endParaRPr lang="en-GB"/>
          </a:p>
          <a:p>
            <a:pPr>
              <a:buFontTx/>
              <a:buChar char="•"/>
            </a:pPr>
            <a:r>
              <a:rPr lang="en-GB"/>
              <a:t>in 1945, idleness through unemployment was seen as the big brother compared to the other four of Beveridge’s giants.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Effect transition="in" filter="wipe(left)">
                                      <p:cBhvr>
                                        <p:cTn id="7" dur="500"/>
                                        <p:tgtEl>
                                          <p:spTgt spid="61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46">
                                            <p:txEl>
                                              <p:pRg st="0" end="0"/>
                                            </p:txEl>
                                          </p:spTgt>
                                        </p:tgtEl>
                                        <p:attrNameLst>
                                          <p:attrName>style.visibility</p:attrName>
                                        </p:attrNameLst>
                                      </p:cBhvr>
                                      <p:to>
                                        <p:strVal val="visible"/>
                                      </p:to>
                                    </p:set>
                                    <p:animEffect transition="in" filter="wipe(left)">
                                      <p:cBhvr>
                                        <p:cTn id="12" dur="1000"/>
                                        <p:tgtEl>
                                          <p:spTgt spid="614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46">
                                            <p:txEl>
                                              <p:pRg st="2" end="2"/>
                                            </p:txEl>
                                          </p:spTgt>
                                        </p:tgtEl>
                                        <p:attrNameLst>
                                          <p:attrName>style.visibility</p:attrName>
                                        </p:attrNameLst>
                                      </p:cBhvr>
                                      <p:to>
                                        <p:strVal val="visible"/>
                                      </p:to>
                                    </p:set>
                                    <p:animEffect transition="in" filter="wipe(left)">
                                      <p:cBhvr>
                                        <p:cTn id="17" dur="1000"/>
                                        <p:tgtEl>
                                          <p:spTgt spid="614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1446">
                                            <p:txEl>
                                              <p:pRg st="4" end="4"/>
                                            </p:txEl>
                                          </p:spTgt>
                                        </p:tgtEl>
                                        <p:attrNameLst>
                                          <p:attrName>style.visibility</p:attrName>
                                        </p:attrNameLst>
                                      </p:cBhvr>
                                      <p:to>
                                        <p:strVal val="visible"/>
                                      </p:to>
                                    </p:set>
                                    <p:animEffect transition="in" filter="wipe(left)">
                                      <p:cBhvr>
                                        <p:cTn id="22" dur="1000"/>
                                        <p:tgtEl>
                                          <p:spTgt spid="6144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1446">
                                            <p:txEl>
                                              <p:pRg st="6" end="6"/>
                                            </p:txEl>
                                          </p:spTgt>
                                        </p:tgtEl>
                                        <p:attrNameLst>
                                          <p:attrName>style.visibility</p:attrName>
                                        </p:attrNameLst>
                                      </p:cBhvr>
                                      <p:to>
                                        <p:strVal val="visible"/>
                                      </p:to>
                                    </p:set>
                                    <p:animEffect transition="in" filter="wipe(left)">
                                      <p:cBhvr>
                                        <p:cTn id="27" dur="1000"/>
                                        <p:tgtEl>
                                          <p:spTgt spid="614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685800" y="609600"/>
            <a:ext cx="3048000" cy="519113"/>
          </a:xfrm>
          <a:prstGeom prst="rect">
            <a:avLst/>
          </a:prstGeom>
          <a:noFill/>
          <a:ln w="9525">
            <a:noFill/>
            <a:miter lim="800000"/>
            <a:headEnd/>
            <a:tailEnd/>
          </a:ln>
          <a:effectLst/>
        </p:spPr>
        <p:txBody>
          <a:bodyPr>
            <a:spAutoFit/>
          </a:bodyPr>
          <a:lstStyle/>
          <a:p>
            <a:r>
              <a:rPr lang="en-GB" sz="2800">
                <a:solidFill>
                  <a:srgbClr val="FF3399"/>
                </a:solidFill>
              </a:rPr>
              <a:t>a. The Problem</a:t>
            </a:r>
            <a:r>
              <a:rPr lang="en-GB" sz="2800"/>
              <a:t> </a:t>
            </a:r>
            <a:endParaRPr lang="en-GB"/>
          </a:p>
        </p:txBody>
      </p:sp>
      <p:sp>
        <p:nvSpPr>
          <p:cNvPr id="60419" name="Text Box 3"/>
          <p:cNvSpPr txBox="1">
            <a:spLocks noChangeArrowheads="1"/>
          </p:cNvSpPr>
          <p:nvPr/>
        </p:nvSpPr>
        <p:spPr bwMode="auto">
          <a:xfrm>
            <a:off x="381000" y="1600200"/>
            <a:ext cx="8382000" cy="2436813"/>
          </a:xfrm>
          <a:prstGeom prst="rect">
            <a:avLst/>
          </a:prstGeom>
          <a:solidFill>
            <a:srgbClr val="FFDDFF"/>
          </a:solidFill>
          <a:ln w="9525">
            <a:noFill/>
            <a:miter lim="800000"/>
            <a:headEnd/>
            <a:tailEnd/>
          </a:ln>
          <a:effectLst/>
        </p:spPr>
        <p:txBody>
          <a:bodyPr>
            <a:spAutoFit/>
          </a:bodyPr>
          <a:lstStyle/>
          <a:p>
            <a:pPr>
              <a:buFontTx/>
              <a:buChar char="•"/>
            </a:pPr>
            <a:r>
              <a:rPr lang="en-GB"/>
              <a:t>However, the Labour government inherited low levels of unemployment in 1945</a:t>
            </a:r>
          </a:p>
          <a:p>
            <a:pPr>
              <a:buFontTx/>
              <a:buChar char="•"/>
            </a:pPr>
            <a:endParaRPr lang="en-GB"/>
          </a:p>
          <a:p>
            <a:pPr>
              <a:buFontTx/>
              <a:buChar char="•"/>
            </a:pPr>
            <a:r>
              <a:rPr lang="en-GB"/>
              <a:t>The war economy had virtually eliminated unemployment</a:t>
            </a:r>
          </a:p>
          <a:p>
            <a:pPr lvl="1">
              <a:buFontTx/>
              <a:buChar char="•"/>
            </a:pPr>
            <a:r>
              <a:rPr lang="en-GB"/>
              <a:t>	by 1941, 200,000 were out of work</a:t>
            </a:r>
          </a:p>
          <a:p>
            <a:pPr lvl="1">
              <a:buFontTx/>
              <a:buChar char="•"/>
            </a:pPr>
            <a:r>
              <a:rPr lang="en-GB"/>
              <a:t>	by 1943, a mere 62,000 were unemployed</a:t>
            </a:r>
          </a:p>
          <a:p>
            <a:pPr lvl="1">
              <a:buFontTx/>
              <a:buChar char="•"/>
            </a:pPr>
            <a:r>
              <a:rPr lang="en-GB"/>
              <a:t>   essentially there was full employment from 1943-5.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animEffect transition="in" filter="wipe(left)">
                                      <p:cBhvr>
                                        <p:cTn id="7" dur="500"/>
                                        <p:tgtEl>
                                          <p:spTgt spid="604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wipe(left)">
                                      <p:cBhvr>
                                        <p:cTn id="12" dur="1000"/>
                                        <p:tgtEl>
                                          <p:spTgt spid="60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wipe(left)">
                                      <p:cBhvr>
                                        <p:cTn id="17" dur="10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wipe(left)">
                                      <p:cBhvr>
                                        <p:cTn id="22" dur="10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wipe(left)">
                                      <p:cBhvr>
                                        <p:cTn id="27" dur="1000"/>
                                        <p:tgtEl>
                                          <p:spTgt spid="604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0419">
                                            <p:txEl>
                                              <p:pRg st="5" end="5"/>
                                            </p:txEl>
                                          </p:spTgt>
                                        </p:tgtEl>
                                        <p:attrNameLst>
                                          <p:attrName>style.visibility</p:attrName>
                                        </p:attrNameLst>
                                      </p:cBhvr>
                                      <p:to>
                                        <p:strVal val="visible"/>
                                      </p:to>
                                    </p:set>
                                    <p:animEffect transition="in" filter="wipe(left)">
                                      <p:cBhvr>
                                        <p:cTn id="32" dur="1000"/>
                                        <p:tgtEl>
                                          <p:spTgt spid="604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914400" y="685800"/>
            <a:ext cx="7391400" cy="5464175"/>
          </a:xfrm>
          <a:prstGeom prst="rect">
            <a:avLst/>
          </a:prstGeom>
          <a:solidFill>
            <a:srgbClr val="CC99FF"/>
          </a:solidFill>
          <a:ln w="9525">
            <a:noFill/>
            <a:miter lim="800000"/>
            <a:headEnd/>
            <a:tailEnd/>
          </a:ln>
          <a:effectLst>
            <a:outerShdw dist="107763" dir="2700000" algn="ctr" rotWithShape="0">
              <a:schemeClr val="bg2">
                <a:alpha val="50000"/>
              </a:schemeClr>
            </a:outerShdw>
          </a:effectLst>
        </p:spPr>
        <p:txBody>
          <a:bodyPr>
            <a:spAutoFit/>
          </a:bodyPr>
          <a:lstStyle/>
          <a:p>
            <a:pPr marL="342900" indent="-342900" algn="ctr">
              <a:spcBef>
                <a:spcPct val="50000"/>
              </a:spcBef>
            </a:pPr>
            <a:r>
              <a:rPr lang="en-GB" sz="3200">
                <a:solidFill>
                  <a:srgbClr val="FF3399"/>
                </a:solidFill>
              </a:rPr>
              <a:t>Will Labour come up in 2004?</a:t>
            </a:r>
            <a:r>
              <a:rPr lang="en-GB">
                <a:solidFill>
                  <a:srgbClr val="FF3399"/>
                </a:solidFill>
              </a:rPr>
              <a:t> </a:t>
            </a:r>
          </a:p>
          <a:p>
            <a:pPr marL="342900" indent="-342900">
              <a:spcBef>
                <a:spcPct val="50000"/>
              </a:spcBef>
            </a:pPr>
            <a:endParaRPr lang="en-GB">
              <a:solidFill>
                <a:srgbClr val="FF3399"/>
              </a:solidFill>
            </a:endParaRPr>
          </a:p>
          <a:p>
            <a:pPr marL="342900" indent="-342900"/>
            <a:r>
              <a:rPr lang="en-GB" sz="2400"/>
              <a:t>Labour did not come up last year whereas the Liberals and the National Governments both appeared. </a:t>
            </a:r>
            <a:r>
              <a:rPr lang="en-GB" sz="2400">
                <a:solidFill>
                  <a:srgbClr val="FF3399"/>
                </a:solidFill>
              </a:rPr>
              <a:t>There have never been two years when the Labour reforms did not come up.</a:t>
            </a:r>
          </a:p>
          <a:p>
            <a:pPr marL="342900" indent="-342900"/>
            <a:r>
              <a:rPr lang="en-GB" sz="2400"/>
              <a:t>Therefore, Labour is likely to come up in 2004.</a:t>
            </a:r>
          </a:p>
          <a:p>
            <a:pPr marL="342900" indent="-342900"/>
            <a:endParaRPr lang="en-GB" sz="2400"/>
          </a:p>
          <a:p>
            <a:pPr marL="342900" indent="-342900"/>
            <a:r>
              <a:rPr lang="en-GB" sz="2400"/>
              <a:t>If there are two questions, they are most likely to be the Labour and the National Government since the Liberals have appeared in the last two years.</a:t>
            </a:r>
          </a:p>
          <a:p>
            <a:pPr marL="342900" indent="-342900"/>
            <a:endParaRPr lang="en-GB" sz="2400"/>
          </a:p>
          <a:p>
            <a:pPr marL="342900" indent="-342900"/>
            <a:r>
              <a:rPr lang="en-GB" sz="2400">
                <a:solidFill>
                  <a:srgbClr val="FF3399"/>
                </a:solidFill>
              </a:rPr>
              <a:t>Warning……we might be wrong!</a:t>
            </a:r>
            <a:endParaRPr lang="en-US" sz="2400">
              <a:solidFill>
                <a:srgbClr val="FF33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Effect transition="in" filter="wipe(left)">
                                      <p:cBhvr>
                                        <p:cTn id="7" dur="500"/>
                                        <p:tgtEl>
                                          <p:spTgt spid="870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7042">
                                            <p:txEl>
                                              <p:pRg st="2" end="2"/>
                                            </p:txEl>
                                          </p:spTgt>
                                        </p:tgtEl>
                                        <p:attrNameLst>
                                          <p:attrName>style.visibility</p:attrName>
                                        </p:attrNameLst>
                                      </p:cBhvr>
                                      <p:to>
                                        <p:strVal val="visible"/>
                                      </p:to>
                                    </p:set>
                                    <p:animEffect transition="in" filter="wipe(left)">
                                      <p:cBhvr>
                                        <p:cTn id="12" dur="500"/>
                                        <p:tgtEl>
                                          <p:spTgt spid="87042">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87042">
                                            <p:txEl>
                                              <p:pRg st="3" end="3"/>
                                            </p:txEl>
                                          </p:spTgt>
                                        </p:tgtEl>
                                        <p:attrNameLst>
                                          <p:attrName>style.visibility</p:attrName>
                                        </p:attrNameLst>
                                      </p:cBhvr>
                                      <p:to>
                                        <p:strVal val="visible"/>
                                      </p:to>
                                    </p:set>
                                    <p:animEffect transition="in" filter="wipe(left)">
                                      <p:cBhvr>
                                        <p:cTn id="15" dur="500"/>
                                        <p:tgtEl>
                                          <p:spTgt spid="87042">
                                            <p:txEl>
                                              <p:pRg st="3" end="3"/>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87042">
                                            <p:txEl>
                                              <p:pRg st="5" end="5"/>
                                            </p:txEl>
                                          </p:spTgt>
                                        </p:tgtEl>
                                        <p:attrNameLst>
                                          <p:attrName>style.visibility</p:attrName>
                                        </p:attrNameLst>
                                      </p:cBhvr>
                                      <p:to>
                                        <p:strVal val="visible"/>
                                      </p:to>
                                    </p:set>
                                    <p:animEffect transition="in" filter="wipe(left)">
                                      <p:cBhvr>
                                        <p:cTn id="18" dur="500"/>
                                        <p:tgtEl>
                                          <p:spTgt spid="87042">
                                            <p:txEl>
                                              <p:pRg st="5" end="5"/>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87042">
                                            <p:txEl>
                                              <p:pRg st="7" end="7"/>
                                            </p:txEl>
                                          </p:spTgt>
                                        </p:tgtEl>
                                        <p:attrNameLst>
                                          <p:attrName>style.visibility</p:attrName>
                                        </p:attrNameLst>
                                      </p:cBhvr>
                                      <p:to>
                                        <p:strVal val="visible"/>
                                      </p:to>
                                    </p:set>
                                    <p:animEffect transition="in" filter="wipe(left)">
                                      <p:cBhvr>
                                        <p:cTn id="21" dur="500"/>
                                        <p:tgtEl>
                                          <p:spTgt spid="870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457200" y="381000"/>
            <a:ext cx="8229600" cy="6473825"/>
          </a:xfrm>
          <a:prstGeom prst="rect">
            <a:avLst/>
          </a:prstGeom>
          <a:noFill/>
          <a:ln w="9525">
            <a:noFill/>
            <a:miter lim="800000"/>
            <a:headEnd/>
            <a:tailEnd/>
          </a:ln>
          <a:effectLst/>
        </p:spPr>
        <p:txBody>
          <a:bodyPr>
            <a:spAutoFit/>
          </a:bodyPr>
          <a:lstStyle/>
          <a:p>
            <a:r>
              <a:rPr lang="en-GB" sz="2800">
                <a:solidFill>
                  <a:srgbClr val="FF3399"/>
                </a:solidFill>
              </a:rPr>
              <a:t>b. 	Government Action</a:t>
            </a:r>
          </a:p>
          <a:p>
            <a:pPr>
              <a:buFontTx/>
              <a:buChar char="•"/>
            </a:pPr>
            <a:endParaRPr lang="en-GB" sz="2800">
              <a:solidFill>
                <a:srgbClr val="FF3399"/>
              </a:solidFill>
            </a:endParaRPr>
          </a:p>
          <a:p>
            <a:pPr>
              <a:buFontTx/>
              <a:buChar char="•"/>
            </a:pPr>
            <a:r>
              <a:rPr lang="en-GB"/>
              <a:t>The 1944 White Paper on Employment Policy had committed the government to "the maintenance of a high and stable level of employment after the war".</a:t>
            </a:r>
          </a:p>
          <a:p>
            <a:pPr>
              <a:buFontTx/>
              <a:buChar char="•"/>
            </a:pPr>
            <a:r>
              <a:rPr lang="en-GB"/>
              <a:t>Full employment was generally achieved through:</a:t>
            </a:r>
          </a:p>
          <a:p>
            <a:endParaRPr lang="en-GB"/>
          </a:p>
          <a:p>
            <a:r>
              <a:rPr lang="en-GB"/>
              <a:t> </a:t>
            </a:r>
          </a:p>
          <a:p>
            <a:pPr>
              <a:buFontTx/>
              <a:buChar char="•"/>
            </a:pPr>
            <a:endParaRPr lang="en-GB"/>
          </a:p>
          <a:p>
            <a:pPr>
              <a:buFontTx/>
              <a:buChar char="•"/>
            </a:pPr>
            <a:endParaRPr lang="en-GB"/>
          </a:p>
          <a:p>
            <a:pPr>
              <a:buFontTx/>
              <a:buChar char="•"/>
            </a:pPr>
            <a:endParaRPr lang="en-GB"/>
          </a:p>
          <a:p>
            <a:pPr>
              <a:buFontTx/>
              <a:buChar char="•"/>
            </a:pPr>
            <a:endParaRPr lang="en-GB"/>
          </a:p>
          <a:p>
            <a:endParaRPr lang="en-GB"/>
          </a:p>
          <a:p>
            <a:endParaRPr lang="en-GB"/>
          </a:p>
          <a:p>
            <a:pPr>
              <a:buFontTx/>
              <a:buChar char="•"/>
            </a:pPr>
            <a:r>
              <a:rPr lang="en-GB"/>
              <a:t>Beveridge had reckoned that unemployment could not be brought down below 3%, but by 1946 the figure was running at only 2.5%. </a:t>
            </a:r>
          </a:p>
          <a:p>
            <a:pPr>
              <a:spcBef>
                <a:spcPct val="50000"/>
              </a:spcBef>
              <a:buFontTx/>
              <a:buChar char="•"/>
            </a:pPr>
            <a:endParaRPr lang="en-GB"/>
          </a:p>
        </p:txBody>
      </p:sp>
      <p:sp>
        <p:nvSpPr>
          <p:cNvPr id="58371" name="Text Box 3"/>
          <p:cNvSpPr txBox="1">
            <a:spLocks noChangeArrowheads="1"/>
          </p:cNvSpPr>
          <p:nvPr/>
        </p:nvSpPr>
        <p:spPr bwMode="auto">
          <a:xfrm>
            <a:off x="1295400" y="2971800"/>
            <a:ext cx="6781800" cy="2101850"/>
          </a:xfrm>
          <a:prstGeom prst="rect">
            <a:avLst/>
          </a:prstGeom>
          <a:solidFill>
            <a:srgbClr val="FFDDFF"/>
          </a:solidFill>
          <a:ln w="9525">
            <a:noFill/>
            <a:miter lim="800000"/>
            <a:headEnd/>
            <a:tailEnd/>
          </a:ln>
          <a:effectLst/>
        </p:spPr>
        <p:txBody>
          <a:bodyPr>
            <a:spAutoFit/>
          </a:bodyPr>
          <a:lstStyle/>
          <a:p>
            <a:pPr lvl="2">
              <a:buFontTx/>
              <a:buChar char="•"/>
            </a:pPr>
            <a:r>
              <a:rPr lang="en-GB">
                <a:solidFill>
                  <a:srgbClr val="FF3399"/>
                </a:solidFill>
              </a:rPr>
              <a:t>the government keeping interest rates down</a:t>
            </a:r>
          </a:p>
          <a:p>
            <a:pPr lvl="2">
              <a:buFontTx/>
              <a:buChar char="•"/>
            </a:pPr>
            <a:r>
              <a:rPr lang="en-GB">
                <a:solidFill>
                  <a:srgbClr val="FF3399"/>
                </a:solidFill>
              </a:rPr>
              <a:t>this encouraged private investment and local authority spending</a:t>
            </a:r>
          </a:p>
          <a:p>
            <a:pPr lvl="2">
              <a:buFontTx/>
              <a:buChar char="•"/>
            </a:pPr>
            <a:r>
              <a:rPr lang="en-GB">
                <a:solidFill>
                  <a:srgbClr val="FF3399"/>
                </a:solidFill>
              </a:rPr>
              <a:t>the government controlling inflation (price controls + continued rationing)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wipe(left)">
                                      <p:cBhvr>
                                        <p:cTn id="7" dur="500"/>
                                        <p:tgtEl>
                                          <p:spTgt spid="58370">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8370">
                                            <p:txEl>
                                              <p:pRg st="2" end="2"/>
                                            </p:txEl>
                                          </p:spTgt>
                                        </p:tgtEl>
                                        <p:attrNameLst>
                                          <p:attrName>style.visibility</p:attrName>
                                        </p:attrNameLst>
                                      </p:cBhvr>
                                      <p:to>
                                        <p:strVal val="visible"/>
                                      </p:to>
                                    </p:set>
                                    <p:animEffect transition="in" filter="wipe(left)">
                                      <p:cBhvr>
                                        <p:cTn id="10" dur="500"/>
                                        <p:tgtEl>
                                          <p:spTgt spid="58370">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58370">
                                            <p:txEl>
                                              <p:pRg st="3" end="3"/>
                                            </p:txEl>
                                          </p:spTgt>
                                        </p:tgtEl>
                                        <p:attrNameLst>
                                          <p:attrName>style.visibility</p:attrName>
                                        </p:attrNameLst>
                                      </p:cBhvr>
                                      <p:to>
                                        <p:strVal val="visible"/>
                                      </p:to>
                                    </p:set>
                                    <p:animEffect transition="in" filter="wipe(left)">
                                      <p:cBhvr>
                                        <p:cTn id="13" dur="500"/>
                                        <p:tgtEl>
                                          <p:spTgt spid="58370">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8371"/>
                                        </p:tgtEl>
                                        <p:attrNameLst>
                                          <p:attrName>style.visibility</p:attrName>
                                        </p:attrNameLst>
                                      </p:cBhvr>
                                      <p:to>
                                        <p:strVal val="visible"/>
                                      </p:to>
                                    </p:set>
                                    <p:animEffect transition="in" filter="wipe(left)">
                                      <p:cBhvr>
                                        <p:cTn id="18" dur="500"/>
                                        <p:tgtEl>
                                          <p:spTgt spid="5837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58370">
                                            <p:txEl>
                                              <p:pRg st="12" end="12"/>
                                            </p:txEl>
                                          </p:spTgt>
                                        </p:tgtEl>
                                        <p:attrNameLst>
                                          <p:attrName>style.visibility</p:attrName>
                                        </p:attrNameLst>
                                      </p:cBhvr>
                                      <p:to>
                                        <p:strVal val="visible"/>
                                      </p:to>
                                    </p:set>
                                    <p:animEffect transition="in" filter="wipe(left)">
                                      <p:cBhvr>
                                        <p:cTn id="23" dur="500"/>
                                        <p:tgtEl>
                                          <p:spTgt spid="5837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304800" y="304800"/>
            <a:ext cx="8382000" cy="2193925"/>
          </a:xfrm>
          <a:prstGeom prst="rect">
            <a:avLst/>
          </a:prstGeom>
          <a:noFill/>
          <a:ln w="9525">
            <a:noFill/>
            <a:miter lim="800000"/>
            <a:headEnd/>
            <a:tailEnd/>
          </a:ln>
          <a:effectLst/>
        </p:spPr>
        <p:txBody>
          <a:bodyPr>
            <a:spAutoFit/>
          </a:bodyPr>
          <a:lstStyle/>
          <a:p>
            <a:r>
              <a:rPr lang="en-GB" sz="2800">
                <a:solidFill>
                  <a:srgbClr val="FF3399"/>
                </a:solidFill>
              </a:rPr>
              <a:t>C. Positive Evaluation</a:t>
            </a:r>
            <a:r>
              <a:rPr lang="en-GB"/>
              <a:t> </a:t>
            </a:r>
          </a:p>
          <a:p>
            <a:endParaRPr lang="en-GB"/>
          </a:p>
          <a:p>
            <a:pPr>
              <a:buFontTx/>
              <a:buChar char="•"/>
            </a:pPr>
            <a:r>
              <a:rPr lang="en-GB"/>
              <a:t>Dalton, the first postwar Labour Chancellor of the Exchequer, claimed that full employment was "the greatest revolution brought about by the Labour Government."</a:t>
            </a:r>
          </a:p>
          <a:p>
            <a:pPr>
              <a:buFontTx/>
              <a:buChar char="•"/>
            </a:pPr>
            <a:r>
              <a:rPr lang="en-GB"/>
              <a:t>Careful planning after 1945 helped to ensure:</a:t>
            </a:r>
          </a:p>
        </p:txBody>
      </p:sp>
      <p:sp>
        <p:nvSpPr>
          <p:cNvPr id="57347" name="Text Box 3"/>
          <p:cNvSpPr txBox="1">
            <a:spLocks noChangeArrowheads="1"/>
          </p:cNvSpPr>
          <p:nvPr/>
        </p:nvSpPr>
        <p:spPr bwMode="auto">
          <a:xfrm>
            <a:off x="838200" y="2743200"/>
            <a:ext cx="7696200" cy="3776663"/>
          </a:xfrm>
          <a:prstGeom prst="rect">
            <a:avLst/>
          </a:prstGeom>
          <a:solidFill>
            <a:srgbClr val="FFDDFF"/>
          </a:solidFill>
          <a:ln w="9525">
            <a:noFill/>
            <a:miter lim="800000"/>
            <a:headEnd/>
            <a:tailEnd/>
          </a:ln>
          <a:effectLst/>
        </p:spPr>
        <p:txBody>
          <a:bodyPr>
            <a:spAutoFit/>
          </a:bodyPr>
          <a:lstStyle/>
          <a:p>
            <a:pPr lvl="1">
              <a:buFontTx/>
              <a:buChar char="•"/>
            </a:pPr>
            <a:r>
              <a:rPr lang="en-GB"/>
              <a:t>demobilisation was carried out without upsetting economic recovery </a:t>
            </a:r>
          </a:p>
          <a:p>
            <a:pPr lvl="1">
              <a:buFontTx/>
              <a:buChar char="•"/>
            </a:pPr>
            <a:r>
              <a:rPr lang="en-GB"/>
              <a:t>there was </a:t>
            </a:r>
            <a:r>
              <a:rPr lang="en-GB">
                <a:solidFill>
                  <a:srgbClr val="FF3399"/>
                </a:solidFill>
              </a:rPr>
              <a:t>no return to high unemployment in the pre-war depressed regions</a:t>
            </a:r>
            <a:r>
              <a:rPr lang="en-GB"/>
              <a:t> of northern and western Britain. </a:t>
            </a:r>
          </a:p>
          <a:p>
            <a:pPr lvl="1">
              <a:buFontTx/>
              <a:buChar char="•"/>
            </a:pPr>
            <a:r>
              <a:rPr lang="en-GB"/>
              <a:t>unemployment throughout the north-east coastal region of England in 1938 had been 38 per cent; in June 1951 it was running at 1.5 per cent. </a:t>
            </a:r>
          </a:p>
          <a:p>
            <a:pPr lvl="1">
              <a:buFontTx/>
              <a:buChar char="•"/>
            </a:pPr>
            <a:r>
              <a:rPr lang="en-GB"/>
              <a:t>success in the so-called Distressed Areas was partly due to the application of the 1945 Distribution of Industry Act.</a:t>
            </a:r>
          </a:p>
        </p:txBody>
      </p:sp>
      <p:pic>
        <p:nvPicPr>
          <p:cNvPr id="57351" name="Picture 7" descr="j0213223"/>
          <p:cNvPicPr>
            <a:picLocks noChangeAspect="1" noChangeArrowheads="1"/>
          </p:cNvPicPr>
          <p:nvPr/>
        </p:nvPicPr>
        <p:blipFill>
          <a:blip r:embed="rId2" cstate="print"/>
          <a:srcRect/>
          <a:stretch>
            <a:fillRect/>
          </a:stretch>
        </p:blipFill>
        <p:spPr bwMode="auto">
          <a:xfrm>
            <a:off x="7772400" y="381000"/>
            <a:ext cx="1009650" cy="105727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Effect transition="in" filter="wipe(left)">
                                      <p:cBhvr>
                                        <p:cTn id="7" dur="500"/>
                                        <p:tgtEl>
                                          <p:spTgt spid="57346">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7346">
                                            <p:txEl>
                                              <p:pRg st="2" end="2"/>
                                            </p:txEl>
                                          </p:spTgt>
                                        </p:tgtEl>
                                        <p:attrNameLst>
                                          <p:attrName>style.visibility</p:attrName>
                                        </p:attrNameLst>
                                      </p:cBhvr>
                                      <p:to>
                                        <p:strVal val="visible"/>
                                      </p:to>
                                    </p:set>
                                    <p:animEffect transition="in" filter="wipe(left)">
                                      <p:cBhvr>
                                        <p:cTn id="10" dur="500"/>
                                        <p:tgtEl>
                                          <p:spTgt spid="57346">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57346">
                                            <p:txEl>
                                              <p:pRg st="3" end="3"/>
                                            </p:txEl>
                                          </p:spTgt>
                                        </p:tgtEl>
                                        <p:attrNameLst>
                                          <p:attrName>style.visibility</p:attrName>
                                        </p:attrNameLst>
                                      </p:cBhvr>
                                      <p:to>
                                        <p:strVal val="visible"/>
                                      </p:to>
                                    </p:set>
                                    <p:animEffect transition="in" filter="wipe(left)">
                                      <p:cBhvr>
                                        <p:cTn id="13" dur="500"/>
                                        <p:tgtEl>
                                          <p:spTgt spid="57346">
                                            <p:txEl>
                                              <p:pRg st="3" end="3"/>
                                            </p:txEl>
                                          </p:spTgt>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57351"/>
                                        </p:tgtEl>
                                        <p:attrNameLst>
                                          <p:attrName>style.visibility</p:attrName>
                                        </p:attrNameLst>
                                      </p:cBhvr>
                                      <p:to>
                                        <p:strVal val="visible"/>
                                      </p:to>
                                    </p:set>
                                    <p:anim calcmode="lin" valueType="num">
                                      <p:cBhvr>
                                        <p:cTn id="16" dur="500" fill="hold"/>
                                        <p:tgtEl>
                                          <p:spTgt spid="57351"/>
                                        </p:tgtEl>
                                        <p:attrNameLst>
                                          <p:attrName>ppt_w</p:attrName>
                                        </p:attrNameLst>
                                      </p:cBhvr>
                                      <p:tavLst>
                                        <p:tav tm="0">
                                          <p:val>
                                            <p:fltVal val="0"/>
                                          </p:val>
                                        </p:tav>
                                        <p:tav tm="100000">
                                          <p:val>
                                            <p:strVal val="#ppt_w"/>
                                          </p:val>
                                        </p:tav>
                                      </p:tavLst>
                                    </p:anim>
                                    <p:anim calcmode="lin" valueType="num">
                                      <p:cBhvr>
                                        <p:cTn id="17" dur="500" fill="hold"/>
                                        <p:tgtEl>
                                          <p:spTgt spid="57351"/>
                                        </p:tgtEl>
                                        <p:attrNameLst>
                                          <p:attrName>ppt_h</p:attrName>
                                        </p:attrNameLst>
                                      </p:cBhvr>
                                      <p:tavLst>
                                        <p:tav tm="0">
                                          <p:val>
                                            <p:fltVal val="0"/>
                                          </p:val>
                                        </p:tav>
                                        <p:tav tm="100000">
                                          <p:val>
                                            <p:strVal val="#ppt_h"/>
                                          </p:val>
                                        </p:tav>
                                      </p:tavLst>
                                    </p:anim>
                                    <p:anim calcmode="lin" valueType="num">
                                      <p:cBhvr>
                                        <p:cTn id="18" dur="500" fill="hold"/>
                                        <p:tgtEl>
                                          <p:spTgt spid="57351"/>
                                        </p:tgtEl>
                                        <p:attrNameLst>
                                          <p:attrName>style.rotation</p:attrName>
                                        </p:attrNameLst>
                                      </p:cBhvr>
                                      <p:tavLst>
                                        <p:tav tm="0">
                                          <p:val>
                                            <p:fltVal val="360"/>
                                          </p:val>
                                        </p:tav>
                                        <p:tav tm="100000">
                                          <p:val>
                                            <p:fltVal val="0"/>
                                          </p:val>
                                        </p:tav>
                                      </p:tavLst>
                                    </p:anim>
                                    <p:animEffect transition="in" filter="fade">
                                      <p:cBhvr>
                                        <p:cTn id="19" dur="500"/>
                                        <p:tgtEl>
                                          <p:spTgt spid="5735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7347"/>
                                        </p:tgtEl>
                                        <p:attrNameLst>
                                          <p:attrName>style.visibility</p:attrName>
                                        </p:attrNameLst>
                                      </p:cBhvr>
                                      <p:to>
                                        <p:strVal val="visible"/>
                                      </p:to>
                                    </p:set>
                                    <p:animEffect transition="in" filter="wipe(left)">
                                      <p:cBhvr>
                                        <p:cTn id="24" dur="1000"/>
                                        <p:tgtEl>
                                          <p:spTgt spid="57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04800" y="304800"/>
            <a:ext cx="4038600" cy="519113"/>
          </a:xfrm>
          <a:prstGeom prst="rect">
            <a:avLst/>
          </a:prstGeom>
          <a:noFill/>
          <a:ln w="9525">
            <a:noFill/>
            <a:miter lim="800000"/>
            <a:headEnd/>
            <a:tailEnd/>
          </a:ln>
          <a:effectLst/>
        </p:spPr>
        <p:txBody>
          <a:bodyPr>
            <a:spAutoFit/>
          </a:bodyPr>
          <a:lstStyle/>
          <a:p>
            <a:r>
              <a:rPr lang="en-GB" sz="2800">
                <a:solidFill>
                  <a:srgbClr val="FF3399"/>
                </a:solidFill>
              </a:rPr>
              <a:t>C. Positive Evaluation</a:t>
            </a:r>
            <a:endParaRPr lang="en-GB"/>
          </a:p>
        </p:txBody>
      </p:sp>
      <p:sp>
        <p:nvSpPr>
          <p:cNvPr id="69635" name="Text Box 3"/>
          <p:cNvSpPr txBox="1">
            <a:spLocks noChangeArrowheads="1"/>
          </p:cNvSpPr>
          <p:nvPr/>
        </p:nvSpPr>
        <p:spPr bwMode="auto">
          <a:xfrm>
            <a:off x="457200" y="914400"/>
            <a:ext cx="8229600" cy="5451475"/>
          </a:xfrm>
          <a:prstGeom prst="rect">
            <a:avLst/>
          </a:prstGeom>
          <a:solidFill>
            <a:srgbClr val="FFDDFF"/>
          </a:solidFill>
          <a:ln w="9525">
            <a:noFill/>
            <a:miter lim="800000"/>
            <a:headEnd/>
            <a:tailEnd/>
          </a:ln>
          <a:effectLst/>
        </p:spPr>
        <p:txBody>
          <a:bodyPr>
            <a:spAutoFit/>
          </a:bodyPr>
          <a:lstStyle/>
          <a:p>
            <a:pPr>
              <a:buFontTx/>
              <a:buChar char="•"/>
            </a:pPr>
            <a:r>
              <a:rPr lang="en-GB"/>
              <a:t>Economic historians tend to conclude that it was difficult to see how Labour’s performance could have been improved upon.</a:t>
            </a:r>
          </a:p>
          <a:p>
            <a:pPr>
              <a:buFontTx/>
              <a:buChar char="•"/>
            </a:pPr>
            <a:endParaRPr lang="en-GB"/>
          </a:p>
          <a:p>
            <a:pPr>
              <a:buFontTx/>
              <a:buChar char="•"/>
            </a:pPr>
            <a:r>
              <a:rPr lang="en-GB"/>
              <a:t>Britain’s growth rates were better than America’s. The wartime slogan ‘Britain can take it’ had changed to ‘Britain can make it’. </a:t>
            </a:r>
            <a:r>
              <a:rPr lang="en-GB">
                <a:solidFill>
                  <a:srgbClr val="FF3399"/>
                </a:solidFill>
              </a:rPr>
              <a:t>(Pearce)</a:t>
            </a:r>
          </a:p>
          <a:p>
            <a:pPr>
              <a:buFontTx/>
              <a:buChar char="•"/>
            </a:pPr>
            <a:endParaRPr lang="en-GB"/>
          </a:p>
          <a:p>
            <a:pPr>
              <a:buFontTx/>
              <a:buChar char="•"/>
            </a:pPr>
            <a:r>
              <a:rPr lang="en-GB"/>
              <a:t>‘The single most important domestic achievement of the Labour government was the maintenance of full employment after the war.’ </a:t>
            </a:r>
            <a:r>
              <a:rPr lang="en-GB">
                <a:solidFill>
                  <a:srgbClr val="FF3399"/>
                </a:solidFill>
              </a:rPr>
              <a:t>(Brooke)</a:t>
            </a:r>
          </a:p>
          <a:p>
            <a:pPr>
              <a:buFontTx/>
              <a:buChar char="•"/>
            </a:pPr>
            <a:endParaRPr lang="en-GB"/>
          </a:p>
          <a:p>
            <a:pPr>
              <a:buFontTx/>
              <a:buChar char="•"/>
            </a:pPr>
            <a:r>
              <a:rPr lang="en-GB"/>
              <a:t>This was made more impressive by a climate of crisis and diminished resources. Between 1945 and 1951, unemployment averaged 310,000 a year, compared to 1,716,000 for the period 1935-9.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9634">
                                            <p:txEl>
                                              <p:pRg st="0" end="0"/>
                                            </p:txEl>
                                          </p:spTgt>
                                        </p:tgtEl>
                                        <p:attrNameLst>
                                          <p:attrName>style.visibility</p:attrName>
                                        </p:attrNameLst>
                                      </p:cBhvr>
                                      <p:to>
                                        <p:strVal val="visible"/>
                                      </p:to>
                                    </p:set>
                                    <p:animEffect transition="in" filter="wipe(left)">
                                      <p:cBhvr>
                                        <p:cTn id="7" dur="500"/>
                                        <p:tgtEl>
                                          <p:spTgt spid="696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10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wipe(left)">
                                      <p:cBhvr>
                                        <p:cTn id="17" dur="10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9635">
                                            <p:txEl>
                                              <p:pRg st="4" end="4"/>
                                            </p:txEl>
                                          </p:spTgt>
                                        </p:tgtEl>
                                        <p:attrNameLst>
                                          <p:attrName>style.visibility</p:attrName>
                                        </p:attrNameLst>
                                      </p:cBhvr>
                                      <p:to>
                                        <p:strVal val="visible"/>
                                      </p:to>
                                    </p:set>
                                    <p:animEffect transition="in" filter="wipe(left)">
                                      <p:cBhvr>
                                        <p:cTn id="22" dur="1000"/>
                                        <p:tgtEl>
                                          <p:spTgt spid="696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9635">
                                            <p:txEl>
                                              <p:pRg st="6" end="6"/>
                                            </p:txEl>
                                          </p:spTgt>
                                        </p:tgtEl>
                                        <p:attrNameLst>
                                          <p:attrName>style.visibility</p:attrName>
                                        </p:attrNameLst>
                                      </p:cBhvr>
                                      <p:to>
                                        <p:strVal val="visible"/>
                                      </p:to>
                                    </p:set>
                                    <p:animEffect transition="in" filter="wipe(left)">
                                      <p:cBhvr>
                                        <p:cTn id="27" dur="10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p:cNvSpPr txBox="1">
            <a:spLocks noChangeArrowheads="1"/>
          </p:cNvSpPr>
          <p:nvPr/>
        </p:nvSpPr>
        <p:spPr bwMode="auto">
          <a:xfrm>
            <a:off x="533400" y="1524000"/>
            <a:ext cx="8077200" cy="2436813"/>
          </a:xfrm>
          <a:prstGeom prst="rect">
            <a:avLst/>
          </a:prstGeom>
          <a:solidFill>
            <a:srgbClr val="FFDDFF"/>
          </a:solidFill>
          <a:ln w="9525">
            <a:noFill/>
            <a:miter lim="800000"/>
            <a:headEnd/>
            <a:tailEnd/>
          </a:ln>
          <a:effectLst/>
        </p:spPr>
        <p:txBody>
          <a:bodyPr>
            <a:spAutoFit/>
          </a:bodyPr>
          <a:lstStyle/>
          <a:p>
            <a:pPr>
              <a:buFontTx/>
              <a:buChar char="•"/>
            </a:pPr>
            <a:r>
              <a:rPr lang="en-GB"/>
              <a:t>Labour’s achievement of full employment by 1950 led to a belief that further, more radical social reforms were not needed and that ‘a growing economy would take care of remaining social problems.’ </a:t>
            </a:r>
            <a:r>
              <a:rPr lang="en-GB">
                <a:solidFill>
                  <a:srgbClr val="FF3399"/>
                </a:solidFill>
              </a:rPr>
              <a:t>(Thane)</a:t>
            </a:r>
          </a:p>
          <a:p>
            <a:endParaRPr lang="en-GB">
              <a:solidFill>
                <a:srgbClr val="FF3399"/>
              </a:solidFill>
            </a:endParaRPr>
          </a:p>
          <a:p>
            <a:pPr>
              <a:buFontTx/>
              <a:buChar char="•"/>
            </a:pPr>
            <a:r>
              <a:rPr lang="en-GB"/>
              <a:t>The average real wage in 1949 was 20% higher than in 1938. People were better off.</a:t>
            </a:r>
          </a:p>
        </p:txBody>
      </p:sp>
      <p:sp>
        <p:nvSpPr>
          <p:cNvPr id="68612" name="Text Box 4"/>
          <p:cNvSpPr txBox="1">
            <a:spLocks noChangeArrowheads="1"/>
          </p:cNvSpPr>
          <p:nvPr/>
        </p:nvSpPr>
        <p:spPr bwMode="auto">
          <a:xfrm>
            <a:off x="457200" y="304800"/>
            <a:ext cx="5029200" cy="1022350"/>
          </a:xfrm>
          <a:prstGeom prst="rect">
            <a:avLst/>
          </a:prstGeom>
          <a:noFill/>
          <a:ln w="9525">
            <a:noFill/>
            <a:miter lim="800000"/>
            <a:headEnd/>
            <a:tailEnd/>
          </a:ln>
          <a:effectLst/>
        </p:spPr>
        <p:txBody>
          <a:bodyPr>
            <a:spAutoFit/>
          </a:bodyPr>
          <a:lstStyle/>
          <a:p>
            <a:r>
              <a:rPr lang="en-GB" sz="2800">
                <a:solidFill>
                  <a:srgbClr val="FF3399"/>
                </a:solidFill>
              </a:rPr>
              <a:t>C. Positive Evaluation</a:t>
            </a:r>
          </a:p>
          <a:p>
            <a:pPr>
              <a:spcBef>
                <a:spcPct val="50000"/>
              </a:spcBef>
            </a:pP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wipe(left)">
                                      <p:cBhvr>
                                        <p:cTn id="7" dur="500"/>
                                        <p:tgtEl>
                                          <p:spTgt spid="686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wipe(left)">
                                      <p:cBhvr>
                                        <p:cTn id="12" dur="500"/>
                                        <p:tgtEl>
                                          <p:spTgt spid="68611">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Effect transition="in" filter="wipe(left)">
                                      <p:cBhvr>
                                        <p:cTn id="15"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304800" y="0"/>
            <a:ext cx="8534400" cy="3868738"/>
          </a:xfrm>
          <a:prstGeom prst="rect">
            <a:avLst/>
          </a:prstGeom>
          <a:noFill/>
          <a:ln w="9525">
            <a:noFill/>
            <a:miter lim="800000"/>
            <a:headEnd/>
            <a:tailEnd/>
          </a:ln>
          <a:effectLst/>
        </p:spPr>
        <p:txBody>
          <a:bodyPr>
            <a:spAutoFit/>
          </a:bodyPr>
          <a:lstStyle/>
          <a:p>
            <a:r>
              <a:rPr lang="en-GB" sz="2800">
                <a:solidFill>
                  <a:srgbClr val="FF3399"/>
                </a:solidFill>
              </a:rPr>
              <a:t>d. Criticism</a:t>
            </a:r>
          </a:p>
          <a:p>
            <a:pPr>
              <a:buFontTx/>
              <a:buChar char="•"/>
            </a:pPr>
            <a:r>
              <a:rPr lang="en-GB"/>
              <a:t>There is very little to criticise about the unemployment record during the period 1945-51</a:t>
            </a:r>
          </a:p>
          <a:p>
            <a:pPr>
              <a:buFontTx/>
              <a:buChar char="•"/>
            </a:pPr>
            <a:r>
              <a:rPr lang="en-GB"/>
              <a:t>Only once, during the fuel crisis of 1947 (sparked by the exceptionally harsh and prolonged winter), did unemployment briefly approach the one million mark</a:t>
            </a:r>
          </a:p>
          <a:p>
            <a:pPr>
              <a:buFontTx/>
              <a:buChar char="•"/>
            </a:pPr>
            <a:r>
              <a:rPr lang="en-GB"/>
              <a:t>The raising of the school leaving age from 14 to 15 in 1947 helped keep the unemployment figures down.</a:t>
            </a:r>
          </a:p>
          <a:p>
            <a:pPr>
              <a:buFontTx/>
              <a:buChar char="•"/>
            </a:pPr>
            <a:r>
              <a:rPr lang="en-GB"/>
              <a:t>Some historians argue that Labour can take little credit for full employment. Most of the factors affecting employment were </a:t>
            </a:r>
            <a:r>
              <a:rPr lang="en-GB">
                <a:solidFill>
                  <a:srgbClr val="FF3399"/>
                </a:solidFill>
              </a:rPr>
              <a:t>outwith government control</a:t>
            </a:r>
            <a:r>
              <a:rPr lang="en-GB"/>
              <a:t> e.g.</a:t>
            </a:r>
          </a:p>
        </p:txBody>
      </p:sp>
      <p:sp>
        <p:nvSpPr>
          <p:cNvPr id="67587" name="Text Box 3"/>
          <p:cNvSpPr txBox="1">
            <a:spLocks noChangeArrowheads="1"/>
          </p:cNvSpPr>
          <p:nvPr/>
        </p:nvSpPr>
        <p:spPr bwMode="auto">
          <a:xfrm>
            <a:off x="1295400" y="4114800"/>
            <a:ext cx="6400800" cy="2438400"/>
          </a:xfrm>
          <a:prstGeom prst="rect">
            <a:avLst/>
          </a:prstGeom>
          <a:solidFill>
            <a:srgbClr val="FFDDFF"/>
          </a:solidFill>
          <a:ln w="9525">
            <a:noFill/>
            <a:miter lim="800000"/>
            <a:headEnd/>
            <a:tailEnd/>
          </a:ln>
          <a:effectLst/>
        </p:spPr>
        <p:txBody>
          <a:bodyPr>
            <a:spAutoFit/>
          </a:bodyPr>
          <a:lstStyle/>
          <a:p>
            <a:pPr lvl="2">
              <a:buFontTx/>
              <a:buChar char="•"/>
            </a:pPr>
            <a:r>
              <a:rPr lang="en-GB"/>
              <a:t>world demand was growing</a:t>
            </a:r>
          </a:p>
          <a:p>
            <a:pPr lvl="2">
              <a:buFontTx/>
              <a:buChar char="•"/>
            </a:pPr>
            <a:r>
              <a:rPr lang="en-GB"/>
              <a:t>Britain could sell all its exports</a:t>
            </a:r>
          </a:p>
          <a:p>
            <a:pPr lvl="2">
              <a:buFontTx/>
              <a:buChar char="•"/>
            </a:pPr>
            <a:r>
              <a:rPr lang="en-GB"/>
              <a:t>all countries needed to re-stock due to the damage and interruptions of the war </a:t>
            </a:r>
          </a:p>
          <a:p>
            <a:pPr lvl="2">
              <a:buFontTx/>
              <a:buChar char="•"/>
            </a:pPr>
            <a:r>
              <a:rPr lang="en-GB"/>
              <a:t>therefore the government did not have to create jobs itself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wipe(left)">
                                      <p:cBhvr>
                                        <p:cTn id="7" dur="500"/>
                                        <p:tgtEl>
                                          <p:spTgt spid="67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7586">
                                            <p:txEl>
                                              <p:pRg st="1" end="1"/>
                                            </p:txEl>
                                          </p:spTgt>
                                        </p:tgtEl>
                                        <p:attrNameLst>
                                          <p:attrName>style.visibility</p:attrName>
                                        </p:attrNameLst>
                                      </p:cBhvr>
                                      <p:to>
                                        <p:strVal val="visible"/>
                                      </p:to>
                                    </p:set>
                                    <p:animEffect transition="in" filter="wipe(left)">
                                      <p:cBhvr>
                                        <p:cTn id="12" dur="500"/>
                                        <p:tgtEl>
                                          <p:spTgt spid="67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7586">
                                            <p:txEl>
                                              <p:pRg st="2" end="2"/>
                                            </p:txEl>
                                          </p:spTgt>
                                        </p:tgtEl>
                                        <p:attrNameLst>
                                          <p:attrName>style.visibility</p:attrName>
                                        </p:attrNameLst>
                                      </p:cBhvr>
                                      <p:to>
                                        <p:strVal val="visible"/>
                                      </p:to>
                                    </p:set>
                                    <p:animEffect transition="in" filter="wipe(left)">
                                      <p:cBhvr>
                                        <p:cTn id="17" dur="500"/>
                                        <p:tgtEl>
                                          <p:spTgt spid="67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7586">
                                            <p:txEl>
                                              <p:pRg st="3" end="3"/>
                                            </p:txEl>
                                          </p:spTgt>
                                        </p:tgtEl>
                                        <p:attrNameLst>
                                          <p:attrName>style.visibility</p:attrName>
                                        </p:attrNameLst>
                                      </p:cBhvr>
                                      <p:to>
                                        <p:strVal val="visible"/>
                                      </p:to>
                                    </p:set>
                                    <p:animEffect transition="in" filter="wipe(left)">
                                      <p:cBhvr>
                                        <p:cTn id="22" dur="500"/>
                                        <p:tgtEl>
                                          <p:spTgt spid="67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7586">
                                            <p:txEl>
                                              <p:pRg st="4" end="4"/>
                                            </p:txEl>
                                          </p:spTgt>
                                        </p:tgtEl>
                                        <p:attrNameLst>
                                          <p:attrName>style.visibility</p:attrName>
                                        </p:attrNameLst>
                                      </p:cBhvr>
                                      <p:to>
                                        <p:strVal val="visible"/>
                                      </p:to>
                                    </p:set>
                                    <p:animEffect transition="in" filter="wipe(left)">
                                      <p:cBhvr>
                                        <p:cTn id="27" dur="500"/>
                                        <p:tgtEl>
                                          <p:spTgt spid="67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7587"/>
                                        </p:tgtEl>
                                        <p:attrNameLst>
                                          <p:attrName>style.visibility</p:attrName>
                                        </p:attrNameLst>
                                      </p:cBhvr>
                                      <p:to>
                                        <p:strVal val="visible"/>
                                      </p:to>
                                    </p:set>
                                    <p:animEffect transition="in" filter="wipe(left)">
                                      <p:cBhvr>
                                        <p:cTn id="32" dur="5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381000" y="381000"/>
            <a:ext cx="8153400" cy="4538663"/>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d. Criticism</a:t>
            </a:r>
            <a:r>
              <a:rPr lang="en-GB"/>
              <a:t> </a:t>
            </a:r>
          </a:p>
          <a:p>
            <a:endParaRPr lang="en-GB"/>
          </a:p>
          <a:p>
            <a:pPr>
              <a:buFontTx/>
              <a:buChar char="•"/>
            </a:pPr>
            <a:r>
              <a:rPr lang="en-GB"/>
              <a:t>One historian argues that ‘Governments’ role in the maintenance of employment during the post-war years may, with hindsight, appear to have been minimal’.</a:t>
            </a:r>
          </a:p>
          <a:p>
            <a:endParaRPr lang="en-GB"/>
          </a:p>
          <a:p>
            <a:pPr>
              <a:buFontTx/>
              <a:buChar char="•"/>
            </a:pPr>
            <a:r>
              <a:rPr lang="en-GB">
                <a:solidFill>
                  <a:srgbClr val="FF3399"/>
                </a:solidFill>
              </a:rPr>
              <a:t>Addison</a:t>
            </a:r>
            <a:r>
              <a:rPr lang="en-GB"/>
              <a:t> argues: ‘Full employment was ..the result of…the boom in private investment after 1945.’</a:t>
            </a:r>
          </a:p>
          <a:p>
            <a:endParaRPr lang="en-GB"/>
          </a:p>
          <a:p>
            <a:pPr>
              <a:buFontTx/>
              <a:buChar char="•"/>
            </a:pPr>
            <a:r>
              <a:rPr lang="en-GB">
                <a:solidFill>
                  <a:srgbClr val="FF3399"/>
                </a:solidFill>
              </a:rPr>
              <a:t>Simpson</a:t>
            </a:r>
            <a:r>
              <a:rPr lang="en-GB"/>
              <a:t> argues that both factors had a role: ‘The government owed its success both to the good sense of its policies and to favourable trends in the world economy’.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wipe(left)">
                                      <p:cBhvr>
                                        <p:cTn id="7" dur="500"/>
                                        <p:tgtEl>
                                          <p:spTgt spid="665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6562">
                                            <p:txEl>
                                              <p:pRg st="2" end="2"/>
                                            </p:txEl>
                                          </p:spTgt>
                                        </p:tgtEl>
                                        <p:attrNameLst>
                                          <p:attrName>style.visibility</p:attrName>
                                        </p:attrNameLst>
                                      </p:cBhvr>
                                      <p:to>
                                        <p:strVal val="visible"/>
                                      </p:to>
                                    </p:set>
                                    <p:animEffect transition="in" filter="wipe(left)">
                                      <p:cBhvr>
                                        <p:cTn id="12" dur="500"/>
                                        <p:tgtEl>
                                          <p:spTgt spid="665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6562">
                                            <p:txEl>
                                              <p:pRg st="4" end="4"/>
                                            </p:txEl>
                                          </p:spTgt>
                                        </p:tgtEl>
                                        <p:attrNameLst>
                                          <p:attrName>style.visibility</p:attrName>
                                        </p:attrNameLst>
                                      </p:cBhvr>
                                      <p:to>
                                        <p:strVal val="visible"/>
                                      </p:to>
                                    </p:set>
                                    <p:animEffect transition="in" filter="wipe(left)">
                                      <p:cBhvr>
                                        <p:cTn id="17" dur="500"/>
                                        <p:tgtEl>
                                          <p:spTgt spid="6656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6562">
                                            <p:txEl>
                                              <p:pRg st="6" end="6"/>
                                            </p:txEl>
                                          </p:spTgt>
                                        </p:tgtEl>
                                        <p:attrNameLst>
                                          <p:attrName>style.visibility</p:attrName>
                                        </p:attrNameLst>
                                      </p:cBhvr>
                                      <p:to>
                                        <p:strVal val="visible"/>
                                      </p:to>
                                    </p:set>
                                    <p:animEffect transition="in" filter="wipe(left)">
                                      <p:cBhvr>
                                        <p:cTn id="22" dur="500"/>
                                        <p:tgtEl>
                                          <p:spTgt spid="665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57200" y="533400"/>
            <a:ext cx="8305800" cy="1281113"/>
          </a:xfrm>
          <a:prstGeom prst="rect">
            <a:avLst/>
          </a:prstGeom>
          <a:noFill/>
          <a:ln w="9525">
            <a:noFill/>
            <a:miter lim="800000"/>
            <a:headEnd/>
            <a:tailEnd/>
          </a:ln>
          <a:effectLst/>
        </p:spPr>
        <p:txBody>
          <a:bodyPr>
            <a:spAutoFit/>
          </a:bodyPr>
          <a:lstStyle/>
          <a:p>
            <a:r>
              <a:rPr lang="en-GB" sz="2800">
                <a:solidFill>
                  <a:srgbClr val="FF3399"/>
                </a:solidFill>
              </a:rPr>
              <a:t>Conclusion</a:t>
            </a:r>
          </a:p>
          <a:p>
            <a:endParaRPr lang="en-GB" sz="2800">
              <a:solidFill>
                <a:srgbClr val="FF3399"/>
              </a:solidFill>
            </a:endParaRPr>
          </a:p>
          <a:p>
            <a:pPr>
              <a:buFontTx/>
              <a:buChar char="•"/>
            </a:pPr>
            <a:r>
              <a:rPr lang="en-GB"/>
              <a:t>Britain faced massive problems between 1945 and 1951:</a:t>
            </a:r>
          </a:p>
        </p:txBody>
      </p:sp>
      <p:sp>
        <p:nvSpPr>
          <p:cNvPr id="70659" name="Text Box 3"/>
          <p:cNvSpPr txBox="1">
            <a:spLocks noChangeArrowheads="1"/>
          </p:cNvSpPr>
          <p:nvPr/>
        </p:nvSpPr>
        <p:spPr bwMode="auto">
          <a:xfrm>
            <a:off x="1066800" y="2133600"/>
            <a:ext cx="6400800" cy="3441700"/>
          </a:xfrm>
          <a:prstGeom prst="rect">
            <a:avLst/>
          </a:prstGeom>
          <a:solidFill>
            <a:srgbClr val="FFDDFF"/>
          </a:solidFill>
          <a:ln w="9525">
            <a:noFill/>
            <a:miter lim="800000"/>
            <a:headEnd/>
            <a:tailEnd/>
          </a:ln>
          <a:effectLst/>
        </p:spPr>
        <p:txBody>
          <a:bodyPr>
            <a:spAutoFit/>
          </a:bodyPr>
          <a:lstStyle/>
          <a:p>
            <a:pPr>
              <a:buFontTx/>
              <a:buChar char="•"/>
            </a:pPr>
            <a:r>
              <a:rPr lang="en-GB"/>
              <a:t>bread and potato rationing</a:t>
            </a:r>
          </a:p>
          <a:p>
            <a:pPr>
              <a:buFontTx/>
              <a:buChar char="•"/>
            </a:pPr>
            <a:r>
              <a:rPr lang="en-GB"/>
              <a:t>severe shortage of raw materials</a:t>
            </a:r>
          </a:p>
          <a:p>
            <a:pPr>
              <a:buFontTx/>
              <a:buChar char="•"/>
            </a:pPr>
            <a:r>
              <a:rPr lang="en-GB"/>
              <a:t>fuel shortages during the winter of 1947</a:t>
            </a:r>
          </a:p>
          <a:p>
            <a:pPr>
              <a:buFontTx/>
              <a:buChar char="•"/>
            </a:pPr>
            <a:r>
              <a:rPr lang="en-GB"/>
              <a:t>a 30% devaluation of the pound</a:t>
            </a:r>
          </a:p>
          <a:p>
            <a:pPr>
              <a:buFontTx/>
              <a:buChar char="•"/>
            </a:pPr>
            <a:r>
              <a:rPr lang="en-GB"/>
              <a:t>inflation</a:t>
            </a:r>
          </a:p>
          <a:p>
            <a:pPr>
              <a:buFontTx/>
              <a:buChar char="•"/>
            </a:pPr>
            <a:r>
              <a:rPr lang="en-GB"/>
              <a:t>balance of payments problems</a:t>
            </a:r>
          </a:p>
          <a:p>
            <a:pPr>
              <a:buFontTx/>
              <a:buChar char="•"/>
            </a:pPr>
            <a:r>
              <a:rPr lang="en-GB"/>
              <a:t>losses of overseas assets and markets during WW2</a:t>
            </a:r>
          </a:p>
          <a:p>
            <a:pPr>
              <a:buFontTx/>
              <a:buChar char="•"/>
            </a:pPr>
            <a:r>
              <a:rPr lang="en-GB"/>
              <a:t>loss of one-quarter of its national wealth during WW2</a:t>
            </a:r>
          </a:p>
        </p:txBody>
      </p:sp>
      <p:pic>
        <p:nvPicPr>
          <p:cNvPr id="70660" name="Picture 4" descr="j0282198"/>
          <p:cNvPicPr>
            <a:picLocks noChangeAspect="1" noChangeArrowheads="1"/>
          </p:cNvPicPr>
          <p:nvPr/>
        </p:nvPicPr>
        <p:blipFill>
          <a:blip r:embed="rId2" cstate="print"/>
          <a:srcRect/>
          <a:stretch>
            <a:fillRect/>
          </a:stretch>
        </p:blipFill>
        <p:spPr bwMode="auto">
          <a:xfrm>
            <a:off x="7696200" y="3124200"/>
            <a:ext cx="1120775" cy="13716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wipe(left)">
                                      <p:cBhvr>
                                        <p:cTn id="7" dur="500"/>
                                        <p:tgtEl>
                                          <p:spTgt spid="70658"/>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70660"/>
                                        </p:tgtEl>
                                        <p:attrNameLst>
                                          <p:attrName>style.visibility</p:attrName>
                                        </p:attrNameLst>
                                      </p:cBhvr>
                                      <p:to>
                                        <p:strVal val="visible"/>
                                      </p:to>
                                    </p:set>
                                    <p:anim calcmode="lin" valueType="num">
                                      <p:cBhvr>
                                        <p:cTn id="10" dur="500" fill="hold"/>
                                        <p:tgtEl>
                                          <p:spTgt spid="70660"/>
                                        </p:tgtEl>
                                        <p:attrNameLst>
                                          <p:attrName>ppt_w</p:attrName>
                                        </p:attrNameLst>
                                      </p:cBhvr>
                                      <p:tavLst>
                                        <p:tav tm="0">
                                          <p:val>
                                            <p:fltVal val="0"/>
                                          </p:val>
                                        </p:tav>
                                        <p:tav tm="100000">
                                          <p:val>
                                            <p:strVal val="#ppt_w"/>
                                          </p:val>
                                        </p:tav>
                                      </p:tavLst>
                                    </p:anim>
                                    <p:anim calcmode="lin" valueType="num">
                                      <p:cBhvr>
                                        <p:cTn id="11" dur="500" fill="hold"/>
                                        <p:tgtEl>
                                          <p:spTgt spid="70660"/>
                                        </p:tgtEl>
                                        <p:attrNameLst>
                                          <p:attrName>ppt_h</p:attrName>
                                        </p:attrNameLst>
                                      </p:cBhvr>
                                      <p:tavLst>
                                        <p:tav tm="0">
                                          <p:val>
                                            <p:fltVal val="0"/>
                                          </p:val>
                                        </p:tav>
                                        <p:tav tm="100000">
                                          <p:val>
                                            <p:strVal val="#ppt_h"/>
                                          </p:val>
                                        </p:tav>
                                      </p:tavLst>
                                    </p:anim>
                                    <p:anim calcmode="lin" valueType="num">
                                      <p:cBhvr>
                                        <p:cTn id="12" dur="500" fill="hold"/>
                                        <p:tgtEl>
                                          <p:spTgt spid="70660"/>
                                        </p:tgtEl>
                                        <p:attrNameLst>
                                          <p:attrName>style.rotation</p:attrName>
                                        </p:attrNameLst>
                                      </p:cBhvr>
                                      <p:tavLst>
                                        <p:tav tm="0">
                                          <p:val>
                                            <p:fltVal val="360"/>
                                          </p:val>
                                        </p:tav>
                                        <p:tav tm="100000">
                                          <p:val>
                                            <p:fltVal val="0"/>
                                          </p:val>
                                        </p:tav>
                                      </p:tavLst>
                                    </p:anim>
                                    <p:animEffect transition="in" filter="fade">
                                      <p:cBhvr>
                                        <p:cTn id="13" dur="500"/>
                                        <p:tgtEl>
                                          <p:spTgt spid="7066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0659">
                                            <p:txEl>
                                              <p:pRg st="0" end="0"/>
                                            </p:txEl>
                                          </p:spTgt>
                                        </p:tgtEl>
                                        <p:attrNameLst>
                                          <p:attrName>style.visibility</p:attrName>
                                        </p:attrNameLst>
                                      </p:cBhvr>
                                      <p:to>
                                        <p:strVal val="visible"/>
                                      </p:to>
                                    </p:set>
                                    <p:animEffect transition="in" filter="wipe(left)">
                                      <p:cBhvr>
                                        <p:cTn id="18" dur="1000"/>
                                        <p:tgtEl>
                                          <p:spTgt spid="7065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0659">
                                            <p:txEl>
                                              <p:pRg st="1" end="1"/>
                                            </p:txEl>
                                          </p:spTgt>
                                        </p:tgtEl>
                                        <p:attrNameLst>
                                          <p:attrName>style.visibility</p:attrName>
                                        </p:attrNameLst>
                                      </p:cBhvr>
                                      <p:to>
                                        <p:strVal val="visible"/>
                                      </p:to>
                                    </p:set>
                                    <p:animEffect transition="in" filter="wipe(left)">
                                      <p:cBhvr>
                                        <p:cTn id="23" dur="1000"/>
                                        <p:tgtEl>
                                          <p:spTgt spid="7065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0659">
                                            <p:txEl>
                                              <p:pRg st="2" end="2"/>
                                            </p:txEl>
                                          </p:spTgt>
                                        </p:tgtEl>
                                        <p:attrNameLst>
                                          <p:attrName>style.visibility</p:attrName>
                                        </p:attrNameLst>
                                      </p:cBhvr>
                                      <p:to>
                                        <p:strVal val="visible"/>
                                      </p:to>
                                    </p:set>
                                    <p:animEffect transition="in" filter="wipe(left)">
                                      <p:cBhvr>
                                        <p:cTn id="28" dur="1000"/>
                                        <p:tgtEl>
                                          <p:spTgt spid="7065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0659">
                                            <p:txEl>
                                              <p:pRg st="3" end="3"/>
                                            </p:txEl>
                                          </p:spTgt>
                                        </p:tgtEl>
                                        <p:attrNameLst>
                                          <p:attrName>style.visibility</p:attrName>
                                        </p:attrNameLst>
                                      </p:cBhvr>
                                      <p:to>
                                        <p:strVal val="visible"/>
                                      </p:to>
                                    </p:set>
                                    <p:animEffect transition="in" filter="wipe(left)">
                                      <p:cBhvr>
                                        <p:cTn id="33" dur="1000"/>
                                        <p:tgtEl>
                                          <p:spTgt spid="70659">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70659">
                                            <p:txEl>
                                              <p:pRg st="4" end="4"/>
                                            </p:txEl>
                                          </p:spTgt>
                                        </p:tgtEl>
                                        <p:attrNameLst>
                                          <p:attrName>style.visibility</p:attrName>
                                        </p:attrNameLst>
                                      </p:cBhvr>
                                      <p:to>
                                        <p:strVal val="visible"/>
                                      </p:to>
                                    </p:set>
                                    <p:animEffect transition="in" filter="wipe(left)">
                                      <p:cBhvr>
                                        <p:cTn id="38" dur="1000"/>
                                        <p:tgtEl>
                                          <p:spTgt spid="70659">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70659">
                                            <p:txEl>
                                              <p:pRg st="5" end="5"/>
                                            </p:txEl>
                                          </p:spTgt>
                                        </p:tgtEl>
                                        <p:attrNameLst>
                                          <p:attrName>style.visibility</p:attrName>
                                        </p:attrNameLst>
                                      </p:cBhvr>
                                      <p:to>
                                        <p:strVal val="visible"/>
                                      </p:to>
                                    </p:set>
                                    <p:animEffect transition="in" filter="wipe(left)">
                                      <p:cBhvr>
                                        <p:cTn id="43" dur="1000"/>
                                        <p:tgtEl>
                                          <p:spTgt spid="70659">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70659">
                                            <p:txEl>
                                              <p:pRg st="6" end="6"/>
                                            </p:txEl>
                                          </p:spTgt>
                                        </p:tgtEl>
                                        <p:attrNameLst>
                                          <p:attrName>style.visibility</p:attrName>
                                        </p:attrNameLst>
                                      </p:cBhvr>
                                      <p:to>
                                        <p:strVal val="visible"/>
                                      </p:to>
                                    </p:set>
                                    <p:animEffect transition="in" filter="wipe(left)">
                                      <p:cBhvr>
                                        <p:cTn id="48" dur="1000"/>
                                        <p:tgtEl>
                                          <p:spTgt spid="70659">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70659">
                                            <p:txEl>
                                              <p:pRg st="7" end="7"/>
                                            </p:txEl>
                                          </p:spTgt>
                                        </p:tgtEl>
                                        <p:attrNameLst>
                                          <p:attrName>style.visibility</p:attrName>
                                        </p:attrNameLst>
                                      </p:cBhvr>
                                      <p:to>
                                        <p:strVal val="visible"/>
                                      </p:to>
                                    </p:set>
                                    <p:animEffect transition="in" filter="wipe(left)">
                                      <p:cBhvr>
                                        <p:cTn id="53" dur="1000"/>
                                        <p:tgtEl>
                                          <p:spTgt spid="706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609600" y="381000"/>
            <a:ext cx="7772400" cy="3868738"/>
          </a:xfrm>
          <a:prstGeom prst="rect">
            <a:avLst/>
          </a:prstGeom>
          <a:solidFill>
            <a:srgbClr val="FFDDFF"/>
          </a:solidFill>
          <a:ln w="9525">
            <a:noFill/>
            <a:miter lim="800000"/>
            <a:headEnd/>
            <a:tailEnd/>
          </a:ln>
          <a:effectLst>
            <a:outerShdw dist="107763" dir="2700000" algn="ctr" rotWithShape="0">
              <a:schemeClr val="bg2">
                <a:alpha val="50000"/>
              </a:schemeClr>
            </a:outerShdw>
          </a:effectLst>
        </p:spPr>
        <p:txBody>
          <a:bodyPr>
            <a:spAutoFit/>
          </a:bodyPr>
          <a:lstStyle/>
          <a:p>
            <a:r>
              <a:rPr lang="en-GB" sz="2800">
                <a:solidFill>
                  <a:srgbClr val="FF3399"/>
                </a:solidFill>
              </a:rPr>
              <a:t>Conclusion</a:t>
            </a:r>
            <a:r>
              <a:rPr lang="en-GB"/>
              <a:t> </a:t>
            </a:r>
          </a:p>
          <a:p>
            <a:endParaRPr lang="en-GB"/>
          </a:p>
          <a:p>
            <a:pPr>
              <a:buFontTx/>
              <a:buChar char="•"/>
            </a:pPr>
            <a:r>
              <a:rPr lang="en-GB"/>
              <a:t>Despite all these problems, Labour completed the Welfare State and maintained full employment. Could they have done better? Would the Conservatives have done better had they been elected?</a:t>
            </a:r>
          </a:p>
          <a:p>
            <a:endParaRPr lang="en-GB"/>
          </a:p>
          <a:p>
            <a:pPr>
              <a:buFontTx/>
              <a:buChar char="•"/>
            </a:pPr>
            <a:r>
              <a:rPr lang="en-GB"/>
              <a:t>How you write the balance of your conclusion will depend on how critical or positive you are about Labour’s achievements in dealing with the social problems facing Britain between 1945-51.</a:t>
            </a:r>
          </a:p>
        </p:txBody>
      </p:sp>
      <p:pic>
        <p:nvPicPr>
          <p:cNvPr id="73731" name="Picture 3" descr="j0286930"/>
          <p:cNvPicPr>
            <a:picLocks noChangeAspect="1" noChangeArrowheads="1"/>
          </p:cNvPicPr>
          <p:nvPr/>
        </p:nvPicPr>
        <p:blipFill>
          <a:blip r:embed="rId2" cstate="print"/>
          <a:srcRect/>
          <a:stretch>
            <a:fillRect/>
          </a:stretch>
        </p:blipFill>
        <p:spPr bwMode="auto">
          <a:xfrm>
            <a:off x="3352800" y="4419600"/>
            <a:ext cx="2132013" cy="216535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wipe(left)">
                                      <p:cBhvr>
                                        <p:cTn id="7" dur="5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73731"/>
                                        </p:tgtEl>
                                        <p:attrNameLst>
                                          <p:attrName>style.visibility</p:attrName>
                                        </p:attrNameLst>
                                      </p:cBhvr>
                                      <p:to>
                                        <p:strVal val="visible"/>
                                      </p:to>
                                    </p:set>
                                    <p:anim calcmode="lin" valueType="num">
                                      <p:cBhvr>
                                        <p:cTn id="12" dur="500" fill="hold"/>
                                        <p:tgtEl>
                                          <p:spTgt spid="73731"/>
                                        </p:tgtEl>
                                        <p:attrNameLst>
                                          <p:attrName>ppt_w</p:attrName>
                                        </p:attrNameLst>
                                      </p:cBhvr>
                                      <p:tavLst>
                                        <p:tav tm="0">
                                          <p:val>
                                            <p:fltVal val="0"/>
                                          </p:val>
                                        </p:tav>
                                        <p:tav tm="100000">
                                          <p:val>
                                            <p:strVal val="#ppt_w"/>
                                          </p:val>
                                        </p:tav>
                                      </p:tavLst>
                                    </p:anim>
                                    <p:anim calcmode="lin" valueType="num">
                                      <p:cBhvr>
                                        <p:cTn id="13" dur="500" fill="hold"/>
                                        <p:tgtEl>
                                          <p:spTgt spid="73731"/>
                                        </p:tgtEl>
                                        <p:attrNameLst>
                                          <p:attrName>ppt_h</p:attrName>
                                        </p:attrNameLst>
                                      </p:cBhvr>
                                      <p:tavLst>
                                        <p:tav tm="0">
                                          <p:val>
                                            <p:fltVal val="0"/>
                                          </p:val>
                                        </p:tav>
                                        <p:tav tm="100000">
                                          <p:val>
                                            <p:strVal val="#ppt_h"/>
                                          </p:val>
                                        </p:tav>
                                      </p:tavLst>
                                    </p:anim>
                                    <p:anim calcmode="lin" valueType="num">
                                      <p:cBhvr>
                                        <p:cTn id="14" dur="500" fill="hold"/>
                                        <p:tgtEl>
                                          <p:spTgt spid="73731"/>
                                        </p:tgtEl>
                                        <p:attrNameLst>
                                          <p:attrName>style.rotation</p:attrName>
                                        </p:attrNameLst>
                                      </p:cBhvr>
                                      <p:tavLst>
                                        <p:tav tm="0">
                                          <p:val>
                                            <p:fltVal val="360"/>
                                          </p:val>
                                        </p:tav>
                                        <p:tav tm="100000">
                                          <p:val>
                                            <p:fltVal val="0"/>
                                          </p:val>
                                        </p:tav>
                                      </p:tavLst>
                                    </p:anim>
                                    <p:animEffect transition="in" filter="fade">
                                      <p:cBhvr>
                                        <p:cTn id="15" dur="5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457200" y="381000"/>
            <a:ext cx="8305800" cy="5786438"/>
          </a:xfrm>
          <a:prstGeom prst="rect">
            <a:avLst/>
          </a:prstGeom>
          <a:solidFill>
            <a:srgbClr val="CC99FF"/>
          </a:solidFill>
          <a:ln w="9525">
            <a:noFill/>
            <a:miter lim="800000"/>
            <a:headEnd/>
            <a:tailEnd/>
          </a:ln>
          <a:effectLst>
            <a:outerShdw dist="107763" dir="2700000" algn="ctr" rotWithShape="0">
              <a:schemeClr val="bg2">
                <a:alpha val="50000"/>
              </a:schemeClr>
            </a:outerShdw>
          </a:effectLst>
        </p:spPr>
        <p:txBody>
          <a:bodyPr>
            <a:spAutoFit/>
          </a:bodyPr>
          <a:lstStyle/>
          <a:p>
            <a:r>
              <a:rPr lang="en-GB">
                <a:solidFill>
                  <a:srgbClr val="FF3399"/>
                </a:solidFill>
              </a:rPr>
              <a:t>Questions on the Labour Reforms 1994-2003</a:t>
            </a:r>
          </a:p>
          <a:p>
            <a:endParaRPr lang="en-GB">
              <a:solidFill>
                <a:srgbClr val="FF3399"/>
              </a:solidFill>
            </a:endParaRPr>
          </a:p>
          <a:p>
            <a:r>
              <a:rPr lang="en-GB">
                <a:solidFill>
                  <a:srgbClr val="FF3399"/>
                </a:solidFill>
              </a:rPr>
              <a:t>1994</a:t>
            </a:r>
          </a:p>
          <a:p>
            <a:r>
              <a:rPr lang="en-GB"/>
              <a:t>How true is it to say that the Labour government of 1945-1951 set up the Welfare State? </a:t>
            </a:r>
          </a:p>
          <a:p>
            <a:r>
              <a:rPr lang="en-GB">
                <a:solidFill>
                  <a:srgbClr val="FF3399"/>
                </a:solidFill>
              </a:rPr>
              <a:t>1995</a:t>
            </a:r>
          </a:p>
          <a:p>
            <a:r>
              <a:rPr lang="en-GB"/>
              <a:t>Did the Liberal government of 1906-1914 or the Labour government of 1945-1951 do more to promote social welfare in Britain?</a:t>
            </a:r>
          </a:p>
          <a:p>
            <a:r>
              <a:rPr lang="en-GB">
                <a:solidFill>
                  <a:srgbClr val="FF3399"/>
                </a:solidFill>
              </a:rPr>
              <a:t>1997</a:t>
            </a:r>
          </a:p>
          <a:p>
            <a:r>
              <a:rPr lang="en-GB"/>
              <a:t>How successful were the welfare reforms of the Labour Government of 1945-1951 in improving social conditions in Britain?</a:t>
            </a:r>
          </a:p>
          <a:p>
            <a:r>
              <a:rPr lang="en-GB">
                <a:solidFill>
                  <a:srgbClr val="FF3399"/>
                </a:solidFill>
              </a:rPr>
              <a:t>1999</a:t>
            </a:r>
          </a:p>
          <a:p>
            <a:r>
              <a:rPr lang="en-GB"/>
              <a:t>"The social reforms of the Labour government of 1945-1951 were successful in establishing a welfare state." Do you agree?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Effect transition="in" filter="wipe(left)">
                                      <p:cBhvr>
                                        <p:cTn id="7" dur="500"/>
                                        <p:tgtEl>
                                          <p:spTgt spid="84994">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84994">
                                            <p:txEl>
                                              <p:pRg st="2" end="2"/>
                                            </p:txEl>
                                          </p:spTgt>
                                        </p:tgtEl>
                                        <p:attrNameLst>
                                          <p:attrName>style.visibility</p:attrName>
                                        </p:attrNameLst>
                                      </p:cBhvr>
                                      <p:to>
                                        <p:strVal val="visible"/>
                                      </p:to>
                                    </p:set>
                                    <p:animEffect transition="in" filter="wipe(left)">
                                      <p:cBhvr>
                                        <p:cTn id="10" dur="500"/>
                                        <p:tgtEl>
                                          <p:spTgt spid="84994">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84994">
                                            <p:txEl>
                                              <p:pRg st="3" end="3"/>
                                            </p:txEl>
                                          </p:spTgt>
                                        </p:tgtEl>
                                        <p:attrNameLst>
                                          <p:attrName>style.visibility</p:attrName>
                                        </p:attrNameLst>
                                      </p:cBhvr>
                                      <p:to>
                                        <p:strVal val="visible"/>
                                      </p:to>
                                    </p:set>
                                    <p:animEffect transition="in" filter="wipe(left)">
                                      <p:cBhvr>
                                        <p:cTn id="13" dur="500"/>
                                        <p:tgtEl>
                                          <p:spTgt spid="84994">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84994">
                                            <p:txEl>
                                              <p:pRg st="4" end="4"/>
                                            </p:txEl>
                                          </p:spTgt>
                                        </p:tgtEl>
                                        <p:attrNameLst>
                                          <p:attrName>style.visibility</p:attrName>
                                        </p:attrNameLst>
                                      </p:cBhvr>
                                      <p:to>
                                        <p:strVal val="visible"/>
                                      </p:to>
                                    </p:set>
                                    <p:animEffect transition="in" filter="wipe(left)">
                                      <p:cBhvr>
                                        <p:cTn id="16" dur="500"/>
                                        <p:tgtEl>
                                          <p:spTgt spid="84994">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84994">
                                            <p:txEl>
                                              <p:pRg st="5" end="5"/>
                                            </p:txEl>
                                          </p:spTgt>
                                        </p:tgtEl>
                                        <p:attrNameLst>
                                          <p:attrName>style.visibility</p:attrName>
                                        </p:attrNameLst>
                                      </p:cBhvr>
                                      <p:to>
                                        <p:strVal val="visible"/>
                                      </p:to>
                                    </p:set>
                                    <p:animEffect transition="in" filter="wipe(left)">
                                      <p:cBhvr>
                                        <p:cTn id="19" dur="500"/>
                                        <p:tgtEl>
                                          <p:spTgt spid="84994">
                                            <p:txEl>
                                              <p:pRg st="5" end="5"/>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84994">
                                            <p:txEl>
                                              <p:pRg st="6" end="6"/>
                                            </p:txEl>
                                          </p:spTgt>
                                        </p:tgtEl>
                                        <p:attrNameLst>
                                          <p:attrName>style.visibility</p:attrName>
                                        </p:attrNameLst>
                                      </p:cBhvr>
                                      <p:to>
                                        <p:strVal val="visible"/>
                                      </p:to>
                                    </p:set>
                                    <p:animEffect transition="in" filter="wipe(left)">
                                      <p:cBhvr>
                                        <p:cTn id="22" dur="500"/>
                                        <p:tgtEl>
                                          <p:spTgt spid="84994">
                                            <p:txEl>
                                              <p:pRg st="6" end="6"/>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84994">
                                            <p:txEl>
                                              <p:pRg st="7" end="7"/>
                                            </p:txEl>
                                          </p:spTgt>
                                        </p:tgtEl>
                                        <p:attrNameLst>
                                          <p:attrName>style.visibility</p:attrName>
                                        </p:attrNameLst>
                                      </p:cBhvr>
                                      <p:to>
                                        <p:strVal val="visible"/>
                                      </p:to>
                                    </p:set>
                                    <p:animEffect transition="in" filter="wipe(left)">
                                      <p:cBhvr>
                                        <p:cTn id="25" dur="500"/>
                                        <p:tgtEl>
                                          <p:spTgt spid="84994">
                                            <p:txEl>
                                              <p:pRg st="7" end="7"/>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84994">
                                            <p:txEl>
                                              <p:pRg st="8" end="8"/>
                                            </p:txEl>
                                          </p:spTgt>
                                        </p:tgtEl>
                                        <p:attrNameLst>
                                          <p:attrName>style.visibility</p:attrName>
                                        </p:attrNameLst>
                                      </p:cBhvr>
                                      <p:to>
                                        <p:strVal val="visible"/>
                                      </p:to>
                                    </p:set>
                                    <p:animEffect transition="in" filter="wipe(left)">
                                      <p:cBhvr>
                                        <p:cTn id="28" dur="500"/>
                                        <p:tgtEl>
                                          <p:spTgt spid="84994">
                                            <p:txEl>
                                              <p:pRg st="8" end="8"/>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84994">
                                            <p:txEl>
                                              <p:pRg st="9" end="9"/>
                                            </p:txEl>
                                          </p:spTgt>
                                        </p:tgtEl>
                                        <p:attrNameLst>
                                          <p:attrName>style.visibility</p:attrName>
                                        </p:attrNameLst>
                                      </p:cBhvr>
                                      <p:to>
                                        <p:strVal val="visible"/>
                                      </p:to>
                                    </p:set>
                                    <p:animEffect transition="in" filter="wipe(left)">
                                      <p:cBhvr>
                                        <p:cTn id="31" dur="500"/>
                                        <p:tgtEl>
                                          <p:spTgt spid="8499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685800" y="685800"/>
            <a:ext cx="7467600" cy="3776663"/>
          </a:xfrm>
          <a:prstGeom prst="rect">
            <a:avLst/>
          </a:prstGeom>
          <a:solidFill>
            <a:srgbClr val="CC99FF"/>
          </a:solidFill>
          <a:ln w="9525">
            <a:noFill/>
            <a:miter lim="800000"/>
            <a:headEnd/>
            <a:tailEnd/>
          </a:ln>
          <a:effectLst>
            <a:outerShdw dist="107763" dir="2700000" algn="ctr" rotWithShape="0">
              <a:schemeClr val="bg2">
                <a:alpha val="50000"/>
              </a:schemeClr>
            </a:outerShdw>
          </a:effectLst>
        </p:spPr>
        <p:txBody>
          <a:bodyPr>
            <a:spAutoFit/>
          </a:bodyPr>
          <a:lstStyle/>
          <a:p>
            <a:r>
              <a:rPr lang="en-GB">
                <a:solidFill>
                  <a:srgbClr val="FF3399"/>
                </a:solidFill>
              </a:rPr>
              <a:t>2000</a:t>
            </a:r>
          </a:p>
          <a:p>
            <a:r>
              <a:rPr lang="en-GB"/>
              <a:t>How successfully did the Labour Government promote social welfare in Britain between 1945 and 1951? </a:t>
            </a:r>
          </a:p>
          <a:p>
            <a:r>
              <a:rPr lang="en-GB">
                <a:solidFill>
                  <a:srgbClr val="FF3399"/>
                </a:solidFill>
              </a:rPr>
              <a:t>2001</a:t>
            </a:r>
          </a:p>
          <a:p>
            <a:r>
              <a:rPr lang="en-GB"/>
              <a:t>How effective were the social reforms of the Labour Government of 1945-1951 in dealing with the problems facing Britain at the time?</a:t>
            </a:r>
          </a:p>
          <a:p>
            <a:r>
              <a:rPr lang="en-GB">
                <a:solidFill>
                  <a:srgbClr val="FF3399"/>
                </a:solidFill>
              </a:rPr>
              <a:t>2002</a:t>
            </a:r>
          </a:p>
          <a:p>
            <a:r>
              <a:rPr lang="en-GB"/>
              <a:t>"The creator of the Welfare State." How well deserved is this description of the Labour government of 1945-1951?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wipe(left)">
                                      <p:cBhvr>
                                        <p:cTn id="7" dur="500"/>
                                        <p:tgtEl>
                                          <p:spTgt spid="86018">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86018">
                                            <p:txEl>
                                              <p:pRg st="1" end="1"/>
                                            </p:txEl>
                                          </p:spTgt>
                                        </p:tgtEl>
                                        <p:attrNameLst>
                                          <p:attrName>style.visibility</p:attrName>
                                        </p:attrNameLst>
                                      </p:cBhvr>
                                      <p:to>
                                        <p:strVal val="visible"/>
                                      </p:to>
                                    </p:set>
                                    <p:animEffect transition="in" filter="wipe(left)">
                                      <p:cBhvr>
                                        <p:cTn id="10" dur="500"/>
                                        <p:tgtEl>
                                          <p:spTgt spid="86018">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86018">
                                            <p:txEl>
                                              <p:pRg st="2" end="2"/>
                                            </p:txEl>
                                          </p:spTgt>
                                        </p:tgtEl>
                                        <p:attrNameLst>
                                          <p:attrName>style.visibility</p:attrName>
                                        </p:attrNameLst>
                                      </p:cBhvr>
                                      <p:to>
                                        <p:strVal val="visible"/>
                                      </p:to>
                                    </p:set>
                                    <p:animEffect transition="in" filter="wipe(left)">
                                      <p:cBhvr>
                                        <p:cTn id="13" dur="500"/>
                                        <p:tgtEl>
                                          <p:spTgt spid="86018">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86018">
                                            <p:txEl>
                                              <p:pRg st="3" end="3"/>
                                            </p:txEl>
                                          </p:spTgt>
                                        </p:tgtEl>
                                        <p:attrNameLst>
                                          <p:attrName>style.visibility</p:attrName>
                                        </p:attrNameLst>
                                      </p:cBhvr>
                                      <p:to>
                                        <p:strVal val="visible"/>
                                      </p:to>
                                    </p:set>
                                    <p:animEffect transition="in" filter="wipe(left)">
                                      <p:cBhvr>
                                        <p:cTn id="16" dur="500"/>
                                        <p:tgtEl>
                                          <p:spTgt spid="86018">
                                            <p:txEl>
                                              <p:pRg st="3" end="3"/>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86018">
                                            <p:txEl>
                                              <p:pRg st="4" end="4"/>
                                            </p:txEl>
                                          </p:spTgt>
                                        </p:tgtEl>
                                        <p:attrNameLst>
                                          <p:attrName>style.visibility</p:attrName>
                                        </p:attrNameLst>
                                      </p:cBhvr>
                                      <p:to>
                                        <p:strVal val="visible"/>
                                      </p:to>
                                    </p:set>
                                    <p:animEffect transition="in" filter="wipe(left)">
                                      <p:cBhvr>
                                        <p:cTn id="19" dur="500"/>
                                        <p:tgtEl>
                                          <p:spTgt spid="86018">
                                            <p:txEl>
                                              <p:pRg st="4" end="4"/>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86018">
                                            <p:txEl>
                                              <p:pRg st="5" end="5"/>
                                            </p:txEl>
                                          </p:spTgt>
                                        </p:tgtEl>
                                        <p:attrNameLst>
                                          <p:attrName>style.visibility</p:attrName>
                                        </p:attrNameLst>
                                      </p:cBhvr>
                                      <p:to>
                                        <p:strVal val="visible"/>
                                      </p:to>
                                    </p:set>
                                    <p:animEffect transition="in" filter="wipe(left)">
                                      <p:cBhvr>
                                        <p:cTn id="22" dur="500"/>
                                        <p:tgtEl>
                                          <p:spTgt spid="860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685800" y="609600"/>
            <a:ext cx="7924800" cy="4849813"/>
          </a:xfrm>
          <a:prstGeom prst="rect">
            <a:avLst/>
          </a:prstGeom>
          <a:solidFill>
            <a:srgbClr val="CC99FF"/>
          </a:solidFill>
          <a:ln w="9525">
            <a:noFill/>
            <a:miter lim="800000"/>
            <a:headEnd/>
            <a:tailEnd/>
          </a:ln>
          <a:effectLst>
            <a:outerShdw dist="107763" dir="2700000" algn="ctr" rotWithShape="0">
              <a:schemeClr val="bg2">
                <a:alpha val="50000"/>
              </a:schemeClr>
            </a:outerShdw>
          </a:effectLst>
        </p:spPr>
        <p:txBody>
          <a:bodyPr>
            <a:spAutoFit/>
          </a:bodyPr>
          <a:lstStyle/>
          <a:p>
            <a:pPr marL="342900" indent="-342900">
              <a:spcBef>
                <a:spcPct val="50000"/>
              </a:spcBef>
            </a:pPr>
            <a:r>
              <a:rPr lang="en-GB" sz="2800">
                <a:solidFill>
                  <a:srgbClr val="FF3399"/>
                </a:solidFill>
              </a:rPr>
              <a:t>What type of question is likely to come up?</a:t>
            </a:r>
          </a:p>
          <a:p>
            <a:pPr marL="342900" indent="-342900">
              <a:spcBef>
                <a:spcPct val="50000"/>
              </a:spcBef>
            </a:pPr>
            <a:endParaRPr lang="en-GB" sz="2800">
              <a:solidFill>
                <a:srgbClr val="FF3399"/>
              </a:solidFill>
            </a:endParaRPr>
          </a:p>
          <a:p>
            <a:pPr marL="342900" indent="-342900">
              <a:spcBef>
                <a:spcPct val="50000"/>
              </a:spcBef>
              <a:buFontTx/>
              <a:buChar char="•"/>
            </a:pPr>
            <a:r>
              <a:rPr lang="en-GB"/>
              <a:t>There are three types of Labour question:</a:t>
            </a:r>
          </a:p>
          <a:p>
            <a:pPr marL="800100" lvl="1" indent="-342900">
              <a:spcBef>
                <a:spcPct val="50000"/>
              </a:spcBef>
              <a:buFontTx/>
              <a:buAutoNum type="arabicPeriod"/>
            </a:pPr>
            <a:r>
              <a:rPr lang="en-GB"/>
              <a:t>How effective were the Labour welfare reforms?</a:t>
            </a:r>
          </a:p>
          <a:p>
            <a:pPr marL="800100" lvl="1" indent="-342900">
              <a:spcBef>
                <a:spcPct val="50000"/>
              </a:spcBef>
              <a:buFontTx/>
              <a:buAutoNum type="arabicPeriod"/>
            </a:pPr>
            <a:r>
              <a:rPr lang="en-GB"/>
              <a:t>Did Labour create the welfare state?</a:t>
            </a:r>
          </a:p>
          <a:p>
            <a:pPr marL="800100" lvl="1" indent="-342900">
              <a:spcBef>
                <a:spcPct val="50000"/>
              </a:spcBef>
              <a:buFontTx/>
              <a:buAutoNum type="arabicPeriod"/>
            </a:pPr>
            <a:r>
              <a:rPr lang="en-GB"/>
              <a:t>Were the Liberals or Labour more effective in promoting welfare?</a:t>
            </a:r>
          </a:p>
          <a:p>
            <a:pPr marL="800100" lvl="1" indent="-342900">
              <a:spcBef>
                <a:spcPct val="50000"/>
              </a:spcBef>
              <a:buFontTx/>
              <a:buAutoNum type="arabicPeriod"/>
            </a:pPr>
            <a:endParaRPr lang="en-GB"/>
          </a:p>
          <a:p>
            <a:pPr marL="342900" indent="-342900">
              <a:spcBef>
                <a:spcPct val="50000"/>
              </a:spcBef>
              <a:buFontTx/>
              <a:buChar char="•"/>
            </a:pPr>
            <a:r>
              <a:rPr lang="en-GB"/>
              <a:t>The following table shows when the three types of question appeared: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wipe(left)">
                                      <p:cBhvr>
                                        <p:cTn id="7" dur="500"/>
                                        <p:tgtEl>
                                          <p:spTgt spid="880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8066">
                                            <p:txEl>
                                              <p:pRg st="2" end="2"/>
                                            </p:txEl>
                                          </p:spTgt>
                                        </p:tgtEl>
                                        <p:attrNameLst>
                                          <p:attrName>style.visibility</p:attrName>
                                        </p:attrNameLst>
                                      </p:cBhvr>
                                      <p:to>
                                        <p:strVal val="visible"/>
                                      </p:to>
                                    </p:set>
                                    <p:animEffect transition="in" filter="wipe(left)">
                                      <p:cBhvr>
                                        <p:cTn id="12" dur="500"/>
                                        <p:tgtEl>
                                          <p:spTgt spid="8806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8066">
                                            <p:txEl>
                                              <p:pRg st="3" end="3"/>
                                            </p:txEl>
                                          </p:spTgt>
                                        </p:tgtEl>
                                        <p:attrNameLst>
                                          <p:attrName>style.visibility</p:attrName>
                                        </p:attrNameLst>
                                      </p:cBhvr>
                                      <p:to>
                                        <p:strVal val="visible"/>
                                      </p:to>
                                    </p:set>
                                    <p:animEffect transition="in" filter="wipe(left)">
                                      <p:cBhvr>
                                        <p:cTn id="17" dur="500"/>
                                        <p:tgtEl>
                                          <p:spTgt spid="8806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8066">
                                            <p:txEl>
                                              <p:pRg st="4" end="4"/>
                                            </p:txEl>
                                          </p:spTgt>
                                        </p:tgtEl>
                                        <p:attrNameLst>
                                          <p:attrName>style.visibility</p:attrName>
                                        </p:attrNameLst>
                                      </p:cBhvr>
                                      <p:to>
                                        <p:strVal val="visible"/>
                                      </p:to>
                                    </p:set>
                                    <p:animEffect transition="in" filter="wipe(left)">
                                      <p:cBhvr>
                                        <p:cTn id="22" dur="500"/>
                                        <p:tgtEl>
                                          <p:spTgt spid="8806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8066">
                                            <p:txEl>
                                              <p:pRg st="5" end="5"/>
                                            </p:txEl>
                                          </p:spTgt>
                                        </p:tgtEl>
                                        <p:attrNameLst>
                                          <p:attrName>style.visibility</p:attrName>
                                        </p:attrNameLst>
                                      </p:cBhvr>
                                      <p:to>
                                        <p:strVal val="visible"/>
                                      </p:to>
                                    </p:set>
                                    <p:animEffect transition="in" filter="wipe(left)">
                                      <p:cBhvr>
                                        <p:cTn id="27" dur="500"/>
                                        <p:tgtEl>
                                          <p:spTgt spid="8806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8066">
                                            <p:txEl>
                                              <p:pRg st="7" end="7"/>
                                            </p:txEl>
                                          </p:spTgt>
                                        </p:tgtEl>
                                        <p:attrNameLst>
                                          <p:attrName>style.visibility</p:attrName>
                                        </p:attrNameLst>
                                      </p:cBhvr>
                                      <p:to>
                                        <p:strVal val="visible"/>
                                      </p:to>
                                    </p:set>
                                    <p:animEffect transition="in" filter="wipe(left)">
                                      <p:cBhvr>
                                        <p:cTn id="32" dur="500"/>
                                        <p:tgtEl>
                                          <p:spTgt spid="880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200" b="1" i="0" u="none" strike="noStrike" cap="none" normalizeH="0" baseline="0" smtClean="0">
            <a:ln>
              <a:noFill/>
            </a:ln>
            <a:solidFill>
              <a:schemeClr val="accent2"/>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200" b="1" i="0" u="none" strike="noStrike" cap="none" normalizeH="0" baseline="0" smtClean="0">
            <a:ln>
              <a:noFill/>
            </a:ln>
            <a:solidFill>
              <a:schemeClr val="accent2"/>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5002</Words>
  <Application>Microsoft Office PowerPoint</Application>
  <PresentationFormat>On-screen Show (4:3)</PresentationFormat>
  <Paragraphs>622</Paragraphs>
  <Slides>67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Comic Sans MS</vt:lpstr>
      <vt:lpstr>Times New Roman</vt:lpstr>
      <vt:lpstr>Wingdings</vt:lpstr>
      <vt:lpstr>Courier New</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vector>
  </TitlesOfParts>
  <Company> 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History Conference Paper One Labour Welfare Reforms</dc:title>
  <dc:creator>Learning and Teaching Scotland</dc:creator>
  <cp:lastModifiedBy>ilennie</cp:lastModifiedBy>
  <cp:revision>200</cp:revision>
  <dcterms:created xsi:type="dcterms:W3CDTF">2003-10-22T21:02:43Z</dcterms:created>
  <dcterms:modified xsi:type="dcterms:W3CDTF">2013-03-12T18:22:54Z</dcterms:modified>
</cp:coreProperties>
</file>