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FB91"/>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2126A-2DB4-4F03-8E2C-D8722A929AA5}"/>
              </a:ext>
            </a:extLst>
          </p:cNvPr>
          <p:cNvSpPr>
            <a:spLocks noGrp="1"/>
          </p:cNvSpPr>
          <p:nvPr>
            <p:ph type="ctrTitle"/>
          </p:nvPr>
        </p:nvSpPr>
        <p:spPr/>
        <p:txBody>
          <a:bodyPr/>
          <a:lstStyle/>
          <a:p>
            <a:r>
              <a:rPr lang="en-GB" dirty="0"/>
              <a:t>A Time To Dance</a:t>
            </a:r>
          </a:p>
        </p:txBody>
      </p:sp>
      <p:sp>
        <p:nvSpPr>
          <p:cNvPr id="3" name="Subtitle 2">
            <a:extLst>
              <a:ext uri="{FF2B5EF4-FFF2-40B4-BE49-F238E27FC236}">
                <a16:creationId xmlns:a16="http://schemas.microsoft.com/office/drawing/2014/main" id="{6CD2F667-8A77-45F0-89F4-31E20D659D35}"/>
              </a:ext>
            </a:extLst>
          </p:cNvPr>
          <p:cNvSpPr>
            <a:spLocks noGrp="1"/>
          </p:cNvSpPr>
          <p:nvPr>
            <p:ph type="subTitle" idx="1"/>
          </p:nvPr>
        </p:nvSpPr>
        <p:spPr>
          <a:xfrm>
            <a:off x="2679906" y="3956279"/>
            <a:ext cx="6831673" cy="1511460"/>
          </a:xfrm>
        </p:spPr>
        <p:txBody>
          <a:bodyPr>
            <a:normAutofit lnSpcReduction="10000"/>
          </a:bodyPr>
          <a:lstStyle/>
          <a:p>
            <a:r>
              <a:rPr lang="en-GB" b="1" dirty="0">
                <a:solidFill>
                  <a:srgbClr val="002060"/>
                </a:solidFill>
              </a:rPr>
              <a:t>Nat 5 Essay Feedback</a:t>
            </a:r>
          </a:p>
          <a:p>
            <a:endParaRPr lang="en-GB" b="1" dirty="0">
              <a:solidFill>
                <a:srgbClr val="002060"/>
              </a:solidFill>
            </a:endParaRPr>
          </a:p>
          <a:p>
            <a:r>
              <a:rPr lang="en-GB" b="1" dirty="0">
                <a:solidFill>
                  <a:srgbClr val="002060"/>
                </a:solidFill>
              </a:rPr>
              <a:t>LI: Continue to develop our understanding of how to write a strong critical essay at Nat 5 level</a:t>
            </a:r>
          </a:p>
        </p:txBody>
      </p:sp>
    </p:spTree>
    <p:extLst>
      <p:ext uri="{BB962C8B-B14F-4D97-AF65-F5344CB8AC3E}">
        <p14:creationId xmlns:p14="http://schemas.microsoft.com/office/powerpoint/2010/main" val="315855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63B1A-2882-4074-9AAF-74A6650DD365}"/>
              </a:ext>
            </a:extLst>
          </p:cNvPr>
          <p:cNvSpPr>
            <a:spLocks noGrp="1"/>
          </p:cNvSpPr>
          <p:nvPr>
            <p:ph type="title"/>
          </p:nvPr>
        </p:nvSpPr>
        <p:spPr/>
        <p:txBody>
          <a:bodyPr/>
          <a:lstStyle/>
          <a:p>
            <a:r>
              <a:rPr lang="en-GB" dirty="0"/>
              <a:t>Some of you did these things well </a:t>
            </a:r>
            <a:r>
              <a:rPr lang="en-GB" dirty="0">
                <a:sym typeface="Wingdings" panose="05000000000000000000" pitchFamily="2" charset="2"/>
              </a:rPr>
              <a:t></a:t>
            </a:r>
            <a:r>
              <a:rPr lang="en-GB" dirty="0"/>
              <a:t>:</a:t>
            </a:r>
          </a:p>
        </p:txBody>
      </p:sp>
      <p:sp>
        <p:nvSpPr>
          <p:cNvPr id="3" name="Content Placeholder 2">
            <a:extLst>
              <a:ext uri="{FF2B5EF4-FFF2-40B4-BE49-F238E27FC236}">
                <a16:creationId xmlns:a16="http://schemas.microsoft.com/office/drawing/2014/main" id="{0D5BF645-5E3E-4200-83DC-275B24613A08}"/>
              </a:ext>
            </a:extLst>
          </p:cNvPr>
          <p:cNvSpPr>
            <a:spLocks noGrp="1"/>
          </p:cNvSpPr>
          <p:nvPr>
            <p:ph idx="1"/>
          </p:nvPr>
        </p:nvSpPr>
        <p:spPr/>
        <p:txBody>
          <a:bodyPr>
            <a:normAutofit lnSpcReduction="10000"/>
          </a:bodyPr>
          <a:lstStyle/>
          <a:p>
            <a:r>
              <a:rPr lang="en-GB" sz="2400" dirty="0"/>
              <a:t>Good attempts to explain the theme of the short story</a:t>
            </a:r>
          </a:p>
          <a:p>
            <a:r>
              <a:rPr lang="en-GB" sz="2400" dirty="0"/>
              <a:t>Good understanding of the main characters’ lives</a:t>
            </a:r>
          </a:p>
          <a:p>
            <a:r>
              <a:rPr lang="en-GB" sz="2400" dirty="0"/>
              <a:t>Relevance – a good number of you stuck to the task and kept to the remit (how does </a:t>
            </a:r>
            <a:r>
              <a:rPr lang="en-GB" sz="2400" dirty="0" err="1"/>
              <a:t>MacLaverty</a:t>
            </a:r>
            <a:r>
              <a:rPr lang="en-GB" sz="2400" dirty="0"/>
              <a:t> make us sympathise with the main character?)</a:t>
            </a:r>
          </a:p>
          <a:p>
            <a:r>
              <a:rPr lang="en-GB" sz="2400" dirty="0"/>
              <a:t>A good number of you showed a fair understanding of Ms Skelly (she is also a victim, remember)</a:t>
            </a:r>
          </a:p>
          <a:p>
            <a:r>
              <a:rPr lang="en-GB" sz="2400" dirty="0"/>
              <a:t>Almost all avoided falling into the trap of saying that Nelson is going blind</a:t>
            </a:r>
          </a:p>
          <a:p>
            <a:pPr marL="0" indent="0">
              <a:buNone/>
            </a:pPr>
            <a:endParaRPr lang="en-GB" dirty="0"/>
          </a:p>
          <a:p>
            <a:endParaRPr lang="en-GB" dirty="0"/>
          </a:p>
        </p:txBody>
      </p:sp>
    </p:spTree>
    <p:extLst>
      <p:ext uri="{BB962C8B-B14F-4D97-AF65-F5344CB8AC3E}">
        <p14:creationId xmlns:p14="http://schemas.microsoft.com/office/powerpoint/2010/main" val="253312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D2B70-9E02-411E-9088-7EB154530EE3}"/>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FA7B5B5C-8215-48ED-90C4-2B5635AF52DD}"/>
              </a:ext>
            </a:extLst>
          </p:cNvPr>
          <p:cNvSpPr>
            <a:spLocks noGrp="1"/>
          </p:cNvSpPr>
          <p:nvPr>
            <p:ph idx="1"/>
          </p:nvPr>
        </p:nvSpPr>
        <p:spPr/>
        <p:txBody>
          <a:bodyPr>
            <a:noAutofit/>
          </a:bodyPr>
          <a:lstStyle/>
          <a:p>
            <a:r>
              <a:rPr lang="en-GB" sz="2400" dirty="0"/>
              <a:t>Paragraph structures</a:t>
            </a:r>
          </a:p>
          <a:p>
            <a:r>
              <a:rPr lang="en-GB" sz="2400" dirty="0"/>
              <a:t>Clear explanation of analysis – explanation of irony, for example, and explanation of the metaphor / allusion at the beginning of the story</a:t>
            </a:r>
          </a:p>
          <a:p>
            <a:r>
              <a:rPr lang="en-GB" sz="2400" dirty="0"/>
              <a:t>Confident and accurate use of critical terminology (names of techniques) – characterisation, structure (key incident, ending (epiphany) etc.), metaphor, allusion, irony, symbolism, setting, mood, tragi-comedy / tragi-comic etc.</a:t>
            </a:r>
          </a:p>
          <a:p>
            <a:r>
              <a:rPr lang="en-GB" sz="2400" dirty="0"/>
              <a:t>Technically accurate writing (clear, complete sentences); good use of accurate vocabulary</a:t>
            </a:r>
          </a:p>
        </p:txBody>
      </p:sp>
    </p:spTree>
    <p:extLst>
      <p:ext uri="{BB962C8B-B14F-4D97-AF65-F5344CB8AC3E}">
        <p14:creationId xmlns:p14="http://schemas.microsoft.com/office/powerpoint/2010/main" val="3804526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C662-A61B-40A6-99C7-C35A4682E901}"/>
              </a:ext>
            </a:extLst>
          </p:cNvPr>
          <p:cNvSpPr>
            <a:spLocks noGrp="1"/>
          </p:cNvSpPr>
          <p:nvPr>
            <p:ph type="title"/>
          </p:nvPr>
        </p:nvSpPr>
        <p:spPr/>
        <p:txBody>
          <a:bodyPr/>
          <a:lstStyle/>
          <a:p>
            <a:r>
              <a:rPr lang="en-GB" dirty="0"/>
              <a:t>Writing an introduction</a:t>
            </a:r>
          </a:p>
        </p:txBody>
      </p:sp>
      <p:sp>
        <p:nvSpPr>
          <p:cNvPr id="3" name="Content Placeholder 2">
            <a:extLst>
              <a:ext uri="{FF2B5EF4-FFF2-40B4-BE49-F238E27FC236}">
                <a16:creationId xmlns:a16="http://schemas.microsoft.com/office/drawing/2014/main" id="{1242CA55-1A03-403D-B296-1D10AB86781E}"/>
              </a:ext>
            </a:extLst>
          </p:cNvPr>
          <p:cNvSpPr>
            <a:spLocks noGrp="1"/>
          </p:cNvSpPr>
          <p:nvPr>
            <p:ph idx="1"/>
          </p:nvPr>
        </p:nvSpPr>
        <p:spPr/>
        <p:txBody>
          <a:bodyPr>
            <a:normAutofit/>
          </a:bodyPr>
          <a:lstStyle/>
          <a:p>
            <a:r>
              <a:rPr lang="en-GB" sz="2800" dirty="0">
                <a:solidFill>
                  <a:srgbClr val="0070C0"/>
                </a:solidFill>
              </a:rPr>
              <a:t>‘A Time To Dance’ </a:t>
            </a:r>
            <a:r>
              <a:rPr lang="en-GB" sz="2800" dirty="0">
                <a:solidFill>
                  <a:srgbClr val="FF0000"/>
                </a:solidFill>
              </a:rPr>
              <a:t>by Bernard </a:t>
            </a:r>
            <a:r>
              <a:rPr lang="en-GB" sz="2800" dirty="0" err="1">
                <a:solidFill>
                  <a:srgbClr val="FF0000"/>
                </a:solidFill>
              </a:rPr>
              <a:t>MacLaverty</a:t>
            </a:r>
            <a:r>
              <a:rPr lang="en-GB" sz="2800" dirty="0">
                <a:solidFill>
                  <a:srgbClr val="FF0000"/>
                </a:solidFill>
              </a:rPr>
              <a:t> </a:t>
            </a:r>
            <a:r>
              <a:rPr lang="en-GB" sz="2800" dirty="0">
                <a:solidFill>
                  <a:schemeClr val="accent3">
                    <a:lumMod val="75000"/>
                  </a:schemeClr>
                </a:solidFill>
              </a:rPr>
              <a:t>is a tragi-comic and thought-provoking short story </a:t>
            </a:r>
            <a:r>
              <a:rPr lang="en-GB" sz="2800" dirty="0">
                <a:solidFill>
                  <a:schemeClr val="accent5">
                    <a:lumMod val="75000"/>
                  </a:schemeClr>
                </a:solidFill>
              </a:rPr>
              <a:t>which contains a main character with whom we sympathise</a:t>
            </a:r>
            <a:r>
              <a:rPr lang="en-GB" sz="2800" dirty="0"/>
              <a:t>.  </a:t>
            </a:r>
            <a:r>
              <a:rPr lang="en-GB" sz="2800" dirty="0" err="1">
                <a:solidFill>
                  <a:srgbClr val="002060"/>
                </a:solidFill>
              </a:rPr>
              <a:t>MacLaverty</a:t>
            </a:r>
            <a:r>
              <a:rPr lang="en-GB" sz="2800" dirty="0">
                <a:solidFill>
                  <a:srgbClr val="002060"/>
                </a:solidFill>
              </a:rPr>
              <a:t> uses techniques such as characterisation, key incident, irony and symbolism </a:t>
            </a:r>
            <a:r>
              <a:rPr lang="en-GB" sz="2800" dirty="0">
                <a:solidFill>
                  <a:schemeClr val="accent1">
                    <a:lumMod val="60000"/>
                    <a:lumOff val="40000"/>
                  </a:schemeClr>
                </a:solidFill>
              </a:rPr>
              <a:t>to develop the story and provoke sympathy for the main character, an impoverished Edinburgh boy called Nelson.</a:t>
            </a:r>
          </a:p>
        </p:txBody>
      </p:sp>
    </p:spTree>
    <p:extLst>
      <p:ext uri="{BB962C8B-B14F-4D97-AF65-F5344CB8AC3E}">
        <p14:creationId xmlns:p14="http://schemas.microsoft.com/office/powerpoint/2010/main" val="394514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A9737-443C-46F9-9FF3-3315CD19E4C7}"/>
              </a:ext>
            </a:extLst>
          </p:cNvPr>
          <p:cNvSpPr>
            <a:spLocks noGrp="1"/>
          </p:cNvSpPr>
          <p:nvPr>
            <p:ph type="title"/>
          </p:nvPr>
        </p:nvSpPr>
        <p:spPr/>
        <p:txBody>
          <a:bodyPr/>
          <a:lstStyle/>
          <a:p>
            <a:r>
              <a:rPr lang="en-GB" dirty="0"/>
              <a:t>Writing a basic PEE paragraph</a:t>
            </a:r>
          </a:p>
        </p:txBody>
      </p:sp>
      <p:sp>
        <p:nvSpPr>
          <p:cNvPr id="3" name="Content Placeholder 2">
            <a:extLst>
              <a:ext uri="{FF2B5EF4-FFF2-40B4-BE49-F238E27FC236}">
                <a16:creationId xmlns:a16="http://schemas.microsoft.com/office/drawing/2014/main" id="{AD88009C-C2F8-447D-8B88-1E79927CBC0D}"/>
              </a:ext>
            </a:extLst>
          </p:cNvPr>
          <p:cNvSpPr>
            <a:spLocks noGrp="1"/>
          </p:cNvSpPr>
          <p:nvPr>
            <p:ph idx="1"/>
          </p:nvPr>
        </p:nvSpPr>
        <p:spPr>
          <a:xfrm>
            <a:off x="1371600" y="2286000"/>
            <a:ext cx="9601200" cy="3886200"/>
          </a:xfrm>
        </p:spPr>
        <p:txBody>
          <a:bodyPr>
            <a:normAutofit fontScale="85000" lnSpcReduction="20000"/>
          </a:bodyPr>
          <a:lstStyle/>
          <a:p>
            <a:r>
              <a:rPr lang="en-GB" sz="2600" dirty="0"/>
              <a:t>Point:</a:t>
            </a:r>
          </a:p>
          <a:p>
            <a:pPr marL="0" indent="0">
              <a:buNone/>
            </a:pPr>
            <a:r>
              <a:rPr lang="en-GB" sz="2600" dirty="0" err="1"/>
              <a:t>MacLaverty</a:t>
            </a:r>
            <a:r>
              <a:rPr lang="en-GB" sz="2600" dirty="0"/>
              <a:t> opens his short story with a subtle metaphor that seems simple but reveals deeper aspects of Nelson’s unhappy life:</a:t>
            </a:r>
          </a:p>
          <a:p>
            <a:r>
              <a:rPr lang="en-GB" sz="2600" dirty="0"/>
              <a:t>Evidence:</a:t>
            </a:r>
          </a:p>
          <a:p>
            <a:pPr marL="0" indent="0">
              <a:buNone/>
            </a:pPr>
            <a:r>
              <a:rPr lang="en-GB" sz="2600" dirty="0"/>
              <a:t>“Reflection of himself in Mothercare’s window”</a:t>
            </a:r>
          </a:p>
          <a:p>
            <a:r>
              <a:rPr lang="en-GB" sz="2600" dirty="0"/>
              <a:t>Explanation and Link to Q:</a:t>
            </a:r>
          </a:p>
          <a:p>
            <a:pPr marL="0" indent="0">
              <a:buNone/>
            </a:pPr>
            <a:r>
              <a:rPr lang="en-GB" sz="2600" dirty="0"/>
              <a:t>Nelson sees only a reflection of himself; he cannot see through the glass, and this is a metaphor for his circumstances, as we learn that he does not have good access to effective mother care from his struggling, underclass single parent.  This is an effective way to begin the story as it introduces the themes of poverty and neglect, and creates sympathy for Nelson within the reader.  </a:t>
            </a:r>
          </a:p>
          <a:p>
            <a:endParaRPr lang="en-GB" dirty="0"/>
          </a:p>
          <a:p>
            <a:endParaRPr lang="en-GB" dirty="0"/>
          </a:p>
        </p:txBody>
      </p:sp>
    </p:spTree>
    <p:extLst>
      <p:ext uri="{BB962C8B-B14F-4D97-AF65-F5344CB8AC3E}">
        <p14:creationId xmlns:p14="http://schemas.microsoft.com/office/powerpoint/2010/main" val="1515537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FFB9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7FB5-2C91-4892-8BB6-45C8B0536785}"/>
              </a:ext>
            </a:extLst>
          </p:cNvPr>
          <p:cNvSpPr>
            <a:spLocks noGrp="1"/>
          </p:cNvSpPr>
          <p:nvPr>
            <p:ph type="title"/>
          </p:nvPr>
        </p:nvSpPr>
        <p:spPr>
          <a:solidFill>
            <a:srgbClr val="4FFB91"/>
          </a:solidFill>
        </p:spPr>
        <p:txBody>
          <a:bodyPr/>
          <a:lstStyle/>
          <a:p>
            <a:r>
              <a:rPr lang="en-GB" dirty="0"/>
              <a:t>Irony</a:t>
            </a:r>
          </a:p>
        </p:txBody>
      </p:sp>
      <p:sp>
        <p:nvSpPr>
          <p:cNvPr id="3" name="Content Placeholder 2">
            <a:extLst>
              <a:ext uri="{FF2B5EF4-FFF2-40B4-BE49-F238E27FC236}">
                <a16:creationId xmlns:a16="http://schemas.microsoft.com/office/drawing/2014/main" id="{5F125960-5187-474E-8E51-9C3C89F80CE6}"/>
              </a:ext>
            </a:extLst>
          </p:cNvPr>
          <p:cNvSpPr>
            <a:spLocks noGrp="1"/>
          </p:cNvSpPr>
          <p:nvPr>
            <p:ph idx="1"/>
          </p:nvPr>
        </p:nvSpPr>
        <p:spPr>
          <a:xfrm>
            <a:off x="1371600" y="1838131"/>
            <a:ext cx="9601200" cy="4334069"/>
          </a:xfrm>
        </p:spPr>
        <p:txBody>
          <a:bodyPr>
            <a:noAutofit/>
          </a:bodyPr>
          <a:lstStyle/>
          <a:p>
            <a:r>
              <a:rPr lang="en-GB" sz="2400" dirty="0"/>
              <a:t>Situational irony:</a:t>
            </a:r>
          </a:p>
          <a:p>
            <a:pPr marL="0" indent="0">
              <a:buNone/>
            </a:pPr>
            <a:r>
              <a:rPr lang="en-GB" sz="2400" dirty="0"/>
              <a:t>Nelson’s name is ironic because the very person who brought him into a world of poverty and powerlessness, his mum, named him after one of the wealthiest men in the world (Nelson Rockefeller), </a:t>
            </a:r>
            <a:r>
              <a:rPr lang="en-GB" sz="2400" u="sng" dirty="0"/>
              <a:t>from one of the most privileged backgrounds</a:t>
            </a:r>
            <a:r>
              <a:rPr lang="en-GB" sz="2400" dirty="0"/>
              <a:t>..  </a:t>
            </a:r>
          </a:p>
          <a:p>
            <a:pPr marL="0" indent="0">
              <a:buNone/>
            </a:pPr>
            <a:r>
              <a:rPr lang="en-GB" sz="2400" dirty="0"/>
              <a:t>This irony is compounded by the fact that she also named him after a famous, powerful naval admiral because she thinks ‘his father had been a seafaring man’.  The fact she doesn’t know who his dad is deepens the irony – </a:t>
            </a:r>
            <a:r>
              <a:rPr lang="en-GB" sz="2400" i="1" u="sng" dirty="0"/>
              <a:t>she gives her son a name that suggests power, strength, nobility, </a:t>
            </a:r>
            <a:r>
              <a:rPr lang="en-GB" sz="2400" b="1" i="1" u="sng" dirty="0"/>
              <a:t>BECAUSE</a:t>
            </a:r>
            <a:r>
              <a:rPr lang="en-GB" sz="2400" i="1" u="sng" dirty="0"/>
              <a:t> of the fact he was created in a seedy way with a sailor she didn’t really know (a good way to make sure your child has </a:t>
            </a:r>
            <a:r>
              <a:rPr lang="en-GB" sz="3200" b="1" i="1" u="sng" dirty="0"/>
              <a:t>no</a:t>
            </a:r>
            <a:r>
              <a:rPr lang="en-GB" sz="2400" i="1" u="sng" dirty="0"/>
              <a:t> power, strength, money etc!).  </a:t>
            </a:r>
          </a:p>
        </p:txBody>
      </p:sp>
    </p:spTree>
    <p:extLst>
      <p:ext uri="{BB962C8B-B14F-4D97-AF65-F5344CB8AC3E}">
        <p14:creationId xmlns:p14="http://schemas.microsoft.com/office/powerpoint/2010/main" val="4048347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FFB9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2CB7F-79FC-4D38-9CEA-03157328D4E7}"/>
              </a:ext>
            </a:extLst>
          </p:cNvPr>
          <p:cNvSpPr>
            <a:spLocks noGrp="1"/>
          </p:cNvSpPr>
          <p:nvPr>
            <p:ph type="title"/>
          </p:nvPr>
        </p:nvSpPr>
        <p:spPr/>
        <p:txBody>
          <a:bodyPr/>
          <a:lstStyle/>
          <a:p>
            <a:r>
              <a:rPr lang="en-GB" dirty="0"/>
              <a:t>Irony</a:t>
            </a:r>
          </a:p>
        </p:txBody>
      </p:sp>
      <p:sp>
        <p:nvSpPr>
          <p:cNvPr id="3" name="Content Placeholder 2">
            <a:extLst>
              <a:ext uri="{FF2B5EF4-FFF2-40B4-BE49-F238E27FC236}">
                <a16:creationId xmlns:a16="http://schemas.microsoft.com/office/drawing/2014/main" id="{66F974E9-09F1-45E0-A8C0-5A3C087B4011}"/>
              </a:ext>
            </a:extLst>
          </p:cNvPr>
          <p:cNvSpPr>
            <a:spLocks noGrp="1"/>
          </p:cNvSpPr>
          <p:nvPr>
            <p:ph idx="1"/>
          </p:nvPr>
        </p:nvSpPr>
        <p:spPr/>
        <p:txBody>
          <a:bodyPr>
            <a:normAutofit lnSpcReduction="10000"/>
          </a:bodyPr>
          <a:lstStyle/>
          <a:p>
            <a:r>
              <a:rPr lang="en-GB" sz="2400" dirty="0"/>
              <a:t>Situational and dramatic irony:</a:t>
            </a:r>
          </a:p>
          <a:p>
            <a:pPr marL="0" indent="0">
              <a:buNone/>
            </a:pPr>
            <a:r>
              <a:rPr lang="en-GB" sz="2400" dirty="0"/>
              <a:t>The RK teacher reads the passage about having an organised, well balanced life from the Bible.  When she says this, she does not know, of course (dramatic irony), how cruelly relevant this is to Nelson’s day and life.  </a:t>
            </a:r>
          </a:p>
          <a:p>
            <a:pPr marL="0" indent="0">
              <a:buNone/>
            </a:pPr>
            <a:r>
              <a:rPr lang="en-GB" sz="2400" dirty="0"/>
              <a:t>The reference to a time to dance makes it seem as if school and maybe even God is mocking Nelson (situational irony).  At this point Nelson experiences his </a:t>
            </a:r>
            <a:r>
              <a:rPr lang="en-GB" sz="2400" b="1" dirty="0"/>
              <a:t>epiphany</a:t>
            </a:r>
            <a:r>
              <a:rPr lang="en-GB" sz="2400" dirty="0"/>
              <a:t> – he seems to understand that he has nobody, and that ‘the sooner he goes blind the better’.  This cruel turn of events creates further sympathy within the reader for Nelson.  </a:t>
            </a:r>
          </a:p>
        </p:txBody>
      </p:sp>
    </p:spTree>
    <p:extLst>
      <p:ext uri="{BB962C8B-B14F-4D97-AF65-F5344CB8AC3E}">
        <p14:creationId xmlns:p14="http://schemas.microsoft.com/office/powerpoint/2010/main" val="319380792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82</TotalTime>
  <Words>643</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A Time To Dance</vt:lpstr>
      <vt:lpstr>Some of you did these things well :</vt:lpstr>
      <vt:lpstr>Next steps:</vt:lpstr>
      <vt:lpstr>Writing an introduction</vt:lpstr>
      <vt:lpstr>Writing a basic PEE paragraph</vt:lpstr>
      <vt:lpstr>Irony</vt:lpstr>
      <vt:lpstr>Irony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To Dance</dc:title>
  <dc:creator>Andrew Thomson</dc:creator>
  <cp:lastModifiedBy>Andrew Thomson</cp:lastModifiedBy>
  <cp:revision>10</cp:revision>
  <dcterms:created xsi:type="dcterms:W3CDTF">2019-11-13T22:46:33Z</dcterms:created>
  <dcterms:modified xsi:type="dcterms:W3CDTF">2019-11-14T00:09:22Z</dcterms:modified>
</cp:coreProperties>
</file>