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6" r:id="rId2"/>
    <p:sldId id="257" r:id="rId3"/>
    <p:sldId id="270" r:id="rId4"/>
    <p:sldId id="271" r:id="rId5"/>
    <p:sldId id="268" r:id="rId6"/>
    <p:sldId id="287" r:id="rId7"/>
    <p:sldId id="272" r:id="rId8"/>
    <p:sldId id="275" r:id="rId9"/>
    <p:sldId id="308" r:id="rId10"/>
    <p:sldId id="283" r:id="rId11"/>
    <p:sldId id="291" r:id="rId12"/>
    <p:sldId id="278" r:id="rId13"/>
    <p:sldId id="285" r:id="rId14"/>
    <p:sldId id="281" r:id="rId15"/>
    <p:sldId id="282" r:id="rId16"/>
    <p:sldId id="286" r:id="rId17"/>
    <p:sldId id="289" r:id="rId18"/>
    <p:sldId id="261" r:id="rId19"/>
    <p:sldId id="265" r:id="rId20"/>
    <p:sldId id="284" r:id="rId21"/>
    <p:sldId id="298" r:id="rId22"/>
    <p:sldId id="304"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F9FD90C-431D-4527-95DB-89F0A7E06428}" type="datetimeFigureOut">
              <a:rPr lang="en-GB" smtClean="0"/>
              <a:pPr/>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B86D7E-3736-47DB-94F6-C700ECFE3790}" type="slidenum">
              <a:rPr lang="en-GB" smtClean="0"/>
              <a:pPr/>
              <a:t>‹#›</a:t>
            </a:fld>
            <a:endParaRPr lang="en-GB"/>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9FD90C-431D-4527-95DB-89F0A7E06428}" type="datetimeFigureOut">
              <a:rPr lang="en-GB" smtClean="0"/>
              <a:pPr/>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B86D7E-3736-47DB-94F6-C700ECFE3790}"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9FD90C-431D-4527-95DB-89F0A7E06428}" type="datetimeFigureOut">
              <a:rPr lang="en-GB" smtClean="0"/>
              <a:pPr/>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B86D7E-3736-47DB-94F6-C700ECFE3790}"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9FD90C-431D-4527-95DB-89F0A7E06428}" type="datetimeFigureOut">
              <a:rPr lang="en-GB" smtClean="0"/>
              <a:pPr/>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B86D7E-3736-47DB-94F6-C700ECFE3790}"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9FD90C-431D-4527-95DB-89F0A7E06428}" type="datetimeFigureOut">
              <a:rPr lang="en-GB" smtClean="0"/>
              <a:pPr/>
              <a:t>05/10/2018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B86D7E-3736-47DB-94F6-C700ECFE3790}" type="slidenum">
              <a:rPr lang="en-GB" smtClean="0"/>
              <a:pPr/>
              <a:t>‹#›</a:t>
            </a:fld>
            <a:endParaRPr lang="en-GB"/>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F9FD90C-431D-4527-95DB-89F0A7E06428}" type="datetimeFigureOut">
              <a:rPr lang="en-GB" smtClean="0"/>
              <a:pPr/>
              <a:t>05/10/2018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B86D7E-3736-47DB-94F6-C700ECFE3790}"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F9FD90C-431D-4527-95DB-89F0A7E06428}" type="datetimeFigureOut">
              <a:rPr lang="en-GB" smtClean="0"/>
              <a:pPr/>
              <a:t>05/10/2018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B86D7E-3736-47DB-94F6-C700ECFE3790}" type="slidenum">
              <a:rPr lang="en-GB" smtClean="0"/>
              <a:pPr/>
              <a:t>‹#›</a:t>
            </a:fld>
            <a:endParaRPr lang="en-GB"/>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9FD90C-431D-4527-95DB-89F0A7E06428}" type="datetimeFigureOut">
              <a:rPr lang="en-GB" smtClean="0"/>
              <a:pPr/>
              <a:t>05/10/2018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B86D7E-3736-47DB-94F6-C700ECFE3790}"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9FD90C-431D-4527-95DB-89F0A7E06428}" type="datetimeFigureOut">
              <a:rPr lang="en-GB" smtClean="0"/>
              <a:pPr/>
              <a:t>05/10/2018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B86D7E-3736-47DB-94F6-C700ECFE3790}"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9FD90C-431D-4527-95DB-89F0A7E06428}" type="datetimeFigureOut">
              <a:rPr lang="en-GB" smtClean="0"/>
              <a:pPr/>
              <a:t>05/10/2018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B86D7E-3736-47DB-94F6-C700ECFE3790}" type="slidenum">
              <a:rPr lang="en-GB" smtClean="0"/>
              <a:pPr/>
              <a:t>‹#›</a:t>
            </a:fld>
            <a:endParaRPr lang="en-GB"/>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9FD90C-431D-4527-95DB-89F0A7E06428}" type="datetimeFigureOut">
              <a:rPr lang="en-GB" smtClean="0"/>
              <a:pPr/>
              <a:t>05/10/2018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B86D7E-3736-47DB-94F6-C700ECFE3790}"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CF9FD90C-431D-4527-95DB-89F0A7E06428}" type="datetimeFigureOut">
              <a:rPr lang="en-GB" smtClean="0"/>
              <a:pPr/>
              <a:t>05/10/2018</a:t>
            </a:fld>
            <a:endParaRPr lang="en-GB"/>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GB"/>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9B86D7E-3736-47DB-94F6-C700ECFE3790}"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270.photobucket.com/albums/jj84/jazzuality/Imagery.jp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blog.intuyuconsulting.com.au/wp-content/uploads/2013/06/Stop-Thinking.jpg"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363272" cy="5904656"/>
          </a:xfrm>
        </p:spPr>
        <p:txBody>
          <a:bodyPr>
            <a:normAutofit/>
          </a:bodyPr>
          <a:lstStyle/>
          <a:p>
            <a:pPr marL="0" indent="0">
              <a:buNone/>
            </a:pPr>
            <a:r>
              <a:rPr lang="en-GB" sz="2000" b="1" dirty="0" smtClean="0">
                <a:latin typeface="+mj-lt"/>
                <a:ea typeface="SimSun" panose="02010600030101010101" pitchFamily="2" charset="-122"/>
              </a:rPr>
              <a:t>The Telegram: Iain Crichton Smith</a:t>
            </a:r>
          </a:p>
          <a:p>
            <a:pPr marL="0" indent="0">
              <a:buNone/>
            </a:pPr>
            <a:endParaRPr lang="en-GB" sz="2000" b="1" dirty="0">
              <a:latin typeface="+mj-lt"/>
              <a:ea typeface="SimSun" panose="02010600030101010101" pitchFamily="2" charset="-122"/>
            </a:endParaRPr>
          </a:p>
          <a:p>
            <a:pPr>
              <a:buFont typeface="Wingdings" panose="05000000000000000000" pitchFamily="2" charset="2"/>
              <a:buChar char="ü"/>
            </a:pPr>
            <a:r>
              <a:rPr lang="en-GB" sz="2000" b="1" dirty="0" smtClean="0">
                <a:latin typeface="+mj-lt"/>
                <a:ea typeface="SimSun" panose="02010600030101010101" pitchFamily="2" charset="-122"/>
              </a:rPr>
              <a:t> Contrast</a:t>
            </a:r>
          </a:p>
          <a:p>
            <a:pPr>
              <a:buFont typeface="Wingdings" panose="05000000000000000000" pitchFamily="2" charset="2"/>
              <a:buChar char="ü"/>
            </a:pPr>
            <a:r>
              <a:rPr lang="en-GB" sz="2000" b="1" dirty="0">
                <a:latin typeface="+mj-lt"/>
                <a:ea typeface="SimSun" panose="02010600030101010101" pitchFamily="2" charset="-122"/>
              </a:rPr>
              <a:t> </a:t>
            </a:r>
            <a:r>
              <a:rPr lang="en-GB" sz="2000" b="1" dirty="0" smtClean="0">
                <a:latin typeface="+mj-lt"/>
                <a:ea typeface="SimSun" panose="02010600030101010101" pitchFamily="2" charset="-122"/>
              </a:rPr>
              <a:t>Imagery</a:t>
            </a:r>
          </a:p>
          <a:p>
            <a:pPr>
              <a:buFont typeface="Wingdings" panose="05000000000000000000" pitchFamily="2" charset="2"/>
              <a:buChar char="ü"/>
            </a:pPr>
            <a:r>
              <a:rPr lang="en-GB" sz="2000" b="1" dirty="0">
                <a:latin typeface="+mj-lt"/>
                <a:ea typeface="SimSun" panose="02010600030101010101" pitchFamily="2" charset="-122"/>
              </a:rPr>
              <a:t> </a:t>
            </a:r>
            <a:r>
              <a:rPr lang="en-GB" sz="2000" b="1" dirty="0" smtClean="0">
                <a:latin typeface="+mj-lt"/>
                <a:ea typeface="SimSun" panose="02010600030101010101" pitchFamily="2" charset="-122"/>
              </a:rPr>
              <a:t>Word Choice</a:t>
            </a:r>
          </a:p>
          <a:p>
            <a:pPr>
              <a:buFont typeface="Wingdings" panose="05000000000000000000" pitchFamily="2" charset="2"/>
              <a:buChar char="ü"/>
            </a:pPr>
            <a:r>
              <a:rPr lang="en-GB" sz="2000" b="1" dirty="0">
                <a:latin typeface="+mj-lt"/>
                <a:ea typeface="SimSun" panose="02010600030101010101" pitchFamily="2" charset="-122"/>
              </a:rPr>
              <a:t> </a:t>
            </a:r>
            <a:r>
              <a:rPr lang="en-GB" sz="2000" b="1" dirty="0" smtClean="0">
                <a:latin typeface="+mj-lt"/>
                <a:ea typeface="SimSun" panose="02010600030101010101" pitchFamily="2" charset="-122"/>
              </a:rPr>
              <a:t>Symbolism</a:t>
            </a:r>
          </a:p>
          <a:p>
            <a:pPr>
              <a:buFont typeface="Wingdings" panose="05000000000000000000" pitchFamily="2" charset="2"/>
              <a:buChar char="ü"/>
            </a:pPr>
            <a:r>
              <a:rPr lang="en-GB" sz="2000" b="1" dirty="0" smtClean="0">
                <a:latin typeface="+mj-lt"/>
                <a:ea typeface="SimSun" panose="02010600030101010101" pitchFamily="2" charset="-122"/>
              </a:rPr>
              <a:t> Context</a:t>
            </a:r>
          </a:p>
          <a:p>
            <a:pPr>
              <a:buFont typeface="Wingdings" panose="05000000000000000000" pitchFamily="2" charset="2"/>
              <a:buChar char="ü"/>
            </a:pPr>
            <a:r>
              <a:rPr lang="en-GB" sz="2000" b="1" dirty="0" smtClean="0">
                <a:latin typeface="+mj-lt"/>
                <a:ea typeface="SimSun" panose="02010600030101010101" pitchFamily="2" charset="-122"/>
              </a:rPr>
              <a:t> Relationships</a:t>
            </a:r>
          </a:p>
          <a:p>
            <a:pPr>
              <a:buFont typeface="Wingdings" panose="05000000000000000000" pitchFamily="2" charset="2"/>
              <a:buChar char="ü"/>
            </a:pPr>
            <a:r>
              <a:rPr lang="en-GB" sz="2000" b="1" dirty="0" smtClean="0">
                <a:latin typeface="+mj-lt"/>
                <a:ea typeface="SimSun" panose="02010600030101010101" pitchFamily="2" charset="-122"/>
              </a:rPr>
              <a:t> Conventions of a short story (structure)</a:t>
            </a:r>
          </a:p>
          <a:p>
            <a:pPr marL="0" indent="0">
              <a:buNone/>
            </a:pPr>
            <a:r>
              <a:rPr lang="en-GB" sz="2000" b="1" dirty="0">
                <a:latin typeface="+mj-lt"/>
                <a:ea typeface="SimSun" panose="02010600030101010101" pitchFamily="2" charset="-122"/>
              </a:rPr>
              <a:t> </a:t>
            </a:r>
            <a:r>
              <a:rPr lang="en-GB" sz="2000" b="1" dirty="0" smtClean="0">
                <a:latin typeface="+mj-lt"/>
                <a:ea typeface="SimSun" panose="02010600030101010101" pitchFamily="2" charset="-122"/>
              </a:rPr>
              <a:t>   </a:t>
            </a:r>
            <a:r>
              <a:rPr lang="en-GB" sz="1400" b="1" dirty="0" smtClean="0">
                <a:latin typeface="+mj-lt"/>
                <a:ea typeface="SimSun" panose="02010600030101010101" pitchFamily="2" charset="-122"/>
              </a:rPr>
              <a:t>- Opening</a:t>
            </a:r>
          </a:p>
          <a:p>
            <a:pPr marL="0" indent="0">
              <a:buNone/>
            </a:pPr>
            <a:r>
              <a:rPr lang="en-GB" sz="1400" b="1" dirty="0">
                <a:latin typeface="+mj-lt"/>
                <a:ea typeface="SimSun" panose="02010600030101010101" pitchFamily="2" charset="-122"/>
              </a:rPr>
              <a:t> </a:t>
            </a:r>
            <a:r>
              <a:rPr lang="en-GB" sz="1400" b="1" dirty="0" smtClean="0">
                <a:latin typeface="+mj-lt"/>
                <a:ea typeface="SimSun" panose="02010600030101010101" pitchFamily="2" charset="-122"/>
              </a:rPr>
              <a:t>     - Development</a:t>
            </a:r>
          </a:p>
          <a:p>
            <a:pPr marL="0" indent="0">
              <a:buNone/>
            </a:pPr>
            <a:r>
              <a:rPr lang="en-GB" sz="1400" b="1" dirty="0">
                <a:latin typeface="+mj-lt"/>
                <a:ea typeface="SimSun" panose="02010600030101010101" pitchFamily="2" charset="-122"/>
              </a:rPr>
              <a:t> </a:t>
            </a:r>
            <a:r>
              <a:rPr lang="en-GB" sz="1400" b="1" dirty="0" smtClean="0">
                <a:latin typeface="+mj-lt"/>
                <a:ea typeface="SimSun" panose="02010600030101010101" pitchFamily="2" charset="-122"/>
              </a:rPr>
              <a:t>     - Climax</a:t>
            </a:r>
          </a:p>
          <a:p>
            <a:pPr marL="0" indent="0">
              <a:buNone/>
            </a:pPr>
            <a:r>
              <a:rPr lang="en-GB" sz="1400" b="1" dirty="0" smtClean="0">
                <a:latin typeface="+mj-lt"/>
                <a:ea typeface="SimSun" panose="02010600030101010101" pitchFamily="2" charset="-122"/>
              </a:rPr>
              <a:t>      - Falling action</a:t>
            </a:r>
          </a:p>
          <a:p>
            <a:pPr marL="0" indent="0">
              <a:buNone/>
            </a:pPr>
            <a:r>
              <a:rPr lang="en-GB" sz="1400" b="1" dirty="0">
                <a:latin typeface="+mj-lt"/>
                <a:ea typeface="SimSun" panose="02010600030101010101" pitchFamily="2" charset="-122"/>
              </a:rPr>
              <a:t> </a:t>
            </a:r>
            <a:r>
              <a:rPr lang="en-GB" sz="1400" b="1" dirty="0" smtClean="0">
                <a:latin typeface="+mj-lt"/>
                <a:ea typeface="SimSun" panose="02010600030101010101" pitchFamily="2" charset="-122"/>
              </a:rPr>
              <a:t>     - Resolution</a:t>
            </a:r>
          </a:p>
          <a:p>
            <a:pPr marL="0" indent="0">
              <a:buNone/>
            </a:pPr>
            <a:r>
              <a:rPr lang="en-GB" sz="2000" b="1" dirty="0" smtClean="0">
                <a:latin typeface="SimSun" panose="02010600030101010101" pitchFamily="2" charset="-122"/>
                <a:ea typeface="SimSun" panose="02010600030101010101" pitchFamily="2" charset="-122"/>
              </a:rPr>
              <a:t> </a:t>
            </a:r>
          </a:p>
        </p:txBody>
      </p:sp>
    </p:spTree>
    <p:extLst>
      <p:ext uri="{BB962C8B-B14F-4D97-AF65-F5344CB8AC3E}">
        <p14:creationId xmlns:p14="http://schemas.microsoft.com/office/powerpoint/2010/main" val="4095452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31321"/>
            <a:ext cx="8363272" cy="6394023"/>
          </a:xfrm>
        </p:spPr>
        <p:txBody>
          <a:bodyPr/>
          <a:lstStyle/>
          <a:p>
            <a:pPr marL="0" indent="0">
              <a:buNone/>
            </a:pPr>
            <a:r>
              <a:rPr lang="en-GB" u="sng" dirty="0" smtClean="0"/>
              <a:t>Contrast</a:t>
            </a:r>
          </a:p>
          <a:p>
            <a:pPr marL="0" indent="0">
              <a:buNone/>
            </a:pPr>
            <a:endParaRPr lang="en-GB" u="sng" dirty="0"/>
          </a:p>
          <a:p>
            <a:pPr marL="0" indent="0">
              <a:buNone/>
            </a:pPr>
            <a:endParaRPr lang="en-GB" dirty="0"/>
          </a:p>
        </p:txBody>
      </p:sp>
      <p:pic>
        <p:nvPicPr>
          <p:cNvPr id="1026" name="Picture 2" descr="https://www.rspb.org.uk/Images/buzz_tcm9-166971.jpg?width=530&amp;crop=(22,580,1132,1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926" y="196681"/>
            <a:ext cx="3694514" cy="2388452"/>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572000" y="0"/>
            <a:ext cx="0" cy="655272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7137" y="2610683"/>
            <a:ext cx="4801314" cy="3631763"/>
          </a:xfrm>
          <a:prstGeom prst="rect">
            <a:avLst/>
          </a:prstGeom>
          <a:noFill/>
        </p:spPr>
        <p:txBody>
          <a:bodyPr wrap="none" rtlCol="0">
            <a:spAutoFit/>
          </a:bodyPr>
          <a:lstStyle/>
          <a:p>
            <a:r>
              <a:rPr lang="en-GB" sz="1600" dirty="0" smtClean="0"/>
              <a:t>Fat woman (Sarah)</a:t>
            </a:r>
          </a:p>
          <a:p>
            <a:r>
              <a:rPr lang="en-GB" sz="1600" dirty="0" smtClean="0"/>
              <a:t>Son (Donald)</a:t>
            </a:r>
          </a:p>
          <a:p>
            <a:r>
              <a:rPr lang="en-GB" sz="1600" dirty="0" smtClean="0"/>
              <a:t>-    Ordinary Seaman who </a:t>
            </a:r>
          </a:p>
          <a:p>
            <a:r>
              <a:rPr lang="en-GB" sz="1600" dirty="0"/>
              <a:t> </a:t>
            </a:r>
            <a:r>
              <a:rPr lang="en-GB" sz="1600" dirty="0" smtClean="0"/>
              <a:t>     saluted to thin woman’s son.</a:t>
            </a:r>
          </a:p>
          <a:p>
            <a:pPr marL="285750" indent="-285750">
              <a:buFontTx/>
              <a:buChar char="-"/>
            </a:pPr>
            <a:r>
              <a:rPr lang="en-GB" sz="1600" dirty="0" smtClean="0"/>
              <a:t>Son left school at 14</a:t>
            </a:r>
          </a:p>
          <a:p>
            <a:pPr marL="285750" indent="-285750">
              <a:buFontTx/>
              <a:buChar char="-"/>
            </a:pPr>
            <a:r>
              <a:rPr lang="en-GB" sz="1600" dirty="0" smtClean="0"/>
              <a:t>Donald doesn’t spend much time with his mum</a:t>
            </a:r>
          </a:p>
          <a:p>
            <a:r>
              <a:rPr lang="en-GB" sz="1600" dirty="0"/>
              <a:t> </a:t>
            </a:r>
            <a:r>
              <a:rPr lang="en-GB" sz="1600" dirty="0" smtClean="0"/>
              <a:t>    when he is home.</a:t>
            </a:r>
          </a:p>
          <a:p>
            <a:r>
              <a:rPr lang="en-GB" sz="1600" dirty="0" smtClean="0"/>
              <a:t>-    Enjoyed fishing and his friends </a:t>
            </a:r>
          </a:p>
          <a:p>
            <a:endParaRPr lang="en-GB" sz="1600" dirty="0"/>
          </a:p>
          <a:p>
            <a:r>
              <a:rPr lang="en-GB" sz="1600" dirty="0" smtClean="0"/>
              <a:t>She was a village native</a:t>
            </a:r>
          </a:p>
          <a:p>
            <a:r>
              <a:rPr lang="en-GB" sz="1600" dirty="0" smtClean="0"/>
              <a:t>Has a lack of drive and determination</a:t>
            </a:r>
          </a:p>
          <a:p>
            <a:r>
              <a:rPr lang="en-GB" sz="1600" dirty="0" smtClean="0"/>
              <a:t>Resents the thin woman “outsider” “snob”</a:t>
            </a:r>
          </a:p>
          <a:p>
            <a:r>
              <a:rPr lang="en-GB" sz="1600" dirty="0" smtClean="0"/>
              <a:t>Small minded</a:t>
            </a:r>
          </a:p>
          <a:p>
            <a:r>
              <a:rPr lang="en-GB" sz="1600" dirty="0" smtClean="0"/>
              <a:t>Gossip</a:t>
            </a:r>
          </a:p>
        </p:txBody>
      </p:sp>
      <p:sp>
        <p:nvSpPr>
          <p:cNvPr id="7" name="TextBox 6"/>
          <p:cNvSpPr txBox="1"/>
          <p:nvPr/>
        </p:nvSpPr>
        <p:spPr>
          <a:xfrm>
            <a:off x="4823846" y="2699042"/>
            <a:ext cx="4572690" cy="4031873"/>
          </a:xfrm>
          <a:prstGeom prst="rect">
            <a:avLst/>
          </a:prstGeom>
          <a:noFill/>
        </p:spPr>
        <p:txBody>
          <a:bodyPr wrap="square" rtlCol="0">
            <a:spAutoFit/>
          </a:bodyPr>
          <a:lstStyle/>
          <a:p>
            <a:r>
              <a:rPr lang="en-GB" sz="1600" dirty="0" smtClean="0"/>
              <a:t>Thin woman</a:t>
            </a:r>
          </a:p>
          <a:p>
            <a:r>
              <a:rPr lang="en-GB" sz="1600" dirty="0" smtClean="0"/>
              <a:t>Son was a Sub-Lieutenant in the Navy (Iain)</a:t>
            </a:r>
          </a:p>
          <a:p>
            <a:pPr marL="285750" indent="-285750">
              <a:buFontTx/>
              <a:buChar char="-"/>
            </a:pPr>
            <a:r>
              <a:rPr lang="en-GB" sz="1600" dirty="0" smtClean="0"/>
              <a:t>More pay</a:t>
            </a:r>
          </a:p>
          <a:p>
            <a:pPr marL="285750" indent="-285750">
              <a:buFontTx/>
              <a:buChar char="-"/>
            </a:pPr>
            <a:r>
              <a:rPr lang="en-GB" sz="1600" dirty="0" smtClean="0"/>
              <a:t>Better uniform</a:t>
            </a:r>
          </a:p>
          <a:p>
            <a:pPr marL="285750" indent="-285750">
              <a:buFontTx/>
              <a:buChar char="-"/>
            </a:pPr>
            <a:r>
              <a:rPr lang="en-GB" sz="1600" dirty="0" smtClean="0"/>
              <a:t>Went to university</a:t>
            </a:r>
          </a:p>
          <a:p>
            <a:endParaRPr lang="en-GB" sz="1600" dirty="0"/>
          </a:p>
          <a:p>
            <a:r>
              <a:rPr lang="en-GB" sz="1600" dirty="0" smtClean="0"/>
              <a:t>She was not popular in the village, recently</a:t>
            </a:r>
          </a:p>
          <a:p>
            <a:r>
              <a:rPr lang="en-GB" sz="1600" dirty="0"/>
              <a:t>m</a:t>
            </a:r>
            <a:r>
              <a:rPr lang="en-GB" sz="1600" dirty="0" smtClean="0"/>
              <a:t>oved there (30 years!).</a:t>
            </a:r>
          </a:p>
          <a:p>
            <a:r>
              <a:rPr lang="en-GB" sz="1600" dirty="0" smtClean="0"/>
              <a:t>Widow</a:t>
            </a:r>
          </a:p>
          <a:p>
            <a:r>
              <a:rPr lang="en-GB" sz="1600" dirty="0" smtClean="0"/>
              <a:t>Saved to send her son to university – ambitious</a:t>
            </a:r>
          </a:p>
          <a:p>
            <a:r>
              <a:rPr lang="en-GB" sz="1600" dirty="0" smtClean="0"/>
              <a:t>Knits clothes for her son</a:t>
            </a:r>
          </a:p>
          <a:p>
            <a:r>
              <a:rPr lang="en-GB" sz="1600" dirty="0" smtClean="0"/>
              <a:t>Dainty</a:t>
            </a:r>
          </a:p>
          <a:p>
            <a:r>
              <a:rPr lang="en-GB" sz="1600" dirty="0" smtClean="0"/>
              <a:t>Pale and unfed (saving for her son’s university)</a:t>
            </a:r>
          </a:p>
          <a:p>
            <a:r>
              <a:rPr lang="en-GB" sz="1600" dirty="0" smtClean="0"/>
              <a:t>Doesn’t like gossip</a:t>
            </a:r>
          </a:p>
        </p:txBody>
      </p:sp>
      <p:sp>
        <p:nvSpPr>
          <p:cNvPr id="2" name="Oval 1"/>
          <p:cNvSpPr/>
          <p:nvPr/>
        </p:nvSpPr>
        <p:spPr>
          <a:xfrm>
            <a:off x="3521090" y="332656"/>
            <a:ext cx="2304256" cy="25283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Task:</a:t>
            </a:r>
          </a:p>
          <a:p>
            <a:pPr algn="ctr"/>
            <a:r>
              <a:rPr lang="en-GB" b="1" dirty="0" smtClean="0">
                <a:solidFill>
                  <a:schemeClr val="bg1"/>
                </a:solidFill>
              </a:rPr>
              <a:t>Find evidence in the text to support the following statements </a:t>
            </a:r>
            <a:endParaRPr lang="en-GB" b="1" dirty="0">
              <a:solidFill>
                <a:schemeClr val="bg1"/>
              </a:solidFill>
            </a:endParaRPr>
          </a:p>
        </p:txBody>
      </p:sp>
      <p:pic>
        <p:nvPicPr>
          <p:cNvPr id="4" name="Picture 2" descr="Image result for fat chic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763384"/>
            <a:ext cx="238125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067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251520" y="404664"/>
            <a:ext cx="8686800" cy="5832648"/>
          </a:xfrm>
        </p:spPr>
        <p:txBody>
          <a:bodyPr>
            <a:normAutofit/>
          </a:bodyPr>
          <a:lstStyle/>
          <a:p>
            <a:pPr>
              <a:buFont typeface="Wingdings" pitchFamily="2" charset="2"/>
              <a:buNone/>
            </a:pPr>
            <a:r>
              <a:rPr lang="en-GB" altLang="en-US" sz="2000" b="1" dirty="0" smtClean="0">
                <a:latin typeface="SimSun" panose="02010600030101010101" pitchFamily="2" charset="-122"/>
                <a:ea typeface="SimSun" panose="02010600030101010101" pitchFamily="2" charset="-122"/>
              </a:rPr>
              <a:t>CONTRAST</a:t>
            </a:r>
          </a:p>
          <a:p>
            <a:pPr>
              <a:buFont typeface="Wingdings" pitchFamily="2" charset="2"/>
              <a:buNone/>
            </a:pPr>
            <a:r>
              <a:rPr lang="en-GB" altLang="en-US" sz="2000" b="1" dirty="0" smtClean="0">
                <a:latin typeface="SimSun" panose="02010600030101010101" pitchFamily="2" charset="-122"/>
                <a:ea typeface="SimSun" panose="02010600030101010101" pitchFamily="2" charset="-122"/>
              </a:rPr>
              <a:t>Contrast </a:t>
            </a:r>
            <a:r>
              <a:rPr lang="en-GB" altLang="en-US" sz="2000" b="1" dirty="0">
                <a:latin typeface="SimSun" panose="02010600030101010101" pitchFamily="2" charset="-122"/>
                <a:ea typeface="SimSun" panose="02010600030101010101" pitchFamily="2" charset="-122"/>
              </a:rPr>
              <a:t>means </a:t>
            </a:r>
            <a:r>
              <a:rPr lang="en-GB" altLang="en-US" sz="2000" b="1" dirty="0" smtClean="0">
                <a:latin typeface="SimSun" panose="02010600030101010101" pitchFamily="2" charset="-122"/>
                <a:ea typeface="SimSun" panose="02010600030101010101" pitchFamily="2" charset="-122"/>
              </a:rPr>
              <a:t>opposite or a striking difference between two </a:t>
            </a:r>
          </a:p>
          <a:p>
            <a:pPr>
              <a:buFont typeface="Wingdings" pitchFamily="2" charset="2"/>
              <a:buNone/>
            </a:pPr>
            <a:r>
              <a:rPr lang="en-GB" altLang="en-US" sz="2000" b="1" dirty="0" smtClean="0">
                <a:latin typeface="SimSun" panose="02010600030101010101" pitchFamily="2" charset="-122"/>
                <a:ea typeface="SimSun" panose="02010600030101010101" pitchFamily="2" charset="-122"/>
              </a:rPr>
              <a:t>things.</a:t>
            </a:r>
            <a:endParaRPr lang="en-GB" altLang="en-US" sz="2000" b="1" dirty="0">
              <a:latin typeface="SimSun" panose="02010600030101010101" pitchFamily="2" charset="-122"/>
              <a:ea typeface="SimSun" panose="02010600030101010101" pitchFamily="2" charset="-122"/>
            </a:endParaRPr>
          </a:p>
          <a:p>
            <a:pPr>
              <a:buFont typeface="Wingdings" pitchFamily="2" charset="2"/>
              <a:buNone/>
            </a:pPr>
            <a:endParaRPr lang="en-GB" altLang="en-US" sz="2000" b="1" dirty="0">
              <a:latin typeface="SimSun" panose="02010600030101010101" pitchFamily="2" charset="-122"/>
              <a:ea typeface="SimSun" panose="02010600030101010101" pitchFamily="2" charset="-122"/>
            </a:endParaRPr>
          </a:p>
          <a:p>
            <a:pPr>
              <a:buFont typeface="Wingdings" pitchFamily="2" charset="2"/>
              <a:buNone/>
            </a:pPr>
            <a:r>
              <a:rPr lang="en-GB" altLang="en-US" sz="2000" b="1" dirty="0" smtClean="0">
                <a:solidFill>
                  <a:srgbClr val="7030A0"/>
                </a:solidFill>
                <a:latin typeface="SimSun" panose="02010600030101010101" pitchFamily="2" charset="-122"/>
                <a:ea typeface="SimSun" panose="02010600030101010101" pitchFamily="2" charset="-122"/>
              </a:rPr>
              <a:t>PAIRED TASK &gt;&gt; </a:t>
            </a:r>
            <a:endParaRPr lang="en-GB" altLang="en-US" sz="2000" b="1" dirty="0">
              <a:solidFill>
                <a:srgbClr val="7030A0"/>
              </a:solidFill>
              <a:latin typeface="SimSun" panose="02010600030101010101" pitchFamily="2" charset="-122"/>
              <a:ea typeface="SimSun" panose="02010600030101010101" pitchFamily="2" charset="-122"/>
            </a:endParaRPr>
          </a:p>
          <a:p>
            <a:pPr>
              <a:buFont typeface="Wingdings" pitchFamily="2" charset="2"/>
              <a:buNone/>
            </a:pPr>
            <a:r>
              <a:rPr lang="en-GB" altLang="en-US" sz="2000" b="1" dirty="0">
                <a:solidFill>
                  <a:srgbClr val="7030A0"/>
                </a:solidFill>
                <a:latin typeface="SimSun" panose="02010600030101010101" pitchFamily="2" charset="-122"/>
                <a:ea typeface="SimSun" panose="02010600030101010101" pitchFamily="2" charset="-122"/>
              </a:rPr>
              <a:t>	</a:t>
            </a:r>
            <a:r>
              <a:rPr lang="en-GB" altLang="en-US" sz="2000" b="1" dirty="0" smtClean="0">
                <a:solidFill>
                  <a:srgbClr val="7030A0"/>
                </a:solidFill>
                <a:latin typeface="SimSun" panose="02010600030101010101" pitchFamily="2" charset="-122"/>
                <a:ea typeface="SimSun" panose="02010600030101010101" pitchFamily="2" charset="-122"/>
              </a:rPr>
              <a:t>Using a Venn diagram pull together </a:t>
            </a:r>
            <a:r>
              <a:rPr lang="en-GB" altLang="en-US" sz="2000" b="1" dirty="0">
                <a:solidFill>
                  <a:srgbClr val="7030A0"/>
                </a:solidFill>
                <a:latin typeface="SimSun" panose="02010600030101010101" pitchFamily="2" charset="-122"/>
                <a:ea typeface="SimSun" panose="02010600030101010101" pitchFamily="2" charset="-122"/>
              </a:rPr>
              <a:t>as many differences as you can find between the two women. </a:t>
            </a:r>
            <a:r>
              <a:rPr lang="en-GB" altLang="en-US" sz="2000" b="1" dirty="0" smtClean="0">
                <a:solidFill>
                  <a:srgbClr val="7030A0"/>
                </a:solidFill>
                <a:latin typeface="SimSun" panose="02010600030101010101" pitchFamily="2" charset="-122"/>
                <a:ea typeface="SimSun" panose="02010600030101010101" pitchFamily="2" charset="-122"/>
              </a:rPr>
              <a:t>Fill </a:t>
            </a:r>
            <a:r>
              <a:rPr lang="en-GB" altLang="en-US" sz="2000" b="1" dirty="0">
                <a:solidFill>
                  <a:srgbClr val="7030A0"/>
                </a:solidFill>
                <a:latin typeface="SimSun" panose="02010600030101010101" pitchFamily="2" charset="-122"/>
                <a:ea typeface="SimSun" panose="02010600030101010101" pitchFamily="2" charset="-122"/>
              </a:rPr>
              <a:t>in quotes to back up what you have said</a:t>
            </a:r>
            <a:r>
              <a:rPr lang="en-GB" altLang="en-US" sz="2000" b="1" dirty="0" smtClean="0">
                <a:solidFill>
                  <a:srgbClr val="7030A0"/>
                </a:solidFill>
                <a:latin typeface="SimSun" panose="02010600030101010101" pitchFamily="2" charset="-122"/>
                <a:ea typeface="SimSun" panose="02010600030101010101" pitchFamily="2" charset="-122"/>
              </a:rPr>
              <a:t>.</a:t>
            </a:r>
          </a:p>
          <a:p>
            <a:pPr>
              <a:buFont typeface="Wingdings" pitchFamily="2" charset="2"/>
              <a:buNone/>
            </a:pPr>
            <a:endParaRPr lang="en-GB" altLang="en-US" sz="2000" b="1" dirty="0">
              <a:solidFill>
                <a:srgbClr val="7030A0"/>
              </a:solidFill>
              <a:latin typeface="SimSun" panose="02010600030101010101" pitchFamily="2" charset="-122"/>
              <a:ea typeface="SimSun" panose="02010600030101010101" pitchFamily="2" charset="-122"/>
            </a:endParaRPr>
          </a:p>
          <a:p>
            <a:pPr>
              <a:buFont typeface="Wingdings" pitchFamily="2" charset="2"/>
              <a:buNone/>
            </a:pPr>
            <a:endParaRPr lang="en-US" altLang="en-US" sz="2000" b="1" dirty="0">
              <a:solidFill>
                <a:srgbClr val="7030A0"/>
              </a:solidFill>
              <a:latin typeface="SimSun" panose="02010600030101010101" pitchFamily="2" charset="-122"/>
              <a:ea typeface="SimSun" panose="02010600030101010101" pitchFamily="2" charset="-122"/>
            </a:endParaRPr>
          </a:p>
        </p:txBody>
      </p:sp>
      <p:sp>
        <p:nvSpPr>
          <p:cNvPr id="3" name="Oval 2"/>
          <p:cNvSpPr/>
          <p:nvPr/>
        </p:nvSpPr>
        <p:spPr>
          <a:xfrm>
            <a:off x="3316019" y="3356992"/>
            <a:ext cx="3528392" cy="33123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1556048" y="3356992"/>
            <a:ext cx="3528392" cy="331236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323528" y="3789040"/>
            <a:ext cx="1234505" cy="369332"/>
          </a:xfrm>
          <a:prstGeom prst="rect">
            <a:avLst/>
          </a:prstGeom>
          <a:noFill/>
        </p:spPr>
        <p:txBody>
          <a:bodyPr wrap="none" rtlCol="0">
            <a:spAutoFit/>
          </a:bodyPr>
          <a:lstStyle/>
          <a:p>
            <a:r>
              <a:rPr lang="en-GB" dirty="0" smtClean="0"/>
              <a:t>Thin woman</a:t>
            </a:r>
            <a:endParaRPr lang="en-GB" dirty="0"/>
          </a:p>
        </p:txBody>
      </p:sp>
      <p:sp>
        <p:nvSpPr>
          <p:cNvPr id="5" name="TextBox 4"/>
          <p:cNvSpPr txBox="1"/>
          <p:nvPr/>
        </p:nvSpPr>
        <p:spPr>
          <a:xfrm>
            <a:off x="6844411" y="3607627"/>
            <a:ext cx="1095043" cy="369332"/>
          </a:xfrm>
          <a:prstGeom prst="rect">
            <a:avLst/>
          </a:prstGeom>
          <a:noFill/>
        </p:spPr>
        <p:txBody>
          <a:bodyPr wrap="none" rtlCol="0">
            <a:spAutoFit/>
          </a:bodyPr>
          <a:lstStyle/>
          <a:p>
            <a:r>
              <a:rPr lang="en-GB" dirty="0" smtClean="0"/>
              <a:t>Fat woman</a:t>
            </a:r>
            <a:endParaRPr lang="en-GB" dirty="0"/>
          </a:p>
        </p:txBody>
      </p:sp>
      <p:sp>
        <p:nvSpPr>
          <p:cNvPr id="7" name="Down Arrow 6"/>
          <p:cNvSpPr/>
          <p:nvPr/>
        </p:nvSpPr>
        <p:spPr>
          <a:xfrm rot="18240535">
            <a:off x="1106521" y="3992432"/>
            <a:ext cx="216024" cy="622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1999086">
            <a:off x="7030943" y="3936577"/>
            <a:ext cx="216024" cy="6229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86439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a:bodyPr>
          <a:lstStyle/>
          <a:p>
            <a:pPr>
              <a:buNone/>
            </a:pPr>
            <a:r>
              <a:rPr lang="en-GB" sz="2400" u="sng" dirty="0" smtClean="0">
                <a:latin typeface="SimSun" panose="02010600030101010101" pitchFamily="2" charset="-122"/>
                <a:ea typeface="SimSun" panose="02010600030101010101" pitchFamily="2" charset="-122"/>
              </a:rPr>
              <a:t>Character</a:t>
            </a:r>
          </a:p>
          <a:p>
            <a:pPr>
              <a:buNone/>
            </a:pPr>
            <a:endParaRPr lang="en-GB" sz="2400" u="sng" dirty="0">
              <a:latin typeface="SimSun" panose="02010600030101010101" pitchFamily="2" charset="-122"/>
              <a:ea typeface="SimSun" panose="02010600030101010101" pitchFamily="2" charset="-122"/>
            </a:endParaRPr>
          </a:p>
          <a:p>
            <a:pPr marL="0">
              <a:spcBef>
                <a:spcPts val="0"/>
              </a:spcBef>
              <a:buNone/>
            </a:pPr>
            <a:r>
              <a:rPr lang="en-GB" sz="2400" dirty="0" smtClean="0">
                <a:latin typeface="SimSun" panose="02010600030101010101" pitchFamily="2" charset="-122"/>
                <a:ea typeface="SimSun" panose="02010600030101010101" pitchFamily="2" charset="-122"/>
              </a:rPr>
              <a:t>You have been introduced to a few of the main characters by now. </a:t>
            </a:r>
            <a:r>
              <a:rPr lang="en-GB" sz="2400" dirty="0">
                <a:latin typeface="SimSun" panose="02010600030101010101" pitchFamily="2" charset="-122"/>
                <a:ea typeface="SimSun" panose="02010600030101010101" pitchFamily="2" charset="-122"/>
              </a:rPr>
              <a:t>C</a:t>
            </a:r>
            <a:r>
              <a:rPr lang="en-GB" sz="2400" dirty="0" smtClean="0">
                <a:latin typeface="SimSun" panose="02010600030101010101" pitchFamily="2" charset="-122"/>
                <a:ea typeface="SimSun" panose="02010600030101010101" pitchFamily="2" charset="-122"/>
              </a:rPr>
              <a:t>omplete your Venn diagram for the characters of the fat woman and the thin woman.</a:t>
            </a:r>
          </a:p>
          <a:p>
            <a:pPr marL="0">
              <a:spcBef>
                <a:spcPts val="0"/>
              </a:spcBef>
              <a:buNone/>
            </a:pPr>
            <a:endParaRPr lang="en-GB" sz="2400" dirty="0">
              <a:latin typeface="SimSun" panose="02010600030101010101" pitchFamily="2" charset="-122"/>
              <a:ea typeface="SimSun" panose="02010600030101010101" pitchFamily="2" charset="-122"/>
            </a:endParaRPr>
          </a:p>
          <a:p>
            <a:pPr marL="0">
              <a:spcBef>
                <a:spcPts val="0"/>
              </a:spcBef>
              <a:buFont typeface="Wingdings" pitchFamily="2" charset="2"/>
              <a:buChar char="ü"/>
            </a:pPr>
            <a:r>
              <a:rPr lang="en-GB" sz="2000" b="1" dirty="0" smtClean="0">
                <a:solidFill>
                  <a:srgbClr val="7030A0"/>
                </a:solidFill>
                <a:latin typeface="SimSun" panose="02010600030101010101" pitchFamily="2" charset="-122"/>
                <a:ea typeface="SimSun" panose="02010600030101010101" pitchFamily="2" charset="-122"/>
              </a:rPr>
              <a:t>Actions </a:t>
            </a:r>
            <a:r>
              <a:rPr lang="en-GB" sz="1800" b="1" dirty="0" smtClean="0">
                <a:solidFill>
                  <a:srgbClr val="7030A0"/>
                </a:solidFill>
                <a:latin typeface="SimSun" panose="02010600030101010101" pitchFamily="2" charset="-122"/>
                <a:ea typeface="SimSun" panose="02010600030101010101" pitchFamily="2" charset="-122"/>
              </a:rPr>
              <a:t>(What they do and what this tells us about the kind of 	      person they are)</a:t>
            </a:r>
            <a:endParaRPr lang="en-GB" sz="2000" b="1" dirty="0" smtClean="0">
              <a:solidFill>
                <a:srgbClr val="7030A0"/>
              </a:solidFill>
              <a:latin typeface="SimSun" panose="02010600030101010101" pitchFamily="2" charset="-122"/>
              <a:ea typeface="SimSun" panose="02010600030101010101" pitchFamily="2" charset="-122"/>
            </a:endParaRPr>
          </a:p>
          <a:p>
            <a:pPr marL="0">
              <a:spcBef>
                <a:spcPts val="0"/>
              </a:spcBef>
              <a:buFont typeface="Wingdings" pitchFamily="2" charset="2"/>
              <a:buChar char="ü"/>
            </a:pPr>
            <a:r>
              <a:rPr lang="en-GB" sz="2000" b="1" dirty="0" smtClean="0">
                <a:latin typeface="SimSun" panose="02010600030101010101" pitchFamily="2" charset="-122"/>
                <a:ea typeface="SimSun" panose="02010600030101010101" pitchFamily="2" charset="-122"/>
              </a:rPr>
              <a:t>Speech </a:t>
            </a:r>
            <a:r>
              <a:rPr lang="en-GB" sz="1800" b="1" dirty="0" smtClean="0">
                <a:latin typeface="SimSun" panose="02010600030101010101" pitchFamily="2" charset="-122"/>
                <a:ea typeface="SimSun" panose="02010600030101010101" pitchFamily="2" charset="-122"/>
              </a:rPr>
              <a:t>(What they say, how they speak or what others say about   </a:t>
            </a:r>
          </a:p>
          <a:p>
            <a:pPr marL="0" indent="0">
              <a:spcBef>
                <a:spcPts val="0"/>
              </a:spcBef>
              <a:buNone/>
            </a:pPr>
            <a:r>
              <a:rPr lang="en-GB" sz="1800" b="1" dirty="0" smtClean="0">
                <a:latin typeface="SimSun" panose="02010600030101010101" pitchFamily="2" charset="-122"/>
                <a:ea typeface="SimSun" panose="02010600030101010101" pitchFamily="2" charset="-122"/>
              </a:rPr>
              <a:t>           </a:t>
            </a:r>
            <a:r>
              <a:rPr lang="en-GB" sz="1800" b="1" dirty="0" err="1" smtClean="0">
                <a:latin typeface="SimSun" panose="02010600030101010101" pitchFamily="2" charset="-122"/>
                <a:ea typeface="SimSun" panose="02010600030101010101" pitchFamily="2" charset="-122"/>
              </a:rPr>
              <a:t>them.What</a:t>
            </a:r>
            <a:r>
              <a:rPr lang="en-GB" sz="1800" b="1" dirty="0" smtClean="0">
                <a:latin typeface="SimSun" panose="02010600030101010101" pitchFamily="2" charset="-122"/>
                <a:ea typeface="SimSun" panose="02010600030101010101" pitchFamily="2" charset="-122"/>
              </a:rPr>
              <a:t> does this tell us about their personality?)</a:t>
            </a:r>
            <a:endParaRPr lang="en-GB" sz="2000" b="1" dirty="0" smtClean="0">
              <a:latin typeface="SimSun" panose="02010600030101010101" pitchFamily="2" charset="-122"/>
              <a:ea typeface="SimSun" panose="02010600030101010101" pitchFamily="2" charset="-122"/>
            </a:endParaRPr>
          </a:p>
          <a:p>
            <a:pPr marL="0">
              <a:spcBef>
                <a:spcPts val="0"/>
              </a:spcBef>
              <a:buFont typeface="Wingdings" pitchFamily="2" charset="2"/>
              <a:buChar char="ü"/>
            </a:pPr>
            <a:r>
              <a:rPr lang="en-GB" sz="2000" b="1" dirty="0" smtClean="0">
                <a:solidFill>
                  <a:srgbClr val="00B050"/>
                </a:solidFill>
                <a:latin typeface="SimSun" panose="02010600030101010101" pitchFamily="2" charset="-122"/>
                <a:ea typeface="SimSun" panose="02010600030101010101" pitchFamily="2" charset="-122"/>
              </a:rPr>
              <a:t>Appearance </a:t>
            </a:r>
            <a:r>
              <a:rPr lang="en-GB" sz="1800" b="1" dirty="0" smtClean="0">
                <a:solidFill>
                  <a:srgbClr val="00B050"/>
                </a:solidFill>
                <a:latin typeface="SimSun" panose="02010600030101010101" pitchFamily="2" charset="-122"/>
                <a:ea typeface="SimSun" panose="02010600030101010101" pitchFamily="2" charset="-122"/>
              </a:rPr>
              <a:t>(what do they look like and the impression this    </a:t>
            </a:r>
          </a:p>
          <a:p>
            <a:pPr marL="0" indent="0">
              <a:spcBef>
                <a:spcPts val="0"/>
              </a:spcBef>
              <a:buNone/>
            </a:pPr>
            <a:r>
              <a:rPr lang="en-GB" sz="1800" b="1" dirty="0" smtClean="0">
                <a:solidFill>
                  <a:srgbClr val="00B050"/>
                </a:solidFill>
                <a:latin typeface="SimSun" panose="02010600030101010101" pitchFamily="2" charset="-122"/>
                <a:ea typeface="SimSun" panose="02010600030101010101" pitchFamily="2" charset="-122"/>
              </a:rPr>
              <a:t>                creates in your mind)</a:t>
            </a:r>
            <a:endParaRPr lang="en-GB" sz="2000" b="1" dirty="0" smtClean="0">
              <a:solidFill>
                <a:srgbClr val="00B050"/>
              </a:solidFill>
              <a:latin typeface="SimSun" panose="02010600030101010101" pitchFamily="2" charset="-122"/>
              <a:ea typeface="SimSun" panose="02010600030101010101" pitchFamily="2" charset="-122"/>
            </a:endParaRPr>
          </a:p>
          <a:p>
            <a:pPr marL="0">
              <a:spcBef>
                <a:spcPts val="0"/>
              </a:spcBef>
              <a:buFont typeface="Wingdings" pitchFamily="2" charset="2"/>
              <a:buChar char="ü"/>
            </a:pPr>
            <a:r>
              <a:rPr lang="en-GB" sz="2000" b="1" dirty="0" smtClean="0">
                <a:solidFill>
                  <a:srgbClr val="FF0000"/>
                </a:solidFill>
                <a:latin typeface="SimSun" panose="02010600030101010101" pitchFamily="2" charset="-122"/>
                <a:ea typeface="SimSun" panose="02010600030101010101" pitchFamily="2" charset="-122"/>
              </a:rPr>
              <a:t>Associations</a:t>
            </a:r>
            <a:r>
              <a:rPr lang="en-GB" sz="1800" b="1" dirty="0" smtClean="0">
                <a:solidFill>
                  <a:srgbClr val="FF0000"/>
                </a:solidFill>
                <a:latin typeface="SimSun" panose="02010600030101010101" pitchFamily="2" charset="-122"/>
                <a:ea typeface="SimSun" panose="02010600030101010101" pitchFamily="2" charset="-122"/>
              </a:rPr>
              <a:t> (Imagery) – Are there any images or comparisons    </a:t>
            </a:r>
          </a:p>
          <a:p>
            <a:pPr marL="0" indent="0">
              <a:spcBef>
                <a:spcPts val="0"/>
              </a:spcBef>
              <a:buNone/>
            </a:pPr>
            <a:r>
              <a:rPr lang="en-GB" sz="1800" b="1" dirty="0" smtClean="0">
                <a:solidFill>
                  <a:srgbClr val="FF0000"/>
                </a:solidFill>
                <a:latin typeface="SimSun" panose="02010600030101010101" pitchFamily="2" charset="-122"/>
                <a:ea typeface="SimSun" panose="02010600030101010101" pitchFamily="2" charset="-122"/>
              </a:rPr>
              <a:t>                            when the writer describes this character?</a:t>
            </a:r>
            <a:endParaRPr lang="en-GB" sz="2000" b="1" dirty="0" smtClean="0">
              <a:solidFill>
                <a:srgbClr val="FF0000"/>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28297492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09209911"/>
              </p:ext>
            </p:extLst>
          </p:nvPr>
        </p:nvGraphicFramePr>
        <p:xfrm>
          <a:off x="395536" y="1557555"/>
          <a:ext cx="8229600" cy="4777056"/>
        </p:xfrm>
        <a:graphic>
          <a:graphicData uri="http://schemas.openxmlformats.org/drawingml/2006/table">
            <a:tbl>
              <a:tblPr firstRow="1" bandRow="1">
                <a:tableStyleId>{93296810-A885-4BE3-A3E7-6D5BEEA58F35}</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27963">
                <a:tc>
                  <a:txBody>
                    <a:bodyPr/>
                    <a:lstStyle/>
                    <a:p>
                      <a:endParaRPr lang="en-GB" dirty="0"/>
                    </a:p>
                  </a:txBody>
                  <a:tcPr/>
                </a:tc>
                <a:tc>
                  <a:txBody>
                    <a:bodyPr/>
                    <a:lstStyle/>
                    <a:p>
                      <a:r>
                        <a:rPr lang="en-GB" dirty="0" smtClean="0"/>
                        <a:t>Fat Woman (Sarah)</a:t>
                      </a:r>
                      <a:endParaRPr lang="en-GB" dirty="0"/>
                    </a:p>
                  </a:txBody>
                  <a:tcPr/>
                </a:tc>
                <a:tc>
                  <a:txBody>
                    <a:bodyPr/>
                    <a:lstStyle/>
                    <a:p>
                      <a:r>
                        <a:rPr lang="en-GB" dirty="0" smtClean="0"/>
                        <a:t>Thin Woman </a:t>
                      </a:r>
                      <a:endParaRPr lang="en-GB" dirty="0"/>
                    </a:p>
                  </a:txBody>
                  <a:tcPr/>
                </a:tc>
                <a:extLst>
                  <a:ext uri="{0D108BD9-81ED-4DB2-BD59-A6C34878D82A}">
                    <a16:rowId xmlns:a16="http://schemas.microsoft.com/office/drawing/2014/main" val="10000"/>
                  </a:ext>
                </a:extLst>
              </a:tr>
              <a:tr h="976999">
                <a:tc>
                  <a:txBody>
                    <a:bodyPr/>
                    <a:lstStyle/>
                    <a:p>
                      <a:endParaRPr lang="en-GB" dirty="0" smtClean="0"/>
                    </a:p>
                    <a:p>
                      <a:r>
                        <a:rPr lang="en-GB" dirty="0" smtClean="0"/>
                        <a:t>         Actions</a:t>
                      </a:r>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1"/>
                  </a:ext>
                </a:extLst>
              </a:tr>
              <a:tr h="1210451">
                <a:tc>
                  <a:txBody>
                    <a:bodyPr/>
                    <a:lstStyle/>
                    <a:p>
                      <a:endParaRPr lang="en-GB" dirty="0" smtClean="0"/>
                    </a:p>
                    <a:p>
                      <a:r>
                        <a:rPr lang="en-GB" dirty="0" smtClean="0"/>
                        <a:t>        Speech</a:t>
                      </a:r>
                      <a:endParaRPr lang="en-GB" dirty="0"/>
                    </a:p>
                  </a:txBody>
                  <a:tcPr/>
                </a:tc>
                <a:tc>
                  <a:txBody>
                    <a:bodyPr/>
                    <a:lstStyle/>
                    <a:p>
                      <a:endParaRPr lang="en-GB" sz="1600" i="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i="1" dirty="0" smtClean="0"/>
                        <a:t>“I made sacrifices</a:t>
                      </a:r>
                      <a:r>
                        <a:rPr lang="en-GB" sz="1600" i="1" baseline="0" dirty="0" smtClean="0"/>
                        <a:t> to have my son educated. I lived on a pension of ten shillings a week.”</a:t>
                      </a:r>
                      <a:r>
                        <a:rPr lang="en-GB" sz="1800" i="0" baseline="0" dirty="0"/>
                        <a:t> </a:t>
                      </a:r>
                      <a:r>
                        <a:rPr lang="en-GB" sz="1800" i="0" baseline="0" dirty="0" smtClean="0"/>
                        <a:t>(p.58)</a:t>
                      </a:r>
                      <a:endParaRPr lang="en-GB" sz="1600" i="1" dirty="0" smtClean="0"/>
                    </a:p>
                  </a:txBody>
                  <a:tcPr/>
                </a:tc>
                <a:extLst>
                  <a:ext uri="{0D108BD9-81ED-4DB2-BD59-A6C34878D82A}">
                    <a16:rowId xmlns:a16="http://schemas.microsoft.com/office/drawing/2014/main" val="10002"/>
                  </a:ext>
                </a:extLst>
              </a:tr>
              <a:tr h="976999">
                <a:tc>
                  <a:txBody>
                    <a:bodyPr/>
                    <a:lstStyle/>
                    <a:p>
                      <a:endParaRPr lang="en-GB" dirty="0" smtClean="0"/>
                    </a:p>
                    <a:p>
                      <a:r>
                        <a:rPr lang="en-GB" dirty="0" smtClean="0"/>
                        <a:t>        Appearance</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984644">
                <a:tc>
                  <a:txBody>
                    <a:bodyPr/>
                    <a:lstStyle/>
                    <a:p>
                      <a:r>
                        <a:rPr lang="en-GB" dirty="0" smtClean="0"/>
                        <a:t>   </a:t>
                      </a:r>
                    </a:p>
                    <a:p>
                      <a:r>
                        <a:rPr lang="en-GB" dirty="0" smtClean="0"/>
                        <a:t>       Associations </a:t>
                      </a:r>
                    </a:p>
                    <a:p>
                      <a:r>
                        <a:rPr lang="en-GB" dirty="0" smtClean="0"/>
                        <a:t> (similes/metaphors)</a:t>
                      </a:r>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611560" y="332656"/>
            <a:ext cx="8157361" cy="1200329"/>
          </a:xfrm>
          <a:prstGeom prst="rect">
            <a:avLst/>
          </a:prstGeom>
          <a:noFill/>
        </p:spPr>
        <p:txBody>
          <a:bodyPr wrap="none" rtlCol="0">
            <a:spAutoFit/>
          </a:bodyPr>
          <a:lstStyle/>
          <a:p>
            <a:r>
              <a:rPr lang="en-GB" b="1" i="1" dirty="0" smtClean="0"/>
              <a:t>Taking a Closer Look at Character</a:t>
            </a:r>
          </a:p>
          <a:p>
            <a:endParaRPr lang="en-GB" b="1" i="1" dirty="0" smtClean="0"/>
          </a:p>
          <a:p>
            <a:r>
              <a:rPr lang="en-GB" i="1" dirty="0" smtClean="0"/>
              <a:t>Copy and complete the following table into your jotters, paying close attention to the</a:t>
            </a:r>
          </a:p>
          <a:p>
            <a:r>
              <a:rPr lang="en-GB" i="1" dirty="0"/>
              <a:t>t</a:t>
            </a:r>
            <a:r>
              <a:rPr lang="en-GB" i="1" dirty="0" smtClean="0"/>
              <a:t>ext.</a:t>
            </a:r>
            <a:endParaRPr lang="en-GB" i="1" dirty="0"/>
          </a:p>
        </p:txBody>
      </p:sp>
    </p:spTree>
    <p:extLst>
      <p:ext uri="{BB962C8B-B14F-4D97-AF65-F5344CB8AC3E}">
        <p14:creationId xmlns:p14="http://schemas.microsoft.com/office/powerpoint/2010/main" val="699494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363272" cy="6336704"/>
          </a:xfrm>
        </p:spPr>
        <p:txBody>
          <a:bodyPr>
            <a:normAutofit fontScale="25000" lnSpcReduction="20000"/>
          </a:bodyPr>
          <a:lstStyle/>
          <a:p>
            <a:pPr marL="0" indent="0">
              <a:buNone/>
            </a:pPr>
            <a:r>
              <a:rPr lang="en-GB" sz="6400" b="1" dirty="0" smtClean="0">
                <a:latin typeface="SimSun" panose="02010600030101010101" pitchFamily="2" charset="-122"/>
                <a:ea typeface="SimSun" panose="02010600030101010101" pitchFamily="2" charset="-122"/>
              </a:rPr>
              <a:t>ANALYSIS</a:t>
            </a:r>
          </a:p>
          <a:p>
            <a:pPr marL="0" indent="0">
              <a:buNone/>
            </a:pPr>
            <a:endParaRPr lang="en-GB" sz="6400" b="1" dirty="0">
              <a:latin typeface="SimSun" panose="02010600030101010101" pitchFamily="2" charset="-122"/>
              <a:ea typeface="SimSun" panose="02010600030101010101" pitchFamily="2" charset="-122"/>
            </a:endParaRPr>
          </a:p>
          <a:p>
            <a:pPr marL="0" indent="0">
              <a:buNone/>
            </a:pPr>
            <a:r>
              <a:rPr lang="en-GB" sz="7200" b="1" dirty="0" smtClean="0">
                <a:latin typeface="Comic Sans MS" panose="030F0702030302020204" pitchFamily="66" charset="0"/>
                <a:ea typeface="SimSun" panose="02010600030101010101" pitchFamily="2" charset="-122"/>
                <a:cs typeface="Consolas" panose="020B0609020204030204" pitchFamily="49" charset="0"/>
              </a:rPr>
              <a:t>1) Write a brief summary of the short story ‘The Telegram’</a:t>
            </a:r>
            <a:endParaRPr lang="en-GB" sz="7200" b="1" dirty="0">
              <a:latin typeface="Comic Sans MS" panose="030F0702030302020204" pitchFamily="66" charset="0"/>
              <a:ea typeface="SimSun" panose="02010600030101010101" pitchFamily="2" charset="-122"/>
              <a:cs typeface="Consolas" panose="020B0609020204030204" pitchFamily="49" charset="0"/>
            </a:endParaRPr>
          </a:p>
          <a:p>
            <a:pPr marL="0" indent="0">
              <a:buNone/>
            </a:pPr>
            <a:endParaRPr lang="en-GB" sz="7200" b="1" dirty="0" smtClean="0">
              <a:latin typeface="Comic Sans MS" panose="030F0702030302020204" pitchFamily="66" charset="0"/>
              <a:ea typeface="SimSun" panose="02010600030101010101" pitchFamily="2" charset="-122"/>
              <a:cs typeface="Consolas" panose="020B0609020204030204" pitchFamily="49" charset="0"/>
            </a:endParaRP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2</a:t>
            </a:r>
            <a:r>
              <a:rPr lang="en-GB" sz="7200" b="1" dirty="0" smtClean="0">
                <a:latin typeface="Comic Sans MS" panose="030F0702030302020204" pitchFamily="66" charset="0"/>
                <a:ea typeface="SimSun" panose="02010600030101010101" pitchFamily="2" charset="-122"/>
                <a:cs typeface="Consolas" panose="020B0609020204030204" pitchFamily="49" charset="0"/>
              </a:rPr>
              <a:t>) ‘They </a:t>
            </a:r>
            <a:r>
              <a:rPr lang="en-GB" sz="7200" b="1" dirty="0">
                <a:latin typeface="Comic Sans MS" panose="030F0702030302020204" pitchFamily="66" charset="0"/>
                <a:ea typeface="SimSun" panose="02010600030101010101" pitchFamily="2" charset="-122"/>
                <a:cs typeface="Consolas" panose="020B0609020204030204" pitchFamily="49" charset="0"/>
              </a:rPr>
              <a:t>were like two birds’ (line 3).  </a:t>
            </a: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Draw the two types of birds the author compares the women to.  Annotate your drawing, demonstrating your understanding of the simile.</a:t>
            </a: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 </a:t>
            </a: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3</a:t>
            </a:r>
            <a:r>
              <a:rPr lang="en-GB" sz="7200" b="1" dirty="0" smtClean="0">
                <a:latin typeface="Comic Sans MS" panose="030F0702030302020204" pitchFamily="66" charset="0"/>
                <a:ea typeface="SimSun" panose="02010600030101010101" pitchFamily="2" charset="-122"/>
                <a:cs typeface="Consolas" panose="020B0609020204030204" pitchFamily="49" charset="0"/>
              </a:rPr>
              <a:t>) Explain </a:t>
            </a:r>
            <a:r>
              <a:rPr lang="en-GB" sz="7200" b="1" dirty="0">
                <a:latin typeface="Comic Sans MS" panose="030F0702030302020204" pitchFamily="66" charset="0"/>
                <a:ea typeface="SimSun" panose="02010600030101010101" pitchFamily="2" charset="-122"/>
                <a:cs typeface="Consolas" panose="020B0609020204030204" pitchFamily="49" charset="0"/>
              </a:rPr>
              <a:t>the simile ‘It came upon them as a strange plague’ (</a:t>
            </a:r>
            <a:r>
              <a:rPr lang="en-GB" sz="7200" b="1" dirty="0" smtClean="0">
                <a:latin typeface="Comic Sans MS" panose="030F0702030302020204" pitchFamily="66" charset="0"/>
                <a:ea typeface="SimSun" panose="02010600030101010101" pitchFamily="2" charset="-122"/>
                <a:cs typeface="Consolas" panose="020B0609020204030204" pitchFamily="49" charset="0"/>
              </a:rPr>
              <a:t>line 20).</a:t>
            </a:r>
          </a:p>
          <a:p>
            <a:pPr marL="0" indent="0">
              <a:buNone/>
            </a:pPr>
            <a:endParaRPr lang="en-GB" sz="7200" b="1" dirty="0">
              <a:latin typeface="Comic Sans MS" panose="030F0702030302020204" pitchFamily="66" charset="0"/>
              <a:ea typeface="SimSun" panose="02010600030101010101" pitchFamily="2" charset="-122"/>
              <a:cs typeface="Consolas" panose="020B0609020204030204" pitchFamily="49" charset="0"/>
            </a:endParaRPr>
          </a:p>
          <a:p>
            <a:pPr marL="0" indent="0">
              <a:buNone/>
            </a:pPr>
            <a:r>
              <a:rPr lang="en-GB" sz="7200" b="1" dirty="0" smtClean="0">
                <a:latin typeface="Comic Sans MS" panose="030F0702030302020204" pitchFamily="66" charset="0"/>
                <a:ea typeface="SimSun" panose="02010600030101010101" pitchFamily="2" charset="-122"/>
                <a:cs typeface="Consolas" panose="020B0609020204030204" pitchFamily="49" charset="0"/>
              </a:rPr>
              <a:t>4) What is the significance of the local elder being “clad in black?” (line 24)</a:t>
            </a:r>
            <a:endParaRPr lang="en-GB" sz="7200" b="1" dirty="0">
              <a:latin typeface="Comic Sans MS" panose="030F0702030302020204" pitchFamily="66" charset="0"/>
              <a:ea typeface="SimSun" panose="02010600030101010101" pitchFamily="2" charset="-122"/>
              <a:cs typeface="Consolas" panose="020B0609020204030204" pitchFamily="49" charset="0"/>
            </a:endParaRP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 </a:t>
            </a: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5</a:t>
            </a:r>
            <a:r>
              <a:rPr lang="en-GB" sz="7200" b="1" dirty="0" smtClean="0">
                <a:latin typeface="Comic Sans MS" panose="030F0702030302020204" pitchFamily="66" charset="0"/>
                <a:ea typeface="SimSun" panose="02010600030101010101" pitchFamily="2" charset="-122"/>
                <a:cs typeface="Consolas" panose="020B0609020204030204" pitchFamily="49" charset="0"/>
              </a:rPr>
              <a:t>) Re-read </a:t>
            </a:r>
            <a:r>
              <a:rPr lang="en-GB" sz="7200" b="1" dirty="0">
                <a:latin typeface="Comic Sans MS" panose="030F0702030302020204" pitchFamily="66" charset="0"/>
                <a:ea typeface="SimSun" panose="02010600030101010101" pitchFamily="2" charset="-122"/>
                <a:cs typeface="Consolas" panose="020B0609020204030204" pitchFamily="49" charset="0"/>
              </a:rPr>
              <a:t>paragraph 4. </a:t>
            </a: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In what ways was the telegram ‘</a:t>
            </a:r>
            <a:r>
              <a:rPr lang="en-GB" sz="7200" b="1" i="1" dirty="0">
                <a:latin typeface="Comic Sans MS" panose="030F0702030302020204" pitchFamily="66" charset="0"/>
                <a:ea typeface="SimSun" panose="02010600030101010101" pitchFamily="2" charset="-122"/>
                <a:cs typeface="Consolas" panose="020B0609020204030204" pitchFamily="49" charset="0"/>
              </a:rPr>
              <a:t>just like any other weapon</a:t>
            </a:r>
            <a:r>
              <a:rPr lang="en-GB" sz="7200" b="1" dirty="0" smtClean="0">
                <a:latin typeface="Comic Sans MS" panose="030F0702030302020204" pitchFamily="66" charset="0"/>
                <a:ea typeface="SimSun" panose="02010600030101010101" pitchFamily="2" charset="-122"/>
                <a:cs typeface="Consolas" panose="020B0609020204030204" pitchFamily="49" charset="0"/>
              </a:rPr>
              <a:t>’? (line 30)</a:t>
            </a:r>
            <a:endParaRPr lang="en-GB" sz="7200" b="1" dirty="0">
              <a:latin typeface="Comic Sans MS" panose="030F0702030302020204" pitchFamily="66" charset="0"/>
              <a:ea typeface="SimSun" panose="02010600030101010101" pitchFamily="2" charset="-122"/>
              <a:cs typeface="Consolas" panose="020B0609020204030204" pitchFamily="49" charset="0"/>
            </a:endParaRP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 </a:t>
            </a: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6</a:t>
            </a:r>
            <a:r>
              <a:rPr lang="en-GB" sz="7200" b="1" dirty="0" smtClean="0">
                <a:latin typeface="Comic Sans MS" panose="030F0702030302020204" pitchFamily="66" charset="0"/>
                <a:ea typeface="SimSun" panose="02010600030101010101" pitchFamily="2" charset="-122"/>
                <a:cs typeface="Consolas" panose="020B0609020204030204" pitchFamily="49" charset="0"/>
              </a:rPr>
              <a:t>a) How </a:t>
            </a:r>
            <a:r>
              <a:rPr lang="en-GB" sz="7200" b="1" dirty="0">
                <a:latin typeface="Comic Sans MS" panose="030F0702030302020204" pitchFamily="66" charset="0"/>
                <a:ea typeface="SimSun" panose="02010600030101010101" pitchFamily="2" charset="-122"/>
                <a:cs typeface="Consolas" panose="020B0609020204030204" pitchFamily="49" charset="0"/>
              </a:rPr>
              <a:t>were the two women different?</a:t>
            </a: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6</a:t>
            </a:r>
            <a:r>
              <a:rPr lang="en-GB" sz="7200" b="1" dirty="0" smtClean="0">
                <a:latin typeface="Comic Sans MS" panose="030F0702030302020204" pitchFamily="66" charset="0"/>
                <a:ea typeface="SimSun" panose="02010600030101010101" pitchFamily="2" charset="-122"/>
                <a:cs typeface="Consolas" panose="020B0609020204030204" pitchFamily="49" charset="0"/>
              </a:rPr>
              <a:t>b) In </a:t>
            </a:r>
            <a:r>
              <a:rPr lang="en-GB" sz="7200" b="1" dirty="0">
                <a:latin typeface="Comic Sans MS" panose="030F0702030302020204" pitchFamily="66" charset="0"/>
                <a:ea typeface="SimSun" panose="02010600030101010101" pitchFamily="2" charset="-122"/>
                <a:cs typeface="Consolas" panose="020B0609020204030204" pitchFamily="49" charset="0"/>
              </a:rPr>
              <a:t>what ways were they alike?</a:t>
            </a: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 </a:t>
            </a:r>
          </a:p>
          <a:p>
            <a:pPr marL="0" indent="0">
              <a:buNone/>
            </a:pPr>
            <a:r>
              <a:rPr lang="en-GB" sz="7200" b="1" dirty="0" smtClean="0">
                <a:latin typeface="Comic Sans MS" panose="030F0702030302020204" pitchFamily="66" charset="0"/>
                <a:ea typeface="SimSun" panose="02010600030101010101" pitchFamily="2" charset="-122"/>
                <a:cs typeface="Consolas" panose="020B0609020204030204" pitchFamily="49" charset="0"/>
              </a:rPr>
              <a:t>7) How </a:t>
            </a:r>
            <a:r>
              <a:rPr lang="en-GB" sz="7200" b="1" dirty="0">
                <a:latin typeface="Comic Sans MS" panose="030F0702030302020204" pitchFamily="66" charset="0"/>
                <a:ea typeface="SimSun" panose="02010600030101010101" pitchFamily="2" charset="-122"/>
                <a:cs typeface="Consolas" panose="020B0609020204030204" pitchFamily="49" charset="0"/>
              </a:rPr>
              <a:t>was the paper ‘</a:t>
            </a:r>
            <a:r>
              <a:rPr lang="en-GB" sz="7200" b="1" i="1" dirty="0">
                <a:latin typeface="Comic Sans MS" panose="030F0702030302020204" pitchFamily="66" charset="0"/>
                <a:ea typeface="SimSun" panose="02010600030101010101" pitchFamily="2" charset="-122"/>
                <a:cs typeface="Consolas" panose="020B0609020204030204" pitchFamily="49" charset="0"/>
              </a:rPr>
              <a:t>strange and unnatural</a:t>
            </a:r>
            <a:r>
              <a:rPr lang="en-GB" sz="7200" b="1" dirty="0" smtClean="0">
                <a:latin typeface="Comic Sans MS" panose="030F0702030302020204" pitchFamily="66" charset="0"/>
                <a:ea typeface="SimSun" panose="02010600030101010101" pitchFamily="2" charset="-122"/>
                <a:cs typeface="Consolas" panose="020B0609020204030204" pitchFamily="49" charset="0"/>
              </a:rPr>
              <a:t>’? </a:t>
            </a:r>
            <a:r>
              <a:rPr lang="en-GB" sz="7200" b="1" dirty="0">
                <a:latin typeface="Comic Sans MS" panose="030F0702030302020204" pitchFamily="66" charset="0"/>
                <a:ea typeface="SimSun" panose="02010600030101010101" pitchFamily="2" charset="-122"/>
                <a:cs typeface="Consolas" panose="020B0609020204030204" pitchFamily="49" charset="0"/>
              </a:rPr>
              <a:t>(line </a:t>
            </a:r>
            <a:r>
              <a:rPr lang="en-GB" sz="7200" b="1" dirty="0" smtClean="0">
                <a:latin typeface="Comic Sans MS" panose="030F0702030302020204" pitchFamily="66" charset="0"/>
                <a:ea typeface="SimSun" panose="02010600030101010101" pitchFamily="2" charset="-122"/>
                <a:cs typeface="Consolas" panose="020B0609020204030204" pitchFamily="49" charset="0"/>
              </a:rPr>
              <a:t>52)</a:t>
            </a:r>
            <a:endParaRPr lang="en-GB" sz="7200" b="1" dirty="0">
              <a:latin typeface="Comic Sans MS" panose="030F0702030302020204" pitchFamily="66" charset="0"/>
              <a:ea typeface="SimSun" panose="02010600030101010101" pitchFamily="2" charset="-122"/>
              <a:cs typeface="Consolas" panose="020B0609020204030204" pitchFamily="49" charset="0"/>
            </a:endParaRP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 </a:t>
            </a: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8</a:t>
            </a:r>
            <a:r>
              <a:rPr lang="en-GB" sz="7200" b="1" dirty="0" smtClean="0">
                <a:latin typeface="Comic Sans MS" panose="030F0702030302020204" pitchFamily="66" charset="0"/>
                <a:ea typeface="SimSun" panose="02010600030101010101" pitchFamily="2" charset="-122"/>
                <a:cs typeface="Consolas" panose="020B0609020204030204" pitchFamily="49" charset="0"/>
              </a:rPr>
              <a:t>) The </a:t>
            </a:r>
            <a:r>
              <a:rPr lang="en-GB" sz="7200" b="1" dirty="0">
                <a:latin typeface="Comic Sans MS" panose="030F0702030302020204" pitchFamily="66" charset="0"/>
                <a:ea typeface="SimSun" panose="02010600030101010101" pitchFamily="2" charset="-122"/>
                <a:cs typeface="Consolas" panose="020B0609020204030204" pitchFamily="49" charset="0"/>
              </a:rPr>
              <a:t>women ‘</a:t>
            </a:r>
            <a:r>
              <a:rPr lang="en-GB" sz="7200" b="1" i="1" dirty="0">
                <a:latin typeface="Comic Sans MS" panose="030F0702030302020204" pitchFamily="66" charset="0"/>
                <a:ea typeface="SimSun" panose="02010600030101010101" pitchFamily="2" charset="-122"/>
                <a:cs typeface="Consolas" panose="020B0609020204030204" pitchFamily="49" charset="0"/>
              </a:rPr>
              <a:t>spoke feverishly</a:t>
            </a:r>
            <a:r>
              <a:rPr lang="en-GB" sz="7200" b="1" dirty="0">
                <a:latin typeface="Comic Sans MS" panose="030F0702030302020204" pitchFamily="66" charset="0"/>
                <a:ea typeface="SimSun" panose="02010600030101010101" pitchFamily="2" charset="-122"/>
                <a:cs typeface="Consolas" panose="020B0609020204030204" pitchFamily="49" charset="0"/>
              </a:rPr>
              <a:t>’ (line </a:t>
            </a:r>
            <a:r>
              <a:rPr lang="en-GB" sz="7200" b="1" dirty="0" smtClean="0">
                <a:latin typeface="Comic Sans MS" panose="030F0702030302020204" pitchFamily="66" charset="0"/>
                <a:ea typeface="SimSun" panose="02010600030101010101" pitchFamily="2" charset="-122"/>
                <a:cs typeface="Consolas" panose="020B0609020204030204" pitchFamily="49" charset="0"/>
              </a:rPr>
              <a:t>57).  </a:t>
            </a:r>
            <a:endParaRPr lang="en-GB" sz="7200" b="1" dirty="0">
              <a:latin typeface="Comic Sans MS" panose="030F0702030302020204" pitchFamily="66" charset="0"/>
              <a:ea typeface="SimSun" panose="02010600030101010101" pitchFamily="2" charset="-122"/>
              <a:cs typeface="Consolas" panose="020B0609020204030204" pitchFamily="49" charset="0"/>
            </a:endParaRPr>
          </a:p>
          <a:p>
            <a:pPr marL="0" indent="0">
              <a:buNone/>
            </a:pPr>
            <a:r>
              <a:rPr lang="en-GB" sz="7200" b="1" dirty="0">
                <a:latin typeface="Comic Sans MS" panose="030F0702030302020204" pitchFamily="66" charset="0"/>
                <a:ea typeface="SimSun" panose="02010600030101010101" pitchFamily="2" charset="-122"/>
                <a:cs typeface="Consolas" panose="020B0609020204030204" pitchFamily="49" charset="0"/>
              </a:rPr>
              <a:t>What does this tell you about their emotions?</a:t>
            </a:r>
          </a:p>
          <a:p>
            <a:pPr marL="0" indent="0">
              <a:buNone/>
            </a:pPr>
            <a:r>
              <a:rPr lang="en-GB" sz="5600" b="1" dirty="0">
                <a:latin typeface="Consolas" panose="020B0609020204030204" pitchFamily="49" charset="0"/>
                <a:ea typeface="SimSun" panose="02010600030101010101" pitchFamily="2" charset="-122"/>
                <a:cs typeface="Consolas" panose="020B0609020204030204" pitchFamily="49" charset="0"/>
              </a:rPr>
              <a:t> </a:t>
            </a:r>
          </a:p>
          <a:p>
            <a:pPr marL="0" indent="0">
              <a:buNone/>
            </a:pPr>
            <a:endParaRPr lang="en-GB" dirty="0"/>
          </a:p>
        </p:txBody>
      </p:sp>
    </p:spTree>
    <p:extLst>
      <p:ext uri="{BB962C8B-B14F-4D97-AF65-F5344CB8AC3E}">
        <p14:creationId xmlns:p14="http://schemas.microsoft.com/office/powerpoint/2010/main" val="12635259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332656"/>
            <a:ext cx="8147248" cy="6120680"/>
          </a:xfrm>
        </p:spPr>
        <p:txBody>
          <a:bodyPr>
            <a:normAutofit/>
          </a:bodyPr>
          <a:lstStyle/>
          <a:p>
            <a:pPr marL="0" indent="0">
              <a:buNone/>
            </a:pPr>
            <a:r>
              <a:rPr lang="en-GB" sz="1700" b="1" dirty="0" smtClean="0">
                <a:latin typeface="Consolas" panose="020B0609020204030204" pitchFamily="49" charset="0"/>
                <a:ea typeface="SimSun" panose="02010600030101010101" pitchFamily="2" charset="-122"/>
                <a:cs typeface="Consolas" panose="020B0609020204030204" pitchFamily="49" charset="0"/>
              </a:rPr>
              <a:t>ANALYSIS CONTINUED…</a:t>
            </a:r>
          </a:p>
          <a:p>
            <a:pPr marL="0" indent="0">
              <a:buNone/>
            </a:pPr>
            <a:endParaRPr lang="en-GB" sz="2800" b="1" dirty="0">
              <a:latin typeface="Consolas" panose="020B0609020204030204" pitchFamily="49" charset="0"/>
              <a:ea typeface="SimSun" panose="02010600030101010101" pitchFamily="2" charset="-122"/>
              <a:cs typeface="Consolas" panose="020B0609020204030204" pitchFamily="49" charset="0"/>
            </a:endParaRPr>
          </a:p>
          <a:p>
            <a:pPr marL="0" indent="0">
              <a:buNone/>
            </a:pPr>
            <a:r>
              <a:rPr lang="en-GB" sz="1600" b="1" dirty="0" smtClean="0">
                <a:latin typeface="Consolas" panose="020B0609020204030204" pitchFamily="49" charset="0"/>
                <a:ea typeface="SimSun" panose="02010600030101010101" pitchFamily="2" charset="-122"/>
                <a:cs typeface="Consolas" panose="020B0609020204030204" pitchFamily="49" charset="0"/>
              </a:rPr>
              <a:t>9a) </a:t>
            </a:r>
            <a:r>
              <a:rPr lang="en-GB" sz="1600" b="1" dirty="0">
                <a:latin typeface="Consolas" panose="020B0609020204030204" pitchFamily="49" charset="0"/>
                <a:ea typeface="SimSun" panose="02010600030101010101" pitchFamily="2" charset="-122"/>
                <a:cs typeface="Consolas" panose="020B0609020204030204" pitchFamily="49" charset="0"/>
              </a:rPr>
              <a:t>How were the two sons different?</a:t>
            </a:r>
          </a:p>
          <a:p>
            <a:pPr marL="0" indent="0">
              <a:buNone/>
            </a:pPr>
            <a:r>
              <a:rPr lang="en-GB" sz="1600" b="1" dirty="0" smtClean="0">
                <a:latin typeface="Consolas" panose="020B0609020204030204" pitchFamily="49" charset="0"/>
                <a:ea typeface="SimSun" panose="02010600030101010101" pitchFamily="2" charset="-122"/>
                <a:cs typeface="Consolas" panose="020B0609020204030204" pitchFamily="49" charset="0"/>
              </a:rPr>
              <a:t>9b) In </a:t>
            </a:r>
            <a:r>
              <a:rPr lang="en-GB" sz="1600" b="1" dirty="0">
                <a:latin typeface="Consolas" panose="020B0609020204030204" pitchFamily="49" charset="0"/>
                <a:ea typeface="SimSun" panose="02010600030101010101" pitchFamily="2" charset="-122"/>
                <a:cs typeface="Consolas" panose="020B0609020204030204" pitchFamily="49" charset="0"/>
              </a:rPr>
              <a:t>what ways were they alike? </a:t>
            </a:r>
            <a:endParaRPr lang="en-GB" sz="1600" b="1" dirty="0" smtClean="0">
              <a:latin typeface="Consolas" panose="020B0609020204030204" pitchFamily="49" charset="0"/>
              <a:ea typeface="SimSun" panose="02010600030101010101" pitchFamily="2" charset="-122"/>
              <a:cs typeface="Consolas" panose="020B0609020204030204" pitchFamily="49" charset="0"/>
            </a:endParaRPr>
          </a:p>
          <a:p>
            <a:pPr marL="0" indent="0">
              <a:buNone/>
            </a:pPr>
            <a:endParaRPr lang="en-GB" sz="1600" b="1" dirty="0">
              <a:latin typeface="Consolas" panose="020B0609020204030204" pitchFamily="49" charset="0"/>
              <a:ea typeface="SimSun" panose="02010600030101010101" pitchFamily="2" charset="-122"/>
              <a:cs typeface="Consolas" panose="020B0609020204030204" pitchFamily="49" charset="0"/>
            </a:endParaRPr>
          </a:p>
          <a:p>
            <a:pPr marL="0" indent="0">
              <a:buNone/>
            </a:pPr>
            <a:r>
              <a:rPr lang="en-GB" sz="1600" b="1" dirty="0" smtClean="0">
                <a:latin typeface="Consolas" panose="020B0609020204030204" pitchFamily="49" charset="0"/>
                <a:ea typeface="SimSun" panose="02010600030101010101" pitchFamily="2" charset="-122"/>
                <a:cs typeface="Consolas" panose="020B0609020204030204" pitchFamily="49" charset="0"/>
              </a:rPr>
              <a:t>10)‘</a:t>
            </a:r>
            <a:r>
              <a:rPr lang="en-GB" sz="1600" b="1" i="1" dirty="0" smtClean="0">
                <a:latin typeface="Consolas" panose="020B0609020204030204" pitchFamily="49" charset="0"/>
                <a:ea typeface="SimSun" panose="02010600030101010101" pitchFamily="2" charset="-122"/>
                <a:cs typeface="Consolas" panose="020B0609020204030204" pitchFamily="49" charset="0"/>
              </a:rPr>
              <a:t>They </a:t>
            </a:r>
            <a:r>
              <a:rPr lang="en-GB" sz="1600" b="1" i="1" dirty="0">
                <a:latin typeface="Consolas" panose="020B0609020204030204" pitchFamily="49" charset="0"/>
                <a:ea typeface="SimSun" panose="02010600030101010101" pitchFamily="2" charset="-122"/>
                <a:cs typeface="Consolas" panose="020B0609020204030204" pitchFamily="49" charset="0"/>
              </a:rPr>
              <a:t>looked at each other wildly</a:t>
            </a:r>
            <a:r>
              <a:rPr lang="en-GB" sz="1600" b="1" dirty="0">
                <a:latin typeface="Consolas" panose="020B0609020204030204" pitchFamily="49" charset="0"/>
                <a:ea typeface="SimSun" panose="02010600030101010101" pitchFamily="2" charset="-122"/>
                <a:cs typeface="Consolas" panose="020B0609020204030204" pitchFamily="49" charset="0"/>
              </a:rPr>
              <a:t>.’(lines </a:t>
            </a:r>
            <a:r>
              <a:rPr lang="en-GB" sz="1600" b="1" dirty="0" smtClean="0">
                <a:latin typeface="Consolas" panose="020B0609020204030204" pitchFamily="49" charset="0"/>
                <a:ea typeface="SimSun" panose="02010600030101010101" pitchFamily="2" charset="-122"/>
                <a:cs typeface="Consolas" panose="020B0609020204030204" pitchFamily="49" charset="0"/>
              </a:rPr>
              <a:t>159)</a:t>
            </a:r>
            <a:endParaRPr lang="en-GB" sz="1600" b="1" dirty="0">
              <a:latin typeface="Consolas" panose="020B0609020204030204" pitchFamily="49" charset="0"/>
              <a:ea typeface="SimSun" panose="02010600030101010101" pitchFamily="2" charset="-122"/>
              <a:cs typeface="Consolas" panose="020B0609020204030204" pitchFamily="49" charset="0"/>
            </a:endParaRPr>
          </a:p>
          <a:p>
            <a:pPr marL="0" indent="0">
              <a:buNone/>
            </a:pPr>
            <a:r>
              <a:rPr lang="en-GB" sz="1600" b="1" dirty="0">
                <a:latin typeface="Consolas" panose="020B0609020204030204" pitchFamily="49" charset="0"/>
                <a:ea typeface="SimSun" panose="02010600030101010101" pitchFamily="2" charset="-122"/>
                <a:cs typeface="Consolas" panose="020B0609020204030204" pitchFamily="49" charset="0"/>
              </a:rPr>
              <a:t>What does this tell you about their emotions? </a:t>
            </a:r>
          </a:p>
          <a:p>
            <a:pPr marL="0" indent="0">
              <a:buNone/>
            </a:pPr>
            <a:endParaRPr lang="en-GB" sz="1600" b="1" dirty="0" smtClean="0">
              <a:latin typeface="Consolas" panose="020B0609020204030204" pitchFamily="49" charset="0"/>
              <a:ea typeface="SimSun" panose="02010600030101010101" pitchFamily="2" charset="-122"/>
              <a:cs typeface="Consolas" panose="020B0609020204030204" pitchFamily="49" charset="0"/>
            </a:endParaRPr>
          </a:p>
          <a:p>
            <a:pPr marL="0" indent="0">
              <a:buNone/>
            </a:pPr>
            <a:r>
              <a:rPr lang="en-GB" sz="1600" b="1" dirty="0" smtClean="0">
                <a:latin typeface="Consolas" panose="020B0609020204030204" pitchFamily="49" charset="0"/>
                <a:ea typeface="SimSun" panose="02010600030101010101" pitchFamily="2" charset="-122"/>
                <a:cs typeface="Consolas" panose="020B0609020204030204" pitchFamily="49" charset="0"/>
              </a:rPr>
              <a:t>11) The </a:t>
            </a:r>
            <a:r>
              <a:rPr lang="en-GB" sz="1600" b="1" dirty="0">
                <a:latin typeface="Consolas" panose="020B0609020204030204" pitchFamily="49" charset="0"/>
                <a:ea typeface="SimSun" panose="02010600030101010101" pitchFamily="2" charset="-122"/>
                <a:cs typeface="Consolas" panose="020B0609020204030204" pitchFamily="49" charset="0"/>
              </a:rPr>
              <a:t>fat woman behaved ‘like the Catholics’(line </a:t>
            </a:r>
            <a:r>
              <a:rPr lang="en-GB" sz="1600" b="1" dirty="0" smtClean="0">
                <a:latin typeface="Consolas" panose="020B0609020204030204" pitchFamily="49" charset="0"/>
                <a:ea typeface="SimSun" panose="02010600030101010101" pitchFamily="2" charset="-122"/>
                <a:cs typeface="Consolas" panose="020B0609020204030204" pitchFamily="49" charset="0"/>
              </a:rPr>
              <a:t>187). </a:t>
            </a:r>
            <a:endParaRPr lang="en-GB" sz="1600" b="1" dirty="0">
              <a:latin typeface="Consolas" panose="020B0609020204030204" pitchFamily="49" charset="0"/>
              <a:ea typeface="SimSun" panose="02010600030101010101" pitchFamily="2" charset="-122"/>
              <a:cs typeface="Consolas" panose="020B0609020204030204" pitchFamily="49" charset="0"/>
            </a:endParaRPr>
          </a:p>
          <a:p>
            <a:pPr marL="0" indent="0">
              <a:buNone/>
            </a:pPr>
            <a:r>
              <a:rPr lang="en-GB" sz="1600" b="1" dirty="0">
                <a:latin typeface="Consolas" panose="020B0609020204030204" pitchFamily="49" charset="0"/>
                <a:ea typeface="SimSun" panose="02010600030101010101" pitchFamily="2" charset="-122"/>
                <a:cs typeface="Consolas" panose="020B0609020204030204" pitchFamily="49" charset="0"/>
              </a:rPr>
              <a:t>What things did she do?  What does this tell us about her character?</a:t>
            </a:r>
          </a:p>
          <a:p>
            <a:pPr marL="0" indent="0">
              <a:buNone/>
            </a:pPr>
            <a:r>
              <a:rPr lang="en-GB" sz="1600" b="1" dirty="0">
                <a:latin typeface="Consolas" panose="020B0609020204030204" pitchFamily="49" charset="0"/>
                <a:ea typeface="SimSun" panose="02010600030101010101" pitchFamily="2" charset="-122"/>
                <a:cs typeface="Consolas" panose="020B0609020204030204" pitchFamily="49" charset="0"/>
              </a:rPr>
              <a:t> </a:t>
            </a:r>
          </a:p>
          <a:p>
            <a:pPr marL="0" indent="0">
              <a:buNone/>
            </a:pPr>
            <a:r>
              <a:rPr lang="en-GB" sz="1600" b="1" dirty="0" smtClean="0">
                <a:latin typeface="Consolas" panose="020B0609020204030204" pitchFamily="49" charset="0"/>
                <a:ea typeface="SimSun" panose="02010600030101010101" pitchFamily="2" charset="-122"/>
                <a:cs typeface="Consolas" panose="020B0609020204030204" pitchFamily="49" charset="0"/>
              </a:rPr>
              <a:t>12) How </a:t>
            </a:r>
            <a:r>
              <a:rPr lang="en-GB" sz="1600" b="1" dirty="0">
                <a:latin typeface="Consolas" panose="020B0609020204030204" pitchFamily="49" charset="0"/>
                <a:ea typeface="SimSun" panose="02010600030101010101" pitchFamily="2" charset="-122"/>
                <a:cs typeface="Consolas" panose="020B0609020204030204" pitchFamily="49" charset="0"/>
              </a:rPr>
              <a:t>did the thin woman behave (lines </a:t>
            </a:r>
            <a:r>
              <a:rPr lang="en-GB" sz="1600" b="1" dirty="0" smtClean="0">
                <a:latin typeface="Consolas" panose="020B0609020204030204" pitchFamily="49" charset="0"/>
                <a:ea typeface="SimSun" panose="02010600030101010101" pitchFamily="2" charset="-122"/>
                <a:cs typeface="Consolas" panose="020B0609020204030204" pitchFamily="49" charset="0"/>
              </a:rPr>
              <a:t>193-198 and 205-210)?</a:t>
            </a:r>
          </a:p>
          <a:p>
            <a:pPr marL="0" indent="0">
              <a:buNone/>
            </a:pPr>
            <a:r>
              <a:rPr lang="en-GB" sz="1600" b="1" dirty="0">
                <a:latin typeface="Consolas" panose="020B0609020204030204" pitchFamily="49" charset="0"/>
                <a:ea typeface="SimSun" panose="02010600030101010101" pitchFamily="2" charset="-122"/>
                <a:cs typeface="Consolas" panose="020B0609020204030204" pitchFamily="49" charset="0"/>
              </a:rPr>
              <a:t> </a:t>
            </a:r>
          </a:p>
          <a:p>
            <a:pPr marL="0" indent="0">
              <a:buNone/>
            </a:pPr>
            <a:r>
              <a:rPr lang="en-GB" sz="1600" b="1" dirty="0" smtClean="0">
                <a:latin typeface="Consolas" panose="020B0609020204030204" pitchFamily="49" charset="0"/>
                <a:ea typeface="SimSun" panose="02010600030101010101" pitchFamily="2" charset="-122"/>
                <a:cs typeface="Consolas" panose="020B0609020204030204" pitchFamily="49" charset="0"/>
              </a:rPr>
              <a:t>13) What </a:t>
            </a:r>
            <a:r>
              <a:rPr lang="en-GB" sz="1600" b="1" dirty="0">
                <a:latin typeface="Consolas" panose="020B0609020204030204" pitchFamily="49" charset="0"/>
                <a:ea typeface="SimSun" panose="02010600030101010101" pitchFamily="2" charset="-122"/>
                <a:cs typeface="Consolas" panose="020B0609020204030204" pitchFamily="49" charset="0"/>
              </a:rPr>
              <a:t>is the twist in the story?</a:t>
            </a:r>
          </a:p>
          <a:p>
            <a:pPr marL="0" indent="0">
              <a:buNone/>
            </a:pPr>
            <a:r>
              <a:rPr lang="en-GB" sz="1600" b="1" dirty="0">
                <a:latin typeface="Consolas" panose="020B0609020204030204" pitchFamily="49" charset="0"/>
                <a:ea typeface="SimSun" panose="02010600030101010101" pitchFamily="2" charset="-122"/>
                <a:cs typeface="Consolas" panose="020B0609020204030204" pitchFamily="49" charset="0"/>
              </a:rPr>
              <a:t> </a:t>
            </a:r>
          </a:p>
          <a:p>
            <a:pPr marL="0" indent="0">
              <a:buNone/>
            </a:pPr>
            <a:r>
              <a:rPr lang="en-GB" sz="1600" b="1" dirty="0" smtClean="0">
                <a:latin typeface="Consolas" panose="020B0609020204030204" pitchFamily="49" charset="0"/>
                <a:ea typeface="SimSun" panose="02010600030101010101" pitchFamily="2" charset="-122"/>
                <a:cs typeface="Consolas" panose="020B0609020204030204" pitchFamily="49" charset="0"/>
              </a:rPr>
              <a:t>14) Describe the character of </a:t>
            </a:r>
            <a:r>
              <a:rPr lang="en-GB" sz="1600" b="1" dirty="0">
                <a:latin typeface="Consolas" panose="020B0609020204030204" pitchFamily="49" charset="0"/>
                <a:ea typeface="SimSun" panose="02010600030101010101" pitchFamily="2" charset="-122"/>
                <a:cs typeface="Consolas" panose="020B0609020204030204" pitchFamily="49" charset="0"/>
              </a:rPr>
              <a:t>Macleod.  </a:t>
            </a:r>
          </a:p>
          <a:p>
            <a:pPr marL="0" indent="0">
              <a:buNone/>
            </a:pPr>
            <a:r>
              <a:rPr lang="en-GB" sz="1600" b="1" dirty="0" smtClean="0">
                <a:latin typeface="Consolas" panose="020B0609020204030204" pitchFamily="49" charset="0"/>
                <a:ea typeface="SimSun" panose="02010600030101010101" pitchFamily="2" charset="-122"/>
                <a:cs typeface="Consolas" panose="020B0609020204030204" pitchFamily="49" charset="0"/>
              </a:rPr>
              <a:t>Include quotes </a:t>
            </a:r>
            <a:r>
              <a:rPr lang="en-GB" sz="1600" b="1" dirty="0">
                <a:latin typeface="Consolas" panose="020B0609020204030204" pitchFamily="49" charset="0"/>
                <a:ea typeface="SimSun" panose="02010600030101010101" pitchFamily="2" charset="-122"/>
                <a:cs typeface="Consolas" panose="020B0609020204030204" pitchFamily="49" charset="0"/>
              </a:rPr>
              <a:t>from the story that illustrate his character.</a:t>
            </a:r>
          </a:p>
          <a:p>
            <a:pPr marL="0" indent="0">
              <a:buNone/>
            </a:pPr>
            <a:endParaRPr lang="en-GB" sz="1600" b="1" dirty="0">
              <a:latin typeface="Consolas" panose="020B0609020204030204" pitchFamily="49" charset="0"/>
              <a:ea typeface="SimSun" panose="02010600030101010101" pitchFamily="2" charset="-122"/>
              <a:cs typeface="Consolas" panose="020B0609020204030204" pitchFamily="49" charset="0"/>
            </a:endParaRPr>
          </a:p>
          <a:p>
            <a:pPr marL="0" indent="0">
              <a:buNone/>
            </a:pPr>
            <a:r>
              <a:rPr lang="en-GB" sz="1600" b="1" dirty="0" smtClean="0">
                <a:latin typeface="Consolas" panose="020B0609020204030204" pitchFamily="49" charset="0"/>
                <a:ea typeface="SimSun" panose="02010600030101010101" pitchFamily="2" charset="-122"/>
                <a:cs typeface="Consolas" panose="020B0609020204030204" pitchFamily="49" charset="0"/>
              </a:rPr>
              <a:t>15) What are </a:t>
            </a:r>
            <a:r>
              <a:rPr lang="en-GB" sz="1600" b="1" dirty="0">
                <a:latin typeface="Consolas" panose="020B0609020204030204" pitchFamily="49" charset="0"/>
                <a:ea typeface="SimSun" panose="02010600030101010101" pitchFamily="2" charset="-122"/>
                <a:cs typeface="Consolas" panose="020B0609020204030204" pitchFamily="49" charset="0"/>
              </a:rPr>
              <a:t>the </a:t>
            </a:r>
            <a:r>
              <a:rPr lang="en-GB" sz="1600" b="1" dirty="0" smtClean="0">
                <a:latin typeface="Consolas" panose="020B0609020204030204" pitchFamily="49" charset="0"/>
                <a:ea typeface="SimSun" panose="02010600030101010101" pitchFamily="2" charset="-122"/>
                <a:cs typeface="Consolas" panose="020B0609020204030204" pitchFamily="49" charset="0"/>
              </a:rPr>
              <a:t>main themes in the </a:t>
            </a:r>
            <a:r>
              <a:rPr lang="en-GB" sz="1600" b="1" dirty="0">
                <a:latin typeface="Consolas" panose="020B0609020204030204" pitchFamily="49" charset="0"/>
                <a:ea typeface="SimSun" panose="02010600030101010101" pitchFamily="2" charset="-122"/>
                <a:cs typeface="Consolas" panose="020B0609020204030204" pitchFamily="49" charset="0"/>
              </a:rPr>
              <a:t>short story?</a:t>
            </a:r>
          </a:p>
          <a:p>
            <a:pPr marL="0" indent="0">
              <a:buNone/>
            </a:pPr>
            <a:endParaRPr lang="en-GB" dirty="0"/>
          </a:p>
        </p:txBody>
      </p:sp>
    </p:spTree>
    <p:extLst>
      <p:ext uri="{BB962C8B-B14F-4D97-AF65-F5344CB8AC3E}">
        <p14:creationId xmlns:p14="http://schemas.microsoft.com/office/powerpoint/2010/main" val="3758532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04664"/>
            <a:ext cx="8363272" cy="5615136"/>
          </a:xfrm>
        </p:spPr>
        <p:txBody>
          <a:bodyPr/>
          <a:lstStyle/>
          <a:p>
            <a:pPr marL="0" indent="0">
              <a:buNone/>
            </a:pPr>
            <a:r>
              <a:rPr lang="en-GB" b="1" u="sng" dirty="0" smtClean="0">
                <a:latin typeface="SimSun" panose="02010600030101010101" pitchFamily="2" charset="-122"/>
                <a:ea typeface="SimSun" panose="02010600030101010101" pitchFamily="2" charset="-122"/>
              </a:rPr>
              <a:t>Symbolism and Irony</a:t>
            </a:r>
          </a:p>
          <a:p>
            <a:pPr marL="0" indent="0">
              <a:buNone/>
            </a:pPr>
            <a:endParaRPr lang="en-GB" b="1" u="sng" dirty="0" smtClean="0">
              <a:latin typeface="SimSun" panose="02010600030101010101" pitchFamily="2" charset="-122"/>
              <a:ea typeface="SimSun" panose="02010600030101010101" pitchFamily="2" charset="-122"/>
            </a:endParaRPr>
          </a:p>
          <a:p>
            <a:pPr>
              <a:buFont typeface="Wingdings" panose="05000000000000000000" pitchFamily="2" charset="2"/>
              <a:buChar char="v"/>
            </a:pPr>
            <a:r>
              <a:rPr lang="en-GB" sz="1800" b="1" dirty="0" smtClean="0">
                <a:latin typeface="SimSun" panose="02010600030101010101" pitchFamily="2" charset="-122"/>
                <a:ea typeface="SimSun" panose="02010600030101010101" pitchFamily="2" charset="-122"/>
              </a:rPr>
              <a:t>The elder Macleod is wearing black, how is this symbolic?</a:t>
            </a:r>
            <a:endParaRPr lang="en-GB" sz="1800" b="1" dirty="0">
              <a:latin typeface="SimSun" panose="02010600030101010101" pitchFamily="2" charset="-122"/>
              <a:ea typeface="SimSun" panose="02010600030101010101" pitchFamily="2" charset="-122"/>
            </a:endParaRPr>
          </a:p>
          <a:p>
            <a:pPr marL="0" indent="0">
              <a:buNone/>
            </a:pPr>
            <a:endParaRPr lang="en-GB" sz="1800" b="1" dirty="0" smtClean="0">
              <a:latin typeface="SimSun" panose="02010600030101010101" pitchFamily="2" charset="-122"/>
              <a:ea typeface="SimSun" panose="02010600030101010101" pitchFamily="2" charset="-122"/>
            </a:endParaRPr>
          </a:p>
          <a:p>
            <a:pPr marL="0" indent="0">
              <a:buNone/>
            </a:pPr>
            <a:r>
              <a:rPr lang="en-GB" sz="1800" b="1" dirty="0" smtClean="0">
                <a:latin typeface="SimSun" panose="02010600030101010101" pitchFamily="2" charset="-122"/>
                <a:ea typeface="SimSun" panose="02010600030101010101" pitchFamily="2" charset="-122"/>
              </a:rPr>
              <a:t>In stark contrast to elder Macleod, the </a:t>
            </a:r>
            <a:r>
              <a:rPr lang="en-GB" sz="1800" b="1" dirty="0">
                <a:latin typeface="SimSun" panose="02010600030101010101" pitchFamily="2" charset="-122"/>
                <a:ea typeface="SimSun" panose="02010600030101010101" pitchFamily="2" charset="-122"/>
              </a:rPr>
              <a:t>telegram is colourful, it was “a piece of yellow paper</a:t>
            </a:r>
            <a:r>
              <a:rPr lang="en-GB" sz="1800" b="1" dirty="0" smtClean="0">
                <a:latin typeface="SimSun" panose="02010600030101010101" pitchFamily="2" charset="-122"/>
                <a:ea typeface="SimSun" panose="02010600030101010101" pitchFamily="2" charset="-122"/>
              </a:rPr>
              <a:t>.”(lines 50-51)</a:t>
            </a:r>
          </a:p>
          <a:p>
            <a:pPr marL="0" indent="0">
              <a:buNone/>
            </a:pPr>
            <a:endParaRPr lang="en-GB" sz="1800" b="1" dirty="0">
              <a:latin typeface="SimSun" panose="02010600030101010101" pitchFamily="2" charset="-122"/>
              <a:ea typeface="SimSun" panose="02010600030101010101" pitchFamily="2" charset="-122"/>
            </a:endParaRPr>
          </a:p>
          <a:p>
            <a:pPr marL="0" indent="0">
              <a:buNone/>
            </a:pPr>
            <a:r>
              <a:rPr lang="en-GB" sz="1800" b="1" dirty="0" smtClean="0">
                <a:latin typeface="SimSun" panose="02010600030101010101" pitchFamily="2" charset="-122"/>
                <a:ea typeface="SimSun" panose="02010600030101010101" pitchFamily="2" charset="-122"/>
              </a:rPr>
              <a:t>The </a:t>
            </a:r>
            <a:r>
              <a:rPr lang="en-GB" sz="1800" b="1" dirty="0">
                <a:latin typeface="SimSun" panose="02010600030101010101" pitchFamily="2" charset="-122"/>
                <a:ea typeface="SimSun" panose="02010600030101010101" pitchFamily="2" charset="-122"/>
              </a:rPr>
              <a:t>writer’s choice of colour is deliberately ironic, you would expect yellow paper to carry a cheerful message, instead it carries something dreadful</a:t>
            </a:r>
            <a:r>
              <a:rPr lang="en-GB" sz="1800" b="1" dirty="0" smtClean="0">
                <a:latin typeface="SimSun" panose="02010600030101010101" pitchFamily="2" charset="-122"/>
                <a:ea typeface="SimSun" panose="02010600030101010101" pitchFamily="2" charset="-122"/>
              </a:rPr>
              <a:t>. </a:t>
            </a:r>
            <a:r>
              <a:rPr lang="en-GB" sz="1800" b="1" dirty="0" smtClean="0">
                <a:solidFill>
                  <a:srgbClr val="00B050"/>
                </a:solidFill>
                <a:latin typeface="SimSun" panose="02010600030101010101" pitchFamily="2" charset="-122"/>
                <a:ea typeface="SimSun" panose="02010600030101010101" pitchFamily="2" charset="-122"/>
              </a:rPr>
              <a:t>Update your notes appropriately!</a:t>
            </a:r>
          </a:p>
          <a:p>
            <a:pPr marL="0" indent="0">
              <a:buNone/>
            </a:pPr>
            <a:endParaRPr lang="en-GB" sz="1800" b="1" u="sng" dirty="0">
              <a:latin typeface="SimSun" panose="02010600030101010101" pitchFamily="2" charset="-122"/>
              <a:ea typeface="SimSun" panose="02010600030101010101" pitchFamily="2" charset="-122"/>
            </a:endParaRPr>
          </a:p>
          <a:p>
            <a:pPr>
              <a:buFont typeface="Wingdings" panose="05000000000000000000" pitchFamily="2" charset="2"/>
              <a:buChar char="v"/>
            </a:pPr>
            <a:r>
              <a:rPr lang="en-GB" sz="1800" b="1" dirty="0" smtClean="0">
                <a:latin typeface="SimSun" panose="02010600030101010101" pitchFamily="2" charset="-122"/>
                <a:ea typeface="SimSun" panose="02010600030101010101" pitchFamily="2" charset="-122"/>
              </a:rPr>
              <a:t>Write a few lines explaining why Crichton Smith has used the colour yellow to describe the telegram and how effective you find this irony.</a:t>
            </a:r>
            <a:endParaRPr lang="en-GB" sz="1800" b="1" dirty="0">
              <a:latin typeface="SimSun" panose="02010600030101010101" pitchFamily="2" charset="-122"/>
              <a:ea typeface="SimSun" panose="02010600030101010101" pitchFamily="2" charset="-122"/>
            </a:endParaRPr>
          </a:p>
        </p:txBody>
      </p:sp>
      <p:pic>
        <p:nvPicPr>
          <p:cNvPr id="2050" name="Picture 2" descr="http://rlv.zcache.co.uk/irony_definition_mouse_pad-r35ca8d95863942f4aa4b08f4f3b6f5bb_x74vi_8byvr_1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3" y="4965624"/>
            <a:ext cx="1703735" cy="1703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766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332656"/>
            <a:ext cx="8291264" cy="5615136"/>
          </a:xfrm>
        </p:spPr>
        <p:txBody>
          <a:bodyPr>
            <a:normAutofit/>
          </a:bodyPr>
          <a:lstStyle/>
          <a:p>
            <a:pPr marL="0" indent="0">
              <a:buNone/>
            </a:pPr>
            <a:r>
              <a:rPr lang="en-GB" sz="2400" b="1" u="sng" dirty="0" smtClean="0">
                <a:latin typeface="SimSun" panose="02010600030101010101" pitchFamily="2" charset="-122"/>
                <a:ea typeface="SimSun" panose="02010600030101010101" pitchFamily="2" charset="-122"/>
              </a:rPr>
              <a:t>Emotions and Feelings</a:t>
            </a:r>
            <a:endParaRPr lang="en-GB" sz="2400" b="1" u="sng" dirty="0">
              <a:latin typeface="SimSun" panose="02010600030101010101" pitchFamily="2" charset="-122"/>
              <a:ea typeface="SimSun" panose="02010600030101010101" pitchFamily="2" charset="-122"/>
            </a:endParaRPr>
          </a:p>
          <a:p>
            <a:pPr marL="0" indent="0">
              <a:buNone/>
            </a:pPr>
            <a:r>
              <a:rPr lang="en-GB" sz="1800" b="1" dirty="0" smtClean="0">
                <a:latin typeface="SimSun" panose="02010600030101010101" pitchFamily="2" charset="-122"/>
                <a:ea typeface="SimSun" panose="02010600030101010101" pitchFamily="2" charset="-122"/>
              </a:rPr>
              <a:t>Both of the women in the short story go through a range </a:t>
            </a:r>
          </a:p>
          <a:p>
            <a:pPr marL="0" indent="0">
              <a:buNone/>
            </a:pPr>
            <a:r>
              <a:rPr lang="en-GB" sz="1800" b="1" dirty="0" smtClean="0">
                <a:latin typeface="SimSun" panose="02010600030101010101" pitchFamily="2" charset="-122"/>
                <a:ea typeface="SimSun" panose="02010600030101010101" pitchFamily="2" charset="-122"/>
              </a:rPr>
              <a:t>of emotions when they see elder Macleod walking up the </a:t>
            </a:r>
          </a:p>
          <a:p>
            <a:pPr marL="0" indent="0">
              <a:buNone/>
            </a:pPr>
            <a:r>
              <a:rPr lang="en-GB" sz="1800" b="1" dirty="0" smtClean="0">
                <a:latin typeface="SimSun" panose="02010600030101010101" pitchFamily="2" charset="-122"/>
                <a:ea typeface="SimSun" panose="02010600030101010101" pitchFamily="2" charset="-122"/>
              </a:rPr>
              <a:t>street towards them with the yellow telegram. </a:t>
            </a:r>
          </a:p>
          <a:p>
            <a:pPr marL="0" indent="0">
              <a:buNone/>
            </a:pPr>
            <a:endParaRPr lang="en-GB" sz="1800" b="1" dirty="0">
              <a:latin typeface="SimSun" panose="02010600030101010101" pitchFamily="2" charset="-122"/>
              <a:ea typeface="SimSun" panose="02010600030101010101" pitchFamily="2" charset="-122"/>
            </a:endParaRPr>
          </a:p>
          <a:p>
            <a:pPr marL="0" indent="0">
              <a:buNone/>
            </a:pPr>
            <a:r>
              <a:rPr lang="en-GB" sz="1800" b="1" dirty="0" smtClean="0">
                <a:latin typeface="SimSun" panose="02010600030101010101" pitchFamily="2" charset="-122"/>
                <a:ea typeface="SimSun" panose="02010600030101010101" pitchFamily="2" charset="-122"/>
              </a:rPr>
              <a:t>Find evidence (so, quote) from conversations between the two women from the text to highlight these emotions. Both women deal with these emotions in very different ways. **Pages 61-62**</a:t>
            </a:r>
          </a:p>
          <a:p>
            <a:pPr marL="0" indent="0">
              <a:buNone/>
            </a:pPr>
            <a:r>
              <a:rPr lang="en-GB" sz="1800" b="1" dirty="0" smtClean="0">
                <a:latin typeface="SimSun" panose="02010600030101010101" pitchFamily="2" charset="-122"/>
                <a:ea typeface="SimSun" panose="02010600030101010101" pitchFamily="2" charset="-122"/>
              </a:rPr>
              <a:t>You may wish to collate your ideas in a table &gt;&gt;</a:t>
            </a:r>
            <a:endParaRPr lang="en-GB" sz="1800" b="1" dirty="0">
              <a:latin typeface="SimSun" panose="02010600030101010101" pitchFamily="2" charset="-122"/>
              <a:ea typeface="SimSun" panose="02010600030101010101" pitchFamily="2" charset="-122"/>
            </a:endParaRPr>
          </a:p>
        </p:txBody>
      </p:sp>
      <p:pic>
        <p:nvPicPr>
          <p:cNvPr id="3074" name="Picture 2" descr="https://www.childline.org.uk/SiteCollectionImages/Issue%20images/HomeworkAndexams_281x2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492" y="0"/>
            <a:ext cx="2038508" cy="16104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2690370387"/>
              </p:ext>
            </p:extLst>
          </p:nvPr>
        </p:nvGraphicFramePr>
        <p:xfrm>
          <a:off x="395536" y="3645024"/>
          <a:ext cx="8280920" cy="4019223"/>
        </p:xfrm>
        <a:graphic>
          <a:graphicData uri="http://schemas.openxmlformats.org/drawingml/2006/table">
            <a:tbl>
              <a:tblPr firstRow="1" bandRow="1">
                <a:tableStyleId>{5C22544A-7EE6-4342-B048-85BDC9FD1C3A}</a:tableStyleId>
              </a:tblPr>
              <a:tblGrid>
                <a:gridCol w="4140460">
                  <a:extLst>
                    <a:ext uri="{9D8B030D-6E8A-4147-A177-3AD203B41FA5}">
                      <a16:colId xmlns:a16="http://schemas.microsoft.com/office/drawing/2014/main" val="20000"/>
                    </a:ext>
                  </a:extLst>
                </a:gridCol>
                <a:gridCol w="4140460">
                  <a:extLst>
                    <a:ext uri="{9D8B030D-6E8A-4147-A177-3AD203B41FA5}">
                      <a16:colId xmlns:a16="http://schemas.microsoft.com/office/drawing/2014/main" val="20001"/>
                    </a:ext>
                  </a:extLst>
                </a:gridCol>
              </a:tblGrid>
              <a:tr h="547261">
                <a:tc>
                  <a:txBody>
                    <a:bodyPr/>
                    <a:lstStyle/>
                    <a:p>
                      <a:r>
                        <a:rPr lang="en-GB" dirty="0" smtClean="0"/>
                        <a:t>Fat Woman’s Emotions (with examples)</a:t>
                      </a:r>
                      <a:endParaRPr lang="en-GB" dirty="0"/>
                    </a:p>
                  </a:txBody>
                  <a:tcPr/>
                </a:tc>
                <a:tc>
                  <a:txBody>
                    <a:bodyPr/>
                    <a:lstStyle/>
                    <a:p>
                      <a:r>
                        <a:rPr lang="en-GB" dirty="0" smtClean="0"/>
                        <a:t>Thin Woman’s emotions (with</a:t>
                      </a:r>
                      <a:r>
                        <a:rPr lang="en-GB" baseline="0" dirty="0" smtClean="0"/>
                        <a:t> examples)</a:t>
                      </a:r>
                      <a:endParaRPr lang="en-GB" dirty="0"/>
                    </a:p>
                  </a:txBody>
                  <a:tcPr/>
                </a:tc>
                <a:extLst>
                  <a:ext uri="{0D108BD9-81ED-4DB2-BD59-A6C34878D82A}">
                    <a16:rowId xmlns:a16="http://schemas.microsoft.com/office/drawing/2014/main" val="10000"/>
                  </a:ext>
                </a:extLst>
              </a:tr>
              <a:tr h="547261">
                <a:tc>
                  <a:txBody>
                    <a:bodyPr/>
                    <a:lstStyle/>
                    <a:p>
                      <a:r>
                        <a:rPr lang="en-GB" dirty="0" smtClean="0"/>
                        <a:t>“</a:t>
                      </a:r>
                      <a:r>
                        <a:rPr lang="en-GB" i="1" dirty="0" smtClean="0"/>
                        <a:t>Oh, pray God it wasn’t hers.</a:t>
                      </a:r>
                      <a:r>
                        <a:rPr lang="en-GB" i="1" baseline="0" dirty="0" smtClean="0"/>
                        <a:t> And yet it must be hers. Surely it must be hers</a:t>
                      </a:r>
                      <a:r>
                        <a:rPr lang="en-GB" baseline="0" dirty="0" smtClean="0"/>
                        <a:t>.” Repetition emphasises the frantic emotion felt be the fat woman as Elder MacLeod approaches her house.</a:t>
                      </a:r>
                      <a:endParaRPr lang="en-GB" dirty="0"/>
                    </a:p>
                  </a:txBody>
                  <a:tcPr/>
                </a:tc>
                <a:tc>
                  <a:txBody>
                    <a:bodyPr/>
                    <a:lstStyle/>
                    <a:p>
                      <a:endParaRPr lang="en-GB"/>
                    </a:p>
                  </a:txBody>
                  <a:tcPr/>
                </a:tc>
                <a:extLst>
                  <a:ext uri="{0D108BD9-81ED-4DB2-BD59-A6C34878D82A}">
                    <a16:rowId xmlns:a16="http://schemas.microsoft.com/office/drawing/2014/main" val="10001"/>
                  </a:ext>
                </a:extLst>
              </a:tr>
              <a:tr h="547261">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547261">
                <a:tc>
                  <a:txBody>
                    <a:bodyPr/>
                    <a:lstStyle/>
                    <a:p>
                      <a:endParaRPr lang="en-GB" dirty="0"/>
                    </a:p>
                  </a:txBody>
                  <a:tcPr/>
                </a:tc>
                <a:tc>
                  <a:txBody>
                    <a:bodyPr/>
                    <a:lstStyle/>
                    <a:p>
                      <a:endParaRPr lang="en-GB"/>
                    </a:p>
                  </a:txBody>
                  <a:tcPr/>
                </a:tc>
                <a:extLst>
                  <a:ext uri="{0D108BD9-81ED-4DB2-BD59-A6C34878D82A}">
                    <a16:rowId xmlns:a16="http://schemas.microsoft.com/office/drawing/2014/main" val="10003"/>
                  </a:ext>
                </a:extLst>
              </a:tr>
              <a:tr h="547261">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709187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336704"/>
          </a:xfrm>
        </p:spPr>
        <p:txBody>
          <a:bodyPr>
            <a:normAutofit fontScale="85000" lnSpcReduction="10000"/>
          </a:bodyPr>
          <a:lstStyle/>
          <a:p>
            <a:pPr>
              <a:buNone/>
            </a:pPr>
            <a:r>
              <a:rPr lang="en-GB" b="1" u="sng" dirty="0" smtClean="0">
                <a:latin typeface="SimSun" panose="02010600030101010101" pitchFamily="2" charset="-122"/>
                <a:ea typeface="SimSun" panose="02010600030101010101" pitchFamily="2" charset="-122"/>
                <a:cs typeface="Consolas" panose="020B0609020204030204" pitchFamily="49" charset="0"/>
              </a:rPr>
              <a:t>Imagery</a:t>
            </a:r>
          </a:p>
          <a:p>
            <a:pPr>
              <a:buNone/>
            </a:pPr>
            <a:endParaRPr lang="en-GB" b="1" dirty="0" smtClean="0">
              <a:latin typeface="SimSun" panose="02010600030101010101" pitchFamily="2" charset="-122"/>
              <a:ea typeface="SimSun" panose="02010600030101010101" pitchFamily="2" charset="-122"/>
              <a:cs typeface="Consolas" panose="020B0609020204030204" pitchFamily="49" charset="0"/>
            </a:endParaRPr>
          </a:p>
          <a:p>
            <a:pPr>
              <a:buNone/>
            </a:pPr>
            <a:r>
              <a:rPr lang="en-GB" sz="2000" b="1" dirty="0" smtClean="0">
                <a:latin typeface="SimSun" panose="02010600030101010101" pitchFamily="2" charset="-122"/>
                <a:ea typeface="SimSun" panose="02010600030101010101" pitchFamily="2" charset="-122"/>
                <a:cs typeface="Consolas" panose="020B0609020204030204" pitchFamily="49" charset="0"/>
              </a:rPr>
              <a:t>Imagery or figurative language is used in ‘The Telegram’ to </a:t>
            </a:r>
          </a:p>
          <a:p>
            <a:pPr>
              <a:buNone/>
            </a:pPr>
            <a:r>
              <a:rPr lang="en-GB" sz="2000" b="1" dirty="0" smtClean="0">
                <a:latin typeface="SimSun" panose="02010600030101010101" pitchFamily="2" charset="-122"/>
                <a:ea typeface="SimSun" panose="02010600030101010101" pitchFamily="2" charset="-122"/>
                <a:cs typeface="Consolas" panose="020B0609020204030204" pitchFamily="49" charset="0"/>
              </a:rPr>
              <a:t>great effect. </a:t>
            </a:r>
          </a:p>
          <a:p>
            <a:pPr>
              <a:buNone/>
            </a:pPr>
            <a:endParaRPr lang="en-GB" sz="2000" b="1" dirty="0" smtClean="0">
              <a:latin typeface="SimSun" panose="02010600030101010101" pitchFamily="2" charset="-122"/>
              <a:ea typeface="SimSun" panose="02010600030101010101" pitchFamily="2" charset="-122"/>
              <a:cs typeface="Consolas" panose="020B0609020204030204" pitchFamily="49" charset="0"/>
            </a:endParaRPr>
          </a:p>
          <a:p>
            <a:pPr>
              <a:buNone/>
            </a:pPr>
            <a:r>
              <a:rPr lang="en-GB" sz="2000" b="1" dirty="0" smtClean="0">
                <a:latin typeface="SimSun" panose="02010600030101010101" pitchFamily="2" charset="-122"/>
                <a:ea typeface="SimSun" panose="02010600030101010101" pitchFamily="2" charset="-122"/>
                <a:cs typeface="Consolas" panose="020B0609020204030204" pitchFamily="49" charset="0"/>
              </a:rPr>
              <a:t>The story opens with the simile: </a:t>
            </a:r>
          </a:p>
          <a:p>
            <a:pPr>
              <a:buNone/>
            </a:pPr>
            <a:endParaRPr lang="en-GB" sz="2000" b="1" dirty="0" smtClean="0">
              <a:latin typeface="SimSun" panose="02010600030101010101" pitchFamily="2" charset="-122"/>
              <a:ea typeface="SimSun" panose="02010600030101010101" pitchFamily="2" charset="-122"/>
              <a:cs typeface="Consolas" panose="020B0609020204030204" pitchFamily="49" charset="0"/>
            </a:endParaRPr>
          </a:p>
          <a:p>
            <a:pPr>
              <a:buNone/>
            </a:pPr>
            <a:r>
              <a:rPr lang="en-GB" sz="2000" b="1" dirty="0" smtClean="0">
                <a:latin typeface="SimSun" panose="02010600030101010101" pitchFamily="2" charset="-122"/>
                <a:ea typeface="SimSun" panose="02010600030101010101" pitchFamily="2" charset="-122"/>
                <a:cs typeface="Consolas" panose="020B0609020204030204" pitchFamily="49" charset="0"/>
              </a:rPr>
              <a:t>	</a:t>
            </a:r>
            <a:r>
              <a:rPr lang="en-GB" sz="2000" b="1" dirty="0" smtClean="0">
                <a:solidFill>
                  <a:srgbClr val="00B050"/>
                </a:solidFill>
                <a:latin typeface="SimSun" panose="02010600030101010101" pitchFamily="2" charset="-122"/>
                <a:ea typeface="SimSun" panose="02010600030101010101" pitchFamily="2" charset="-122"/>
                <a:cs typeface="Consolas" panose="020B0609020204030204" pitchFamily="49" charset="0"/>
              </a:rPr>
              <a:t>“</a:t>
            </a:r>
            <a:r>
              <a:rPr lang="en-GB" sz="2000" b="1" i="1" dirty="0" smtClean="0">
                <a:solidFill>
                  <a:srgbClr val="00B050"/>
                </a:solidFill>
                <a:latin typeface="SimSun" panose="02010600030101010101" pitchFamily="2" charset="-122"/>
                <a:ea typeface="SimSun" panose="02010600030101010101" pitchFamily="2" charset="-122"/>
                <a:cs typeface="Consolas" panose="020B0609020204030204" pitchFamily="49" charset="0"/>
              </a:rPr>
              <a:t>They were like two birds, one a fat domestic bird perhaps, the other </a:t>
            </a:r>
          </a:p>
          <a:p>
            <a:pPr>
              <a:buNone/>
            </a:pPr>
            <a:r>
              <a:rPr lang="en-GB" sz="2000" b="1" i="1" dirty="0" smtClean="0">
                <a:solidFill>
                  <a:srgbClr val="00B050"/>
                </a:solidFill>
                <a:latin typeface="SimSun" panose="02010600030101010101" pitchFamily="2" charset="-122"/>
                <a:ea typeface="SimSun" panose="02010600030101010101" pitchFamily="2" charset="-122"/>
                <a:cs typeface="Consolas" panose="020B0609020204030204" pitchFamily="49" charset="0"/>
              </a:rPr>
              <a:t> 	  more aquiline, more gaunt, or, to be precise, more like a buzzard</a:t>
            </a:r>
            <a:r>
              <a:rPr lang="en-GB" sz="2000" b="1" dirty="0" smtClean="0">
                <a:solidFill>
                  <a:srgbClr val="00B050"/>
                </a:solidFill>
                <a:latin typeface="SimSun" panose="02010600030101010101" pitchFamily="2" charset="-122"/>
                <a:ea typeface="SimSun" panose="02010600030101010101" pitchFamily="2" charset="-122"/>
                <a:cs typeface="Consolas" panose="020B0609020204030204" pitchFamily="49" charset="0"/>
              </a:rPr>
              <a:t>” </a:t>
            </a:r>
          </a:p>
          <a:p>
            <a:pPr>
              <a:buNone/>
            </a:pPr>
            <a:endParaRPr lang="en-GB" sz="2000" b="1" dirty="0" smtClean="0">
              <a:solidFill>
                <a:srgbClr val="00B050"/>
              </a:solidFill>
              <a:latin typeface="SimSun" panose="02010600030101010101" pitchFamily="2" charset="-122"/>
              <a:ea typeface="SimSun" panose="02010600030101010101" pitchFamily="2" charset="-122"/>
              <a:cs typeface="Consolas" panose="020B0609020204030204" pitchFamily="49" charset="0"/>
            </a:endParaRPr>
          </a:p>
          <a:p>
            <a:pPr marL="0">
              <a:spcBef>
                <a:spcPts val="0"/>
              </a:spcBef>
              <a:buNone/>
            </a:pPr>
            <a:r>
              <a:rPr lang="en-GB" sz="2000" b="1" dirty="0" smtClean="0">
                <a:latin typeface="SimSun" panose="02010600030101010101" pitchFamily="2" charset="-122"/>
                <a:ea typeface="SimSun" panose="02010600030101010101" pitchFamily="2" charset="-122"/>
                <a:cs typeface="Consolas" panose="020B0609020204030204" pitchFamily="49" charset="0"/>
              </a:rPr>
              <a:t>Crichton Smith uses an effective simile to describe the two women in the </a:t>
            </a:r>
          </a:p>
          <a:p>
            <a:pPr marL="0">
              <a:spcBef>
                <a:spcPts val="0"/>
              </a:spcBef>
              <a:buNone/>
            </a:pPr>
            <a:r>
              <a:rPr lang="en-GB" sz="2000" b="1" dirty="0" smtClean="0">
                <a:latin typeface="SimSun" panose="02010600030101010101" pitchFamily="2" charset="-122"/>
                <a:ea typeface="SimSun" panose="02010600030101010101" pitchFamily="2" charset="-122"/>
                <a:cs typeface="Consolas" panose="020B0609020204030204" pitchFamily="49" charset="0"/>
              </a:rPr>
              <a:t>story. He compares the fat lady to a domestic bird to highlight her need to nurture and look after her family – she is happy and content with her life. </a:t>
            </a:r>
          </a:p>
          <a:p>
            <a:pPr marL="0">
              <a:spcBef>
                <a:spcPts val="0"/>
              </a:spcBef>
              <a:buNone/>
            </a:pPr>
            <a:endParaRPr lang="en-GB" sz="2000" b="1" dirty="0" smtClean="0">
              <a:latin typeface="SimSun" panose="02010600030101010101" pitchFamily="2" charset="-122"/>
              <a:ea typeface="SimSun" panose="02010600030101010101" pitchFamily="2" charset="-122"/>
              <a:cs typeface="Consolas" panose="020B0609020204030204" pitchFamily="49" charset="0"/>
            </a:endParaRPr>
          </a:p>
          <a:p>
            <a:pPr marL="0">
              <a:spcBef>
                <a:spcPts val="0"/>
              </a:spcBef>
              <a:buNone/>
            </a:pPr>
            <a:r>
              <a:rPr lang="en-GB" sz="2000" b="1" dirty="0" smtClean="0">
                <a:latin typeface="SimSun" panose="02010600030101010101" pitchFamily="2" charset="-122"/>
                <a:ea typeface="SimSun" panose="02010600030101010101" pitchFamily="2" charset="-122"/>
                <a:cs typeface="Consolas" panose="020B0609020204030204" pitchFamily="49" charset="0"/>
              </a:rPr>
              <a:t>However, the thin lady is compared to a buzzard, a bird of prey who is </a:t>
            </a:r>
          </a:p>
          <a:p>
            <a:pPr marL="0">
              <a:spcBef>
                <a:spcPts val="0"/>
              </a:spcBef>
              <a:buNone/>
            </a:pPr>
            <a:r>
              <a:rPr lang="en-GB" sz="2000" b="1" dirty="0" smtClean="0">
                <a:latin typeface="SimSun" panose="02010600030101010101" pitchFamily="2" charset="-122"/>
                <a:ea typeface="SimSun" panose="02010600030101010101" pitchFamily="2" charset="-122"/>
                <a:cs typeface="Consolas" panose="020B0609020204030204" pitchFamily="49" charset="0"/>
              </a:rPr>
              <a:t>ambitious and is determined to achieve her goals, this is shown when the thin lady sends her son to university scrimping and saving to achieve what she wants. This simile is used to highlight the difference between the two women and is effective because the reader is able to distinguish the contrast in their characters.</a:t>
            </a:r>
          </a:p>
          <a:p>
            <a:pPr marL="0">
              <a:spcBef>
                <a:spcPts val="0"/>
              </a:spcBef>
              <a:buNone/>
            </a:pPr>
            <a:endParaRPr lang="en-GB" sz="2000" b="1" dirty="0">
              <a:latin typeface="SimSun" panose="02010600030101010101" pitchFamily="2" charset="-122"/>
              <a:ea typeface="SimSun" panose="02010600030101010101" pitchFamily="2" charset="-122"/>
              <a:cs typeface="Consolas" panose="020B0609020204030204" pitchFamily="49" charset="0"/>
            </a:endParaRPr>
          </a:p>
          <a:p>
            <a:pPr marL="0">
              <a:spcBef>
                <a:spcPts val="0"/>
              </a:spcBef>
              <a:buNone/>
            </a:pPr>
            <a:r>
              <a:rPr lang="en-GB" sz="2000" b="1" dirty="0" smtClean="0">
                <a:solidFill>
                  <a:srgbClr val="0070C0"/>
                </a:solidFill>
                <a:latin typeface="SimSun" panose="02010600030101010101" pitchFamily="2" charset="-122"/>
                <a:ea typeface="SimSun" panose="02010600030101010101" pitchFamily="2" charset="-122"/>
                <a:cs typeface="Consolas" panose="020B0609020204030204" pitchFamily="49" charset="0"/>
              </a:rPr>
              <a:t>Task &gt;&gt; Referring closely to the text, highlight and label all features of imagery.</a:t>
            </a:r>
          </a:p>
          <a:p>
            <a:pPr>
              <a:buNone/>
            </a:pPr>
            <a:endParaRPr lang="en-GB" dirty="0"/>
          </a:p>
        </p:txBody>
      </p:sp>
      <p:pic>
        <p:nvPicPr>
          <p:cNvPr id="1026" name="Picture 2" descr="http://i270.photobucket.com/albums/jj84/jazzuality/Imagery.jpg">
            <a:hlinkClick r:id="rId2"/>
          </p:cNvPr>
          <p:cNvPicPr>
            <a:picLocks noChangeAspect="1" noChangeArrowheads="1"/>
          </p:cNvPicPr>
          <p:nvPr/>
        </p:nvPicPr>
        <p:blipFill>
          <a:blip r:embed="rId3" cstate="print"/>
          <a:srcRect/>
          <a:stretch>
            <a:fillRect/>
          </a:stretch>
        </p:blipFill>
        <p:spPr bwMode="auto">
          <a:xfrm>
            <a:off x="7596336" y="0"/>
            <a:ext cx="1440160" cy="1440161"/>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95536" y="1700808"/>
          <a:ext cx="8229600" cy="477222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16846">
                <a:tc>
                  <a:txBody>
                    <a:bodyPr/>
                    <a:lstStyle/>
                    <a:p>
                      <a:r>
                        <a:rPr lang="en-GB" dirty="0" smtClean="0"/>
                        <a:t>Figure of Speech (simile/metaphor)</a:t>
                      </a:r>
                      <a:endParaRPr lang="en-GB" dirty="0"/>
                    </a:p>
                  </a:txBody>
                  <a:tcPr/>
                </a:tc>
                <a:tc>
                  <a:txBody>
                    <a:bodyPr/>
                    <a:lstStyle/>
                    <a:p>
                      <a:r>
                        <a:rPr lang="en-GB" dirty="0" smtClean="0"/>
                        <a:t>Analysis/Explanation</a:t>
                      </a:r>
                      <a:endParaRPr lang="en-GB" dirty="0"/>
                    </a:p>
                  </a:txBody>
                  <a:tcPr/>
                </a:tc>
                <a:extLst>
                  <a:ext uri="{0D108BD9-81ED-4DB2-BD59-A6C34878D82A}">
                    <a16:rowId xmlns:a16="http://schemas.microsoft.com/office/drawing/2014/main" val="10000"/>
                  </a:ext>
                </a:extLst>
              </a:tr>
              <a:tr h="1034559">
                <a:tc>
                  <a:txBody>
                    <a:bodyPr/>
                    <a:lstStyle/>
                    <a:p>
                      <a:r>
                        <a:rPr lang="en-GB" dirty="0" smtClean="0"/>
                        <a:t>“It came on them as a strange plague, taking their sons away and then killing them, meaninglessly, randomly.” (p.56)</a:t>
                      </a:r>
                      <a:endParaRPr lang="en-GB" dirty="0"/>
                    </a:p>
                  </a:txBody>
                  <a:tcPr/>
                </a:tc>
                <a:tc>
                  <a:txBody>
                    <a:bodyPr/>
                    <a:lstStyle/>
                    <a:p>
                      <a:endParaRPr lang="en-GB"/>
                    </a:p>
                  </a:txBody>
                  <a:tcPr/>
                </a:tc>
                <a:extLst>
                  <a:ext uri="{0D108BD9-81ED-4DB2-BD59-A6C34878D82A}">
                    <a16:rowId xmlns:a16="http://schemas.microsoft.com/office/drawing/2014/main" val="10001"/>
                  </a:ext>
                </a:extLst>
              </a:tr>
              <a:tr h="1034559">
                <a:tc>
                  <a:txBody>
                    <a:bodyPr/>
                    <a:lstStyle/>
                    <a:p>
                      <a:r>
                        <a:rPr lang="en-GB" dirty="0" smtClean="0"/>
                        <a:t>“People began to think of the telegram</a:t>
                      </a:r>
                      <a:r>
                        <a:rPr lang="en-GB" baseline="0" dirty="0" smtClean="0"/>
                        <a:t> as a strange missile pointed at them from abroad” (p.56)</a:t>
                      </a:r>
                      <a:endParaRPr lang="en-GB" dirty="0"/>
                    </a:p>
                  </a:txBody>
                  <a:tcPr/>
                </a:tc>
                <a:tc>
                  <a:txBody>
                    <a:bodyPr/>
                    <a:lstStyle/>
                    <a:p>
                      <a:endParaRPr lang="en-GB"/>
                    </a:p>
                  </a:txBody>
                  <a:tcPr/>
                </a:tc>
                <a:extLst>
                  <a:ext uri="{0D108BD9-81ED-4DB2-BD59-A6C34878D82A}">
                    <a16:rowId xmlns:a16="http://schemas.microsoft.com/office/drawing/2014/main" val="10002"/>
                  </a:ext>
                </a:extLst>
              </a:tr>
              <a:tr h="698412">
                <a:tc>
                  <a:txBody>
                    <a:bodyPr/>
                    <a:lstStyle/>
                    <a:p>
                      <a:endParaRPr lang="en-GB" dirty="0"/>
                    </a:p>
                  </a:txBody>
                  <a:tcPr/>
                </a:tc>
                <a:tc>
                  <a:txBody>
                    <a:bodyPr/>
                    <a:lstStyle/>
                    <a:p>
                      <a:endParaRPr lang="en-GB"/>
                    </a:p>
                  </a:txBody>
                  <a:tcPr/>
                </a:tc>
                <a:extLst>
                  <a:ext uri="{0D108BD9-81ED-4DB2-BD59-A6C34878D82A}">
                    <a16:rowId xmlns:a16="http://schemas.microsoft.com/office/drawing/2014/main" val="10003"/>
                  </a:ext>
                </a:extLst>
              </a:tr>
              <a:tr h="616846">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616846">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323528" y="404664"/>
            <a:ext cx="8677825" cy="923330"/>
          </a:xfrm>
          <a:prstGeom prst="rect">
            <a:avLst/>
          </a:prstGeom>
          <a:noFill/>
        </p:spPr>
        <p:txBody>
          <a:bodyPr wrap="none" rtlCol="0">
            <a:spAutoFit/>
          </a:bodyPr>
          <a:lstStyle/>
          <a:p>
            <a:r>
              <a:rPr lang="en-GB" dirty="0" smtClean="0"/>
              <a:t>Imagery in ‘The Telegraph’</a:t>
            </a:r>
          </a:p>
          <a:p>
            <a:endParaRPr lang="en-GB" dirty="0" smtClean="0"/>
          </a:p>
          <a:p>
            <a:r>
              <a:rPr lang="en-GB" i="1" dirty="0" smtClean="0"/>
              <a:t>Complete the table below identifying and analysing each figure of speech used in the story</a:t>
            </a:r>
            <a:endParaRPr lang="en-GB" i="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120680"/>
          </a:xfrm>
        </p:spPr>
        <p:txBody>
          <a:bodyPr>
            <a:normAutofit/>
          </a:bodyPr>
          <a:lstStyle/>
          <a:p>
            <a:pPr>
              <a:buNone/>
            </a:pPr>
            <a:r>
              <a:rPr lang="en-GB" dirty="0" smtClean="0">
                <a:latin typeface="+mj-lt"/>
                <a:ea typeface="SimSun" panose="02010600030101010101" pitchFamily="2" charset="-122"/>
              </a:rPr>
              <a:t>Historical Context</a:t>
            </a:r>
          </a:p>
          <a:p>
            <a:pPr>
              <a:buNone/>
            </a:pPr>
            <a:endParaRPr lang="en-GB" dirty="0" smtClean="0">
              <a:latin typeface="+mj-lt"/>
              <a:ea typeface="SimSun" panose="02010600030101010101" pitchFamily="2" charset="-122"/>
            </a:endParaRPr>
          </a:p>
          <a:p>
            <a:r>
              <a:rPr lang="en-GB" sz="2000" dirty="0" smtClean="0">
                <a:latin typeface="+mj-lt"/>
                <a:ea typeface="SimSun" panose="02010600030101010101" pitchFamily="2" charset="-122"/>
              </a:rPr>
              <a:t>Time Period: WW2 </a:t>
            </a:r>
          </a:p>
          <a:p>
            <a:r>
              <a:rPr lang="en-GB" sz="2000" dirty="0" smtClean="0">
                <a:latin typeface="+mj-lt"/>
                <a:ea typeface="SimSun" panose="02010600030101010101" pitchFamily="2" charset="-122"/>
              </a:rPr>
              <a:t>A telegram is a letter sent to citizens via electronic codes to inform people of urgent or important news. This mode was quicker than a letter. Commonly used during WW2 and around this time period</a:t>
            </a:r>
          </a:p>
          <a:p>
            <a:r>
              <a:rPr lang="en-GB" sz="2000" dirty="0" smtClean="0">
                <a:latin typeface="+mj-lt"/>
                <a:ea typeface="SimSun" panose="02010600030101010101" pitchFamily="2" charset="-122"/>
              </a:rPr>
              <a:t>Many people lived in fear of discovering unwelcome news</a:t>
            </a:r>
          </a:p>
          <a:p>
            <a:r>
              <a:rPr lang="en-GB" sz="2000" dirty="0" smtClean="0">
                <a:latin typeface="+mj-lt"/>
                <a:ea typeface="SimSun" panose="02010600030101010101" pitchFamily="2" charset="-122"/>
              </a:rPr>
              <a:t>An elder delivered the telegrams straight to a person’s house </a:t>
            </a:r>
          </a:p>
          <a:p>
            <a:endParaRPr lang="en-GB" sz="2000" dirty="0">
              <a:latin typeface="+mj-lt"/>
              <a:ea typeface="SimSun" panose="02010600030101010101" pitchFamily="2" charset="-122"/>
            </a:endParaRPr>
          </a:p>
          <a:p>
            <a:r>
              <a:rPr lang="en-GB" sz="2000" dirty="0">
                <a:latin typeface="+mj-lt"/>
                <a:ea typeface="SimSun" panose="02010600030101010101" pitchFamily="2" charset="-122"/>
              </a:rPr>
              <a:t>A </a:t>
            </a:r>
            <a:r>
              <a:rPr lang="en-GB" sz="2000" b="1" dirty="0" smtClean="0">
                <a:latin typeface="+mj-lt"/>
                <a:ea typeface="SimSun" panose="02010600030101010101" pitchFamily="2" charset="-122"/>
              </a:rPr>
              <a:t>telegram </a:t>
            </a:r>
            <a:r>
              <a:rPr lang="en-GB" sz="2000" dirty="0" smtClean="0">
                <a:latin typeface="+mj-lt"/>
                <a:ea typeface="SimSun" panose="02010600030101010101" pitchFamily="2" charset="-122"/>
              </a:rPr>
              <a:t>is </a:t>
            </a:r>
            <a:r>
              <a:rPr lang="en-GB" sz="2000" dirty="0">
                <a:latin typeface="+mj-lt"/>
                <a:ea typeface="SimSun" panose="02010600030101010101" pitchFamily="2" charset="-122"/>
              </a:rPr>
              <a:t>a written message transmitted by using an electric device. The message was carried along wires, and the text </a:t>
            </a:r>
            <a:r>
              <a:rPr lang="en-GB" sz="2000" dirty="0" smtClean="0">
                <a:latin typeface="+mj-lt"/>
                <a:ea typeface="SimSun" panose="02010600030101010101" pitchFamily="2" charset="-122"/>
              </a:rPr>
              <a:t>printed </a:t>
            </a:r>
            <a:r>
              <a:rPr lang="en-GB" sz="2000" dirty="0">
                <a:latin typeface="+mj-lt"/>
                <a:ea typeface="SimSun" panose="02010600030101010101" pitchFamily="2" charset="-122"/>
              </a:rPr>
              <a:t>and delivered by </a:t>
            </a:r>
            <a:r>
              <a:rPr lang="en-GB" sz="2000" dirty="0" smtClean="0">
                <a:latin typeface="+mj-lt"/>
                <a:ea typeface="SimSun" panose="02010600030101010101" pitchFamily="2" charset="-122"/>
              </a:rPr>
              <a:t>hand. </a:t>
            </a:r>
          </a:p>
          <a:p>
            <a:r>
              <a:rPr lang="en-GB" sz="2000" dirty="0" smtClean="0">
                <a:latin typeface="+mj-lt"/>
                <a:ea typeface="SimSun" panose="02010600030101010101" pitchFamily="2" charset="-122"/>
              </a:rPr>
              <a:t>Telegrams </a:t>
            </a:r>
            <a:r>
              <a:rPr lang="en-GB" sz="2000" dirty="0">
                <a:latin typeface="+mj-lt"/>
                <a:ea typeface="SimSun" panose="02010600030101010101" pitchFamily="2" charset="-122"/>
              </a:rPr>
              <a:t>were very widely used, but are now not useful because most people use telephones and e-mail. The idea was developed by the British Post Office as a service for urgent letters.</a:t>
            </a:r>
          </a:p>
          <a:p>
            <a:pPr marL="0" indent="0">
              <a:buNone/>
            </a:pPr>
            <a:endParaRPr lang="en-GB" sz="2000" dirty="0">
              <a:latin typeface="+mj-lt"/>
              <a:ea typeface="SimSun"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435280" cy="6048672"/>
          </a:xfrm>
        </p:spPr>
        <p:txBody>
          <a:bodyPr>
            <a:normAutofit lnSpcReduction="10000"/>
          </a:bodyPr>
          <a:lstStyle/>
          <a:p>
            <a:pPr marL="0" indent="0">
              <a:buNone/>
            </a:pPr>
            <a:r>
              <a:rPr lang="en-GB" sz="2400" b="1" u="sng" dirty="0" smtClean="0">
                <a:latin typeface="SimSun" panose="02010600030101010101" pitchFamily="2" charset="-122"/>
                <a:ea typeface="SimSun" panose="02010600030101010101" pitchFamily="2" charset="-122"/>
              </a:rPr>
              <a:t>Structure, Tension and Suspense</a:t>
            </a:r>
          </a:p>
          <a:p>
            <a:pPr marL="0" indent="0">
              <a:buNone/>
            </a:pPr>
            <a:endParaRPr lang="en-GB" sz="2400" b="1" u="sng" dirty="0">
              <a:latin typeface="SimSun" panose="02010600030101010101" pitchFamily="2" charset="-122"/>
              <a:ea typeface="SimSun" panose="02010600030101010101" pitchFamily="2" charset="-122"/>
            </a:endParaRPr>
          </a:p>
          <a:p>
            <a:pPr marL="0" indent="0">
              <a:buNone/>
            </a:pPr>
            <a:r>
              <a:rPr lang="en-GB" sz="1800" b="1" dirty="0" smtClean="0">
                <a:latin typeface="SimSun" panose="02010600030101010101" pitchFamily="2" charset="-122"/>
                <a:ea typeface="SimSun" panose="02010600030101010101" pitchFamily="2" charset="-122"/>
              </a:rPr>
              <a:t>Crichton Smith craft fully structures the narrative so that it create tension and suspense. </a:t>
            </a:r>
          </a:p>
          <a:p>
            <a:pPr marL="0" indent="0">
              <a:buNone/>
            </a:pPr>
            <a:endParaRPr lang="en-GB" sz="1800" b="1" dirty="0">
              <a:latin typeface="SimSun" panose="02010600030101010101" pitchFamily="2" charset="-122"/>
              <a:ea typeface="SimSun" panose="02010600030101010101" pitchFamily="2" charset="-122"/>
            </a:endParaRPr>
          </a:p>
          <a:p>
            <a:pPr marL="0" indent="0">
              <a:buNone/>
            </a:pPr>
            <a:r>
              <a:rPr lang="en-GB" sz="1800" b="1" dirty="0" smtClean="0">
                <a:latin typeface="SimSun" panose="02010600030101010101" pitchFamily="2" charset="-122"/>
                <a:ea typeface="SimSun" panose="02010600030101010101" pitchFamily="2" charset="-122"/>
              </a:rPr>
              <a:t>The story follows the conversation between the two women about their sons while the elder, Macleod walks up the street. Crichton Smith stops the conversation between the women as he progresses further and further up the street on approach to their houses, thus building tension.</a:t>
            </a:r>
          </a:p>
          <a:p>
            <a:pPr marL="0" indent="0">
              <a:buNone/>
            </a:pPr>
            <a:endParaRPr lang="en-GB" sz="1800" b="1" dirty="0">
              <a:latin typeface="SimSun" panose="02010600030101010101" pitchFamily="2" charset="-122"/>
              <a:ea typeface="SimSun" panose="02010600030101010101" pitchFamily="2" charset="-122"/>
            </a:endParaRPr>
          </a:p>
          <a:p>
            <a:pPr marL="0" indent="0">
              <a:buNone/>
            </a:pPr>
            <a:r>
              <a:rPr lang="en-GB" sz="1800" b="1" u="sng" dirty="0" smtClean="0">
                <a:solidFill>
                  <a:srgbClr val="0070C0"/>
                </a:solidFill>
                <a:latin typeface="SimSun" panose="02010600030101010101" pitchFamily="2" charset="-122"/>
                <a:ea typeface="SimSun" panose="02010600030101010101" pitchFamily="2" charset="-122"/>
              </a:rPr>
              <a:t>Task 1</a:t>
            </a:r>
          </a:p>
          <a:p>
            <a:pPr marL="0" indent="0">
              <a:buNone/>
            </a:pPr>
            <a:r>
              <a:rPr lang="en-GB" sz="1800" b="1" dirty="0" smtClean="0">
                <a:solidFill>
                  <a:srgbClr val="0070C0"/>
                </a:solidFill>
                <a:latin typeface="SimSun" panose="02010600030101010101" pitchFamily="2" charset="-122"/>
                <a:ea typeface="SimSun" panose="02010600030101010101" pitchFamily="2" charset="-122"/>
              </a:rPr>
              <a:t>There are 11 instances when Macleod’s approach interrupts the conversation between the mothers, abruptly and filled with tension and suspense. Can you identify and annotate when this happens on your story?</a:t>
            </a:r>
          </a:p>
          <a:p>
            <a:pPr marL="0" indent="0">
              <a:buNone/>
            </a:pPr>
            <a:endParaRPr lang="en-GB" sz="1800" b="1" dirty="0">
              <a:latin typeface="SimSun" panose="02010600030101010101" pitchFamily="2" charset="-122"/>
              <a:ea typeface="SimSun" panose="02010600030101010101" pitchFamily="2" charset="-122"/>
            </a:endParaRPr>
          </a:p>
          <a:p>
            <a:pPr marL="0" indent="0">
              <a:buNone/>
            </a:pPr>
            <a:r>
              <a:rPr lang="en-GB" sz="1800" b="1" u="sng" dirty="0" smtClean="0">
                <a:solidFill>
                  <a:srgbClr val="7030A0"/>
                </a:solidFill>
                <a:latin typeface="SimSun" panose="02010600030101010101" pitchFamily="2" charset="-122"/>
                <a:ea typeface="SimSun" panose="02010600030101010101" pitchFamily="2" charset="-122"/>
              </a:rPr>
              <a:t>Task 2</a:t>
            </a:r>
          </a:p>
          <a:p>
            <a:pPr marL="0" indent="0">
              <a:buNone/>
            </a:pPr>
            <a:r>
              <a:rPr lang="en-GB" sz="1800" b="1" dirty="0" smtClean="0">
                <a:solidFill>
                  <a:srgbClr val="7030A0"/>
                </a:solidFill>
                <a:latin typeface="SimSun" panose="02010600030101010101" pitchFamily="2" charset="-122"/>
                <a:ea typeface="SimSun" panose="02010600030101010101" pitchFamily="2" charset="-122"/>
              </a:rPr>
              <a:t>Write a detailed paragraph about tension and suspense built up through the structure and how effective you find this.</a:t>
            </a:r>
            <a:endParaRPr lang="en-GB" sz="1800" b="1" dirty="0">
              <a:solidFill>
                <a:srgbClr val="7030A0"/>
              </a:solidFill>
              <a:latin typeface="SimSun" panose="02010600030101010101" pitchFamily="2" charset="-122"/>
              <a:ea typeface="SimSun" panose="02010600030101010101" pitchFamily="2" charset="-122"/>
            </a:endParaRPr>
          </a:p>
        </p:txBody>
      </p:sp>
    </p:spTree>
    <p:extLst>
      <p:ext uri="{BB962C8B-B14F-4D97-AF65-F5344CB8AC3E}">
        <p14:creationId xmlns:p14="http://schemas.microsoft.com/office/powerpoint/2010/main" val="149558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ramaticAr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47664" y="1124744"/>
            <a:ext cx="5985080" cy="46085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7544" y="332656"/>
            <a:ext cx="6558206" cy="461665"/>
          </a:xfrm>
          <a:prstGeom prst="rect">
            <a:avLst/>
          </a:prstGeom>
        </p:spPr>
        <p:txBody>
          <a:bodyPr wrap="none">
            <a:spAutoFit/>
          </a:bodyPr>
          <a:lstStyle/>
          <a:p>
            <a:pPr>
              <a:buNone/>
            </a:pPr>
            <a:r>
              <a:rPr lang="en-GB" sz="2400" b="1" dirty="0">
                <a:latin typeface="SimSun" panose="02010600030101010101" pitchFamily="2" charset="-122"/>
                <a:ea typeface="SimSun" panose="02010600030101010101" pitchFamily="2" charset="-122"/>
              </a:rPr>
              <a:t>Structure – Conventions of a short story</a:t>
            </a:r>
          </a:p>
        </p:txBody>
      </p:sp>
    </p:spTree>
    <p:extLst>
      <p:ext uri="{BB962C8B-B14F-4D97-AF65-F5344CB8AC3E}">
        <p14:creationId xmlns:p14="http://schemas.microsoft.com/office/powerpoint/2010/main" val="2489084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644008" y="1204819"/>
            <a:ext cx="2212465" cy="369332"/>
          </a:xfrm>
          <a:prstGeom prst="rect">
            <a:avLst/>
          </a:prstGeom>
          <a:noFill/>
        </p:spPr>
        <p:txBody>
          <a:bodyPr wrap="none" rtlCol="0">
            <a:spAutoFit/>
          </a:bodyPr>
          <a:lstStyle/>
          <a:p>
            <a:r>
              <a:rPr lang="en-GB" b="1" dirty="0" smtClean="0">
                <a:solidFill>
                  <a:srgbClr val="7030A0"/>
                </a:solidFill>
              </a:rPr>
              <a:t>Exposition/Opening</a:t>
            </a:r>
            <a:endParaRPr lang="en-GB" b="1" dirty="0">
              <a:solidFill>
                <a:srgbClr val="7030A0"/>
              </a:solidFill>
            </a:endParaRPr>
          </a:p>
        </p:txBody>
      </p:sp>
      <p:sp>
        <p:nvSpPr>
          <p:cNvPr id="6" name="Oval 5"/>
          <p:cNvSpPr/>
          <p:nvPr/>
        </p:nvSpPr>
        <p:spPr>
          <a:xfrm>
            <a:off x="2123728" y="1556792"/>
            <a:ext cx="3960440" cy="331236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128470" y="3028417"/>
            <a:ext cx="1470274" cy="369332"/>
          </a:xfrm>
          <a:prstGeom prst="rect">
            <a:avLst/>
          </a:prstGeom>
          <a:noFill/>
        </p:spPr>
        <p:txBody>
          <a:bodyPr wrap="none" rtlCol="0">
            <a:spAutoFit/>
          </a:bodyPr>
          <a:lstStyle/>
          <a:p>
            <a:r>
              <a:rPr lang="en-GB" b="1" dirty="0" smtClean="0">
                <a:solidFill>
                  <a:srgbClr val="00B050"/>
                </a:solidFill>
              </a:rPr>
              <a:t>Rising action</a:t>
            </a:r>
            <a:endParaRPr lang="en-GB" b="1" dirty="0">
              <a:solidFill>
                <a:srgbClr val="00B050"/>
              </a:solidFill>
            </a:endParaRPr>
          </a:p>
        </p:txBody>
      </p:sp>
      <p:sp>
        <p:nvSpPr>
          <p:cNvPr id="8" name="TextBox 7"/>
          <p:cNvSpPr txBox="1"/>
          <p:nvPr/>
        </p:nvSpPr>
        <p:spPr>
          <a:xfrm>
            <a:off x="4499992" y="4869160"/>
            <a:ext cx="878767" cy="369332"/>
          </a:xfrm>
          <a:prstGeom prst="rect">
            <a:avLst/>
          </a:prstGeom>
          <a:noFill/>
        </p:spPr>
        <p:txBody>
          <a:bodyPr wrap="none" rtlCol="0">
            <a:spAutoFit/>
          </a:bodyPr>
          <a:lstStyle/>
          <a:p>
            <a:r>
              <a:rPr lang="en-GB" b="1" dirty="0" smtClean="0">
                <a:solidFill>
                  <a:srgbClr val="FF0000"/>
                </a:solidFill>
              </a:rPr>
              <a:t>Climax</a:t>
            </a:r>
            <a:endParaRPr lang="en-GB" b="1" dirty="0">
              <a:solidFill>
                <a:srgbClr val="FF0000"/>
              </a:solidFill>
            </a:endParaRPr>
          </a:p>
        </p:txBody>
      </p:sp>
      <p:sp>
        <p:nvSpPr>
          <p:cNvPr id="9" name="TextBox 8"/>
          <p:cNvSpPr txBox="1"/>
          <p:nvPr/>
        </p:nvSpPr>
        <p:spPr>
          <a:xfrm>
            <a:off x="830745" y="3645024"/>
            <a:ext cx="1518364" cy="369332"/>
          </a:xfrm>
          <a:prstGeom prst="rect">
            <a:avLst/>
          </a:prstGeom>
          <a:noFill/>
        </p:spPr>
        <p:txBody>
          <a:bodyPr wrap="none" rtlCol="0">
            <a:spAutoFit/>
          </a:bodyPr>
          <a:lstStyle/>
          <a:p>
            <a:r>
              <a:rPr lang="en-GB" b="1" dirty="0" smtClean="0">
                <a:solidFill>
                  <a:srgbClr val="0070C0"/>
                </a:solidFill>
              </a:rPr>
              <a:t>Falling action</a:t>
            </a:r>
            <a:endParaRPr lang="en-GB" b="1" dirty="0">
              <a:solidFill>
                <a:srgbClr val="0070C0"/>
              </a:solidFill>
            </a:endParaRPr>
          </a:p>
        </p:txBody>
      </p:sp>
      <p:sp>
        <p:nvSpPr>
          <p:cNvPr id="10" name="TextBox 9"/>
          <p:cNvSpPr txBox="1"/>
          <p:nvPr/>
        </p:nvSpPr>
        <p:spPr>
          <a:xfrm>
            <a:off x="830745" y="1372126"/>
            <a:ext cx="2648482" cy="369332"/>
          </a:xfrm>
          <a:prstGeom prst="rect">
            <a:avLst/>
          </a:prstGeom>
          <a:noFill/>
        </p:spPr>
        <p:txBody>
          <a:bodyPr wrap="none" rtlCol="0">
            <a:spAutoFit/>
          </a:bodyPr>
          <a:lstStyle/>
          <a:p>
            <a:r>
              <a:rPr lang="en-GB" b="1" dirty="0" smtClean="0">
                <a:solidFill>
                  <a:srgbClr val="FFC000"/>
                </a:solidFill>
              </a:rPr>
              <a:t>Resolution/Denouement</a:t>
            </a:r>
            <a:endParaRPr lang="en-GB" b="1" dirty="0">
              <a:solidFill>
                <a:srgbClr val="FFC000"/>
              </a:solidFill>
            </a:endParaRPr>
          </a:p>
        </p:txBody>
      </p:sp>
      <p:cxnSp>
        <p:nvCxnSpPr>
          <p:cNvPr id="12" name="Straight Connector 11"/>
          <p:cNvCxnSpPr/>
          <p:nvPr/>
        </p:nvCxnSpPr>
        <p:spPr>
          <a:xfrm flipV="1">
            <a:off x="5798251" y="764704"/>
            <a:ext cx="3238245" cy="15841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98251" y="4014356"/>
            <a:ext cx="3238245" cy="25829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259633" y="4713849"/>
            <a:ext cx="2130966" cy="202751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107504" y="2348880"/>
            <a:ext cx="216024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3419872" y="0"/>
            <a:ext cx="360040" cy="1574151"/>
          </a:xfrm>
          <a:prstGeom prst="line">
            <a:avLst/>
          </a:prstGeom>
        </p:spPr>
        <p:style>
          <a:lnRef idx="1">
            <a:schemeClr val="accent1"/>
          </a:lnRef>
          <a:fillRef idx="0">
            <a:schemeClr val="accent1"/>
          </a:fillRef>
          <a:effectRef idx="0">
            <a:schemeClr val="accent1"/>
          </a:effectRef>
          <a:fontRef idx="minor">
            <a:schemeClr val="tx1"/>
          </a:fontRef>
        </p:style>
      </p:cxnSp>
      <p:sp>
        <p:nvSpPr>
          <p:cNvPr id="23" name="Up Arrow 22"/>
          <p:cNvSpPr/>
          <p:nvPr/>
        </p:nvSpPr>
        <p:spPr>
          <a:xfrm rot="6903394">
            <a:off x="4591516" y="1433402"/>
            <a:ext cx="360040" cy="12961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Up Arrow 23"/>
          <p:cNvSpPr/>
          <p:nvPr/>
        </p:nvSpPr>
        <p:spPr>
          <a:xfrm rot="10959899">
            <a:off x="5570220" y="2533477"/>
            <a:ext cx="360040" cy="12961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Up Arrow 24"/>
          <p:cNvSpPr/>
          <p:nvPr/>
        </p:nvSpPr>
        <p:spPr>
          <a:xfrm rot="15642003">
            <a:off x="4319972" y="3783392"/>
            <a:ext cx="360040" cy="12961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Up Arrow 27"/>
          <p:cNvSpPr/>
          <p:nvPr/>
        </p:nvSpPr>
        <p:spPr>
          <a:xfrm rot="18855729">
            <a:off x="2620816" y="3233987"/>
            <a:ext cx="360040" cy="129614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Up Arrow 28"/>
          <p:cNvSpPr/>
          <p:nvPr/>
        </p:nvSpPr>
        <p:spPr>
          <a:xfrm rot="2944567">
            <a:off x="2900331" y="1521232"/>
            <a:ext cx="360040" cy="14257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2" descr="\\stm-file\staff_share\lyndsey.brown\My Documents\POLLY BACKUP\St Margaret's Academy\Success Criteria.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485149" y="2045873"/>
            <a:ext cx="1014843" cy="507422"/>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2680902" y="2659085"/>
            <a:ext cx="2941190" cy="1477328"/>
          </a:xfrm>
          <a:prstGeom prst="rect">
            <a:avLst/>
          </a:prstGeom>
          <a:noFill/>
        </p:spPr>
        <p:txBody>
          <a:bodyPr wrap="none" rtlCol="0">
            <a:spAutoFit/>
          </a:bodyPr>
          <a:lstStyle/>
          <a:p>
            <a:pPr marL="285750" indent="-285750">
              <a:buFont typeface="Wingdings" panose="05000000000000000000" pitchFamily="2" charset="2"/>
              <a:buChar char="ü"/>
            </a:pPr>
            <a:r>
              <a:rPr lang="en-GB" dirty="0" smtClean="0"/>
              <a:t>I can use quotes from the text</a:t>
            </a:r>
          </a:p>
          <a:p>
            <a:pPr marL="285750" indent="-285750">
              <a:buFont typeface="Wingdings" panose="05000000000000000000" pitchFamily="2" charset="2"/>
              <a:buChar char="ü"/>
            </a:pPr>
            <a:r>
              <a:rPr lang="en-GB" dirty="0" smtClean="0"/>
              <a:t>I can identify techniques </a:t>
            </a:r>
          </a:p>
          <a:p>
            <a:pPr marL="285750" indent="-285750">
              <a:buFont typeface="Wingdings" panose="05000000000000000000" pitchFamily="2" charset="2"/>
              <a:buChar char="ü"/>
            </a:pPr>
            <a:r>
              <a:rPr lang="en-GB" dirty="0" smtClean="0"/>
              <a:t>I can identify themes</a:t>
            </a:r>
          </a:p>
          <a:p>
            <a:pPr marL="285750" indent="-285750">
              <a:buFont typeface="Wingdings" panose="05000000000000000000" pitchFamily="2" charset="2"/>
              <a:buChar char="ü"/>
            </a:pPr>
            <a:r>
              <a:rPr lang="en-GB" dirty="0" smtClean="0"/>
              <a:t>I can summarise the narrative</a:t>
            </a:r>
          </a:p>
          <a:p>
            <a:r>
              <a:rPr lang="en-GB" dirty="0"/>
              <a:t> </a:t>
            </a:r>
            <a:r>
              <a:rPr lang="en-GB" dirty="0" smtClean="0"/>
              <a:t>     in each convention.</a:t>
            </a:r>
            <a:endParaRPr lang="en-GB" dirty="0"/>
          </a:p>
        </p:txBody>
      </p:sp>
    </p:spTree>
    <p:extLst>
      <p:ext uri="{BB962C8B-B14F-4D97-AF65-F5344CB8AC3E}">
        <p14:creationId xmlns:p14="http://schemas.microsoft.com/office/powerpoint/2010/main" val="3237910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sz="2000" dirty="0" smtClean="0">
                <a:latin typeface="+mj-lt"/>
                <a:ea typeface="SimSun" panose="02010600030101010101" pitchFamily="2" charset="-122"/>
              </a:rPr>
              <a:t>“For </a:t>
            </a:r>
            <a:r>
              <a:rPr lang="en-GB" sz="2000" dirty="0">
                <a:latin typeface="+mj-lt"/>
                <a:ea typeface="SimSun" panose="02010600030101010101" pitchFamily="2" charset="-122"/>
              </a:rPr>
              <a:t>more than a century, bad news always came by telegram. A slip of pastel paper through the door would confirm our worst fears, from the death of a relative to the loss of a battle far from home</a:t>
            </a:r>
            <a:r>
              <a:rPr lang="en-GB" sz="2000" dirty="0" smtClean="0">
                <a:latin typeface="+mj-lt"/>
                <a:ea typeface="SimSun" panose="02010600030101010101" pitchFamily="2" charset="-122"/>
              </a:rPr>
              <a:t>.” </a:t>
            </a:r>
          </a:p>
          <a:p>
            <a:pPr marL="0" indent="0">
              <a:buNone/>
            </a:pPr>
            <a:endParaRPr lang="en-GB" sz="2000" dirty="0">
              <a:latin typeface="+mj-lt"/>
              <a:ea typeface="SimSun" panose="02010600030101010101" pitchFamily="2" charset="-122"/>
            </a:endParaRPr>
          </a:p>
          <a:p>
            <a:pPr marL="0" indent="0">
              <a:buNone/>
            </a:pPr>
            <a:r>
              <a:rPr lang="en-GB" sz="2000" dirty="0" smtClean="0">
                <a:latin typeface="+mj-lt"/>
                <a:ea typeface="SimSun" panose="02010600030101010101" pitchFamily="2" charset="-122"/>
              </a:rPr>
              <a:t>Tom Rowley ‘</a:t>
            </a:r>
            <a:r>
              <a:rPr lang="en-GB" sz="2000" i="1" dirty="0" smtClean="0">
                <a:latin typeface="+mj-lt"/>
                <a:ea typeface="SimSun" panose="02010600030101010101" pitchFamily="2" charset="-122"/>
              </a:rPr>
              <a:t>The Telegraph</a:t>
            </a:r>
            <a:r>
              <a:rPr lang="en-GB" sz="2000" dirty="0" smtClean="0">
                <a:latin typeface="+mj-lt"/>
                <a:ea typeface="SimSun" panose="02010600030101010101" pitchFamily="2" charset="-122"/>
              </a:rPr>
              <a:t>’ Newspaper. May 2013.</a:t>
            </a:r>
            <a:endParaRPr lang="en-GB" sz="2000" dirty="0">
              <a:latin typeface="+mj-lt"/>
              <a:ea typeface="SimSun" panose="02010600030101010101" pitchFamily="2" charset="-122"/>
            </a:endParaRPr>
          </a:p>
        </p:txBody>
      </p:sp>
    </p:spTree>
    <p:extLst>
      <p:ext uri="{BB962C8B-B14F-4D97-AF65-F5344CB8AC3E}">
        <p14:creationId xmlns:p14="http://schemas.microsoft.com/office/powerpoint/2010/main" val="1149343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8407" y="548680"/>
            <a:ext cx="7916416" cy="5976664"/>
          </a:xfrm>
        </p:spPr>
        <p:txBody>
          <a:bodyPr>
            <a:noAutofit/>
          </a:bodyPr>
          <a:lstStyle/>
          <a:p>
            <a:pPr>
              <a:lnSpc>
                <a:spcPct val="130000"/>
              </a:lnSpc>
            </a:pPr>
            <a:r>
              <a:rPr lang="en-GB" sz="1800" dirty="0">
                <a:latin typeface="OpenDyslexic" panose="00000500000000000000" pitchFamily="2" charset="0"/>
                <a:ea typeface="SimSun" panose="02010600030101010101" pitchFamily="2" charset="-122"/>
              </a:rPr>
              <a:t>For more than a century, bad news always came by telegram. A slip of pastel paper through the door would confirm our worst fears, from the death of a relative to the loss of a battle far from home.</a:t>
            </a:r>
          </a:p>
          <a:p>
            <a:pPr marL="0" indent="0">
              <a:lnSpc>
                <a:spcPct val="130000"/>
              </a:lnSpc>
              <a:buNone/>
            </a:pPr>
            <a:endParaRPr lang="en-GB" sz="1800" b="1" dirty="0" smtClean="0">
              <a:solidFill>
                <a:srgbClr val="00B050"/>
              </a:solidFill>
              <a:latin typeface="OpenDyslexic" panose="00000500000000000000" pitchFamily="2" charset="0"/>
              <a:ea typeface="SimSun" panose="02010600030101010101" pitchFamily="2" charset="-122"/>
            </a:endParaRPr>
          </a:p>
          <a:p>
            <a:pPr marL="0" indent="0">
              <a:lnSpc>
                <a:spcPct val="130000"/>
              </a:lnSpc>
              <a:buNone/>
            </a:pPr>
            <a:r>
              <a:rPr lang="en-GB" sz="1800" b="1" dirty="0" smtClean="0">
                <a:solidFill>
                  <a:srgbClr val="00B050"/>
                </a:solidFill>
                <a:latin typeface="OpenDyslexic" panose="00000500000000000000" pitchFamily="2" charset="0"/>
                <a:ea typeface="SimSun" panose="02010600030101010101" pitchFamily="2" charset="-122"/>
              </a:rPr>
              <a:t>The first telegram : May 1844</a:t>
            </a:r>
            <a:endParaRPr lang="en-GB" sz="1800" dirty="0">
              <a:latin typeface="OpenDyslexic" panose="00000500000000000000" pitchFamily="2" charset="0"/>
              <a:ea typeface="SimSun" panose="02010600030101010101" pitchFamily="2" charset="-122"/>
            </a:endParaRPr>
          </a:p>
          <a:p>
            <a:pPr>
              <a:lnSpc>
                <a:spcPct val="130000"/>
              </a:lnSpc>
            </a:pPr>
            <a:r>
              <a:rPr lang="en-GB" sz="1800" dirty="0" smtClean="0">
                <a:latin typeface="OpenDyslexic" panose="00000500000000000000" pitchFamily="2" charset="0"/>
                <a:ea typeface="SimSun" panose="02010600030101010101" pitchFamily="2" charset="-122"/>
              </a:rPr>
              <a:t>Great Britain stopped using the telegram in 1982</a:t>
            </a:r>
          </a:p>
          <a:p>
            <a:pPr>
              <a:lnSpc>
                <a:spcPct val="130000"/>
              </a:lnSpc>
            </a:pPr>
            <a:r>
              <a:rPr lang="en-GB" sz="1800" dirty="0" smtClean="0">
                <a:latin typeface="OpenDyslexic" panose="00000500000000000000" pitchFamily="2" charset="0"/>
                <a:ea typeface="SimSun" panose="02010600030101010101" pitchFamily="2" charset="-122"/>
              </a:rPr>
              <a:t>Text messages and e-mail have replaced it</a:t>
            </a:r>
          </a:p>
          <a:p>
            <a:pPr marL="0" indent="0">
              <a:lnSpc>
                <a:spcPct val="130000"/>
              </a:lnSpc>
              <a:buNone/>
            </a:pPr>
            <a:endParaRPr lang="en-GB" sz="1800" dirty="0" smtClean="0">
              <a:latin typeface="OpenDyslexic" panose="00000500000000000000" pitchFamily="2" charset="0"/>
            </a:endParaRPr>
          </a:p>
          <a:p>
            <a:pPr marL="0" indent="0">
              <a:lnSpc>
                <a:spcPct val="130000"/>
              </a:lnSpc>
              <a:buNone/>
            </a:pPr>
            <a:r>
              <a:rPr lang="en-GB" sz="1800" dirty="0" smtClean="0">
                <a:latin typeface="OpenDyslexic" panose="00000500000000000000" pitchFamily="2" charset="0"/>
                <a:ea typeface="SimSun" panose="02010600030101010101" pitchFamily="2" charset="-122"/>
              </a:rPr>
              <a:t>Telegrams </a:t>
            </a:r>
            <a:r>
              <a:rPr lang="en-GB" sz="1800" dirty="0">
                <a:latin typeface="OpenDyslexic" panose="00000500000000000000" pitchFamily="2" charset="0"/>
                <a:ea typeface="SimSun" panose="02010600030101010101" pitchFamily="2" charset="-122"/>
              </a:rPr>
              <a:t>reached their peak popularity in the 1920s and 1930s when it was cheaper to send a telegram than to place a long-distance telephone call. People would save money by using the word “stop” instead of periods to end sentences because punctuation was extra while the four character word was free.</a:t>
            </a:r>
          </a:p>
        </p:txBody>
      </p:sp>
      <p:sp>
        <p:nvSpPr>
          <p:cNvPr id="4" name="TextBox 3"/>
          <p:cNvSpPr txBox="1"/>
          <p:nvPr/>
        </p:nvSpPr>
        <p:spPr>
          <a:xfrm>
            <a:off x="395536" y="80256"/>
            <a:ext cx="3786358" cy="369332"/>
          </a:xfrm>
          <a:prstGeom prst="rect">
            <a:avLst/>
          </a:prstGeom>
          <a:noFill/>
        </p:spPr>
        <p:txBody>
          <a:bodyPr wrap="none" rtlCol="0">
            <a:spAutoFit/>
          </a:bodyPr>
          <a:lstStyle/>
          <a:p>
            <a:r>
              <a:rPr lang="en-GB" b="1" u="sng" dirty="0" smtClean="0"/>
              <a:t>THE TELEGRAM – A BRIEF HISTORY</a:t>
            </a:r>
            <a:endParaRPr lang="en-GB" b="1" u="sng" dirty="0"/>
          </a:p>
        </p:txBody>
      </p:sp>
    </p:spTree>
    <p:extLst>
      <p:ext uri="{BB962C8B-B14F-4D97-AF65-F5344CB8AC3E}">
        <p14:creationId xmlns:p14="http://schemas.microsoft.com/office/powerpoint/2010/main" val="359800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76672"/>
            <a:ext cx="3275409" cy="237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692696"/>
            <a:ext cx="3672408" cy="298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3306299"/>
            <a:ext cx="4048298" cy="2894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8144" y="4293096"/>
            <a:ext cx="2647950"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8807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363272" cy="6264696"/>
          </a:xfrm>
        </p:spPr>
        <p:txBody>
          <a:bodyPr/>
          <a:lstStyle/>
          <a:p>
            <a:pPr marL="0" indent="0">
              <a:buNone/>
            </a:pPr>
            <a:r>
              <a:rPr lang="en-GB" b="1" u="sng" dirty="0" smtClean="0">
                <a:latin typeface="SimSun" panose="02010600030101010101" pitchFamily="2" charset="-122"/>
                <a:ea typeface="SimSun" panose="02010600030101010101" pitchFamily="2" charset="-122"/>
              </a:rPr>
              <a:t>Setting</a:t>
            </a:r>
          </a:p>
          <a:p>
            <a:pPr marL="0" indent="0">
              <a:buNone/>
            </a:pPr>
            <a:endParaRPr lang="en-GB" b="1" u="sng" dirty="0">
              <a:latin typeface="SimSun" panose="02010600030101010101" pitchFamily="2" charset="-122"/>
              <a:ea typeface="SimSun" panose="02010600030101010101" pitchFamily="2" charset="-122"/>
            </a:endParaRPr>
          </a:p>
          <a:p>
            <a:pPr>
              <a:buFont typeface="Wingdings" panose="05000000000000000000" pitchFamily="2" charset="2"/>
              <a:buChar char="ü"/>
            </a:pPr>
            <a:r>
              <a:rPr lang="en-GB" sz="1800" b="1" dirty="0" smtClean="0">
                <a:latin typeface="OpenDyslexic" panose="00000500000000000000" pitchFamily="2" charset="0"/>
                <a:ea typeface="SimSun" panose="02010600030101010101" pitchFamily="2" charset="-122"/>
              </a:rPr>
              <a:t>A small Highland village: “bare” with “little colour”.</a:t>
            </a:r>
          </a:p>
          <a:p>
            <a:pPr marL="0" indent="0">
              <a:buNone/>
            </a:pPr>
            <a:endParaRPr lang="en-GB" sz="1800" b="1" dirty="0" smtClean="0">
              <a:latin typeface="OpenDyslexic" panose="00000500000000000000" pitchFamily="2" charset="0"/>
              <a:ea typeface="SimSun" panose="02010600030101010101" pitchFamily="2" charset="-122"/>
            </a:endParaRPr>
          </a:p>
          <a:p>
            <a:pPr marL="0" indent="0">
              <a:buNone/>
            </a:pPr>
            <a:r>
              <a:rPr lang="en-GB" sz="1800" b="1" dirty="0" smtClean="0">
                <a:latin typeface="OpenDyslexic" panose="00000500000000000000" pitchFamily="2" charset="0"/>
                <a:ea typeface="SimSun" panose="02010600030101010101" pitchFamily="2" charset="-122"/>
              </a:rPr>
              <a:t>This </a:t>
            </a:r>
            <a:r>
              <a:rPr lang="en-GB" sz="1800" b="1" dirty="0">
                <a:latin typeface="OpenDyslexic" panose="00000500000000000000" pitchFamily="2" charset="0"/>
                <a:ea typeface="SimSun" panose="02010600030101010101" pitchFamily="2" charset="-122"/>
              </a:rPr>
              <a:t>bleak, uninviting environment is reflected in the inhabitants of this island </a:t>
            </a:r>
            <a:r>
              <a:rPr lang="en-GB" sz="1800" b="1" dirty="0" smtClean="0">
                <a:latin typeface="OpenDyslexic" panose="00000500000000000000" pitchFamily="2" charset="0"/>
                <a:ea typeface="SimSun" panose="02010600030101010101" pitchFamily="2" charset="-122"/>
              </a:rPr>
              <a:t>community. </a:t>
            </a:r>
          </a:p>
          <a:p>
            <a:pPr marL="0" indent="0">
              <a:buNone/>
            </a:pPr>
            <a:endParaRPr lang="en-GB" sz="2000" b="1" dirty="0">
              <a:latin typeface="OpenDyslexic" panose="00000500000000000000" pitchFamily="2" charset="0"/>
              <a:ea typeface="SimSun" panose="02010600030101010101" pitchFamily="2" charset="-122"/>
            </a:endParaRPr>
          </a:p>
          <a:p>
            <a:pPr marL="0" indent="0">
              <a:buNone/>
            </a:pPr>
            <a:r>
              <a:rPr lang="en-GB" sz="1800" b="1" dirty="0" smtClean="0">
                <a:latin typeface="OpenDyslexic" panose="00000500000000000000" pitchFamily="2" charset="0"/>
                <a:ea typeface="SimSun" panose="02010600030101010101" pitchFamily="2" charset="-122"/>
              </a:rPr>
              <a:t>The two women fear </a:t>
            </a:r>
            <a:r>
              <a:rPr lang="en-GB" sz="1800" b="1" dirty="0">
                <a:latin typeface="OpenDyslexic" panose="00000500000000000000" pitchFamily="2" charset="0"/>
                <a:ea typeface="SimSun" panose="02010600030101010101" pitchFamily="2" charset="-122"/>
              </a:rPr>
              <a:t>the telegram may inform them of the death of their </a:t>
            </a:r>
            <a:r>
              <a:rPr lang="en-GB" sz="1800" b="1" dirty="0" smtClean="0">
                <a:latin typeface="OpenDyslexic" panose="00000500000000000000" pitchFamily="2" charset="0"/>
                <a:ea typeface="SimSun" panose="02010600030101010101" pitchFamily="2" charset="-122"/>
              </a:rPr>
              <a:t>sons</a:t>
            </a:r>
          </a:p>
          <a:p>
            <a:pPr lvl="1"/>
            <a:r>
              <a:rPr lang="en-GB" sz="1400" b="1" dirty="0" smtClean="0">
                <a:latin typeface="OpenDyslexic" panose="00000500000000000000" pitchFamily="2" charset="0"/>
                <a:ea typeface="SimSun" panose="02010600030101010101" pitchFamily="2" charset="-122"/>
              </a:rPr>
              <a:t>	</a:t>
            </a:r>
            <a:r>
              <a:rPr lang="en-GB" sz="1800" b="1" dirty="0" smtClean="0">
                <a:latin typeface="OpenDyslexic" panose="00000500000000000000" pitchFamily="2" charset="0"/>
                <a:ea typeface="SimSun" panose="02010600030101010101" pitchFamily="2" charset="-122"/>
              </a:rPr>
              <a:t>the </a:t>
            </a:r>
            <a:r>
              <a:rPr lang="en-GB" sz="1800" b="1" dirty="0">
                <a:latin typeface="OpenDyslexic" panose="00000500000000000000" pitchFamily="2" charset="0"/>
                <a:ea typeface="SimSun" panose="02010600030101010101" pitchFamily="2" charset="-122"/>
              </a:rPr>
              <a:t>story hinges on the </a:t>
            </a:r>
            <a:r>
              <a:rPr lang="en-GB" sz="1800" b="1" u="sng" dirty="0">
                <a:latin typeface="OpenDyslexic" panose="00000500000000000000" pitchFamily="2" charset="0"/>
                <a:ea typeface="SimSun" panose="02010600030101010101" pitchFamily="2" charset="-122"/>
              </a:rPr>
              <a:t>tension</a:t>
            </a:r>
            <a:r>
              <a:rPr lang="en-GB" sz="1800" b="1" dirty="0">
                <a:latin typeface="OpenDyslexic" panose="00000500000000000000" pitchFamily="2" charset="0"/>
                <a:ea typeface="SimSun" panose="02010600030101010101" pitchFamily="2" charset="-122"/>
              </a:rPr>
              <a:t> created by the two </a:t>
            </a:r>
            <a:r>
              <a:rPr lang="en-GB" sz="1800" b="1" dirty="0" smtClean="0">
                <a:latin typeface="OpenDyslexic" panose="00000500000000000000" pitchFamily="2" charset="0"/>
                <a:ea typeface="SimSun" panose="02010600030101010101" pitchFamily="2" charset="-122"/>
              </a:rPr>
              <a:t>	women </a:t>
            </a:r>
            <a:r>
              <a:rPr lang="en-GB" sz="1800" b="1" dirty="0">
                <a:latin typeface="OpenDyslexic" panose="00000500000000000000" pitchFamily="2" charset="0"/>
                <a:ea typeface="SimSun" panose="02010600030101010101" pitchFamily="2" charset="-122"/>
              </a:rPr>
              <a:t>as they watch the telegram getting closer</a:t>
            </a:r>
            <a:r>
              <a:rPr lang="en-GB" sz="1800" b="1" dirty="0" smtClean="0">
                <a:latin typeface="OpenDyslexic" panose="00000500000000000000" pitchFamily="2" charset="0"/>
                <a:ea typeface="SimSun" panose="02010600030101010101" pitchFamily="2" charset="-122"/>
              </a:rPr>
              <a:t>.</a:t>
            </a:r>
          </a:p>
          <a:p>
            <a:pPr marL="0" indent="0">
              <a:buNone/>
            </a:pPr>
            <a:endParaRPr lang="en-GB" sz="1800" b="1" dirty="0">
              <a:latin typeface="OpenDyslexic" panose="00000500000000000000" pitchFamily="2" charset="0"/>
              <a:ea typeface="SimSun" panose="02010600030101010101" pitchFamily="2" charset="-122"/>
            </a:endParaRPr>
          </a:p>
          <a:p>
            <a:pPr>
              <a:buFont typeface="Wingdings" panose="05000000000000000000" pitchFamily="2" charset="2"/>
              <a:buChar char="ü"/>
            </a:pPr>
            <a:r>
              <a:rPr lang="en-GB" sz="1800" b="1" dirty="0" smtClean="0">
                <a:latin typeface="OpenDyslexic" panose="00000500000000000000" pitchFamily="2" charset="0"/>
                <a:ea typeface="SimSun" panose="02010600030101010101" pitchFamily="2" charset="-122"/>
              </a:rPr>
              <a:t>Crichton </a:t>
            </a:r>
            <a:r>
              <a:rPr lang="en-GB" sz="1800" b="1" dirty="0">
                <a:latin typeface="OpenDyslexic" panose="00000500000000000000" pitchFamily="2" charset="0"/>
                <a:ea typeface="SimSun" panose="02010600030101010101" pitchFamily="2" charset="-122"/>
              </a:rPr>
              <a:t>Smith exposes the pointlessness of the kind of petty rivalries that he associates with small, rural, island communities</a:t>
            </a:r>
            <a:r>
              <a:rPr lang="en-GB" sz="1800" b="1" dirty="0" smtClean="0">
                <a:latin typeface="SimSun" panose="02010600030101010101" pitchFamily="2" charset="-122"/>
                <a:ea typeface="SimSun" panose="02010600030101010101" pitchFamily="2" charset="-122"/>
              </a:rPr>
              <a:t>.</a:t>
            </a:r>
          </a:p>
          <a:p>
            <a:pPr>
              <a:buFont typeface="Wingdings" panose="05000000000000000000" pitchFamily="2" charset="2"/>
              <a:buChar char="ü"/>
            </a:pPr>
            <a:endParaRPr lang="en-GB" sz="1800" b="1" dirty="0" smtClean="0">
              <a:latin typeface="SimSun" panose="02010600030101010101" pitchFamily="2" charset="-122"/>
              <a:ea typeface="SimSun" panose="02010600030101010101" pitchFamily="2" charset="-122"/>
            </a:endParaRPr>
          </a:p>
          <a:p>
            <a:pPr>
              <a:buFont typeface="Wingdings" panose="05000000000000000000" pitchFamily="2" charset="2"/>
              <a:buChar char="ü"/>
            </a:pPr>
            <a:r>
              <a:rPr lang="en-GB" sz="1800" b="1" dirty="0">
                <a:latin typeface="SimSun" panose="02010600030101010101" pitchFamily="2" charset="-122"/>
                <a:ea typeface="SimSun" panose="02010600030101010101" pitchFamily="2" charset="-122"/>
              </a:rPr>
              <a:t>https://en.wikipedia.org/wiki/Bayble</a:t>
            </a:r>
          </a:p>
        </p:txBody>
      </p:sp>
    </p:spTree>
    <p:extLst>
      <p:ext uri="{BB962C8B-B14F-4D97-AF65-F5344CB8AC3E}">
        <p14:creationId xmlns:p14="http://schemas.microsoft.com/office/powerpoint/2010/main" val="70021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476672"/>
            <a:ext cx="8291264" cy="5976664"/>
          </a:xfrm>
        </p:spPr>
        <p:txBody>
          <a:bodyPr>
            <a:normAutofit fontScale="92500" lnSpcReduction="20000"/>
          </a:bodyPr>
          <a:lstStyle/>
          <a:p>
            <a:pPr marL="0" indent="0">
              <a:buNone/>
            </a:pPr>
            <a:r>
              <a:rPr lang="en-GB" b="1" dirty="0" smtClean="0">
                <a:solidFill>
                  <a:srgbClr val="7030A0"/>
                </a:solidFill>
                <a:latin typeface="OpenDyslexic" panose="00000500000000000000" pitchFamily="2" charset="0"/>
                <a:ea typeface="SimSun" panose="02010600030101010101" pitchFamily="2" charset="-122"/>
              </a:rPr>
              <a:t>Vocabulary</a:t>
            </a:r>
            <a:endParaRPr lang="en-GB" b="1" dirty="0">
              <a:solidFill>
                <a:srgbClr val="7030A0"/>
              </a:solidFill>
              <a:latin typeface="OpenDyslexic" panose="00000500000000000000" pitchFamily="2" charset="0"/>
              <a:ea typeface="SimSun" panose="02010600030101010101" pitchFamily="2" charset="-122"/>
            </a:endParaRPr>
          </a:p>
          <a:p>
            <a:pPr marL="0" indent="0">
              <a:buNone/>
            </a:pPr>
            <a:r>
              <a:rPr lang="en-GB" sz="2800" dirty="0" smtClean="0">
                <a:latin typeface="OpenDyslexic" panose="00000500000000000000" pitchFamily="2" charset="0"/>
                <a:ea typeface="SimSun" panose="02010600030101010101" pitchFamily="2" charset="-122"/>
              </a:rPr>
              <a:t>aquiline </a:t>
            </a:r>
            <a:r>
              <a:rPr lang="en-GB" sz="2800" dirty="0">
                <a:latin typeface="OpenDyslexic" panose="00000500000000000000" pitchFamily="2" charset="0"/>
                <a:ea typeface="SimSun" panose="02010600030101010101" pitchFamily="2" charset="-122"/>
              </a:rPr>
              <a:t>(line </a:t>
            </a:r>
            <a:r>
              <a:rPr lang="en-GB" sz="2800" dirty="0" smtClean="0">
                <a:latin typeface="OpenDyslexic" panose="00000500000000000000" pitchFamily="2" charset="0"/>
                <a:ea typeface="SimSun" panose="02010600030101010101" pitchFamily="2" charset="-122"/>
              </a:rPr>
              <a:t>4) – </a:t>
            </a:r>
            <a:r>
              <a:rPr lang="en-GB" sz="2800" dirty="0" smtClean="0">
                <a:solidFill>
                  <a:schemeClr val="tx2"/>
                </a:solidFill>
                <a:latin typeface="OpenDyslexic" panose="00000500000000000000" pitchFamily="2" charset="0"/>
                <a:ea typeface="SimSun" panose="02010600030101010101" pitchFamily="2" charset="-122"/>
              </a:rPr>
              <a:t>like an eagle</a:t>
            </a:r>
            <a:endParaRPr lang="en-GB" sz="2800" dirty="0">
              <a:solidFill>
                <a:schemeClr val="tx2"/>
              </a:solidFill>
              <a:latin typeface="OpenDyslexic" panose="00000500000000000000" pitchFamily="2" charset="0"/>
              <a:ea typeface="SimSun" panose="02010600030101010101" pitchFamily="2" charset="-122"/>
            </a:endParaRPr>
          </a:p>
          <a:p>
            <a:pPr marL="0" indent="0">
              <a:buNone/>
            </a:pPr>
            <a:r>
              <a:rPr lang="en-GB" sz="2800" dirty="0" smtClean="0">
                <a:latin typeface="OpenDyslexic" panose="00000500000000000000" pitchFamily="2" charset="0"/>
                <a:ea typeface="SimSun" panose="02010600030101010101" pitchFamily="2" charset="-122"/>
              </a:rPr>
              <a:t>gaunt </a:t>
            </a:r>
            <a:r>
              <a:rPr lang="en-GB" sz="2800" dirty="0">
                <a:latin typeface="OpenDyslexic" panose="00000500000000000000" pitchFamily="2" charset="0"/>
                <a:ea typeface="SimSun" panose="02010600030101010101" pitchFamily="2" charset="-122"/>
              </a:rPr>
              <a:t>(line </a:t>
            </a:r>
            <a:r>
              <a:rPr lang="en-GB" sz="2800" dirty="0" smtClean="0">
                <a:latin typeface="OpenDyslexic" panose="00000500000000000000" pitchFamily="2" charset="0"/>
                <a:ea typeface="SimSun" panose="02010600030101010101" pitchFamily="2" charset="-122"/>
              </a:rPr>
              <a:t>5) – </a:t>
            </a:r>
            <a:r>
              <a:rPr lang="en-GB" sz="2800" dirty="0" smtClean="0">
                <a:solidFill>
                  <a:schemeClr val="tx2"/>
                </a:solidFill>
                <a:latin typeface="OpenDyslexic" panose="00000500000000000000" pitchFamily="2" charset="0"/>
                <a:ea typeface="SimSun" panose="02010600030101010101" pitchFamily="2" charset="-122"/>
              </a:rPr>
              <a:t>lean and haggard</a:t>
            </a:r>
            <a:endParaRPr lang="en-GB" sz="2800" dirty="0">
              <a:solidFill>
                <a:schemeClr val="tx2"/>
              </a:solidFill>
              <a:latin typeface="OpenDyslexic" panose="00000500000000000000" pitchFamily="2" charset="0"/>
              <a:ea typeface="SimSun" panose="02010600030101010101" pitchFamily="2" charset="-122"/>
            </a:endParaRPr>
          </a:p>
          <a:p>
            <a:pPr marL="0" indent="0">
              <a:buNone/>
            </a:pPr>
            <a:r>
              <a:rPr lang="en-GB" sz="2800" dirty="0" smtClean="0">
                <a:latin typeface="OpenDyslexic" panose="00000500000000000000" pitchFamily="2" charset="0"/>
                <a:ea typeface="SimSun" panose="02010600030101010101" pitchFamily="2" charset="-122"/>
              </a:rPr>
              <a:t>reverberations </a:t>
            </a:r>
            <a:r>
              <a:rPr lang="en-GB" sz="2800" dirty="0">
                <a:latin typeface="OpenDyslexic" panose="00000500000000000000" pitchFamily="2" charset="0"/>
                <a:ea typeface="SimSun" panose="02010600030101010101" pitchFamily="2" charset="-122"/>
              </a:rPr>
              <a:t>(line </a:t>
            </a:r>
            <a:r>
              <a:rPr lang="en-GB" sz="2800" dirty="0" smtClean="0">
                <a:latin typeface="OpenDyslexic" panose="00000500000000000000" pitchFamily="2" charset="0"/>
                <a:ea typeface="SimSun" panose="02010600030101010101" pitchFamily="2" charset="-122"/>
              </a:rPr>
              <a:t>7) - </a:t>
            </a:r>
            <a:r>
              <a:rPr lang="en-GB" sz="2800" dirty="0" smtClean="0">
                <a:solidFill>
                  <a:schemeClr val="tx2"/>
                </a:solidFill>
                <a:latin typeface="OpenDyslexic" panose="00000500000000000000" pitchFamily="2" charset="0"/>
                <a:ea typeface="SimSun" panose="02010600030101010101" pitchFamily="2" charset="-122"/>
              </a:rPr>
              <a:t>echoes</a:t>
            </a:r>
            <a:endParaRPr lang="en-GB" sz="2800" dirty="0">
              <a:solidFill>
                <a:schemeClr val="tx2"/>
              </a:solidFill>
              <a:latin typeface="OpenDyslexic" panose="00000500000000000000" pitchFamily="2" charset="0"/>
              <a:ea typeface="SimSun" panose="02010600030101010101" pitchFamily="2" charset="-122"/>
            </a:endParaRPr>
          </a:p>
          <a:p>
            <a:pPr marL="0" indent="0">
              <a:buNone/>
            </a:pPr>
            <a:r>
              <a:rPr lang="en-GB" sz="2800" dirty="0" smtClean="0">
                <a:latin typeface="OpenDyslexic" panose="00000500000000000000" pitchFamily="2" charset="0"/>
                <a:ea typeface="SimSun" panose="02010600030101010101" pitchFamily="2" charset="-122"/>
              </a:rPr>
              <a:t>desolation </a:t>
            </a:r>
            <a:r>
              <a:rPr lang="en-GB" sz="2800" dirty="0">
                <a:latin typeface="OpenDyslexic" panose="00000500000000000000" pitchFamily="2" charset="0"/>
                <a:ea typeface="SimSun" panose="02010600030101010101" pitchFamily="2" charset="-122"/>
              </a:rPr>
              <a:t>(line 29</a:t>
            </a:r>
            <a:r>
              <a:rPr lang="en-GB" sz="2800" dirty="0" smtClean="0">
                <a:latin typeface="OpenDyslexic" panose="00000500000000000000" pitchFamily="2" charset="0"/>
                <a:ea typeface="SimSun" panose="02010600030101010101" pitchFamily="2" charset="-122"/>
              </a:rPr>
              <a:t>) – </a:t>
            </a:r>
            <a:r>
              <a:rPr lang="en-GB" sz="2800" dirty="0" smtClean="0">
                <a:solidFill>
                  <a:schemeClr val="tx2"/>
                </a:solidFill>
                <a:latin typeface="OpenDyslexic" panose="00000500000000000000" pitchFamily="2" charset="0"/>
                <a:ea typeface="SimSun" panose="02010600030101010101" pitchFamily="2" charset="-122"/>
              </a:rPr>
              <a:t>emptiness / destruction</a:t>
            </a:r>
          </a:p>
          <a:p>
            <a:pPr marL="0" indent="0">
              <a:buNone/>
            </a:pPr>
            <a:r>
              <a:rPr lang="en-GB" sz="2800" dirty="0" smtClean="0">
                <a:latin typeface="OpenDyslexic" panose="00000500000000000000" pitchFamily="2" charset="0"/>
                <a:ea typeface="SimSun" panose="02010600030101010101" pitchFamily="2" charset="-122"/>
              </a:rPr>
              <a:t>irrelevantly </a:t>
            </a:r>
            <a:r>
              <a:rPr lang="en-GB" sz="2800" dirty="0">
                <a:latin typeface="OpenDyslexic" panose="00000500000000000000" pitchFamily="2" charset="0"/>
                <a:ea typeface="SimSun" panose="02010600030101010101" pitchFamily="2" charset="-122"/>
              </a:rPr>
              <a:t>(line </a:t>
            </a:r>
            <a:r>
              <a:rPr lang="en-GB" sz="2800" dirty="0" smtClean="0">
                <a:latin typeface="OpenDyslexic" panose="00000500000000000000" pitchFamily="2" charset="0"/>
                <a:ea typeface="SimSun" panose="02010600030101010101" pitchFamily="2" charset="-122"/>
              </a:rPr>
              <a:t>78) – </a:t>
            </a:r>
            <a:r>
              <a:rPr lang="en-GB" sz="2800" dirty="0" smtClean="0">
                <a:solidFill>
                  <a:schemeClr val="tx2"/>
                </a:solidFill>
                <a:latin typeface="OpenDyslexic" panose="00000500000000000000" pitchFamily="2" charset="0"/>
                <a:ea typeface="SimSun" panose="02010600030101010101" pitchFamily="2" charset="-122"/>
              </a:rPr>
              <a:t>not linked to topic</a:t>
            </a:r>
          </a:p>
          <a:p>
            <a:pPr marL="0" indent="0">
              <a:buNone/>
            </a:pPr>
            <a:r>
              <a:rPr lang="en-GB" sz="2800" dirty="0" smtClean="0">
                <a:latin typeface="OpenDyslexic" panose="00000500000000000000" pitchFamily="2" charset="0"/>
                <a:ea typeface="SimSun" panose="02010600030101010101" pitchFamily="2" charset="-122"/>
              </a:rPr>
              <a:t>dignified (line 162)</a:t>
            </a:r>
            <a:r>
              <a:rPr lang="en-GB" sz="2800" dirty="0">
                <a:latin typeface="OpenDyslexic" panose="00000500000000000000" pitchFamily="2" charset="0"/>
                <a:ea typeface="SimSun" panose="02010600030101010101" pitchFamily="2" charset="-122"/>
              </a:rPr>
              <a:t> </a:t>
            </a:r>
            <a:r>
              <a:rPr lang="en-GB" sz="2800" dirty="0" smtClean="0">
                <a:solidFill>
                  <a:schemeClr val="tx2"/>
                </a:solidFill>
                <a:latin typeface="OpenDyslexic" panose="00000500000000000000" pitchFamily="2" charset="0"/>
                <a:ea typeface="SimSun" panose="02010600030101010101" pitchFamily="2" charset="-122"/>
              </a:rPr>
              <a:t>- serious / worth respecting</a:t>
            </a:r>
            <a:endParaRPr lang="en-GB" sz="2800" dirty="0">
              <a:solidFill>
                <a:schemeClr val="tx2"/>
              </a:solidFill>
              <a:latin typeface="OpenDyslexic" panose="00000500000000000000" pitchFamily="2" charset="0"/>
              <a:ea typeface="SimSun" panose="02010600030101010101" pitchFamily="2" charset="-122"/>
            </a:endParaRPr>
          </a:p>
          <a:p>
            <a:pPr marL="0" indent="0">
              <a:buNone/>
            </a:pPr>
            <a:r>
              <a:rPr lang="en-GB" sz="2800" dirty="0">
                <a:latin typeface="OpenDyslexic" panose="00000500000000000000" pitchFamily="2" charset="0"/>
                <a:ea typeface="SimSun" panose="02010600030101010101" pitchFamily="2" charset="-122"/>
              </a:rPr>
              <a:t>remorselessly (line </a:t>
            </a:r>
            <a:r>
              <a:rPr lang="en-GB" sz="2800" dirty="0" smtClean="0">
                <a:latin typeface="OpenDyslexic" panose="00000500000000000000" pitchFamily="2" charset="0"/>
                <a:ea typeface="SimSun" panose="02010600030101010101" pitchFamily="2" charset="-122"/>
              </a:rPr>
              <a:t>91) – </a:t>
            </a:r>
            <a:r>
              <a:rPr lang="en-GB" sz="2800" dirty="0" smtClean="0">
                <a:solidFill>
                  <a:schemeClr val="tx2"/>
                </a:solidFill>
                <a:latin typeface="OpenDyslexic" panose="00000500000000000000" pitchFamily="2" charset="0"/>
                <a:ea typeface="SimSun" panose="02010600030101010101" pitchFamily="2" charset="-122"/>
              </a:rPr>
              <a:t>unstoppable</a:t>
            </a:r>
            <a:r>
              <a:rPr lang="en-GB" sz="2800" dirty="0" smtClean="0">
                <a:latin typeface="OpenDyslexic" panose="00000500000000000000" pitchFamily="2" charset="0"/>
                <a:ea typeface="SimSun" panose="02010600030101010101" pitchFamily="2" charset="-122"/>
              </a:rPr>
              <a:t> </a:t>
            </a:r>
            <a:endParaRPr lang="en-GB" sz="2800" dirty="0">
              <a:latin typeface="OpenDyslexic" panose="00000500000000000000" pitchFamily="2" charset="0"/>
              <a:ea typeface="SimSun" panose="02010600030101010101" pitchFamily="2" charset="-122"/>
            </a:endParaRPr>
          </a:p>
          <a:p>
            <a:pPr marL="0" indent="0">
              <a:buNone/>
            </a:pPr>
            <a:r>
              <a:rPr lang="en-GB" sz="2800" dirty="0" smtClean="0">
                <a:latin typeface="OpenDyslexic" panose="00000500000000000000" pitchFamily="2" charset="0"/>
                <a:ea typeface="SimSun" panose="02010600030101010101" pitchFamily="2" charset="-122"/>
              </a:rPr>
              <a:t>diffused </a:t>
            </a:r>
            <a:r>
              <a:rPr lang="en-GB" sz="2800" dirty="0">
                <a:latin typeface="OpenDyslexic" panose="00000500000000000000" pitchFamily="2" charset="0"/>
                <a:ea typeface="SimSun" panose="02010600030101010101" pitchFamily="2" charset="-122"/>
              </a:rPr>
              <a:t>(line </a:t>
            </a:r>
            <a:r>
              <a:rPr lang="en-GB" sz="2800" dirty="0" smtClean="0">
                <a:latin typeface="OpenDyslexic" panose="00000500000000000000" pitchFamily="2" charset="0"/>
                <a:ea typeface="SimSun" panose="02010600030101010101" pitchFamily="2" charset="-122"/>
              </a:rPr>
              <a:t>102) – </a:t>
            </a:r>
            <a:r>
              <a:rPr lang="en-GB" sz="2800" dirty="0" smtClean="0">
                <a:solidFill>
                  <a:schemeClr val="tx2"/>
                </a:solidFill>
                <a:latin typeface="OpenDyslexic" panose="00000500000000000000" pitchFamily="2" charset="0"/>
                <a:ea typeface="SimSun" panose="02010600030101010101" pitchFamily="2" charset="-122"/>
              </a:rPr>
              <a:t>spread out</a:t>
            </a:r>
            <a:endParaRPr lang="en-GB" sz="2800" dirty="0">
              <a:solidFill>
                <a:schemeClr val="tx2"/>
              </a:solidFill>
              <a:latin typeface="OpenDyslexic" panose="00000500000000000000" pitchFamily="2" charset="0"/>
              <a:ea typeface="SimSun" panose="02010600030101010101" pitchFamily="2" charset="-122"/>
            </a:endParaRPr>
          </a:p>
          <a:p>
            <a:pPr marL="0" indent="0">
              <a:buNone/>
            </a:pPr>
            <a:r>
              <a:rPr lang="en-GB" sz="2800" dirty="0">
                <a:latin typeface="OpenDyslexic" panose="00000500000000000000" pitchFamily="2" charset="0"/>
                <a:ea typeface="SimSun" panose="02010600030101010101" pitchFamily="2" charset="-122"/>
              </a:rPr>
              <a:t>pulpit (line </a:t>
            </a:r>
            <a:r>
              <a:rPr lang="en-GB" sz="2800" dirty="0" smtClean="0">
                <a:latin typeface="OpenDyslexic" panose="00000500000000000000" pitchFamily="2" charset="0"/>
                <a:ea typeface="SimSun" panose="02010600030101010101" pitchFamily="2" charset="-122"/>
              </a:rPr>
              <a:t>171) </a:t>
            </a:r>
            <a:r>
              <a:rPr lang="en-GB" sz="2800" dirty="0" smtClean="0">
                <a:solidFill>
                  <a:schemeClr val="tx2"/>
                </a:solidFill>
                <a:latin typeface="OpenDyslexic" panose="00000500000000000000" pitchFamily="2" charset="0"/>
                <a:ea typeface="SimSun" panose="02010600030101010101" pitchFamily="2" charset="-122"/>
              </a:rPr>
              <a:t>raised platform in church</a:t>
            </a:r>
            <a:endParaRPr lang="en-GB" sz="2800" dirty="0">
              <a:solidFill>
                <a:schemeClr val="tx2"/>
              </a:solidFill>
              <a:latin typeface="OpenDyslexic" panose="00000500000000000000" pitchFamily="2" charset="0"/>
              <a:ea typeface="SimSun" panose="02010600030101010101" pitchFamily="2" charset="-122"/>
            </a:endParaRPr>
          </a:p>
          <a:p>
            <a:pPr marL="0" indent="0">
              <a:buNone/>
            </a:pPr>
            <a:r>
              <a:rPr lang="en-GB" sz="2800" dirty="0" smtClean="0">
                <a:latin typeface="OpenDyslexic" panose="00000500000000000000" pitchFamily="2" charset="0"/>
                <a:ea typeface="SimSun" panose="02010600030101010101" pitchFamily="2" charset="-122"/>
              </a:rPr>
              <a:t>spontaneous </a:t>
            </a:r>
            <a:r>
              <a:rPr lang="en-GB" sz="2800" dirty="0">
                <a:latin typeface="OpenDyslexic" panose="00000500000000000000" pitchFamily="2" charset="0"/>
                <a:ea typeface="SimSun" panose="02010600030101010101" pitchFamily="2" charset="-122"/>
              </a:rPr>
              <a:t>(line </a:t>
            </a:r>
            <a:r>
              <a:rPr lang="en-GB" sz="2800" dirty="0" smtClean="0">
                <a:latin typeface="OpenDyslexic" panose="00000500000000000000" pitchFamily="2" charset="0"/>
                <a:ea typeface="SimSun" panose="02010600030101010101" pitchFamily="2" charset="-122"/>
              </a:rPr>
              <a:t>196)</a:t>
            </a:r>
            <a:r>
              <a:rPr lang="en-GB" sz="2800" b="1" dirty="0">
                <a:latin typeface="OpenDyslexic" panose="00000500000000000000" pitchFamily="2" charset="0"/>
                <a:ea typeface="SimSun" panose="02010600030101010101" pitchFamily="2" charset="-122"/>
              </a:rPr>
              <a:t> </a:t>
            </a:r>
            <a:r>
              <a:rPr lang="en-GB" sz="2800" b="1" dirty="0" smtClean="0">
                <a:latin typeface="OpenDyslexic" panose="00000500000000000000" pitchFamily="2" charset="0"/>
                <a:ea typeface="SimSun" panose="02010600030101010101" pitchFamily="2" charset="-122"/>
              </a:rPr>
              <a:t> </a:t>
            </a:r>
            <a:r>
              <a:rPr lang="en-GB" sz="2800" dirty="0" smtClean="0">
                <a:solidFill>
                  <a:schemeClr val="tx2"/>
                </a:solidFill>
                <a:latin typeface="OpenDyslexic" panose="00000500000000000000" pitchFamily="2" charset="0"/>
                <a:ea typeface="SimSun" panose="02010600030101010101" pitchFamily="2" charset="-122"/>
              </a:rPr>
              <a:t>sudden / impulsive</a:t>
            </a:r>
            <a:endParaRPr lang="en-GB" sz="2800" dirty="0">
              <a:solidFill>
                <a:schemeClr val="tx2"/>
              </a:solidFill>
              <a:latin typeface="OpenDyslexic" panose="00000500000000000000" pitchFamily="2" charset="0"/>
              <a:ea typeface="SimSun" panose="02010600030101010101" pitchFamily="2" charset="-122"/>
            </a:endParaRPr>
          </a:p>
          <a:p>
            <a:pPr marL="0" indent="0">
              <a:buNone/>
            </a:pPr>
            <a:r>
              <a:rPr lang="en-GB" sz="2800" dirty="0">
                <a:latin typeface="OpenDyslexic" panose="00000500000000000000" pitchFamily="2" charset="0"/>
                <a:ea typeface="SimSun" panose="02010600030101010101" pitchFamily="2" charset="-122"/>
              </a:rPr>
              <a:t>compressed (line </a:t>
            </a:r>
            <a:r>
              <a:rPr lang="en-GB" sz="2800" dirty="0" smtClean="0">
                <a:latin typeface="OpenDyslexic" panose="00000500000000000000" pitchFamily="2" charset="0"/>
                <a:ea typeface="SimSun" panose="02010600030101010101" pitchFamily="2" charset="-122"/>
              </a:rPr>
              <a:t>224) </a:t>
            </a:r>
            <a:r>
              <a:rPr lang="en-GB" sz="2800" dirty="0" smtClean="0">
                <a:solidFill>
                  <a:schemeClr val="tx2"/>
                </a:solidFill>
                <a:latin typeface="OpenDyslexic" panose="00000500000000000000" pitchFamily="2" charset="0"/>
                <a:ea typeface="SimSun" panose="02010600030101010101" pitchFamily="2" charset="-122"/>
              </a:rPr>
              <a:t>put under pressure</a:t>
            </a:r>
          </a:p>
          <a:p>
            <a:pPr marL="0" indent="0">
              <a:buNone/>
            </a:pPr>
            <a:r>
              <a:rPr lang="en-GB" sz="2800" dirty="0" smtClean="0">
                <a:latin typeface="OpenDyslexic" panose="00000500000000000000" pitchFamily="2" charset="0"/>
                <a:ea typeface="SimSun" panose="02010600030101010101" pitchFamily="2" charset="-122"/>
              </a:rPr>
              <a:t>somnambulistic </a:t>
            </a:r>
            <a:r>
              <a:rPr lang="en-GB" sz="2800" dirty="0">
                <a:latin typeface="OpenDyslexic" panose="00000500000000000000" pitchFamily="2" charset="0"/>
                <a:ea typeface="SimSun" panose="02010600030101010101" pitchFamily="2" charset="-122"/>
              </a:rPr>
              <a:t>(line </a:t>
            </a:r>
            <a:r>
              <a:rPr lang="en-GB" sz="2800" dirty="0" smtClean="0">
                <a:latin typeface="OpenDyslexic" panose="00000500000000000000" pitchFamily="2" charset="0"/>
                <a:ea typeface="SimSun" panose="02010600030101010101" pitchFamily="2" charset="-122"/>
              </a:rPr>
              <a:t>243) - </a:t>
            </a:r>
            <a:r>
              <a:rPr lang="en-GB" sz="2800" dirty="0" smtClean="0">
                <a:solidFill>
                  <a:schemeClr val="tx2"/>
                </a:solidFill>
                <a:latin typeface="OpenDyslexic" panose="00000500000000000000" pitchFamily="2" charset="0"/>
                <a:ea typeface="SimSun" panose="02010600030101010101" pitchFamily="2" charset="-122"/>
              </a:rPr>
              <a:t>sleepwalking</a:t>
            </a:r>
          </a:p>
          <a:p>
            <a:pPr marL="0" indent="0">
              <a:buNone/>
            </a:pPr>
            <a:endParaRPr lang="en-GB" b="1" dirty="0">
              <a:latin typeface="SimSun" panose="02010600030101010101" pitchFamily="2" charset="-122"/>
              <a:ea typeface="SimSun" panose="02010600030101010101" pitchFamily="2" charset="-122"/>
            </a:endParaRPr>
          </a:p>
          <a:p>
            <a:pPr marL="0" indent="0">
              <a:buNone/>
            </a:pPr>
            <a:endParaRPr lang="en-GB" dirty="0"/>
          </a:p>
        </p:txBody>
      </p:sp>
    </p:spTree>
    <p:extLst>
      <p:ext uri="{BB962C8B-B14F-4D97-AF65-F5344CB8AC3E}">
        <p14:creationId xmlns:p14="http://schemas.microsoft.com/office/powerpoint/2010/main" val="4319367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6192688"/>
          </a:xfrm>
        </p:spPr>
        <p:txBody>
          <a:bodyPr>
            <a:normAutofit/>
          </a:bodyPr>
          <a:lstStyle/>
          <a:p>
            <a:pPr>
              <a:buNone/>
            </a:pPr>
            <a:r>
              <a:rPr lang="en-GB" sz="2400" u="sng" dirty="0" smtClean="0"/>
              <a:t>Some Thinking Points</a:t>
            </a:r>
          </a:p>
          <a:p>
            <a:pPr>
              <a:buNone/>
            </a:pPr>
            <a:endParaRPr lang="en-GB" sz="2000" u="sng" dirty="0"/>
          </a:p>
          <a:p>
            <a:pPr marL="0" indent="0">
              <a:buNone/>
            </a:pPr>
            <a:r>
              <a:rPr lang="en-GB" sz="1800" b="1" dirty="0" smtClean="0">
                <a:latin typeface="+mj-lt"/>
                <a:ea typeface="SimSun" panose="02010600030101010101" pitchFamily="2" charset="-122"/>
              </a:rPr>
              <a:t>1) What themes can you identify?</a:t>
            </a:r>
          </a:p>
          <a:p>
            <a:pPr marL="0" indent="0">
              <a:buNone/>
            </a:pPr>
            <a:endParaRPr lang="en-GB" sz="1800" b="1" dirty="0" smtClean="0">
              <a:latin typeface="+mj-lt"/>
              <a:ea typeface="SimSun" panose="02010600030101010101" pitchFamily="2" charset="-122"/>
            </a:endParaRPr>
          </a:p>
          <a:p>
            <a:pPr marL="0" indent="0">
              <a:buNone/>
            </a:pPr>
            <a:r>
              <a:rPr lang="en-GB" sz="1800" b="1" dirty="0" smtClean="0">
                <a:latin typeface="+mj-lt"/>
                <a:ea typeface="SimSun" panose="02010600030101010101" pitchFamily="2" charset="-122"/>
              </a:rPr>
              <a:t>2) Can you recognise any element of contrast? If so, how?</a:t>
            </a:r>
          </a:p>
          <a:p>
            <a:pPr marL="0" indent="0">
              <a:buNone/>
            </a:pPr>
            <a:endParaRPr lang="en-GB" sz="1800" b="1" dirty="0" smtClean="0">
              <a:latin typeface="+mj-lt"/>
              <a:ea typeface="SimSun" panose="02010600030101010101" pitchFamily="2" charset="-122"/>
            </a:endParaRPr>
          </a:p>
          <a:p>
            <a:pPr marL="0" indent="0">
              <a:buNone/>
            </a:pPr>
            <a:r>
              <a:rPr lang="en-GB" sz="1800" b="1" dirty="0" smtClean="0">
                <a:latin typeface="+mj-lt"/>
                <a:ea typeface="SimSun" panose="02010600030101010101" pitchFamily="2" charset="-122"/>
              </a:rPr>
              <a:t>3) Thinking of the elder delivering the telegram, what is he wearing?  </a:t>
            </a:r>
          </a:p>
          <a:p>
            <a:pPr marL="0" indent="0">
              <a:buNone/>
            </a:pPr>
            <a:r>
              <a:rPr lang="en-GB" sz="1800" b="1" dirty="0">
                <a:latin typeface="+mj-lt"/>
                <a:ea typeface="SimSun" panose="02010600030101010101" pitchFamily="2" charset="-122"/>
              </a:rPr>
              <a:t> </a:t>
            </a:r>
            <a:r>
              <a:rPr lang="en-GB" sz="1800" b="1" dirty="0" smtClean="0">
                <a:latin typeface="+mj-lt"/>
                <a:ea typeface="SimSun" panose="02010600030101010101" pitchFamily="2" charset="-122"/>
              </a:rPr>
              <a:t>  Does this carry any symbolic significance?</a:t>
            </a:r>
          </a:p>
          <a:p>
            <a:pPr marL="0" indent="0">
              <a:buNone/>
            </a:pPr>
            <a:endParaRPr lang="en-GB" sz="1800" b="1" dirty="0" smtClean="0">
              <a:latin typeface="+mj-lt"/>
              <a:ea typeface="SimSun" panose="02010600030101010101" pitchFamily="2" charset="-122"/>
            </a:endParaRPr>
          </a:p>
          <a:p>
            <a:pPr marL="0" indent="0">
              <a:buNone/>
            </a:pPr>
            <a:r>
              <a:rPr lang="en-GB" sz="1800" b="1" dirty="0" smtClean="0">
                <a:latin typeface="+mj-lt"/>
                <a:ea typeface="SimSun" panose="02010600030101010101" pitchFamily="2" charset="-122"/>
              </a:rPr>
              <a:t>4) Referring to </a:t>
            </a:r>
            <a:r>
              <a:rPr lang="en-GB" sz="1800" b="1" i="1" dirty="0" smtClean="0">
                <a:latin typeface="+mj-lt"/>
                <a:ea typeface="SimSun" panose="02010600030101010101" pitchFamily="2" charset="-122"/>
              </a:rPr>
              <a:t>specific examples</a:t>
            </a:r>
            <a:r>
              <a:rPr lang="en-GB" sz="1800" b="1" dirty="0" smtClean="0">
                <a:latin typeface="+mj-lt"/>
                <a:ea typeface="SimSun" panose="02010600030101010101" pitchFamily="2" charset="-122"/>
              </a:rPr>
              <a:t>, how does Crichton Smith build </a:t>
            </a:r>
          </a:p>
          <a:p>
            <a:pPr marL="0" indent="0">
              <a:buNone/>
            </a:pPr>
            <a:r>
              <a:rPr lang="en-GB" sz="1800" b="1" dirty="0">
                <a:latin typeface="+mj-lt"/>
                <a:ea typeface="SimSun" panose="02010600030101010101" pitchFamily="2" charset="-122"/>
              </a:rPr>
              <a:t> </a:t>
            </a:r>
            <a:r>
              <a:rPr lang="en-GB" sz="1800" b="1" dirty="0" smtClean="0">
                <a:latin typeface="+mj-lt"/>
                <a:ea typeface="SimSun" panose="02010600030101010101" pitchFamily="2" charset="-122"/>
              </a:rPr>
              <a:t>  suspense and tension in the story? </a:t>
            </a:r>
          </a:p>
          <a:p>
            <a:pPr marL="457200" indent="-457200">
              <a:buNone/>
            </a:pPr>
            <a:endParaRPr lang="en-GB" sz="2400" dirty="0" smtClean="0"/>
          </a:p>
          <a:p>
            <a:pPr>
              <a:buNone/>
            </a:pPr>
            <a:endParaRPr lang="en-GB" sz="2400" dirty="0" smtClean="0"/>
          </a:p>
          <a:p>
            <a:pPr>
              <a:buNone/>
            </a:pPr>
            <a:endParaRPr lang="en-GB" sz="2400" dirty="0"/>
          </a:p>
          <a:p>
            <a:pPr>
              <a:buNone/>
            </a:pPr>
            <a:endParaRPr lang="en-GB" sz="2400" dirty="0" smtClean="0"/>
          </a:p>
          <a:p>
            <a:pPr>
              <a:buNone/>
            </a:pPr>
            <a:r>
              <a:rPr lang="en-GB" sz="2400" dirty="0"/>
              <a:t> </a:t>
            </a:r>
          </a:p>
          <a:p>
            <a:pPr>
              <a:buNone/>
            </a:pPr>
            <a:endParaRPr lang="en-GB" sz="2400" u="sng" dirty="0"/>
          </a:p>
        </p:txBody>
      </p:sp>
      <p:pic>
        <p:nvPicPr>
          <p:cNvPr id="5122" name="Picture 2" descr="Stop Thinking Thinking Science and the importance of critical thinking">
            <a:hlinkClick r:id="rId2"/>
          </p:cNvPr>
          <p:cNvPicPr>
            <a:picLocks noChangeAspect="1" noChangeArrowheads="1"/>
          </p:cNvPicPr>
          <p:nvPr/>
        </p:nvPicPr>
        <p:blipFill>
          <a:blip r:embed="rId3" cstate="print"/>
          <a:srcRect/>
          <a:stretch>
            <a:fillRect/>
          </a:stretch>
        </p:blipFill>
        <p:spPr bwMode="auto">
          <a:xfrm>
            <a:off x="6372200" y="4149080"/>
            <a:ext cx="2111896" cy="2111897"/>
          </a:xfrm>
          <a:prstGeom prst="rect">
            <a:avLst/>
          </a:prstGeom>
          <a:noFill/>
        </p:spPr>
      </p:pic>
      <p:pic>
        <p:nvPicPr>
          <p:cNvPr id="1026" name="Picture 2" descr="Two mothers sit at a window waiting to see where the telegram will be deliver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20" y="4234409"/>
            <a:ext cx="3999384" cy="22496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83968" y="1156102"/>
            <a:ext cx="4919937" cy="369332"/>
          </a:xfrm>
          <a:prstGeom prst="rect">
            <a:avLst/>
          </a:prstGeom>
          <a:noFill/>
        </p:spPr>
        <p:txBody>
          <a:bodyPr wrap="none" rtlCol="0">
            <a:spAutoFit/>
          </a:bodyPr>
          <a:lstStyle/>
          <a:p>
            <a:r>
              <a:rPr lang="en-GB" b="1" dirty="0" smtClean="0">
                <a:solidFill>
                  <a:srgbClr val="0070C0"/>
                </a:solidFill>
              </a:rPr>
              <a:t>destructiveness of war</a:t>
            </a:r>
            <a:r>
              <a:rPr lang="en-GB" b="1" dirty="0">
                <a:solidFill>
                  <a:srgbClr val="0070C0"/>
                </a:solidFill>
              </a:rPr>
              <a:t> </a:t>
            </a:r>
            <a:r>
              <a:rPr lang="en-GB" b="1" dirty="0" smtClean="0">
                <a:solidFill>
                  <a:srgbClr val="0070C0"/>
                </a:solidFill>
              </a:rPr>
              <a:t>/ class / rural life</a:t>
            </a:r>
          </a:p>
        </p:txBody>
      </p:sp>
    </p:spTree>
    <p:extLst>
      <p:ext uri="{BB962C8B-B14F-4D97-AF65-F5344CB8AC3E}">
        <p14:creationId xmlns:p14="http://schemas.microsoft.com/office/powerpoint/2010/main" val="42391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Themes - </a:t>
            </a:r>
            <a:r>
              <a:rPr lang="en-GB" b="1" dirty="0">
                <a:solidFill>
                  <a:srgbClr val="0070C0"/>
                </a:solidFill>
              </a:rPr>
              <a:t>2 quotations for </a:t>
            </a:r>
            <a:r>
              <a:rPr lang="en-GB" b="1" dirty="0" smtClean="0">
                <a:solidFill>
                  <a:srgbClr val="0070C0"/>
                </a:solidFill>
              </a:rPr>
              <a:t>each</a:t>
            </a:r>
            <a:endParaRPr lang="en-GB" dirty="0"/>
          </a:p>
        </p:txBody>
      </p:sp>
      <p:sp>
        <p:nvSpPr>
          <p:cNvPr id="3" name="Content Placeholder 2"/>
          <p:cNvSpPr>
            <a:spLocks noGrp="1"/>
          </p:cNvSpPr>
          <p:nvPr>
            <p:ph idx="1"/>
          </p:nvPr>
        </p:nvSpPr>
        <p:spPr/>
        <p:txBody>
          <a:bodyPr>
            <a:normAutofit/>
          </a:bodyPr>
          <a:lstStyle/>
          <a:p>
            <a:pPr lvl="1"/>
            <a:r>
              <a:rPr lang="en-GB" sz="3200" u="sng" dirty="0" smtClean="0">
                <a:solidFill>
                  <a:srgbClr val="0070C0"/>
                </a:solidFill>
              </a:rPr>
              <a:t>Destructiveness </a:t>
            </a:r>
            <a:r>
              <a:rPr lang="en-GB" sz="3200" u="sng" dirty="0">
                <a:solidFill>
                  <a:srgbClr val="0070C0"/>
                </a:solidFill>
              </a:rPr>
              <a:t>of </a:t>
            </a:r>
            <a:r>
              <a:rPr lang="en-GB" sz="3200" u="sng" dirty="0" smtClean="0">
                <a:solidFill>
                  <a:srgbClr val="0070C0"/>
                </a:solidFill>
              </a:rPr>
              <a:t>war</a:t>
            </a:r>
          </a:p>
          <a:p>
            <a:pPr lvl="2"/>
            <a:r>
              <a:rPr lang="en-GB" sz="3000" dirty="0" smtClean="0">
                <a:solidFill>
                  <a:srgbClr val="0070C0"/>
                </a:solidFill>
              </a:rPr>
              <a:t>“O God save my son” – fat woman, when she thinks her son has been killed</a:t>
            </a:r>
            <a:endParaRPr lang="en-GB" sz="3400" dirty="0">
              <a:solidFill>
                <a:srgbClr val="0070C0"/>
              </a:solidFill>
            </a:endParaRPr>
          </a:p>
          <a:p>
            <a:pPr lvl="1"/>
            <a:r>
              <a:rPr lang="en-GB" sz="3200" u="sng" dirty="0" smtClean="0">
                <a:solidFill>
                  <a:srgbClr val="0070C0"/>
                </a:solidFill>
              </a:rPr>
              <a:t>Class</a:t>
            </a:r>
          </a:p>
          <a:p>
            <a:endParaRPr lang="en-GB" sz="3600" dirty="0" smtClean="0">
              <a:solidFill>
                <a:srgbClr val="0070C0"/>
              </a:solidFill>
            </a:endParaRPr>
          </a:p>
          <a:p>
            <a:pPr lvl="1"/>
            <a:r>
              <a:rPr lang="en-GB" sz="3200" u="sng" dirty="0" smtClean="0">
                <a:solidFill>
                  <a:srgbClr val="0070C0"/>
                </a:solidFill>
              </a:rPr>
              <a:t>Rural </a:t>
            </a:r>
            <a:r>
              <a:rPr lang="en-GB" sz="3200" u="sng" dirty="0">
                <a:solidFill>
                  <a:srgbClr val="0070C0"/>
                </a:solidFill>
              </a:rPr>
              <a:t>life</a:t>
            </a:r>
          </a:p>
          <a:p>
            <a:endParaRPr lang="en-GB" sz="3600" dirty="0"/>
          </a:p>
        </p:txBody>
      </p:sp>
    </p:spTree>
    <p:extLst>
      <p:ext uri="{BB962C8B-B14F-4D97-AF65-F5344CB8AC3E}">
        <p14:creationId xmlns:p14="http://schemas.microsoft.com/office/powerpoint/2010/main" val="24808935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m">
      <a:majorFont>
        <a:latin typeface="Comic Sans MS"/>
        <a:ea typeface=""/>
        <a:cs typeface=""/>
      </a:majorFont>
      <a:minorFont>
        <a:latin typeface="Comic Sans MS"/>
        <a:ea typeface=""/>
        <a:cs typeface=""/>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3321</TotalTime>
  <Words>1332</Words>
  <Application>Microsoft Office PowerPoint</Application>
  <PresentationFormat>On-screen Show (4:3)</PresentationFormat>
  <Paragraphs>255</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SimSun</vt:lpstr>
      <vt:lpstr>Arial</vt:lpstr>
      <vt:lpstr>Comic Sans MS</vt:lpstr>
      <vt:lpstr>Consolas</vt:lpstr>
      <vt:lpstr>OpenDyslexic</vt:lpstr>
      <vt:lpstr>Wingdings</vt:lpstr>
      <vt:lpstr>Clarity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Themes - 2 quotations for each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 Lothian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Higher Intermediate 2</dc:title>
  <dc:creator>IT Services</dc:creator>
  <cp:lastModifiedBy>Miles Carter</cp:lastModifiedBy>
  <cp:revision>164</cp:revision>
  <cp:lastPrinted>2015-11-19T14:09:31Z</cp:lastPrinted>
  <dcterms:created xsi:type="dcterms:W3CDTF">2014-06-09T07:35:11Z</dcterms:created>
  <dcterms:modified xsi:type="dcterms:W3CDTF">2018-10-05T13:43:46Z</dcterms:modified>
</cp:coreProperties>
</file>