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08" y="4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E232A31-491F-49B9-8B23-334EE9ADDA58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D12D876-48F4-494F-A81D-D00FBA09134F}">
      <dgm:prSet/>
      <dgm:spPr/>
      <dgm:t>
        <a:bodyPr/>
        <a:lstStyle/>
        <a:p>
          <a:pPr rtl="0"/>
          <a:r>
            <a:rPr lang="en-GB" dirty="0" smtClean="0"/>
            <a:t>The Telegram</a:t>
          </a:r>
          <a:endParaRPr lang="en-GB" dirty="0"/>
        </a:p>
      </dgm:t>
    </dgm:pt>
    <dgm:pt modelId="{39D4F7F9-0B52-496E-B2F7-F2F945AF9384}" type="parTrans" cxnId="{6ECEB97F-6AD4-4262-A60D-D27FA212935E}">
      <dgm:prSet/>
      <dgm:spPr/>
      <dgm:t>
        <a:bodyPr/>
        <a:lstStyle/>
        <a:p>
          <a:endParaRPr lang="en-US"/>
        </a:p>
      </dgm:t>
    </dgm:pt>
    <dgm:pt modelId="{07EF408A-B465-4F4E-84D4-FE304A33CBD2}" type="sibTrans" cxnId="{6ECEB97F-6AD4-4262-A60D-D27FA212935E}">
      <dgm:prSet/>
      <dgm:spPr/>
      <dgm:t>
        <a:bodyPr/>
        <a:lstStyle/>
        <a:p>
          <a:endParaRPr lang="en-US"/>
        </a:p>
      </dgm:t>
    </dgm:pt>
    <dgm:pt modelId="{9B987917-C61A-4914-8E77-8D5D2E0DE0A6}">
      <dgm:prSet/>
      <dgm:spPr/>
      <dgm:t>
        <a:bodyPr/>
        <a:lstStyle/>
        <a:p>
          <a:pPr rtl="0"/>
          <a:r>
            <a:rPr lang="en-GB" smtClean="0"/>
            <a:t>Home</a:t>
          </a:r>
          <a:endParaRPr lang="en-GB"/>
        </a:p>
      </dgm:t>
    </dgm:pt>
    <dgm:pt modelId="{2BA9B365-C673-4B24-8E88-92057538E1BF}" type="parTrans" cxnId="{4C2CDC01-0B07-488E-A105-218554B432A7}">
      <dgm:prSet/>
      <dgm:spPr/>
      <dgm:t>
        <a:bodyPr/>
        <a:lstStyle/>
        <a:p>
          <a:endParaRPr lang="en-US"/>
        </a:p>
      </dgm:t>
    </dgm:pt>
    <dgm:pt modelId="{B46B5D88-EE58-4C64-B8B5-914C19703E8C}" type="sibTrans" cxnId="{4C2CDC01-0B07-488E-A105-218554B432A7}">
      <dgm:prSet/>
      <dgm:spPr/>
      <dgm:t>
        <a:bodyPr/>
        <a:lstStyle/>
        <a:p>
          <a:endParaRPr lang="en-US"/>
        </a:p>
      </dgm:t>
    </dgm:pt>
    <dgm:pt modelId="{EDF3C203-F729-4BC2-B9A0-6F2C40FAAD40}">
      <dgm:prSet/>
      <dgm:spPr/>
      <dgm:t>
        <a:bodyPr/>
        <a:lstStyle/>
        <a:p>
          <a:pPr rtl="0"/>
          <a:r>
            <a:rPr lang="en-GB" smtClean="0"/>
            <a:t>The Red Door</a:t>
          </a:r>
          <a:endParaRPr lang="en-GB"/>
        </a:p>
      </dgm:t>
    </dgm:pt>
    <dgm:pt modelId="{ECD78600-9387-47CD-87F9-E0846F14F429}" type="parTrans" cxnId="{14D25BDF-176A-4E00-8A1D-86D91AF25C62}">
      <dgm:prSet/>
      <dgm:spPr/>
      <dgm:t>
        <a:bodyPr/>
        <a:lstStyle/>
        <a:p>
          <a:endParaRPr lang="en-US"/>
        </a:p>
      </dgm:t>
    </dgm:pt>
    <dgm:pt modelId="{F6CF755E-FC68-4BFF-921A-78B12D071BF9}" type="sibTrans" cxnId="{14D25BDF-176A-4E00-8A1D-86D91AF25C62}">
      <dgm:prSet/>
      <dgm:spPr/>
      <dgm:t>
        <a:bodyPr/>
        <a:lstStyle/>
        <a:p>
          <a:endParaRPr lang="en-US"/>
        </a:p>
      </dgm:t>
    </dgm:pt>
    <dgm:pt modelId="{AD0C1BA0-B471-4794-AD07-B71ECCC81AE5}">
      <dgm:prSet custT="1"/>
      <dgm:spPr/>
      <dgm:t>
        <a:bodyPr/>
        <a:lstStyle/>
        <a:p>
          <a:r>
            <a:rPr lang="en-US" sz="1800" dirty="0" smtClean="0"/>
            <a:t>“It was like a magic door out of the village”</a:t>
          </a:r>
          <a:endParaRPr lang="en-US" sz="1800" dirty="0"/>
        </a:p>
      </dgm:t>
    </dgm:pt>
    <dgm:pt modelId="{B00D10C8-C08A-47C5-9C9D-2D1874091B46}" type="parTrans" cxnId="{0386E2CC-A1DE-4E9B-9B12-B779B838F830}">
      <dgm:prSet/>
      <dgm:spPr/>
      <dgm:t>
        <a:bodyPr/>
        <a:lstStyle/>
        <a:p>
          <a:endParaRPr lang="en-US"/>
        </a:p>
      </dgm:t>
    </dgm:pt>
    <dgm:pt modelId="{34C1A0E6-53E4-45F1-9325-C2D3B6834504}" type="sibTrans" cxnId="{0386E2CC-A1DE-4E9B-9B12-B779B838F830}">
      <dgm:prSet/>
      <dgm:spPr/>
      <dgm:t>
        <a:bodyPr/>
        <a:lstStyle/>
        <a:p>
          <a:endParaRPr lang="en-US"/>
        </a:p>
      </dgm:t>
    </dgm:pt>
    <dgm:pt modelId="{A3789254-2542-4858-B904-BA9DD6CB0459}">
      <dgm:prSet custT="1"/>
      <dgm:spPr/>
      <dgm:t>
        <a:bodyPr/>
        <a:lstStyle/>
        <a:p>
          <a:r>
            <a:rPr lang="en-US" sz="1800" dirty="0" smtClean="0"/>
            <a:t>“Perhaps his belonging had been like the </a:t>
          </a:r>
          <a:r>
            <a:rPr lang="en-US" sz="1800" dirty="0" err="1" smtClean="0"/>
            <a:t>halloween</a:t>
          </a:r>
          <a:r>
            <a:rPr lang="en-US" sz="1800" dirty="0" smtClean="0"/>
            <a:t> mask”</a:t>
          </a:r>
          <a:endParaRPr lang="en-US" sz="1800" dirty="0"/>
        </a:p>
      </dgm:t>
    </dgm:pt>
    <dgm:pt modelId="{AE87F559-07D6-442D-9662-96C270802CD7}" type="parTrans" cxnId="{10403268-9BF6-433B-99DF-7364BA1FCB22}">
      <dgm:prSet/>
      <dgm:spPr/>
      <dgm:t>
        <a:bodyPr/>
        <a:lstStyle/>
        <a:p>
          <a:endParaRPr lang="en-US"/>
        </a:p>
      </dgm:t>
    </dgm:pt>
    <dgm:pt modelId="{ADD5EB35-B241-4C12-B5E9-48C40AC5A10A}" type="sibTrans" cxnId="{10403268-9BF6-433B-99DF-7364BA1FCB22}">
      <dgm:prSet/>
      <dgm:spPr/>
      <dgm:t>
        <a:bodyPr/>
        <a:lstStyle/>
        <a:p>
          <a:endParaRPr lang="en-US"/>
        </a:p>
      </dgm:t>
    </dgm:pt>
    <dgm:pt modelId="{B7BC0BCF-4FF6-4FA1-8617-610B61FA151B}">
      <dgm:prSet custT="1"/>
      <dgm:spPr/>
      <dgm:t>
        <a:bodyPr/>
        <a:lstStyle/>
        <a:p>
          <a:r>
            <a:rPr lang="en-US" sz="2000" dirty="0" smtClean="0"/>
            <a:t>“An umbrella dripped what seemed to be black rain”</a:t>
          </a:r>
          <a:endParaRPr lang="en-US" sz="2000" dirty="0"/>
        </a:p>
      </dgm:t>
    </dgm:pt>
    <dgm:pt modelId="{549ABC3E-85D7-49F7-A761-EA2D15995CD3}" type="parTrans" cxnId="{2E4FF12A-87FC-41D3-9AFF-09E15D2EE3F6}">
      <dgm:prSet/>
      <dgm:spPr/>
      <dgm:t>
        <a:bodyPr/>
        <a:lstStyle/>
        <a:p>
          <a:endParaRPr lang="en-US"/>
        </a:p>
      </dgm:t>
    </dgm:pt>
    <dgm:pt modelId="{BFC85CB5-98DE-4B0F-9308-EA3C663E164F}" type="sibTrans" cxnId="{2E4FF12A-87FC-41D3-9AFF-09E15D2EE3F6}">
      <dgm:prSet/>
      <dgm:spPr/>
      <dgm:t>
        <a:bodyPr/>
        <a:lstStyle/>
        <a:p>
          <a:endParaRPr lang="en-US"/>
        </a:p>
      </dgm:t>
    </dgm:pt>
    <dgm:pt modelId="{FF1706B7-49CD-40AB-9F6F-A9B5DC98C12E}">
      <dgm:prSet custT="1"/>
      <dgm:spPr/>
      <dgm:t>
        <a:bodyPr/>
        <a:lstStyle/>
        <a:p>
          <a:r>
            <a:rPr lang="en-US" sz="2000" dirty="0" smtClean="0"/>
            <a:t>“He took out a cigar to show who he was”</a:t>
          </a:r>
          <a:endParaRPr lang="en-US" sz="2000" dirty="0"/>
        </a:p>
      </dgm:t>
    </dgm:pt>
    <dgm:pt modelId="{72C8B5A5-4EA4-4155-97CE-CB1D0E123F69}" type="parTrans" cxnId="{04B51B66-6E99-4CA1-B472-15C5F0DCAAFB}">
      <dgm:prSet/>
      <dgm:spPr/>
      <dgm:t>
        <a:bodyPr/>
        <a:lstStyle/>
        <a:p>
          <a:endParaRPr lang="en-US"/>
        </a:p>
      </dgm:t>
    </dgm:pt>
    <dgm:pt modelId="{88C6F254-CAE8-4CC8-B27E-C57F812A510C}" type="sibTrans" cxnId="{04B51B66-6E99-4CA1-B472-15C5F0DCAAFB}">
      <dgm:prSet/>
      <dgm:spPr/>
      <dgm:t>
        <a:bodyPr/>
        <a:lstStyle/>
        <a:p>
          <a:endParaRPr lang="en-US"/>
        </a:p>
      </dgm:t>
    </dgm:pt>
    <dgm:pt modelId="{2A0EDF76-B841-45DA-8D4D-BBB828ED0806}">
      <dgm:prSet custT="1"/>
      <dgm:spPr/>
      <dgm:t>
        <a:bodyPr/>
        <a:lstStyle/>
        <a:p>
          <a:r>
            <a:rPr lang="en-US" sz="2000" dirty="0" smtClean="0"/>
            <a:t>“The people began to think of the telegram as a strange missile pointed at them from abroad”</a:t>
          </a:r>
          <a:endParaRPr lang="en-US" sz="2000" dirty="0"/>
        </a:p>
      </dgm:t>
    </dgm:pt>
    <dgm:pt modelId="{A02DB769-493C-4E43-A956-052D589BD1B6}" type="parTrans" cxnId="{358F2A0A-16FB-4CC1-918B-E9B53DEF5AF5}">
      <dgm:prSet/>
      <dgm:spPr/>
      <dgm:t>
        <a:bodyPr/>
        <a:lstStyle/>
        <a:p>
          <a:endParaRPr lang="en-US"/>
        </a:p>
      </dgm:t>
    </dgm:pt>
    <dgm:pt modelId="{C975F57D-95BF-4B8B-81F2-003633570F2A}" type="sibTrans" cxnId="{358F2A0A-16FB-4CC1-918B-E9B53DEF5AF5}">
      <dgm:prSet/>
      <dgm:spPr/>
      <dgm:t>
        <a:bodyPr/>
        <a:lstStyle/>
        <a:p>
          <a:endParaRPr lang="en-US"/>
        </a:p>
      </dgm:t>
    </dgm:pt>
    <dgm:pt modelId="{99F0F499-CB11-427C-B21D-480F5DA0DCD8}">
      <dgm:prSet custT="1"/>
      <dgm:spPr/>
      <dgm:t>
        <a:bodyPr/>
        <a:lstStyle/>
        <a:p>
          <a:r>
            <a:rPr lang="en-US" sz="2000" dirty="0" smtClean="0"/>
            <a:t>“The tall man in black clothes”</a:t>
          </a:r>
          <a:endParaRPr lang="en-US" sz="2000" dirty="0"/>
        </a:p>
      </dgm:t>
    </dgm:pt>
    <dgm:pt modelId="{A1E28560-EF96-4EFB-9C2D-D1EA75143295}" type="parTrans" cxnId="{B11B4698-B824-4CE3-9102-442A84971B82}">
      <dgm:prSet/>
      <dgm:spPr/>
      <dgm:t>
        <a:bodyPr/>
        <a:lstStyle/>
        <a:p>
          <a:endParaRPr lang="en-US"/>
        </a:p>
      </dgm:t>
    </dgm:pt>
    <dgm:pt modelId="{07772529-9837-4860-A862-562D836EAB54}" type="sibTrans" cxnId="{B11B4698-B824-4CE3-9102-442A84971B82}">
      <dgm:prSet/>
      <dgm:spPr/>
      <dgm:t>
        <a:bodyPr/>
        <a:lstStyle/>
        <a:p>
          <a:endParaRPr lang="en-US"/>
        </a:p>
      </dgm:t>
    </dgm:pt>
    <dgm:pt modelId="{20C7623D-EFC1-41D3-8981-11026B245836}" type="pres">
      <dgm:prSet presAssocID="{EE232A31-491F-49B9-8B23-334EE9ADDA58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F8AABEC-5EE8-4D7A-9F0A-6DFF35DBF743}" type="pres">
      <dgm:prSet presAssocID="{ED12D876-48F4-494F-A81D-D00FBA09134F}" presName="composite" presStyleCnt="0"/>
      <dgm:spPr/>
    </dgm:pt>
    <dgm:pt modelId="{43F5D6AB-7818-4E2D-9EF8-3D424991C5D0}" type="pres">
      <dgm:prSet presAssocID="{ED12D876-48F4-494F-A81D-D00FBA09134F}" presName="parentText" presStyleLbl="alignNode1" presStyleIdx="0" presStyleCnt="3" custLinFactNeighborX="0" custLinFactNeighborY="118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84912A1-8391-43F0-B064-F5F2EDA66276}" type="pres">
      <dgm:prSet presAssocID="{ED12D876-48F4-494F-A81D-D00FBA09134F}" presName="descendantText" presStyleLbl="alignAcc1" presStyleIdx="0" presStyleCnt="3" custScaleY="10747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086363A-2D99-45EA-8422-286A9E9900F5}" type="pres">
      <dgm:prSet presAssocID="{07EF408A-B465-4F4E-84D4-FE304A33CBD2}" presName="sp" presStyleCnt="0"/>
      <dgm:spPr/>
    </dgm:pt>
    <dgm:pt modelId="{B0253FC2-83E9-44B7-9590-4F3CC03DB880}" type="pres">
      <dgm:prSet presAssocID="{9B987917-C61A-4914-8E77-8D5D2E0DE0A6}" presName="composite" presStyleCnt="0"/>
      <dgm:spPr/>
    </dgm:pt>
    <dgm:pt modelId="{83A0BB23-D2C5-40F7-8EAE-39E6AB1E1610}" type="pres">
      <dgm:prSet presAssocID="{9B987917-C61A-4914-8E77-8D5D2E0DE0A6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2FB8565-EC47-4949-8D77-FA172908AEF1}" type="pres">
      <dgm:prSet presAssocID="{9B987917-C61A-4914-8E77-8D5D2E0DE0A6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BF7B3D6-B393-4E8A-BEB0-5EA52A8F8AAE}" type="pres">
      <dgm:prSet presAssocID="{B46B5D88-EE58-4C64-B8B5-914C19703E8C}" presName="sp" presStyleCnt="0"/>
      <dgm:spPr/>
    </dgm:pt>
    <dgm:pt modelId="{7E36351B-4306-4930-B8DD-07227218D5D0}" type="pres">
      <dgm:prSet presAssocID="{EDF3C203-F729-4BC2-B9A0-6F2C40FAAD40}" presName="composite" presStyleCnt="0"/>
      <dgm:spPr/>
    </dgm:pt>
    <dgm:pt modelId="{E0B66033-F5A2-46BF-BC7B-4CB37AE22746}" type="pres">
      <dgm:prSet presAssocID="{EDF3C203-F729-4BC2-B9A0-6F2C40FAAD40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799FFC2-D134-430F-A76F-6EABA8D82ECD}" type="pres">
      <dgm:prSet presAssocID="{EDF3C203-F729-4BC2-B9A0-6F2C40FAAD40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386E2CC-A1DE-4E9B-9B12-B779B838F830}" srcId="{EDF3C203-F729-4BC2-B9A0-6F2C40FAAD40}" destId="{AD0C1BA0-B471-4794-AD07-B71ECCC81AE5}" srcOrd="0" destOrd="0" parTransId="{B00D10C8-C08A-47C5-9C9D-2D1874091B46}" sibTransId="{34C1A0E6-53E4-45F1-9325-C2D3B6834504}"/>
    <dgm:cxn modelId="{0A1C9FCC-BC8A-41C4-AC06-E8EDDB24BA74}" type="presOf" srcId="{9B987917-C61A-4914-8E77-8D5D2E0DE0A6}" destId="{83A0BB23-D2C5-40F7-8EAE-39E6AB1E1610}" srcOrd="0" destOrd="0" presId="urn:microsoft.com/office/officeart/2005/8/layout/chevron2"/>
    <dgm:cxn modelId="{BCA354AA-6C21-4072-A27C-F713FBF77638}" type="presOf" srcId="{ED12D876-48F4-494F-A81D-D00FBA09134F}" destId="{43F5D6AB-7818-4E2D-9EF8-3D424991C5D0}" srcOrd="0" destOrd="0" presId="urn:microsoft.com/office/officeart/2005/8/layout/chevron2"/>
    <dgm:cxn modelId="{10403268-9BF6-433B-99DF-7364BA1FCB22}" srcId="{EDF3C203-F729-4BC2-B9A0-6F2C40FAAD40}" destId="{A3789254-2542-4858-B904-BA9DD6CB0459}" srcOrd="1" destOrd="0" parTransId="{AE87F559-07D6-442D-9662-96C270802CD7}" sibTransId="{ADD5EB35-B241-4C12-B5E9-48C40AC5A10A}"/>
    <dgm:cxn modelId="{9CE682F6-BE4B-4757-A6EA-1EA15BDEB67F}" type="presOf" srcId="{2A0EDF76-B841-45DA-8D4D-BBB828ED0806}" destId="{E84912A1-8391-43F0-B064-F5F2EDA66276}" srcOrd="0" destOrd="0" presId="urn:microsoft.com/office/officeart/2005/8/layout/chevron2"/>
    <dgm:cxn modelId="{7D0568C5-4A5A-4828-9BBC-E475BD698D50}" type="presOf" srcId="{EE232A31-491F-49B9-8B23-334EE9ADDA58}" destId="{20C7623D-EFC1-41D3-8981-11026B245836}" srcOrd="0" destOrd="0" presId="urn:microsoft.com/office/officeart/2005/8/layout/chevron2"/>
    <dgm:cxn modelId="{4C2CDC01-0B07-488E-A105-218554B432A7}" srcId="{EE232A31-491F-49B9-8B23-334EE9ADDA58}" destId="{9B987917-C61A-4914-8E77-8D5D2E0DE0A6}" srcOrd="1" destOrd="0" parTransId="{2BA9B365-C673-4B24-8E88-92057538E1BF}" sibTransId="{B46B5D88-EE58-4C64-B8B5-914C19703E8C}"/>
    <dgm:cxn modelId="{14D25BDF-176A-4E00-8A1D-86D91AF25C62}" srcId="{EE232A31-491F-49B9-8B23-334EE9ADDA58}" destId="{EDF3C203-F729-4BC2-B9A0-6F2C40FAAD40}" srcOrd="2" destOrd="0" parTransId="{ECD78600-9387-47CD-87F9-E0846F14F429}" sibTransId="{F6CF755E-FC68-4BFF-921A-78B12D071BF9}"/>
    <dgm:cxn modelId="{358F2A0A-16FB-4CC1-918B-E9B53DEF5AF5}" srcId="{ED12D876-48F4-494F-A81D-D00FBA09134F}" destId="{2A0EDF76-B841-45DA-8D4D-BBB828ED0806}" srcOrd="0" destOrd="0" parTransId="{A02DB769-493C-4E43-A956-052D589BD1B6}" sibTransId="{C975F57D-95BF-4B8B-81F2-003633570F2A}"/>
    <dgm:cxn modelId="{6A11EB86-ABB6-40EB-A10F-EF26AB682212}" type="presOf" srcId="{B7BC0BCF-4FF6-4FA1-8617-610B61FA151B}" destId="{A2FB8565-EC47-4949-8D77-FA172908AEF1}" srcOrd="0" destOrd="0" presId="urn:microsoft.com/office/officeart/2005/8/layout/chevron2"/>
    <dgm:cxn modelId="{B11B4698-B824-4CE3-9102-442A84971B82}" srcId="{ED12D876-48F4-494F-A81D-D00FBA09134F}" destId="{99F0F499-CB11-427C-B21D-480F5DA0DCD8}" srcOrd="1" destOrd="0" parTransId="{A1E28560-EF96-4EFB-9C2D-D1EA75143295}" sibTransId="{07772529-9837-4860-A862-562D836EAB54}"/>
    <dgm:cxn modelId="{5C54C618-4FCF-4311-8A88-40A2B3135F27}" type="presOf" srcId="{A3789254-2542-4858-B904-BA9DD6CB0459}" destId="{3799FFC2-D134-430F-A76F-6EABA8D82ECD}" srcOrd="0" destOrd="1" presId="urn:microsoft.com/office/officeart/2005/8/layout/chevron2"/>
    <dgm:cxn modelId="{6ECEB97F-6AD4-4262-A60D-D27FA212935E}" srcId="{EE232A31-491F-49B9-8B23-334EE9ADDA58}" destId="{ED12D876-48F4-494F-A81D-D00FBA09134F}" srcOrd="0" destOrd="0" parTransId="{39D4F7F9-0B52-496E-B2F7-F2F945AF9384}" sibTransId="{07EF408A-B465-4F4E-84D4-FE304A33CBD2}"/>
    <dgm:cxn modelId="{2E4FF12A-87FC-41D3-9AFF-09E15D2EE3F6}" srcId="{9B987917-C61A-4914-8E77-8D5D2E0DE0A6}" destId="{B7BC0BCF-4FF6-4FA1-8617-610B61FA151B}" srcOrd="0" destOrd="0" parTransId="{549ABC3E-85D7-49F7-A761-EA2D15995CD3}" sibTransId="{BFC85CB5-98DE-4B0F-9308-EA3C663E164F}"/>
    <dgm:cxn modelId="{185108BE-16CA-46AA-BB8A-974E1F7124CA}" type="presOf" srcId="{EDF3C203-F729-4BC2-B9A0-6F2C40FAAD40}" destId="{E0B66033-F5A2-46BF-BC7B-4CB37AE22746}" srcOrd="0" destOrd="0" presId="urn:microsoft.com/office/officeart/2005/8/layout/chevron2"/>
    <dgm:cxn modelId="{6FEE8413-8C06-4905-B94D-526FDB6F339B}" type="presOf" srcId="{99F0F499-CB11-427C-B21D-480F5DA0DCD8}" destId="{E84912A1-8391-43F0-B064-F5F2EDA66276}" srcOrd="0" destOrd="1" presId="urn:microsoft.com/office/officeart/2005/8/layout/chevron2"/>
    <dgm:cxn modelId="{C5DE8492-9D67-4F9B-80E2-B82A87DEA9F1}" type="presOf" srcId="{FF1706B7-49CD-40AB-9F6F-A9B5DC98C12E}" destId="{A2FB8565-EC47-4949-8D77-FA172908AEF1}" srcOrd="0" destOrd="1" presId="urn:microsoft.com/office/officeart/2005/8/layout/chevron2"/>
    <dgm:cxn modelId="{04B51B66-6E99-4CA1-B472-15C5F0DCAAFB}" srcId="{9B987917-C61A-4914-8E77-8D5D2E0DE0A6}" destId="{FF1706B7-49CD-40AB-9F6F-A9B5DC98C12E}" srcOrd="1" destOrd="0" parTransId="{72C8B5A5-4EA4-4155-97CE-CB1D0E123F69}" sibTransId="{88C6F254-CAE8-4CC8-B27E-C57F812A510C}"/>
    <dgm:cxn modelId="{37EE00C6-3FA6-483F-9BA0-914FEFC0F903}" type="presOf" srcId="{AD0C1BA0-B471-4794-AD07-B71ECCC81AE5}" destId="{3799FFC2-D134-430F-A76F-6EABA8D82ECD}" srcOrd="0" destOrd="0" presId="urn:microsoft.com/office/officeart/2005/8/layout/chevron2"/>
    <dgm:cxn modelId="{BC146988-E0AB-4BE5-BCA9-934AE327969F}" type="presParOf" srcId="{20C7623D-EFC1-41D3-8981-11026B245836}" destId="{EF8AABEC-5EE8-4D7A-9F0A-6DFF35DBF743}" srcOrd="0" destOrd="0" presId="urn:microsoft.com/office/officeart/2005/8/layout/chevron2"/>
    <dgm:cxn modelId="{EBE69F9E-46BC-4C4B-A9D0-45852058D78B}" type="presParOf" srcId="{EF8AABEC-5EE8-4D7A-9F0A-6DFF35DBF743}" destId="{43F5D6AB-7818-4E2D-9EF8-3D424991C5D0}" srcOrd="0" destOrd="0" presId="urn:microsoft.com/office/officeart/2005/8/layout/chevron2"/>
    <dgm:cxn modelId="{1CF94431-2380-4CAA-9A23-2D9B08D74945}" type="presParOf" srcId="{EF8AABEC-5EE8-4D7A-9F0A-6DFF35DBF743}" destId="{E84912A1-8391-43F0-B064-F5F2EDA66276}" srcOrd="1" destOrd="0" presId="urn:microsoft.com/office/officeart/2005/8/layout/chevron2"/>
    <dgm:cxn modelId="{8B44D3AA-ECE4-4B70-B30E-7904926C8A80}" type="presParOf" srcId="{20C7623D-EFC1-41D3-8981-11026B245836}" destId="{8086363A-2D99-45EA-8422-286A9E9900F5}" srcOrd="1" destOrd="0" presId="urn:microsoft.com/office/officeart/2005/8/layout/chevron2"/>
    <dgm:cxn modelId="{4902C513-0A8D-4F51-9E11-E98583E8A90F}" type="presParOf" srcId="{20C7623D-EFC1-41D3-8981-11026B245836}" destId="{B0253FC2-83E9-44B7-9590-4F3CC03DB880}" srcOrd="2" destOrd="0" presId="urn:microsoft.com/office/officeart/2005/8/layout/chevron2"/>
    <dgm:cxn modelId="{2E45A0DF-0188-4D7B-9E5F-7A2EB40E315C}" type="presParOf" srcId="{B0253FC2-83E9-44B7-9590-4F3CC03DB880}" destId="{83A0BB23-D2C5-40F7-8EAE-39E6AB1E1610}" srcOrd="0" destOrd="0" presId="urn:microsoft.com/office/officeart/2005/8/layout/chevron2"/>
    <dgm:cxn modelId="{357339A4-5E7E-42A1-8A23-24DDC195C7A5}" type="presParOf" srcId="{B0253FC2-83E9-44B7-9590-4F3CC03DB880}" destId="{A2FB8565-EC47-4949-8D77-FA172908AEF1}" srcOrd="1" destOrd="0" presId="urn:microsoft.com/office/officeart/2005/8/layout/chevron2"/>
    <dgm:cxn modelId="{C3830B29-FDC9-4CA1-B658-E5F6FFE87788}" type="presParOf" srcId="{20C7623D-EFC1-41D3-8981-11026B245836}" destId="{CBF7B3D6-B393-4E8A-BEB0-5EA52A8F8AAE}" srcOrd="3" destOrd="0" presId="urn:microsoft.com/office/officeart/2005/8/layout/chevron2"/>
    <dgm:cxn modelId="{870709D2-E800-4D48-B5AB-2CE98CF65C5D}" type="presParOf" srcId="{20C7623D-EFC1-41D3-8981-11026B245836}" destId="{7E36351B-4306-4930-B8DD-07227218D5D0}" srcOrd="4" destOrd="0" presId="urn:microsoft.com/office/officeart/2005/8/layout/chevron2"/>
    <dgm:cxn modelId="{5726D90D-2FD9-4FE8-829E-B506125AA203}" type="presParOf" srcId="{7E36351B-4306-4930-B8DD-07227218D5D0}" destId="{E0B66033-F5A2-46BF-BC7B-4CB37AE22746}" srcOrd="0" destOrd="0" presId="urn:microsoft.com/office/officeart/2005/8/layout/chevron2"/>
    <dgm:cxn modelId="{39CB1999-E613-4E0D-89EE-B5E6BA98837D}" type="presParOf" srcId="{7E36351B-4306-4930-B8DD-07227218D5D0}" destId="{3799FFC2-D134-430F-A76F-6EABA8D82ECD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3F5D6AB-7818-4E2D-9EF8-3D424991C5D0}">
      <dsp:nvSpPr>
        <dsp:cNvPr id="0" name=""/>
        <dsp:cNvSpPr/>
      </dsp:nvSpPr>
      <dsp:spPr>
        <a:xfrm rot="5400000">
          <a:off x="-258206" y="325161"/>
          <a:ext cx="1721378" cy="120496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500" kern="1200" dirty="0" smtClean="0"/>
            <a:t>The Telegram</a:t>
          </a:r>
          <a:endParaRPr lang="en-GB" sz="1500" kern="1200" dirty="0"/>
        </a:p>
      </dsp:txBody>
      <dsp:txXfrm rot="-5400000">
        <a:off x="1" y="669438"/>
        <a:ext cx="1204965" cy="516413"/>
      </dsp:txXfrm>
    </dsp:sp>
    <dsp:sp modelId="{E84912A1-8391-43F0-B064-F5F2EDA66276}">
      <dsp:nvSpPr>
        <dsp:cNvPr id="0" name=""/>
        <dsp:cNvSpPr/>
      </dsp:nvSpPr>
      <dsp:spPr>
        <a:xfrm rot="5400000">
          <a:off x="4326784" y="-3117024"/>
          <a:ext cx="1202489" cy="744612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“The people began to think of the telegram as a strange missile pointed at them from abroad”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“The tall man in black clothes”</a:t>
          </a:r>
          <a:endParaRPr lang="en-US" sz="2000" kern="1200" dirty="0"/>
        </a:p>
      </dsp:txBody>
      <dsp:txXfrm rot="-5400000">
        <a:off x="1204966" y="63495"/>
        <a:ext cx="7387425" cy="1085087"/>
      </dsp:txXfrm>
    </dsp:sp>
    <dsp:sp modelId="{83A0BB23-D2C5-40F7-8EAE-39E6AB1E1610}">
      <dsp:nvSpPr>
        <dsp:cNvPr id="0" name=""/>
        <dsp:cNvSpPr/>
      </dsp:nvSpPr>
      <dsp:spPr>
        <a:xfrm rot="5400000">
          <a:off x="-258206" y="1835422"/>
          <a:ext cx="1721378" cy="120496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500" kern="1200" smtClean="0"/>
            <a:t>Home</a:t>
          </a:r>
          <a:endParaRPr lang="en-GB" sz="1500" kern="1200"/>
        </a:p>
      </dsp:txBody>
      <dsp:txXfrm rot="-5400000">
        <a:off x="1" y="2179699"/>
        <a:ext cx="1204965" cy="516413"/>
      </dsp:txXfrm>
    </dsp:sp>
    <dsp:sp modelId="{A2FB8565-EC47-4949-8D77-FA172908AEF1}">
      <dsp:nvSpPr>
        <dsp:cNvPr id="0" name=""/>
        <dsp:cNvSpPr/>
      </dsp:nvSpPr>
      <dsp:spPr>
        <a:xfrm rot="5400000">
          <a:off x="4368580" y="-1586399"/>
          <a:ext cx="1118896" cy="744612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“An umbrella dripped what seemed to be black rain”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“He took out a cigar to show who he was”</a:t>
          </a:r>
          <a:endParaRPr lang="en-US" sz="2000" kern="1200" dirty="0"/>
        </a:p>
      </dsp:txBody>
      <dsp:txXfrm rot="-5400000">
        <a:off x="1204965" y="1631836"/>
        <a:ext cx="7391506" cy="1009656"/>
      </dsp:txXfrm>
    </dsp:sp>
    <dsp:sp modelId="{E0B66033-F5A2-46BF-BC7B-4CB37AE22746}">
      <dsp:nvSpPr>
        <dsp:cNvPr id="0" name=""/>
        <dsp:cNvSpPr/>
      </dsp:nvSpPr>
      <dsp:spPr>
        <a:xfrm rot="5400000">
          <a:off x="-258206" y="3366047"/>
          <a:ext cx="1721378" cy="120496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500" kern="1200" smtClean="0"/>
            <a:t>The Red Door</a:t>
          </a:r>
          <a:endParaRPr lang="en-GB" sz="1500" kern="1200"/>
        </a:p>
      </dsp:txBody>
      <dsp:txXfrm rot="-5400000">
        <a:off x="1" y="3710324"/>
        <a:ext cx="1204965" cy="516413"/>
      </dsp:txXfrm>
    </dsp:sp>
    <dsp:sp modelId="{3799FFC2-D134-430F-A76F-6EABA8D82ECD}">
      <dsp:nvSpPr>
        <dsp:cNvPr id="0" name=""/>
        <dsp:cNvSpPr/>
      </dsp:nvSpPr>
      <dsp:spPr>
        <a:xfrm rot="5400000">
          <a:off x="4368580" y="-55774"/>
          <a:ext cx="1118896" cy="744612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“It was like a magic door out of the village”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“Perhaps his belonging had been like the </a:t>
          </a:r>
          <a:r>
            <a:rPr lang="en-US" sz="1800" kern="1200" dirty="0" err="1" smtClean="0"/>
            <a:t>halloween</a:t>
          </a:r>
          <a:r>
            <a:rPr lang="en-US" sz="1800" kern="1200" dirty="0" smtClean="0"/>
            <a:t> mask”</a:t>
          </a:r>
          <a:endParaRPr lang="en-US" sz="1800" kern="1200" dirty="0"/>
        </a:p>
      </dsp:txBody>
      <dsp:txXfrm rot="-5400000">
        <a:off x="1204965" y="3162461"/>
        <a:ext cx="7391506" cy="100965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D6C0A-FAC2-4A77-9FD0-63E4AD38338C}" type="datetimeFigureOut">
              <a:rPr lang="en-GB" smtClean="0"/>
              <a:t>27/09/2018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B2556-51AB-44FB-9EF6-B9E34988DB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46984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D6C0A-FAC2-4A77-9FD0-63E4AD38338C}" type="datetimeFigureOut">
              <a:rPr lang="en-GB" smtClean="0"/>
              <a:t>27/09/2018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B2556-51AB-44FB-9EF6-B9E34988DB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3274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D6C0A-FAC2-4A77-9FD0-63E4AD38338C}" type="datetimeFigureOut">
              <a:rPr lang="en-GB" smtClean="0"/>
              <a:t>27/09/2018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B2556-51AB-44FB-9EF6-B9E34988DB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47956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D6C0A-FAC2-4A77-9FD0-63E4AD38338C}" type="datetimeFigureOut">
              <a:rPr lang="en-GB" smtClean="0"/>
              <a:t>27/09/2018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B2556-51AB-44FB-9EF6-B9E34988DB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65519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D6C0A-FAC2-4A77-9FD0-63E4AD38338C}" type="datetimeFigureOut">
              <a:rPr lang="en-GB" smtClean="0"/>
              <a:t>27/09/2018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B2556-51AB-44FB-9EF6-B9E34988DB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18861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D6C0A-FAC2-4A77-9FD0-63E4AD38338C}" type="datetimeFigureOut">
              <a:rPr lang="en-GB" smtClean="0"/>
              <a:t>27/09/2018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B2556-51AB-44FB-9EF6-B9E34988DB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47852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D6C0A-FAC2-4A77-9FD0-63E4AD38338C}" type="datetimeFigureOut">
              <a:rPr lang="en-GB" smtClean="0"/>
              <a:t>27/09/2018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B2556-51AB-44FB-9EF6-B9E34988DB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30138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D6C0A-FAC2-4A77-9FD0-63E4AD38338C}" type="datetimeFigureOut">
              <a:rPr lang="en-GB" smtClean="0"/>
              <a:t>27/09/2018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B2556-51AB-44FB-9EF6-B9E34988DB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4066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D6C0A-FAC2-4A77-9FD0-63E4AD38338C}" type="datetimeFigureOut">
              <a:rPr lang="en-GB" smtClean="0"/>
              <a:t>27/09/2018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B2556-51AB-44FB-9EF6-B9E34988DB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20648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D6C0A-FAC2-4A77-9FD0-63E4AD38338C}" type="datetimeFigureOut">
              <a:rPr lang="en-GB" smtClean="0"/>
              <a:t>27/09/2018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B2556-51AB-44FB-9EF6-B9E34988DB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22873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D6C0A-FAC2-4A77-9FD0-63E4AD38338C}" type="datetimeFigureOut">
              <a:rPr lang="en-GB" smtClean="0"/>
              <a:t>27/09/2018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B2556-51AB-44FB-9EF6-B9E34988DB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04717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8D6C0A-FAC2-4A77-9FD0-63E4AD38338C}" type="datetimeFigureOut">
              <a:rPr lang="en-GB" smtClean="0"/>
              <a:t>27/09/2018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3B2556-51AB-44FB-9EF6-B9E34988DB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40819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Red Door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Draw all the objects (things) that are important in the story</a:t>
            </a:r>
          </a:p>
          <a:p>
            <a:endParaRPr lang="en-GB" dirty="0"/>
          </a:p>
          <a:p>
            <a:r>
              <a:rPr lang="en-GB" dirty="0" smtClean="0"/>
              <a:t>Now think about what they might represent… Add your ideas to your drawing.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39834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58620"/>
            <a:ext cx="7886700" cy="664157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Symbols?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933061"/>
            <a:ext cx="7886700" cy="5243902"/>
          </a:xfrm>
        </p:spPr>
        <p:txBody>
          <a:bodyPr>
            <a:normAutofit/>
          </a:bodyPr>
          <a:lstStyle/>
          <a:p>
            <a:r>
              <a:rPr lang="en-GB" sz="1000" dirty="0"/>
              <a:t>https://www.youtube.com/watch?v=69A6xyXGC-M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7052" y="2535032"/>
            <a:ext cx="1751402" cy="1165478"/>
          </a:xfrm>
          <a:prstGeom prst="rect">
            <a:avLst/>
          </a:prstGeom>
        </p:spPr>
      </p:pic>
      <p:pic>
        <p:nvPicPr>
          <p:cNvPr id="1028" name="Picture 4" descr="Image result for red door hightland cottag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967" y="1295230"/>
            <a:ext cx="725572" cy="10943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948454" y="1409611"/>
            <a:ext cx="6998494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/>
              <a:t>Red door – </a:t>
            </a:r>
            <a:r>
              <a:rPr lang="en-GB" sz="2400" dirty="0" smtClean="0">
                <a:solidFill>
                  <a:srgbClr val="FF0000"/>
                </a:solidFill>
              </a:rPr>
              <a:t>courage? / love? / refusal to conform? / Hope? Emotions?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/>
              <a:t>Wellington boots – </a:t>
            </a:r>
            <a:r>
              <a:rPr lang="en-GB" sz="2400" dirty="0" smtClean="0">
                <a:solidFill>
                  <a:srgbClr val="FF0000"/>
                </a:solidFill>
              </a:rPr>
              <a:t>conformity? / everything </a:t>
            </a:r>
            <a:r>
              <a:rPr lang="en-GB" sz="2400" dirty="0" err="1" smtClean="0">
                <a:solidFill>
                  <a:srgbClr val="FF0000"/>
                </a:solidFill>
              </a:rPr>
              <a:t>Murdo</a:t>
            </a:r>
            <a:r>
              <a:rPr lang="en-GB" sz="2400" dirty="0" smtClean="0">
                <a:solidFill>
                  <a:srgbClr val="FF0000"/>
                </a:solidFill>
              </a:rPr>
              <a:t> is dissatisfied with in his life ?</a:t>
            </a:r>
            <a:r>
              <a:rPr lang="en-GB" sz="2400" dirty="0" smtClean="0"/>
              <a:t> - 414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/>
              <a:t>Halloween Masks – </a:t>
            </a:r>
            <a:r>
              <a:rPr lang="en-GB" sz="2400" dirty="0" err="1" smtClean="0">
                <a:solidFill>
                  <a:srgbClr val="FF0000"/>
                </a:solidFill>
              </a:rPr>
              <a:t>Murdo’s</a:t>
            </a:r>
            <a:r>
              <a:rPr lang="en-GB" sz="2400" dirty="0" smtClean="0">
                <a:solidFill>
                  <a:srgbClr val="FF0000"/>
                </a:solidFill>
              </a:rPr>
              <a:t> concealment of his identity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/>
              <a:t>Green doors - </a:t>
            </a:r>
            <a:r>
              <a:rPr lang="en-GB" sz="2400" dirty="0" smtClean="0">
                <a:solidFill>
                  <a:srgbClr val="FF0000"/>
                </a:solidFill>
              </a:rPr>
              <a:t>Conformity</a:t>
            </a:r>
            <a:endParaRPr lang="en-GB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/>
              <a:t>Cock (413) – </a:t>
            </a:r>
            <a:r>
              <a:rPr lang="en-GB" sz="2400" dirty="0" smtClean="0">
                <a:solidFill>
                  <a:srgbClr val="FF0000"/>
                </a:solidFill>
              </a:rPr>
              <a:t>passion / wild emotion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/>
              <a:t>Red linoleum (415) – </a:t>
            </a:r>
            <a:r>
              <a:rPr lang="en-GB" sz="2400" dirty="0" smtClean="0">
                <a:solidFill>
                  <a:srgbClr val="FF0000"/>
                </a:solidFill>
              </a:rPr>
              <a:t>magic / childhood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/>
              <a:t>Frost diamonds / snow (415): </a:t>
            </a:r>
            <a:r>
              <a:rPr lang="en-GB" sz="2400" dirty="0" smtClean="0">
                <a:solidFill>
                  <a:srgbClr val="FF0000"/>
                </a:solidFill>
              </a:rPr>
              <a:t>contrasts with red door – represents boredom of village life</a:t>
            </a:r>
            <a:endParaRPr lang="en-GB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3943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Symbols in previous stories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628650" y="2312126"/>
            <a:ext cx="71698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Home</a:t>
            </a:r>
          </a:p>
          <a:p>
            <a:endParaRPr lang="en-GB" sz="2400" dirty="0"/>
          </a:p>
          <a:p>
            <a:r>
              <a:rPr lang="en-GB" sz="2400" dirty="0" smtClean="0"/>
              <a:t>The Telegram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451334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Examples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The </a:t>
            </a:r>
            <a:r>
              <a:rPr lang="en-GB" dirty="0">
                <a:solidFill>
                  <a:srgbClr val="FF0000"/>
                </a:solidFill>
              </a:rPr>
              <a:t>dove </a:t>
            </a:r>
            <a:r>
              <a:rPr lang="en-GB" dirty="0"/>
              <a:t>is a symbol of peace.</a:t>
            </a:r>
          </a:p>
          <a:p>
            <a:r>
              <a:rPr lang="en-GB" dirty="0"/>
              <a:t>A </a:t>
            </a:r>
            <a:r>
              <a:rPr lang="en-GB" dirty="0">
                <a:solidFill>
                  <a:srgbClr val="FF0000"/>
                </a:solidFill>
              </a:rPr>
              <a:t>red rose</a:t>
            </a:r>
            <a:r>
              <a:rPr lang="en-GB" dirty="0"/>
              <a:t>, or the </a:t>
            </a:r>
            <a:r>
              <a:rPr lang="en-GB" dirty="0" smtClean="0"/>
              <a:t>colour </a:t>
            </a:r>
            <a:r>
              <a:rPr lang="en-GB" dirty="0"/>
              <a:t>red, stands for love or romance.</a:t>
            </a:r>
          </a:p>
          <a:p>
            <a:r>
              <a:rPr lang="en-GB" dirty="0">
                <a:solidFill>
                  <a:srgbClr val="FF0000"/>
                </a:solidFill>
              </a:rPr>
              <a:t>Black</a:t>
            </a:r>
            <a:r>
              <a:rPr lang="en-GB" dirty="0"/>
              <a:t> is a symbol that represents evil or death.</a:t>
            </a:r>
          </a:p>
          <a:p>
            <a:r>
              <a:rPr lang="en-GB" dirty="0"/>
              <a:t>A </a:t>
            </a:r>
            <a:r>
              <a:rPr lang="en-GB" dirty="0">
                <a:solidFill>
                  <a:srgbClr val="FF0000"/>
                </a:solidFill>
              </a:rPr>
              <a:t>ladder</a:t>
            </a:r>
            <a:r>
              <a:rPr lang="en-GB" dirty="0"/>
              <a:t> may stand as a symbol for a connection between heaven and earth.</a:t>
            </a:r>
          </a:p>
          <a:p>
            <a:r>
              <a:rPr lang="en-GB" dirty="0"/>
              <a:t>A </a:t>
            </a:r>
            <a:r>
              <a:rPr lang="en-GB" dirty="0">
                <a:solidFill>
                  <a:srgbClr val="FF0000"/>
                </a:solidFill>
              </a:rPr>
              <a:t>broken mirror </a:t>
            </a:r>
            <a:r>
              <a:rPr lang="en-GB" dirty="0"/>
              <a:t>may symbolize separation.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35899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Symbols in previous stories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628650" y="2312126"/>
            <a:ext cx="716987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Home</a:t>
            </a:r>
          </a:p>
          <a:p>
            <a:endParaRPr lang="en-GB" sz="2400" dirty="0"/>
          </a:p>
          <a:p>
            <a:endParaRPr lang="en-GB" sz="2400" dirty="0" smtClean="0"/>
          </a:p>
          <a:p>
            <a:endParaRPr lang="en-GB" sz="2400" dirty="0"/>
          </a:p>
          <a:p>
            <a:endParaRPr lang="en-GB" sz="2400" dirty="0" smtClean="0"/>
          </a:p>
          <a:p>
            <a:endParaRPr lang="en-GB" sz="2400" dirty="0" smtClean="0"/>
          </a:p>
          <a:p>
            <a:endParaRPr lang="en-GB" sz="2400" dirty="0"/>
          </a:p>
          <a:p>
            <a:r>
              <a:rPr lang="en-GB" sz="2400" dirty="0" smtClean="0"/>
              <a:t>The Telegram</a:t>
            </a:r>
            <a:endParaRPr lang="en-GB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52045" y="4955214"/>
            <a:ext cx="1462768" cy="1044834"/>
          </a:xfrm>
          <a:prstGeom prst="rect">
            <a:avLst/>
          </a:prstGeom>
        </p:spPr>
      </p:pic>
      <p:pic>
        <p:nvPicPr>
          <p:cNvPr id="2052" name="Picture 4" descr="Image result for free church minister painti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475935" y="5285395"/>
            <a:ext cx="830734" cy="1005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Image result for cow eating shirt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4207" y="5584469"/>
            <a:ext cx="1411324" cy="792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Image result for dripping umbrella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6163"/>
          <a:stretch/>
        </p:blipFill>
        <p:spPr bwMode="auto">
          <a:xfrm>
            <a:off x="2099869" y="1855742"/>
            <a:ext cx="701788" cy="14769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0" name="Picture 12" descr="Image result for 1960s black car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6976" y="1855742"/>
            <a:ext cx="1509030" cy="9979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2" name="Picture 14" descr="Image result for brown leather suit cases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1877" y="2434719"/>
            <a:ext cx="1410503" cy="1060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745566" y="1510019"/>
            <a:ext cx="1783750" cy="1274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3856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48014"/>
            <a:ext cx="7886700" cy="1325563"/>
          </a:xfrm>
        </p:spPr>
        <p:txBody>
          <a:bodyPr/>
          <a:lstStyle/>
          <a:p>
            <a:r>
              <a:rPr lang="en-GB" dirty="0" smtClean="0"/>
              <a:t>Symbolism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37768803"/>
              </p:ext>
            </p:extLst>
          </p:nvPr>
        </p:nvGraphicFramePr>
        <p:xfrm>
          <a:off x="352231" y="1837608"/>
          <a:ext cx="8651092" cy="48340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310743" y="503853"/>
            <a:ext cx="39281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2 short quotations from each story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927511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679903"/>
          </a:xfrm>
        </p:spPr>
        <p:txBody>
          <a:bodyPr>
            <a:normAutofit/>
          </a:bodyPr>
          <a:lstStyle/>
          <a:p>
            <a:r>
              <a:rPr lang="en-GB" sz="3200" dirty="0" smtClean="0"/>
              <a:t>Example final question: symbolism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231641"/>
            <a:ext cx="7886700" cy="4945322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Crichton Smith makes extensive use of symbolism in The Red Door. Referring to the extract and at least one other story, explain how symbolism is used to develop </a:t>
            </a:r>
            <a:r>
              <a:rPr lang="en-GB" u="sng" dirty="0" smtClean="0"/>
              <a:t>key ideas or themes</a:t>
            </a:r>
            <a:r>
              <a:rPr lang="en-GB" dirty="0" smtClean="0"/>
              <a:t>.</a:t>
            </a:r>
          </a:p>
          <a:p>
            <a:r>
              <a:rPr lang="en-GB" dirty="0" smtClean="0"/>
              <a:t>Red Door – </a:t>
            </a:r>
            <a:r>
              <a:rPr lang="en-GB" dirty="0" err="1" smtClean="0"/>
              <a:t>Murdo</a:t>
            </a:r>
            <a:r>
              <a:rPr lang="en-GB" dirty="0" smtClean="0"/>
              <a:t> </a:t>
            </a:r>
            <a:r>
              <a:rPr lang="en-GB" u="sng" dirty="0" smtClean="0"/>
              <a:t>wants to change his life</a:t>
            </a:r>
          </a:p>
          <a:p>
            <a:r>
              <a:rPr lang="en-GB" dirty="0" smtClean="0"/>
              <a:t>Telegram – </a:t>
            </a:r>
            <a:r>
              <a:rPr lang="en-GB" u="sng" dirty="0" smtClean="0"/>
              <a:t>the terror / destructiveness of war</a:t>
            </a:r>
          </a:p>
          <a:p>
            <a:r>
              <a:rPr lang="en-GB" dirty="0" smtClean="0"/>
              <a:t>Home – </a:t>
            </a:r>
            <a:r>
              <a:rPr lang="en-GB" u="sng" dirty="0" smtClean="0"/>
              <a:t>the difficulty of fitting in to where you lived in the past</a:t>
            </a:r>
            <a:endParaRPr lang="en-GB" u="sng" dirty="0"/>
          </a:p>
        </p:txBody>
      </p:sp>
    </p:spTree>
    <p:extLst>
      <p:ext uri="{BB962C8B-B14F-4D97-AF65-F5344CB8AC3E}">
        <p14:creationId xmlns:p14="http://schemas.microsoft.com/office/powerpoint/2010/main" val="3193093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pen Dyslexic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pen dys">
      <a:majorFont>
        <a:latin typeface="OpenDyslexic"/>
        <a:ea typeface=""/>
        <a:cs typeface=""/>
      </a:majorFont>
      <a:minorFont>
        <a:latin typeface="OpenDyslexic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pen Dyslexic" id="{3E8D0441-0FB2-448E-9B92-A2E6EDEC82ED}" vid="{8895A056-8FFC-4A5C-8C40-3D3433A27CC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Open Dyslexic</Template>
  <TotalTime>200</TotalTime>
  <Words>345</Words>
  <Application>Microsoft Office PowerPoint</Application>
  <PresentationFormat>On-screen Show (4:3)</PresentationFormat>
  <Paragraphs>48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OpenDyslexic</vt:lpstr>
      <vt:lpstr>Open Dyslexic</vt:lpstr>
      <vt:lpstr>The Red Door</vt:lpstr>
      <vt:lpstr>Symbols?</vt:lpstr>
      <vt:lpstr>Symbols in previous stories</vt:lpstr>
      <vt:lpstr>Examples</vt:lpstr>
      <vt:lpstr>Symbols in previous stories</vt:lpstr>
      <vt:lpstr>Symbolism</vt:lpstr>
      <vt:lpstr>Example final question: symbolism</vt:lpstr>
    </vt:vector>
  </TitlesOfParts>
  <Company>City of Edinburgh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Red Door</dc:title>
  <dc:creator>Miles Carter</dc:creator>
  <cp:lastModifiedBy>Miles Carter</cp:lastModifiedBy>
  <cp:revision>16</cp:revision>
  <dcterms:created xsi:type="dcterms:W3CDTF">2018-09-24T08:57:18Z</dcterms:created>
  <dcterms:modified xsi:type="dcterms:W3CDTF">2018-09-27T11:19:59Z</dcterms:modified>
</cp:coreProperties>
</file>