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67" r:id="rId5"/>
    <p:sldId id="258" r:id="rId6"/>
    <p:sldId id="259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189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319BE-0AE8-4AA3-9462-D9EE4EA32939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A1BC4-9B21-403B-ABE6-3650E177B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37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67B7-13E2-43F3-9C1C-3B8DFDB4BA8B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C96E-8D00-469A-884F-13D654A18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31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67B7-13E2-43F3-9C1C-3B8DFDB4BA8B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C96E-8D00-469A-884F-13D654A18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98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67B7-13E2-43F3-9C1C-3B8DFDB4BA8B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C96E-8D00-469A-884F-13D654A18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12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67B7-13E2-43F3-9C1C-3B8DFDB4BA8B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C96E-8D00-469A-884F-13D654A18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614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67B7-13E2-43F3-9C1C-3B8DFDB4BA8B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C96E-8D00-469A-884F-13D654A18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97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67B7-13E2-43F3-9C1C-3B8DFDB4BA8B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C96E-8D00-469A-884F-13D654A18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79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67B7-13E2-43F3-9C1C-3B8DFDB4BA8B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C96E-8D00-469A-884F-13D654A18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16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67B7-13E2-43F3-9C1C-3B8DFDB4BA8B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C96E-8D00-469A-884F-13D654A18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21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67B7-13E2-43F3-9C1C-3B8DFDB4BA8B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C96E-8D00-469A-884F-13D654A18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43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67B7-13E2-43F3-9C1C-3B8DFDB4BA8B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C96E-8D00-469A-884F-13D654A18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48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67B7-13E2-43F3-9C1C-3B8DFDB4BA8B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C96E-8D00-469A-884F-13D654A18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79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C67B7-13E2-43F3-9C1C-3B8DFDB4BA8B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6C96E-8D00-469A-884F-13D654A18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11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Trio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Edwin </a:t>
            </a:r>
            <a:r>
              <a:rPr lang="en-GB" dirty="0" smtClean="0"/>
              <a:t>Morgan</a:t>
            </a:r>
          </a:p>
          <a:p>
            <a:r>
              <a:rPr lang="en-GB" dirty="0" smtClean="0"/>
              <a:t>Describes </a:t>
            </a:r>
            <a:r>
              <a:rPr lang="en-GB" dirty="0"/>
              <a:t>a scene on a city centre street in Glasgow on a winter’s evening. 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trio of people (each carrying an object) is used to examine </a:t>
            </a:r>
            <a:r>
              <a:rPr lang="en-GB" b="1" dirty="0"/>
              <a:t>joy</a:t>
            </a:r>
            <a:r>
              <a:rPr lang="en-GB" dirty="0"/>
              <a:t> and </a:t>
            </a:r>
            <a:r>
              <a:rPr lang="en-GB" b="1" dirty="0" smtClean="0"/>
              <a:t>goodwill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32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Lines 19-23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– And the three have passed, vanished in the crowd</a:t>
            </a:r>
          </a:p>
          <a:p>
            <a:pPr marL="0" indent="0">
              <a:buNone/>
            </a:pPr>
            <a:r>
              <a:rPr lang="en-GB" dirty="0"/>
              <a:t>(yet not vanished, for in their arms they wind</a:t>
            </a:r>
          </a:p>
          <a:p>
            <a:pPr marL="0" indent="0">
              <a:buNone/>
            </a:pPr>
            <a:r>
              <a:rPr lang="en-GB" dirty="0"/>
              <a:t>the life of men and beasts, and music,</a:t>
            </a:r>
          </a:p>
          <a:p>
            <a:pPr marL="0" indent="0">
              <a:buNone/>
            </a:pPr>
            <a:r>
              <a:rPr lang="en-GB" dirty="0"/>
              <a:t>laughter ringing them round like a </a:t>
            </a:r>
            <a:r>
              <a:rPr lang="en-GB" u="sng" dirty="0"/>
              <a:t>guard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at the </a:t>
            </a:r>
            <a:r>
              <a:rPr lang="en-GB" u="sng" dirty="0"/>
              <a:t>end of this winter’s day</a:t>
            </a:r>
            <a:r>
              <a:rPr lang="en-GB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557748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Closes parenthesis from line 2. Shows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how short the sight of the family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is. Positions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them as something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rare / precious.</a:t>
            </a:r>
          </a:p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Bracketed parenthesis explains how in a metaphorical sense, they have not vanished.</a:t>
            </a:r>
          </a:p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'Guard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' simile protects them</a:t>
            </a:r>
          </a:p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Final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line returns to the slightly grim, sad detail of it being winter</a:t>
            </a:r>
          </a:p>
        </p:txBody>
      </p:sp>
      <p:cxnSp>
        <p:nvCxnSpPr>
          <p:cNvPr id="6" name="Curved Connector 5"/>
          <p:cNvCxnSpPr/>
          <p:nvPr/>
        </p:nvCxnSpPr>
        <p:spPr>
          <a:xfrm rot="10800000" flipV="1">
            <a:off x="827584" y="764702"/>
            <a:ext cx="3888432" cy="50405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10800000">
            <a:off x="3419872" y="2348880"/>
            <a:ext cx="1152128" cy="288032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267744" y="3933056"/>
            <a:ext cx="244827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067944" y="4365104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09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Trio Questions</a:t>
            </a:r>
            <a:br>
              <a:rPr lang="en-GB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 </a:t>
            </a:r>
            <a:r>
              <a:rPr lang="en-GB" dirty="0" smtClean="0"/>
              <a:t>Identify </a:t>
            </a:r>
            <a:r>
              <a:rPr lang="en-GB" dirty="0"/>
              <a:t>two of the three gifts the trio are holding and explain their significance with   relation to theme throughout the poem.    </a:t>
            </a:r>
            <a:r>
              <a:rPr lang="en-GB" b="1" dirty="0"/>
              <a:t>2</a:t>
            </a:r>
            <a:r>
              <a:rPr lang="en-GB" dirty="0"/>
              <a:t> </a:t>
            </a:r>
          </a:p>
          <a:p>
            <a:pPr lvl="0"/>
            <a:r>
              <a:rPr lang="en-GB" dirty="0"/>
              <a:t>Look at lines 1 – 2. Show how the poet’s use of language brings the scene to life.  </a:t>
            </a:r>
            <a:r>
              <a:rPr lang="en-GB" b="1" dirty="0"/>
              <a:t>2</a:t>
            </a:r>
            <a:r>
              <a:rPr lang="en-GB" dirty="0"/>
              <a:t> </a:t>
            </a:r>
          </a:p>
          <a:p>
            <a:pPr lvl="0"/>
            <a:r>
              <a:rPr lang="en-GB" dirty="0"/>
              <a:t>In your own words, explain the effect </a:t>
            </a:r>
            <a:r>
              <a:rPr lang="en-GB" dirty="0" smtClean="0"/>
              <a:t>the </a:t>
            </a:r>
            <a:r>
              <a:rPr lang="en-GB" dirty="0"/>
              <a:t>indented phrase ‘under the Christmas  </a:t>
            </a:r>
            <a:r>
              <a:rPr lang="en-GB" dirty="0" smtClean="0"/>
              <a:t>lights</a:t>
            </a:r>
            <a:r>
              <a:rPr lang="en-GB" dirty="0"/>
              <a:t>’ has on the poem.      </a:t>
            </a:r>
            <a:r>
              <a:rPr lang="en-GB" b="1" dirty="0"/>
              <a:t>2</a:t>
            </a:r>
            <a:r>
              <a:rPr lang="en-GB" dirty="0"/>
              <a:t> </a:t>
            </a:r>
          </a:p>
          <a:p>
            <a:pPr lvl="0"/>
            <a:r>
              <a:rPr lang="en-GB" dirty="0"/>
              <a:t>This poem has a realistic feel. Choose at least one other poem by Morgan and explain   how it too is made to seem realistic.    </a:t>
            </a:r>
            <a:r>
              <a:rPr lang="en-GB" b="1" dirty="0"/>
              <a:t>8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82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‘Trio’ means three of something</a:t>
            </a:r>
          </a:p>
          <a:p>
            <a:pPr lvl="1"/>
            <a:r>
              <a:rPr lang="en-GB" dirty="0" smtClean="0"/>
              <a:t>Connotations</a:t>
            </a:r>
          </a:p>
          <a:p>
            <a:pPr lvl="2"/>
            <a:r>
              <a:rPr lang="en-GB" dirty="0" smtClean="0"/>
              <a:t>Three people playing music together</a:t>
            </a:r>
          </a:p>
          <a:p>
            <a:pPr lvl="2"/>
            <a:r>
              <a:rPr lang="en-GB" dirty="0" smtClean="0"/>
              <a:t>Three kings / wise men</a:t>
            </a:r>
          </a:p>
          <a:p>
            <a:r>
              <a:rPr lang="en-GB" dirty="0" smtClean="0"/>
              <a:t>As with ‘Good Friday’:</a:t>
            </a:r>
          </a:p>
          <a:p>
            <a:pPr lvl="1"/>
            <a:r>
              <a:rPr lang="en-GB" dirty="0" smtClean="0"/>
              <a:t>Realistic details</a:t>
            </a:r>
          </a:p>
          <a:p>
            <a:pPr lvl="1"/>
            <a:r>
              <a:rPr lang="en-GB" dirty="0" smtClean="0"/>
              <a:t>Present tense – sense of immediacy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40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Happiness</a:t>
            </a:r>
          </a:p>
          <a:p>
            <a:r>
              <a:rPr lang="en-GB" dirty="0" smtClean="0"/>
              <a:t>Hope</a:t>
            </a:r>
          </a:p>
          <a:p>
            <a:r>
              <a:rPr lang="en-GB" dirty="0" smtClean="0"/>
              <a:t>Friendship</a:t>
            </a:r>
          </a:p>
          <a:p>
            <a:r>
              <a:rPr lang="en-GB" dirty="0" smtClean="0"/>
              <a:t>Goodwill (linked to season – Christmas)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32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13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Symbolism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609600" y="3068960"/>
            <a:ext cx="8229600" cy="132474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 reference to something outside the text</a:t>
            </a:r>
          </a:p>
          <a:p>
            <a:pPr lvl="1"/>
            <a:r>
              <a:rPr lang="en-GB" dirty="0" smtClean="0"/>
              <a:t>‘Trio’ and the gifts they carry = allusion to Biblical three kings </a:t>
            </a:r>
            <a:endParaRPr lang="en-GB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21328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Allusion</a:t>
            </a:r>
            <a:endParaRPr lang="en-GB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09600" y="908720"/>
            <a:ext cx="8229600" cy="1376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An object or sign stands in for an idea</a:t>
            </a:r>
          </a:p>
          <a:p>
            <a:pPr lvl="1"/>
            <a:r>
              <a:rPr lang="en-GB" dirty="0" smtClean="0"/>
              <a:t>Items carried by three friends, </a:t>
            </a:r>
            <a:r>
              <a:rPr lang="en-GB" i="1" dirty="0" smtClean="0"/>
              <a:t>and the people themselves</a:t>
            </a:r>
            <a:r>
              <a:rPr lang="en-GB" dirty="0" smtClean="0"/>
              <a:t> symbolise hope / friendship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09600" y="4420670"/>
            <a:ext cx="7850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/>
              <a:t>Synecdoche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 </a:t>
            </a:r>
            <a:r>
              <a:rPr lang="en-GB" sz="2400" dirty="0"/>
              <a:t>word or phrase that refers to a part of something is substituted to stand in for the </a:t>
            </a:r>
            <a:r>
              <a:rPr lang="en-GB" sz="2400" dirty="0" smtClean="0"/>
              <a:t>whole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 smtClean="0"/>
              <a:t>Eg</a:t>
            </a:r>
            <a:r>
              <a:rPr lang="en-GB" sz="2400" dirty="0" smtClean="0"/>
              <a:t>. “</a:t>
            </a:r>
            <a:r>
              <a:rPr lang="en-GB" sz="2400" dirty="0"/>
              <a:t>all hands on deck</a:t>
            </a:r>
            <a:r>
              <a:rPr lang="en-GB" sz="2400" dirty="0" smtClean="0"/>
              <a:t>”, where ‘hands’ stands in for the whole crew of a ship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7768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Beginning of poem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Lines 1-5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Coming up Buchanan Street, quickly, on </a:t>
            </a:r>
            <a:r>
              <a:rPr lang="en-GB" u="sng" dirty="0"/>
              <a:t>a sharp winter evening</a:t>
            </a:r>
          </a:p>
          <a:p>
            <a:pPr marL="0" indent="0">
              <a:buNone/>
            </a:pPr>
            <a:r>
              <a:rPr lang="en-GB" dirty="0"/>
              <a:t>a young man and two girls, </a:t>
            </a:r>
            <a:r>
              <a:rPr lang="en-GB" u="sng" dirty="0"/>
              <a:t>under the Christmas lights</a:t>
            </a:r>
            <a:r>
              <a:rPr lang="en-GB" dirty="0"/>
              <a:t> – </a:t>
            </a:r>
          </a:p>
          <a:p>
            <a:pPr marL="0" indent="0">
              <a:buNone/>
            </a:pPr>
            <a:r>
              <a:rPr lang="en-GB" dirty="0"/>
              <a:t>The young man </a:t>
            </a:r>
            <a:r>
              <a:rPr lang="en-GB" u="wavy" dirty="0"/>
              <a:t>carries</a:t>
            </a:r>
            <a:r>
              <a:rPr lang="en-GB" dirty="0"/>
              <a:t> </a:t>
            </a:r>
            <a:r>
              <a:rPr lang="en-GB" u="sng" dirty="0"/>
              <a:t>a new guitar</a:t>
            </a:r>
            <a:r>
              <a:rPr lang="en-GB" dirty="0"/>
              <a:t> in his arms,</a:t>
            </a:r>
          </a:p>
          <a:p>
            <a:pPr marL="0" indent="0">
              <a:buNone/>
            </a:pPr>
            <a:r>
              <a:rPr lang="en-GB" dirty="0"/>
              <a:t>the girl on the inside </a:t>
            </a:r>
            <a:r>
              <a:rPr lang="en-GB" u="wavy" dirty="0"/>
              <a:t>carries</a:t>
            </a:r>
            <a:r>
              <a:rPr lang="en-GB" dirty="0"/>
              <a:t> a very </a:t>
            </a:r>
            <a:r>
              <a:rPr lang="en-GB" u="sng" dirty="0"/>
              <a:t>young baby</a:t>
            </a:r>
            <a:r>
              <a:rPr lang="en-GB" dirty="0"/>
              <a:t>,</a:t>
            </a:r>
          </a:p>
          <a:p>
            <a:pPr marL="0" indent="0">
              <a:buNone/>
            </a:pPr>
            <a:r>
              <a:rPr lang="en-GB" dirty="0"/>
              <a:t>and the girl on the outside </a:t>
            </a:r>
            <a:r>
              <a:rPr lang="en-GB" u="wavy" dirty="0"/>
              <a:t>carries</a:t>
            </a:r>
            <a:r>
              <a:rPr lang="en-GB" dirty="0"/>
              <a:t> a </a:t>
            </a:r>
            <a:r>
              <a:rPr lang="en-GB" u="sng" dirty="0" err="1"/>
              <a:t>chihuahua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</p:spPr>
        <p:txBody>
          <a:bodyPr/>
          <a:lstStyle/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Slightly grim opening line</a:t>
            </a:r>
          </a:p>
          <a:p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Ref to religious festival (see GF)  - allusion to three wise men + star</a:t>
            </a:r>
          </a:p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Each of the three carries something precious (gold, frankincense and myrrh)</a:t>
            </a:r>
          </a:p>
          <a:p>
            <a:r>
              <a:rPr lang="en-GB" u="wavy" dirty="0" smtClean="0">
                <a:solidFill>
                  <a:schemeClr val="accent6">
                    <a:lumMod val="50000"/>
                  </a:schemeClr>
                </a:solidFill>
              </a:rPr>
              <a:t>Carries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 x 3 = keeping safe / protecting</a:t>
            </a:r>
          </a:p>
          <a:p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851920" y="2204864"/>
            <a:ext cx="122413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463988" y="3140968"/>
            <a:ext cx="61206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995936" y="4077072"/>
            <a:ext cx="86409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627784" y="4581128"/>
            <a:ext cx="22322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051720" y="4941168"/>
            <a:ext cx="302433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96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332656"/>
            <a:ext cx="4040188" cy="639762"/>
          </a:xfrm>
        </p:spPr>
        <p:txBody>
          <a:bodyPr/>
          <a:lstStyle/>
          <a:p>
            <a:r>
              <a:rPr lang="en-GB" dirty="0" smtClean="0"/>
              <a:t>Lines 6-8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80728"/>
            <a:ext cx="4040188" cy="514543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And the three of them are laughing, </a:t>
            </a:r>
            <a:r>
              <a:rPr lang="en-GB" u="sng" dirty="0"/>
              <a:t>their breath rises</a:t>
            </a:r>
          </a:p>
          <a:p>
            <a:pPr marL="0" indent="0">
              <a:buNone/>
            </a:pPr>
            <a:r>
              <a:rPr lang="en-GB" u="sng" dirty="0"/>
              <a:t>in a cloud of happiness</a:t>
            </a:r>
            <a:r>
              <a:rPr lang="en-GB" dirty="0"/>
              <a:t>, and as they pass</a:t>
            </a:r>
          </a:p>
          <a:p>
            <a:pPr marL="0" indent="0">
              <a:buNone/>
            </a:pPr>
            <a:r>
              <a:rPr lang="en-GB" dirty="0"/>
              <a:t>the boy says, </a:t>
            </a:r>
            <a:r>
              <a:rPr lang="en-GB" u="sng" dirty="0"/>
              <a:t>‘Wait till he sees this but!’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620688"/>
            <a:ext cx="4041775" cy="5505475"/>
          </a:xfrm>
        </p:spPr>
        <p:txBody>
          <a:bodyPr/>
          <a:lstStyle/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Metaphor – suggests happiness at being joined together (by breath)</a:t>
            </a:r>
          </a:p>
          <a:p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Dialogue – communicates enthusiasm</a:t>
            </a:r>
          </a:p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Glaswegian dialect – non-standard use of ‘but’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923928" y="1196752"/>
            <a:ext cx="115212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355976" y="2852936"/>
            <a:ext cx="50405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19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332656"/>
            <a:ext cx="4040188" cy="639762"/>
          </a:xfrm>
        </p:spPr>
        <p:txBody>
          <a:bodyPr/>
          <a:lstStyle/>
          <a:p>
            <a:r>
              <a:rPr lang="en-GB" dirty="0" smtClean="0"/>
              <a:t>Lines 9-11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80728"/>
            <a:ext cx="4040188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</a:t>
            </a:r>
            <a:r>
              <a:rPr lang="en-GB" dirty="0" err="1"/>
              <a:t>chihuahua</a:t>
            </a:r>
            <a:r>
              <a:rPr lang="en-GB" dirty="0"/>
              <a:t> has a tiny Royal Stewart </a:t>
            </a:r>
            <a:r>
              <a:rPr lang="en-GB" u="sng" dirty="0"/>
              <a:t>tartan coat</a:t>
            </a:r>
            <a:r>
              <a:rPr lang="en-GB" dirty="0"/>
              <a:t> </a:t>
            </a:r>
            <a:r>
              <a:rPr lang="en-GB" u="sng" dirty="0"/>
              <a:t>like a </a:t>
            </a:r>
            <a:r>
              <a:rPr lang="en-GB" u="sng" dirty="0" smtClean="0"/>
              <a:t>teapot-holder</a:t>
            </a:r>
            <a:r>
              <a:rPr lang="en-GB" u="sng" dirty="0"/>
              <a:t>,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baby in its </a:t>
            </a:r>
            <a:r>
              <a:rPr lang="en-GB" u="sng" dirty="0"/>
              <a:t>white shawl </a:t>
            </a:r>
            <a:r>
              <a:rPr lang="en-GB" dirty="0"/>
              <a:t>is </a:t>
            </a:r>
            <a:r>
              <a:rPr lang="en-GB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all bright eyes and mouth </a:t>
            </a:r>
            <a:r>
              <a:rPr lang="en-GB" u="sng" dirty="0"/>
              <a:t>like </a:t>
            </a:r>
            <a:r>
              <a:rPr lang="en-GB" u="sng" dirty="0" smtClean="0"/>
              <a:t>favours in </a:t>
            </a:r>
            <a:r>
              <a:rPr lang="en-GB" u="sng" dirty="0"/>
              <a:t>a fresh sweet cake</a:t>
            </a:r>
            <a:r>
              <a:rPr lang="en-GB" dirty="0"/>
              <a:t>,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guitar swells out under its milky plastic cover, </a:t>
            </a:r>
            <a:r>
              <a:rPr lang="en-GB" u="sng" dirty="0"/>
              <a:t>tied at the </a:t>
            </a:r>
            <a:r>
              <a:rPr lang="en-GB" u="sng" dirty="0" smtClean="0"/>
              <a:t>neck with </a:t>
            </a:r>
            <a:r>
              <a:rPr lang="en-GB" u="sng" dirty="0"/>
              <a:t>silver tinsel tape and a brisk sprig of mistletoe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620688"/>
            <a:ext cx="4041775" cy="5505475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Both baby and </a:t>
            </a:r>
            <a:r>
              <a:rPr lang="en-GB" dirty="0" err="1" smtClean="0">
                <a:solidFill>
                  <a:schemeClr val="accent6">
                    <a:lumMod val="50000"/>
                  </a:schemeClr>
                </a:solidFill>
              </a:rPr>
              <a:t>chihuahua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 are protected and cared for</a:t>
            </a:r>
          </a:p>
          <a:p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Simile. Playful – continues hopeful mood</a:t>
            </a:r>
          </a:p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Simile – unambiguously good and pleasant</a:t>
            </a:r>
          </a:p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Chihuahua / baby / guitar = all fragile but safe</a:t>
            </a:r>
          </a:p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Longest lines in the poem – love and generosity should not be restricted</a:t>
            </a:r>
          </a:p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Festive. Very detailed description – captures the moment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987824" y="908720"/>
            <a:ext cx="172819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635896" y="980728"/>
            <a:ext cx="1152128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339752" y="1988840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211960" y="2708920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211960" y="4869160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ine Callout 1 1"/>
          <p:cNvSpPr/>
          <p:nvPr/>
        </p:nvSpPr>
        <p:spPr>
          <a:xfrm>
            <a:off x="1763688" y="5733255"/>
            <a:ext cx="3168352" cy="824955"/>
          </a:xfrm>
          <a:prstGeom prst="borderCallout1">
            <a:avLst>
              <a:gd name="adj1" fmla="val 13940"/>
              <a:gd name="adj2" fmla="val -1118"/>
              <a:gd name="adj3" fmla="val -289626"/>
              <a:gd name="adj4" fmla="val -1067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Synecdoche – baby is happy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21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67544" y="476672"/>
            <a:ext cx="3168352" cy="56780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 smtClean="0"/>
              <a:t>Lines 12-15</a:t>
            </a:r>
          </a:p>
          <a:p>
            <a:pPr marL="0" indent="0">
              <a:buNone/>
            </a:pPr>
            <a:r>
              <a:rPr lang="en-GB" u="sng" dirty="0" smtClean="0"/>
              <a:t>Orphean</a:t>
            </a:r>
            <a:r>
              <a:rPr lang="en-GB" dirty="0" smtClean="0"/>
              <a:t> </a:t>
            </a:r>
            <a:r>
              <a:rPr lang="en-GB" dirty="0"/>
              <a:t>sprig! Melting baby! Warm </a:t>
            </a:r>
            <a:r>
              <a:rPr lang="en-GB" dirty="0" err="1"/>
              <a:t>chihuahua</a:t>
            </a:r>
            <a:r>
              <a:rPr lang="en-GB" dirty="0"/>
              <a:t>!</a:t>
            </a:r>
          </a:p>
          <a:p>
            <a:pPr marL="0" indent="0">
              <a:buNone/>
            </a:pPr>
            <a:r>
              <a:rPr lang="en-GB" u="sng" dirty="0"/>
              <a:t>The vale of tears </a:t>
            </a:r>
            <a:r>
              <a:rPr lang="en-GB" dirty="0"/>
              <a:t>is powerless before you.</a:t>
            </a:r>
          </a:p>
          <a:p>
            <a:pPr marL="0" indent="0">
              <a:buNone/>
            </a:pPr>
            <a:r>
              <a:rPr lang="en-GB" u="sng" dirty="0"/>
              <a:t>Whether Christ is born, or is not born</a:t>
            </a:r>
            <a:r>
              <a:rPr lang="en-GB" dirty="0"/>
              <a:t>, you</a:t>
            </a:r>
          </a:p>
          <a:p>
            <a:pPr marL="0" indent="0">
              <a:buNone/>
            </a:pPr>
            <a:r>
              <a:rPr lang="en-GB" dirty="0"/>
              <a:t>put paid to fate, it </a:t>
            </a:r>
            <a:r>
              <a:rPr lang="en-GB" u="sng" dirty="0" smtClean="0"/>
              <a:t>abdicates</a:t>
            </a:r>
            <a:r>
              <a:rPr lang="en-GB" dirty="0" smtClean="0"/>
              <a:t> under </a:t>
            </a:r>
            <a:r>
              <a:rPr lang="en-GB" dirty="0"/>
              <a:t>the Christmas lights.</a:t>
            </a:r>
          </a:p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707904" y="476672"/>
            <a:ext cx="4978896" cy="5649491"/>
          </a:xfrm>
        </p:spPr>
        <p:txBody>
          <a:bodyPr>
            <a:normAutofit fontScale="92500"/>
          </a:bodyPr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Allusion to the Greek Myth of Orpheus - music has the power to raise spirits (lyre of Orpheus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Exclamation marks – shouting with happiness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Biblical allusion. Vale of tears = life!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Questions value of religion / religious festival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Word choice: 'abdicate' = king or queen stepping down. Fate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(bad luck) has no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power in face of happy three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619672" y="692696"/>
            <a:ext cx="21602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555776" y="1268760"/>
            <a:ext cx="122413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2555776" y="1700808"/>
            <a:ext cx="115212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123728" y="1988840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2879812" y="2636912"/>
            <a:ext cx="90010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987824" y="3501008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10800000" flipV="1">
            <a:off x="1979712" y="4725144"/>
            <a:ext cx="1800200" cy="43204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52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2746648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Lines 16-18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 smtClean="0"/>
              <a:t>Monsters </a:t>
            </a:r>
            <a:r>
              <a:rPr lang="en-GB" u="sng" dirty="0"/>
              <a:t>of the year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go </a:t>
            </a:r>
            <a:r>
              <a:rPr lang="en-GB" dirty="0"/>
              <a:t>blank, are </a:t>
            </a:r>
            <a:r>
              <a:rPr lang="en-GB" u="sng" dirty="0"/>
              <a:t>scattered</a:t>
            </a:r>
            <a:r>
              <a:rPr lang="en-GB" dirty="0"/>
              <a:t> back,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can’t </a:t>
            </a:r>
            <a:r>
              <a:rPr lang="en-GB" dirty="0"/>
              <a:t>bear this </a:t>
            </a:r>
            <a:r>
              <a:rPr lang="en-GB" u="sng" dirty="0"/>
              <a:t>march</a:t>
            </a:r>
            <a:r>
              <a:rPr lang="en-GB" dirty="0"/>
              <a:t> of three.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59832" y="404664"/>
            <a:ext cx="5626968" cy="572149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Repetition of previous idea (fate backing down before trio’s happiness)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Metaphor. Baby / sprig / dog are able to push back and defeat malignant (evil) forces. 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Metaphor - ‘scattered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'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sounds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like military defeat. Idea that life has bad things in store for us. Pessimistic view of life, except that these three characters will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escape it!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'March' also sounds military.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Literrally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- walking along street in step. Metaphorically - defeating fate / bad luck in battle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699792" y="1412776"/>
            <a:ext cx="504056" cy="1455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835696" y="2564904"/>
            <a:ext cx="11161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0800000" flipV="1">
            <a:off x="1043608" y="4437112"/>
            <a:ext cx="2016224" cy="14401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82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780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Trio </vt:lpstr>
      <vt:lpstr>The Title</vt:lpstr>
      <vt:lpstr>Themes</vt:lpstr>
      <vt:lpstr>Symbolism</vt:lpstr>
      <vt:lpstr>Beginning of poem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Trio Questions </vt:lpstr>
    </vt:vector>
  </TitlesOfParts>
  <Company>West Lothian Council - Education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Trio </dc:title>
  <dc:creator>Miles Carter</dc:creator>
  <cp:lastModifiedBy>Miles Carter</cp:lastModifiedBy>
  <cp:revision>18</cp:revision>
  <dcterms:created xsi:type="dcterms:W3CDTF">2016-09-29T08:52:06Z</dcterms:created>
  <dcterms:modified xsi:type="dcterms:W3CDTF">2017-11-27T10:07:22Z</dcterms:modified>
</cp:coreProperties>
</file>