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2" r:id="rId2"/>
    <p:sldId id="257" r:id="rId3"/>
    <p:sldId id="258" r:id="rId4"/>
    <p:sldId id="261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437C0-F91E-4BBF-AB9C-8FF46F00A4E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ACB45-436A-43DA-B76D-C0E25F336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32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BFC2B3F0-FBDB-4F2E-B934-C9D2D2171E67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386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35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1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0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88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12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07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4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3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3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93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8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B337B-308B-4AE8-9A58-30842748D360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10A5D-F075-44DC-B030-7CA744C30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76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2520280"/>
          </a:xfrm>
        </p:spPr>
        <p:txBody>
          <a:bodyPr>
            <a:normAutofit/>
          </a:bodyPr>
          <a:lstStyle/>
          <a:p>
            <a:r>
              <a:rPr lang="en-GB" dirty="0" smtClean="0"/>
              <a:t>Free verse (lines of varying lengths / no regular rhyme scheme)</a:t>
            </a:r>
          </a:p>
          <a:p>
            <a:r>
              <a:rPr lang="en-GB" dirty="0" smtClean="0"/>
              <a:t>A single stanza</a:t>
            </a:r>
          </a:p>
          <a:p>
            <a:r>
              <a:rPr lang="en-GB" dirty="0" smtClean="0"/>
              <a:t>Ending = shaped (‘concrete poetry’)</a:t>
            </a:r>
            <a:endParaRPr lang="en-GB" dirty="0"/>
          </a:p>
          <a:p>
            <a:r>
              <a:rPr lang="en-GB" dirty="0" smtClean="0"/>
              <a:t>Monologue by the working man – narrator does not speak at all. Comic effect.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55041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Tense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4581128"/>
            <a:ext cx="78867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Written in the present tense to give a sense of immediacy (happening right now)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910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332656"/>
            <a:ext cx="4263330" cy="5844307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GB" sz="2400" u="sng" dirty="0"/>
              <a:t>rose </a:t>
            </a:r>
            <a:r>
              <a:rPr lang="en-GB" sz="2400" u="sng" dirty="0" err="1"/>
              <a:t>fae</a:t>
            </a:r>
            <a:r>
              <a:rPr lang="en-GB" sz="2400" u="sng" dirty="0"/>
              <a:t> the dead like</a:t>
            </a:r>
            <a:r>
              <a:rPr lang="en-GB" sz="2400" dirty="0"/>
              <a:t>, see what I mean?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u="sng" dirty="0"/>
              <a:t>You’re an </a:t>
            </a:r>
            <a:r>
              <a:rPr lang="en-GB" sz="2400" u="sng" dirty="0" err="1"/>
              <a:t>educatit</a:t>
            </a:r>
            <a:r>
              <a:rPr lang="en-GB" sz="2400" u="sng" dirty="0"/>
              <a:t> man</a:t>
            </a:r>
            <a:r>
              <a:rPr lang="en-GB" sz="2400" dirty="0"/>
              <a:t>, you can tell me –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- Aye, well. There ye are. It’s been seen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time and again, </a:t>
            </a:r>
            <a:r>
              <a:rPr lang="en-GB" sz="2400" u="sng" dirty="0"/>
              <a:t>the working man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u="sng" dirty="0"/>
              <a:t>has </a:t>
            </a:r>
            <a:r>
              <a:rPr lang="en-GB" sz="2400" u="sng" dirty="0" err="1"/>
              <a:t>nae</a:t>
            </a:r>
            <a:r>
              <a:rPr lang="en-GB" sz="2400" u="sng" dirty="0"/>
              <a:t> education</a:t>
            </a:r>
            <a:r>
              <a:rPr lang="en-GB" sz="2400" dirty="0"/>
              <a:t>, he </a:t>
            </a:r>
            <a:r>
              <a:rPr lang="en-GB" sz="2400" dirty="0" err="1"/>
              <a:t>jist</a:t>
            </a:r>
            <a:r>
              <a:rPr lang="en-GB" sz="2400" dirty="0"/>
              <a:t> canny – </a:t>
            </a:r>
            <a:r>
              <a:rPr lang="en-GB" sz="2400" dirty="0" err="1"/>
              <a:t>jist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332656"/>
            <a:ext cx="3886200" cy="63367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Authentic dialect. Political: serious topic discussed in dialect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Contrast between narrator and w. man – class barrier perceived by w. man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W. man’s background = source of shame / sense of inferiority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Repetition / incoherence* (*making no sense) reveals w. man’s emotion – regrets his own lack of learning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550171" y="548680"/>
            <a:ext cx="107897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0037" y="602365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Lines 16-20</a:t>
            </a:r>
            <a:endParaRPr lang="en-GB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843809" y="1772816"/>
            <a:ext cx="1785341" cy="21602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475656" y="3068960"/>
            <a:ext cx="3153495" cy="158417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498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255" y="316757"/>
            <a:ext cx="4263330" cy="5844307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GB" sz="2400" dirty="0" err="1"/>
              <a:t>hasny</a:t>
            </a:r>
            <a:r>
              <a:rPr lang="en-GB" sz="2400" dirty="0"/>
              <a:t> got it, know what I mean,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he’s </a:t>
            </a:r>
            <a:r>
              <a:rPr lang="en-GB" sz="2400" u="sng" dirty="0" err="1"/>
              <a:t>jist</a:t>
            </a:r>
            <a:r>
              <a:rPr lang="en-GB" sz="2400" u="sng" dirty="0"/>
              <a:t> </a:t>
            </a:r>
            <a:r>
              <a:rPr lang="en-GB" sz="2400" u="sng" dirty="0" err="1"/>
              <a:t>bliddy</a:t>
            </a:r>
            <a:r>
              <a:rPr lang="en-GB" sz="2400" u="sng" dirty="0"/>
              <a:t> ignorant </a:t>
            </a:r>
            <a:r>
              <a:rPr lang="en-GB" sz="2400" dirty="0"/>
              <a:t>– Christ aye,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u="sng" dirty="0" err="1"/>
              <a:t>bliddy</a:t>
            </a:r>
            <a:r>
              <a:rPr lang="en-GB" sz="2400" u="sng" dirty="0"/>
              <a:t> ignorant</a:t>
            </a:r>
            <a:r>
              <a:rPr lang="en-GB" sz="2400" dirty="0"/>
              <a:t>. Well –' The bus </a:t>
            </a:r>
            <a:r>
              <a:rPr lang="en-GB" sz="2400" u="sng" dirty="0"/>
              <a:t>brakes violently</a:t>
            </a:r>
            <a:r>
              <a:rPr lang="en-GB" sz="2400" dirty="0"/>
              <a:t>,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he </a:t>
            </a:r>
            <a:r>
              <a:rPr lang="en-GB" sz="2400" u="sng" dirty="0"/>
              <a:t>lunges</a:t>
            </a:r>
            <a:r>
              <a:rPr lang="en-GB" sz="2400" dirty="0"/>
              <a:t> for the stair, </a:t>
            </a:r>
            <a:r>
              <a:rPr lang="en-GB" sz="2400" u="sng" dirty="0"/>
              <a:t>swings</a:t>
            </a:r>
            <a:r>
              <a:rPr lang="en-GB" sz="2400" dirty="0"/>
              <a:t> down – off,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into the sun for his Easter </a:t>
            </a:r>
            <a:r>
              <a:rPr lang="en-GB" sz="2400" u="sng" dirty="0"/>
              <a:t>eggs</a:t>
            </a:r>
            <a:r>
              <a:rPr lang="en-GB" sz="2400" dirty="0"/>
              <a:t>,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332656"/>
            <a:ext cx="3886200" cy="63367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Repetition – reinforces w. man’s sense of certainty about his argument / conclusion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Brakes / lunges / swings = active verbs. Add a sense of movement / reality to the poem.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Rhyming couplet – humorous effect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131841" y="548680"/>
            <a:ext cx="1497309" cy="93610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0037" y="602365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Lines 21-25</a:t>
            </a:r>
            <a:endParaRPr lang="en-GB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179413" y="620688"/>
            <a:ext cx="2536603" cy="196772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971600" y="3369931"/>
            <a:ext cx="3744417" cy="178726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865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255" y="316757"/>
            <a:ext cx="4263330" cy="5844307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on very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              nearly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                          steady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                                      legs.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332656"/>
            <a:ext cx="3886200" cy="63367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Layout gives visual impression of w. man getting off the bus unsteadily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0037" y="602365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Line 26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736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Religious background:	Good Friday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Friday </a:t>
            </a:r>
            <a:r>
              <a:rPr lang="en-GB" dirty="0"/>
              <a:t>before Easter </a:t>
            </a:r>
            <a:r>
              <a:rPr lang="en-GB" dirty="0" smtClean="0"/>
              <a:t>Sunday.</a:t>
            </a:r>
          </a:p>
          <a:p>
            <a:r>
              <a:rPr lang="en-GB" dirty="0" smtClean="0"/>
              <a:t>Commemorates </a:t>
            </a:r>
            <a:r>
              <a:rPr lang="en-GB" b="1" dirty="0" smtClean="0"/>
              <a:t>execution </a:t>
            </a:r>
            <a:r>
              <a:rPr lang="en-GB" b="1" dirty="0"/>
              <a:t>of Jesus by crucifixion.</a:t>
            </a:r>
            <a:endParaRPr lang="en-GB" dirty="0"/>
          </a:p>
          <a:p>
            <a:r>
              <a:rPr lang="en-GB" dirty="0"/>
              <a:t>Good Friday </a:t>
            </a:r>
            <a:r>
              <a:rPr lang="en-GB" dirty="0" smtClean="0"/>
              <a:t>= </a:t>
            </a:r>
            <a:r>
              <a:rPr lang="en-GB" dirty="0"/>
              <a:t>day of mourning in church. </a:t>
            </a:r>
            <a:endParaRPr lang="en-GB" dirty="0" smtClean="0"/>
          </a:p>
          <a:p>
            <a:r>
              <a:rPr lang="en-GB" dirty="0" smtClean="0"/>
              <a:t>Special </a:t>
            </a:r>
            <a:r>
              <a:rPr lang="en-GB" dirty="0"/>
              <a:t>Good Friday services </a:t>
            </a:r>
            <a:r>
              <a:rPr lang="en-GB" dirty="0" smtClean="0"/>
              <a:t>commemorate </a:t>
            </a:r>
            <a:r>
              <a:rPr lang="en-GB" dirty="0"/>
              <a:t>Jesus' suffering and death on the </a:t>
            </a:r>
            <a:r>
              <a:rPr lang="en-GB" dirty="0" smtClean="0"/>
              <a:t>cross</a:t>
            </a:r>
            <a:endParaRPr lang="en-GB" dirty="0"/>
          </a:p>
          <a:p>
            <a:r>
              <a:rPr lang="en-GB" dirty="0"/>
              <a:t>In some </a:t>
            </a:r>
            <a:r>
              <a:rPr lang="en-GB" dirty="0" smtClean="0"/>
              <a:t>countries: </a:t>
            </a:r>
          </a:p>
          <a:p>
            <a:pPr lvl="1"/>
            <a:r>
              <a:rPr lang="en-GB" dirty="0" smtClean="0"/>
              <a:t>Good </a:t>
            </a:r>
            <a:r>
              <a:rPr lang="en-GB" dirty="0"/>
              <a:t>Friday </a:t>
            </a:r>
            <a:r>
              <a:rPr lang="en-GB" dirty="0" smtClean="0"/>
              <a:t>processions</a:t>
            </a:r>
          </a:p>
          <a:p>
            <a:pPr lvl="1"/>
            <a:r>
              <a:rPr lang="en-GB" dirty="0" smtClean="0"/>
              <a:t>re-enactments </a:t>
            </a:r>
            <a:r>
              <a:rPr lang="en-GB" dirty="0"/>
              <a:t>of the Crucifixion.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96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Religious Background: Easter Sunday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Christianity Easter </a:t>
            </a:r>
            <a:r>
              <a:rPr lang="en-GB" dirty="0"/>
              <a:t>Sunday marks Jesus' resurrection.</a:t>
            </a:r>
          </a:p>
          <a:p>
            <a:r>
              <a:rPr lang="en-GB" dirty="0"/>
              <a:t>After </a:t>
            </a:r>
            <a:r>
              <a:rPr lang="en-GB" dirty="0" smtClean="0"/>
              <a:t>Friday crucifixion:</a:t>
            </a:r>
          </a:p>
          <a:p>
            <a:pPr lvl="1"/>
            <a:r>
              <a:rPr lang="en-GB" dirty="0" smtClean="0"/>
              <a:t>body </a:t>
            </a:r>
            <a:r>
              <a:rPr lang="en-GB" dirty="0"/>
              <a:t>was taken down from the </a:t>
            </a:r>
            <a:r>
              <a:rPr lang="en-GB" dirty="0" smtClean="0"/>
              <a:t>cross</a:t>
            </a:r>
          </a:p>
          <a:p>
            <a:pPr lvl="1"/>
            <a:r>
              <a:rPr lang="en-GB" dirty="0" smtClean="0"/>
              <a:t>buried </a:t>
            </a:r>
            <a:r>
              <a:rPr lang="en-GB" dirty="0"/>
              <a:t>in a cave </a:t>
            </a:r>
            <a:r>
              <a:rPr lang="en-GB" dirty="0" smtClean="0"/>
              <a:t>tomb</a:t>
            </a:r>
          </a:p>
          <a:p>
            <a:pPr lvl="1"/>
            <a:r>
              <a:rPr lang="en-GB" dirty="0" smtClean="0"/>
              <a:t>Tomb guarded </a:t>
            </a:r>
            <a:r>
              <a:rPr lang="en-GB" dirty="0"/>
              <a:t>by Roman </a:t>
            </a:r>
            <a:r>
              <a:rPr lang="en-GB" dirty="0" smtClean="0"/>
              <a:t>Soldiers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normous </a:t>
            </a:r>
            <a:r>
              <a:rPr lang="en-GB" dirty="0"/>
              <a:t>stone </a:t>
            </a:r>
            <a:r>
              <a:rPr lang="en-GB" dirty="0" smtClean="0"/>
              <a:t>put </a:t>
            </a:r>
            <a:r>
              <a:rPr lang="en-GB" dirty="0"/>
              <a:t>over the entrance, so </a:t>
            </a:r>
            <a:r>
              <a:rPr lang="en-GB" dirty="0" smtClean="0"/>
              <a:t>no-one </a:t>
            </a:r>
            <a:r>
              <a:rPr lang="en-GB" dirty="0"/>
              <a:t>could </a:t>
            </a:r>
            <a:r>
              <a:rPr lang="en-GB" dirty="0" smtClean="0"/>
              <a:t>steal </a:t>
            </a:r>
            <a:r>
              <a:rPr lang="en-GB" dirty="0"/>
              <a:t>body.</a:t>
            </a:r>
          </a:p>
          <a:p>
            <a:r>
              <a:rPr lang="en-GB" dirty="0" smtClean="0"/>
              <a:t>Sunday: </a:t>
            </a:r>
          </a:p>
          <a:p>
            <a:pPr lvl="1"/>
            <a:r>
              <a:rPr lang="en-GB" dirty="0" smtClean="0"/>
              <a:t>Mary Magdalene visited tomb</a:t>
            </a:r>
          </a:p>
          <a:p>
            <a:pPr lvl="1"/>
            <a:r>
              <a:rPr lang="en-GB" dirty="0" smtClean="0"/>
              <a:t>found stone </a:t>
            </a:r>
            <a:r>
              <a:rPr lang="en-GB" dirty="0"/>
              <a:t>had been </a:t>
            </a:r>
            <a:r>
              <a:rPr lang="en-GB" dirty="0" smtClean="0"/>
              <a:t>moved</a:t>
            </a:r>
          </a:p>
          <a:p>
            <a:pPr lvl="1"/>
            <a:r>
              <a:rPr lang="en-GB" dirty="0" smtClean="0"/>
              <a:t>Jesus</a:t>
            </a:r>
            <a:r>
              <a:rPr lang="en-GB" dirty="0"/>
              <a:t>' body had gone.</a:t>
            </a:r>
          </a:p>
          <a:p>
            <a:r>
              <a:rPr lang="en-GB" dirty="0"/>
              <a:t>Jesus himself </a:t>
            </a:r>
            <a:r>
              <a:rPr lang="en-GB" dirty="0" smtClean="0"/>
              <a:t>seen for </a:t>
            </a:r>
            <a:r>
              <a:rPr lang="en-GB" dirty="0"/>
              <a:t>forty days afterwards by many </a:t>
            </a:r>
            <a:r>
              <a:rPr lang="en-GB" dirty="0" smtClean="0"/>
              <a:t>of is </a:t>
            </a:r>
            <a:r>
              <a:rPr lang="en-GB" dirty="0"/>
              <a:t>followers </a:t>
            </a:r>
            <a:endParaRPr lang="en-GB" dirty="0" smtClean="0"/>
          </a:p>
          <a:p>
            <a:pPr lvl="1"/>
            <a:r>
              <a:rPr lang="en-GB" dirty="0" smtClean="0"/>
              <a:t>Known as ‘the Resurrection’.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67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914210">
              <a:defRPr/>
            </a:pPr>
            <a:r>
              <a:rPr lang="en-GB" dirty="0" smtClean="0"/>
              <a:t>Themes: Social class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829" indent="-342829" defTabSz="914210">
              <a:defRPr/>
            </a:pPr>
            <a:r>
              <a:rPr lang="en-GB" dirty="0" smtClean="0"/>
              <a:t>Social class and its relationship to education</a:t>
            </a:r>
          </a:p>
          <a:p>
            <a:pPr marL="342829" indent="-342829" defTabSz="914210">
              <a:defRPr/>
            </a:pPr>
            <a:r>
              <a:rPr lang="en-GB" dirty="0" smtClean="0"/>
              <a:t>Difference in status between “working man” and narrator</a:t>
            </a:r>
          </a:p>
          <a:p>
            <a:pPr marL="342829" indent="-342829" defTabSz="914210">
              <a:defRPr/>
            </a:pPr>
            <a:r>
              <a:rPr lang="en-GB" dirty="0" smtClean="0"/>
              <a:t>“the working man has </a:t>
            </a:r>
            <a:r>
              <a:rPr lang="en-GB" dirty="0" err="1" smtClean="0"/>
              <a:t>nae</a:t>
            </a:r>
            <a:r>
              <a:rPr lang="en-GB" dirty="0" smtClean="0"/>
              <a:t> education” (19/20)</a:t>
            </a:r>
          </a:p>
          <a:p>
            <a:pPr marL="342829" indent="-342829" defTabSz="914210">
              <a:defRPr/>
            </a:pPr>
            <a:r>
              <a:rPr lang="en-GB" dirty="0" smtClean="0"/>
              <a:t>“he’s </a:t>
            </a:r>
            <a:r>
              <a:rPr lang="en-GB" dirty="0" err="1" smtClean="0"/>
              <a:t>jist</a:t>
            </a:r>
            <a:r>
              <a:rPr lang="en-GB" dirty="0" smtClean="0"/>
              <a:t> </a:t>
            </a:r>
            <a:r>
              <a:rPr lang="en-GB" dirty="0" err="1" smtClean="0"/>
              <a:t>bliddy</a:t>
            </a:r>
            <a:r>
              <a:rPr lang="en-GB" dirty="0" smtClean="0"/>
              <a:t> ignorant” (22)</a:t>
            </a:r>
          </a:p>
          <a:p>
            <a:pPr marL="342829" indent="-342829" defTabSz="914210">
              <a:defRPr/>
            </a:pPr>
            <a:r>
              <a:rPr lang="en-GB" dirty="0" smtClean="0"/>
              <a:t>Being working class is something that he associates not with pride but with ignorance and lack of intellect</a:t>
            </a:r>
          </a:p>
          <a:p>
            <a:pPr marL="342829" indent="-342829" defTabSz="914210">
              <a:defRPr/>
            </a:pPr>
            <a:r>
              <a:rPr lang="en-GB" dirty="0" smtClean="0"/>
              <a:t>The narrator does not make the </a:t>
            </a:r>
            <a:r>
              <a:rPr lang="en-GB" smtClean="0"/>
              <a:t>same judgement</a:t>
            </a:r>
            <a:endParaRPr lang="en-GB" dirty="0" smtClean="0"/>
          </a:p>
          <a:p>
            <a:pPr marL="342829" indent="-342829" defTabSz="914210"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5867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650255"/>
            <a:ext cx="8228160" cy="721440"/>
          </a:xfrm>
        </p:spPr>
        <p:txBody>
          <a:bodyPr vert="horz" lIns="91440" tIns="28802" rIns="91440" bIns="45720" rtlCol="0" anchor="ctr">
            <a:normAutofit fontScale="90000"/>
          </a:bodyPr>
          <a:lstStyle/>
          <a:p>
            <a:pPr defTabSz="914210">
              <a:defRPr/>
            </a:pPr>
            <a:r>
              <a:rPr lang="en-GB" sz="3266" dirty="0"/>
              <a:t>Themes: Religion</a:t>
            </a:r>
            <a:br>
              <a:rPr lang="en-GB" sz="3266" dirty="0"/>
            </a:br>
            <a:endParaRPr lang="en-GB" sz="3266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44086" y="1268760"/>
            <a:ext cx="8228160" cy="5477760"/>
          </a:xfrm>
        </p:spPr>
        <p:txBody>
          <a:bodyPr rtlCol="0">
            <a:normAutofit/>
          </a:bodyPr>
          <a:lstStyle/>
          <a:p>
            <a:pPr marL="342829" indent="-342829" defTabSz="914210">
              <a:defRPr/>
            </a:pPr>
            <a:r>
              <a:rPr lang="en-GB" dirty="0" smtClean="0"/>
              <a:t>Title refers to religious holiday. </a:t>
            </a:r>
          </a:p>
          <a:p>
            <a:pPr marL="342829" indent="-342829" defTabSz="914210">
              <a:defRPr/>
            </a:pPr>
            <a:r>
              <a:rPr lang="en-GB" dirty="0" smtClean="0"/>
              <a:t>For certain members of society, Christian tradition does not play a significant part</a:t>
            </a:r>
          </a:p>
          <a:p>
            <a:pPr marL="342829" indent="-342829" defTabSz="914210">
              <a:defRPr/>
            </a:pPr>
            <a:r>
              <a:rPr lang="en-GB" dirty="0" smtClean="0"/>
              <a:t>For man enjoying a day off the religious significance of the day = relatively unimportant.</a:t>
            </a:r>
          </a:p>
          <a:p>
            <a:pPr marL="342829" indent="-342829" defTabSz="914210">
              <a:defRPr/>
            </a:pPr>
            <a:r>
              <a:rPr lang="en-GB" dirty="0" smtClean="0"/>
              <a:t>‘Working man’ puts this lack of knowledge down to ignorance.</a:t>
            </a:r>
          </a:p>
          <a:p>
            <a:pPr marL="342829" indent="-342829" defTabSz="914210">
              <a:defRPr/>
            </a:pPr>
            <a:r>
              <a:rPr lang="en-GB" dirty="0" smtClean="0"/>
              <a:t>1960s = move to increasingly secular society.</a:t>
            </a:r>
          </a:p>
        </p:txBody>
      </p:sp>
    </p:spTree>
    <p:extLst>
      <p:ext uri="{BB962C8B-B14F-4D97-AF65-F5344CB8AC3E}">
        <p14:creationId xmlns:p14="http://schemas.microsoft.com/office/powerpoint/2010/main" val="1064270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Title: Religious Allusion *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*Allusion = reference to something outside the poem (in this case religion)</a:t>
            </a:r>
          </a:p>
          <a:p>
            <a:r>
              <a:rPr lang="en-GB" dirty="0" smtClean="0"/>
              <a:t>Title establishes the religious theme. Good Friday is the name Christians give to the day on which Christ was crucified.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3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332656"/>
            <a:ext cx="4263330" cy="5844307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GB" sz="2400" u="sng" dirty="0"/>
              <a:t>Three o’clock</a:t>
            </a:r>
            <a:r>
              <a:rPr lang="en-GB" sz="2400" dirty="0"/>
              <a:t>. The bus lurches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round </a:t>
            </a:r>
            <a:r>
              <a:rPr lang="en-GB" sz="2400" u="sng" dirty="0"/>
              <a:t>into the sun</a:t>
            </a:r>
            <a:r>
              <a:rPr lang="en-GB" sz="2400" dirty="0"/>
              <a:t>. ‘D’s this go –‘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he </a:t>
            </a:r>
            <a:r>
              <a:rPr lang="en-GB" sz="2400" u="sng" dirty="0"/>
              <a:t>flops</a:t>
            </a:r>
            <a:r>
              <a:rPr lang="en-GB" sz="2400" dirty="0"/>
              <a:t> beside me – 'right along </a:t>
            </a:r>
            <a:r>
              <a:rPr lang="en-GB" sz="2400" u="sng" dirty="0"/>
              <a:t>Bath Street</a:t>
            </a:r>
            <a:r>
              <a:rPr lang="en-GB" sz="2400" dirty="0"/>
              <a:t>?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- Oh </a:t>
            </a:r>
            <a:r>
              <a:rPr lang="en-GB" sz="2400" dirty="0" err="1"/>
              <a:t>tha's</a:t>
            </a:r>
            <a:r>
              <a:rPr lang="en-GB" sz="2400" dirty="0"/>
              <a:t>, </a:t>
            </a:r>
            <a:r>
              <a:rPr lang="en-GB" sz="2400" dirty="0" err="1"/>
              <a:t>tha's</a:t>
            </a:r>
            <a:r>
              <a:rPr lang="en-GB" sz="2400" dirty="0"/>
              <a:t> all right, see I've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u="sng" dirty="0"/>
              <a:t>got to get some Easter eggs for the kiddies.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332656"/>
            <a:ext cx="3886200" cy="63367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Subtle biblical reference – Christ died at 3pm</a:t>
            </a:r>
            <a:endParaRPr lang="en-GB" sz="2400" dirty="0">
              <a:solidFill>
                <a:srgbClr val="C00000"/>
              </a:solidFill>
            </a:endParaRPr>
          </a:p>
          <a:p>
            <a:r>
              <a:rPr lang="en-GB" sz="2400" dirty="0" smtClean="0">
                <a:solidFill>
                  <a:srgbClr val="C00000"/>
                </a:solidFill>
              </a:rPr>
              <a:t>The sun shone after he died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Suggests physical clumsiness – slightly comical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Real, named location: poem = slice of reality</a:t>
            </a:r>
            <a:endParaRPr lang="en-GB" sz="2400" dirty="0">
              <a:solidFill>
                <a:srgbClr val="C00000"/>
              </a:solidFill>
            </a:endParaRPr>
          </a:p>
          <a:p>
            <a:r>
              <a:rPr lang="en-GB" sz="2400" dirty="0" smtClean="0">
                <a:solidFill>
                  <a:srgbClr val="C00000"/>
                </a:solidFill>
              </a:rPr>
              <a:t>Glasgow dialect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Dashes (</a:t>
            </a:r>
            <a:r>
              <a:rPr lang="en-GB" sz="2400" dirty="0" err="1" smtClean="0">
                <a:solidFill>
                  <a:srgbClr val="C00000"/>
                </a:solidFill>
              </a:rPr>
              <a:t>casesura</a:t>
            </a:r>
            <a:r>
              <a:rPr lang="en-GB" sz="2400" dirty="0" smtClean="0">
                <a:solidFill>
                  <a:srgbClr val="C00000"/>
                </a:solidFill>
              </a:rPr>
              <a:t>) – rhythms of realistic speech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Drunk man = kind / human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339752" y="548680"/>
            <a:ext cx="2289398" cy="14401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987824" y="1772816"/>
            <a:ext cx="1857350" cy="7200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131840" y="2420888"/>
            <a:ext cx="1556130" cy="57606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51520" y="3501008"/>
            <a:ext cx="432048" cy="43204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2972966" y="2442613"/>
            <a:ext cx="432048" cy="43204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60126" y="1772816"/>
            <a:ext cx="432048" cy="43204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845174" y="4509120"/>
            <a:ext cx="1166986" cy="43204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2699792" y="5085184"/>
            <a:ext cx="1929358" cy="64807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3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332656"/>
            <a:ext cx="4263330" cy="5844307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I’ve had a wee drink, ye understand –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ye’ll maybe think it’s </a:t>
            </a:r>
            <a:r>
              <a:rPr lang="en-GB" sz="2400" u="sng" dirty="0"/>
              <a:t>a – funny day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u="sng" dirty="0"/>
              <a:t>to be celebrating</a:t>
            </a:r>
            <a:r>
              <a:rPr lang="en-GB" sz="2400" dirty="0"/>
              <a:t> – well, no, but ye see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I </a:t>
            </a:r>
            <a:r>
              <a:rPr lang="en-GB" sz="2400" dirty="0" err="1"/>
              <a:t>wasny</a:t>
            </a:r>
            <a:r>
              <a:rPr lang="en-GB" sz="2400" dirty="0"/>
              <a:t> working, and I like to celebrate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when I’m no working – I don’t say it’s right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332656"/>
            <a:ext cx="3886200" cy="63367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Dashes – also show working man is rambling – pauses where narrator could speak but does not (humour?).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Aware of what day it is – feels guilty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“see” </a:t>
            </a:r>
            <a:r>
              <a:rPr lang="en-GB" sz="2400" dirty="0">
                <a:solidFill>
                  <a:srgbClr val="C00000"/>
                </a:solidFill>
              </a:rPr>
              <a:t>x 4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	“understand” </a:t>
            </a:r>
            <a:r>
              <a:rPr lang="en-GB" sz="2400" dirty="0">
                <a:solidFill>
                  <a:srgbClr val="C00000"/>
                </a:solidFill>
              </a:rPr>
              <a:t>x3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	“say/saying” </a:t>
            </a:r>
            <a:r>
              <a:rPr lang="en-GB" sz="2400" dirty="0">
                <a:solidFill>
                  <a:srgbClr val="C00000"/>
                </a:solidFill>
              </a:rPr>
              <a:t>x2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	“mean” x2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Word </a:t>
            </a:r>
            <a:r>
              <a:rPr lang="en-GB" sz="2400" dirty="0">
                <a:solidFill>
                  <a:srgbClr val="C00000"/>
                </a:solidFill>
              </a:rPr>
              <a:t>choice and repetition: the working man is desperate to be understood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1759614" y="1988840"/>
            <a:ext cx="2869536" cy="28803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0037" y="602365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Lines 6-10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5303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332656"/>
            <a:ext cx="4263330" cy="5844307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GB" sz="2400" u="sng" dirty="0"/>
              <a:t>I'm no saying it's right</a:t>
            </a:r>
            <a:r>
              <a:rPr lang="en-GB" sz="2400" dirty="0"/>
              <a:t>, ye understand - ye understand?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But anyway </a:t>
            </a:r>
            <a:r>
              <a:rPr lang="en-GB" sz="2400" dirty="0" err="1"/>
              <a:t>tha’s</a:t>
            </a:r>
            <a:r>
              <a:rPr lang="en-GB" sz="2400" dirty="0"/>
              <a:t> the way I look at it –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I’m no boring you, eh? – ye see today,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take today, I don’t know what today’s in aid of,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400" dirty="0"/>
              <a:t>whether Christ was – crucified or was he –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332656"/>
            <a:ext cx="3886200" cy="63367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Working man does not condone (defend) own behaviour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Does not want to be a boring drunk (comical because the narrator does not speak)</a:t>
            </a:r>
            <a:endParaRPr lang="en-GB" sz="2400" dirty="0">
              <a:solidFill>
                <a:srgbClr val="C00000"/>
              </a:solidFill>
            </a:endParaRPr>
          </a:p>
          <a:p>
            <a:r>
              <a:rPr lang="en-GB" sz="2400" dirty="0" smtClean="0">
                <a:solidFill>
                  <a:srgbClr val="C00000"/>
                </a:solidFill>
              </a:rPr>
              <a:t>Confused – broken sentences (use of dashes)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550171" y="548680"/>
            <a:ext cx="107897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0037" y="602365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Lines 11-15</a:t>
            </a:r>
            <a:endParaRPr lang="en-GB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371061" y="1700808"/>
            <a:ext cx="1258089" cy="86409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371061" y="3140968"/>
            <a:ext cx="1258090" cy="18002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56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848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Microsoft YaHei</vt:lpstr>
      <vt:lpstr>Arial</vt:lpstr>
      <vt:lpstr>Calibri</vt:lpstr>
      <vt:lpstr>Comic Sans MS</vt:lpstr>
      <vt:lpstr>Times New Roman</vt:lpstr>
      <vt:lpstr>Office Theme</vt:lpstr>
      <vt:lpstr>Form</vt:lpstr>
      <vt:lpstr>Religious background: Good Friday </vt:lpstr>
      <vt:lpstr>Religious Background: Easter Sunday </vt:lpstr>
      <vt:lpstr>Themes: Social class </vt:lpstr>
      <vt:lpstr>Themes: Religion </vt:lpstr>
      <vt:lpstr>Title: Religious Allusion 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Friday </dc:title>
  <dc:creator>Miles Carter</dc:creator>
  <cp:lastModifiedBy>Miles Carter</cp:lastModifiedBy>
  <cp:revision>9</cp:revision>
  <dcterms:created xsi:type="dcterms:W3CDTF">2016-09-13T11:04:13Z</dcterms:created>
  <dcterms:modified xsi:type="dcterms:W3CDTF">2017-11-20T09:43:58Z</dcterms:modified>
</cp:coreProperties>
</file>