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heme/themeOverride8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86" r:id="rId4"/>
    <p:sldId id="261" r:id="rId5"/>
    <p:sldId id="263" r:id="rId6"/>
    <p:sldId id="277" r:id="rId7"/>
    <p:sldId id="278" r:id="rId8"/>
    <p:sldId id="284" r:id="rId9"/>
    <p:sldId id="290" r:id="rId10"/>
    <p:sldId id="287" r:id="rId11"/>
    <p:sldId id="268" r:id="rId12"/>
    <p:sldId id="271" r:id="rId13"/>
    <p:sldId id="279" r:id="rId14"/>
    <p:sldId id="280" r:id="rId15"/>
    <p:sldId id="288" r:id="rId16"/>
    <p:sldId id="272" r:id="rId17"/>
    <p:sldId id="273" r:id="rId18"/>
    <p:sldId id="262" r:id="rId19"/>
    <p:sldId id="265" r:id="rId20"/>
    <p:sldId id="274" r:id="rId21"/>
    <p:sldId id="289" r:id="rId22"/>
    <p:sldId id="269" r:id="rId23"/>
    <p:sldId id="275" r:id="rId24"/>
    <p:sldId id="259" r:id="rId25"/>
    <p:sldId id="267" r:id="rId26"/>
    <p:sldId id="276" r:id="rId27"/>
    <p:sldId id="285" r:id="rId28"/>
    <p:sldId id="283" r:id="rId29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AEC"/>
    <a:srgbClr val="FFE8A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4660"/>
  </p:normalViewPr>
  <p:slideViewPr>
    <p:cSldViewPr>
      <p:cViewPr varScale="1">
        <p:scale>
          <a:sx n="74" d="100"/>
          <a:sy n="74" d="100"/>
        </p:scale>
        <p:origin x="-2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eter\AppData\Local\Temp\Standardised%20Maths%20GL%20Assessment%20Attainment%20Tables%20and%20Charts%20Aug%202014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eter\AppData\Local\Temp\Standardised%20Maths%20GL%20Assessment%20Attainment%20Tables%20and%20Charts%20Aug%202014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eter\AppData\Local\Temp\Standardised%20Maths%20GL%20Assessment%20Attainment%20Tables%20and%20Charts%20Aug%202014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G:\All%20family%20Office%20Documents\1.%20Peter%20Work\4.%20Session%202014-15\Standardised%20Maths%20GL%20Assessment%20Attainment%20Tables%20and%20Charts%20Aug%202014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G:\All%20family%20Office%20Documents\1.%20Peter%20Work\4.%20Session%202014-15\Standardised%20Maths%20GL%20Assessment%20Attainment%20Tables%20and%20Charts%20Aug%202014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G:\All%20family%20Office%20Documents\1.%20Peter%20Work\4.%20Session%202014-15\Standardised%20Maths%20GL%20Assessment%20Attainment%20Tables%20and%20Charts%20Aug%202014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G:\All%20family%20Office%20Documents\1.%20Peter%20Work\4.%20Session%202014-15\Standardised%20Maths%20GL%20Assessment%20Attainment%20Tables%20and%20Charts%20Aug%202014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G:\All%20family%20Office%20Documents\1.%20Peter%20Work\4.%20Session%202014-15\Standardised%20Maths%20GL%20Assessment%20Attainment%20Tables%20and%20Charts%20Aug%202014.xlsx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733734446172653"/>
          <c:y val="4.553822185131888E-2"/>
          <c:w val="0.77738879707810249"/>
          <c:h val="0.7430721521898086"/>
        </c:manualLayout>
      </c:layout>
      <c:lineChart>
        <c:grouping val="standard"/>
        <c:ser>
          <c:idx val="0"/>
          <c:order val="0"/>
          <c:tx>
            <c:strRef>
              <c:f>'[Standardised Maths GL Assessment Attainment Tables and Charts Aug 2014.xlsx]P4-P7 Progress'!$J$2</c:f>
              <c:strCache>
                <c:ptCount val="1"/>
                <c:pt idx="0">
                  <c:v>2010-11 P4</c:v>
                </c:pt>
              </c:strCache>
            </c:strRef>
          </c:tx>
          <c:cat>
            <c:strRef>
              <c:f>'[Standardised Maths GL Assessment Attainment Tables and Charts Aug 2014.xlsx]P4-P7 Progress'!$I$3:$I$5</c:f>
              <c:strCache>
                <c:ptCount val="3"/>
                <c:pt idx="0">
                  <c:v>% &lt;89</c:v>
                </c:pt>
                <c:pt idx="1">
                  <c:v>% ≥89 and &lt;112 </c:v>
                </c:pt>
                <c:pt idx="2">
                  <c:v>% ≥112 </c:v>
                </c:pt>
              </c:strCache>
            </c:strRef>
          </c:cat>
          <c:val>
            <c:numRef>
              <c:f>'[Standardised Maths GL Assessment Attainment Tables and Charts Aug 2014.xlsx]P4-P7 Progress'!$J$3:$J$5</c:f>
              <c:numCache>
                <c:formatCode>General</c:formatCode>
                <c:ptCount val="3"/>
                <c:pt idx="0">
                  <c:v>41</c:v>
                </c:pt>
                <c:pt idx="1">
                  <c:v>49</c:v>
                </c:pt>
                <c:pt idx="2">
                  <c:v>10</c:v>
                </c:pt>
              </c:numCache>
            </c:numRef>
          </c:val>
        </c:ser>
        <c:ser>
          <c:idx val="1"/>
          <c:order val="1"/>
          <c:tx>
            <c:strRef>
              <c:f>'[Standardised Maths GL Assessment Attainment Tables and Charts Aug 2014.xlsx]P4-P7 Progress'!$K$2</c:f>
              <c:strCache>
                <c:ptCount val="1"/>
                <c:pt idx="0">
                  <c:v>2013-14 P7</c:v>
                </c:pt>
              </c:strCache>
            </c:strRef>
          </c:tx>
          <c:cat>
            <c:strRef>
              <c:f>'[Standardised Maths GL Assessment Attainment Tables and Charts Aug 2014.xlsx]P4-P7 Progress'!$I$3:$I$5</c:f>
              <c:strCache>
                <c:ptCount val="3"/>
                <c:pt idx="0">
                  <c:v>% &lt;89</c:v>
                </c:pt>
                <c:pt idx="1">
                  <c:v>% ≥89 and &lt;112 </c:v>
                </c:pt>
                <c:pt idx="2">
                  <c:v>% ≥112 </c:v>
                </c:pt>
              </c:strCache>
            </c:strRef>
          </c:cat>
          <c:val>
            <c:numRef>
              <c:f>'[Standardised Maths GL Assessment Attainment Tables and Charts Aug 2014.xlsx]P4-P7 Progress'!$K$3:$K$5</c:f>
              <c:numCache>
                <c:formatCode>General</c:formatCode>
                <c:ptCount val="3"/>
                <c:pt idx="0">
                  <c:v>34.200000000000003</c:v>
                </c:pt>
                <c:pt idx="1">
                  <c:v>49.7</c:v>
                </c:pt>
                <c:pt idx="2">
                  <c:v>16.100000000000001</c:v>
                </c:pt>
              </c:numCache>
            </c:numRef>
          </c:val>
        </c:ser>
        <c:dLbls/>
        <c:hiLowLines/>
        <c:marker val="1"/>
        <c:axId val="69378432"/>
        <c:axId val="69379968"/>
      </c:lineChart>
      <c:catAx>
        <c:axId val="69378432"/>
        <c:scaling>
          <c:orientation val="minMax"/>
        </c:scaling>
        <c:axPos val="b"/>
        <c:numFmt formatCode="General" sourceLinked="0"/>
        <c:majorTickMark val="none"/>
        <c:tickLblPos val="nextTo"/>
        <c:crossAx val="69379968"/>
        <c:crosses val="autoZero"/>
        <c:auto val="1"/>
        <c:lblAlgn val="ctr"/>
        <c:lblOffset val="100"/>
      </c:catAx>
      <c:valAx>
        <c:axId val="69379968"/>
        <c:scaling>
          <c:orientation val="minMax"/>
          <c:min val="0"/>
        </c:scaling>
        <c:axPos val="l"/>
        <c:numFmt formatCode="General" sourceLinked="1"/>
        <c:tickLblPos val="nextTo"/>
        <c:crossAx val="69378432"/>
        <c:crosses val="autoZero"/>
        <c:crossBetween val="between"/>
        <c:majorUnit val="10"/>
        <c:minorUnit val="1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strRef>
              <c:f>'[Standardised Maths GL Assessment Attainment Tables and Charts Aug 2014.xlsx]P7-S2 Progress'!$B$3</c:f>
              <c:strCache>
                <c:ptCount val="1"/>
                <c:pt idx="0">
                  <c:v>2010-11 P7</c:v>
                </c:pt>
              </c:strCache>
            </c:strRef>
          </c:tx>
          <c:cat>
            <c:strRef>
              <c:f>'[Standardised Maths GL Assessment Attainment Tables and Charts Aug 2014.xlsx]P7-S2 Progress'!$A$4:$A$6</c:f>
              <c:strCache>
                <c:ptCount val="3"/>
                <c:pt idx="0">
                  <c:v>% &lt;89</c:v>
                </c:pt>
                <c:pt idx="1">
                  <c:v>% ≥89 and &lt;112 </c:v>
                </c:pt>
                <c:pt idx="2">
                  <c:v>% ≥112 </c:v>
                </c:pt>
              </c:strCache>
            </c:strRef>
          </c:cat>
          <c:val>
            <c:numRef>
              <c:f>'[Standardised Maths GL Assessment Attainment Tables and Charts Aug 2014.xlsx]P7-S2 Progress'!$B$4:$B$6</c:f>
              <c:numCache>
                <c:formatCode>General</c:formatCode>
                <c:ptCount val="3"/>
                <c:pt idx="0">
                  <c:v>40</c:v>
                </c:pt>
                <c:pt idx="1">
                  <c:v>47</c:v>
                </c:pt>
                <c:pt idx="2">
                  <c:v>12</c:v>
                </c:pt>
              </c:numCache>
            </c:numRef>
          </c:val>
        </c:ser>
        <c:ser>
          <c:idx val="1"/>
          <c:order val="1"/>
          <c:tx>
            <c:strRef>
              <c:f>'[Standardised Maths GL Assessment Attainment Tables and Charts Aug 2014.xlsx]P7-S2 Progress'!$C$3</c:f>
              <c:strCache>
                <c:ptCount val="1"/>
                <c:pt idx="0">
                  <c:v>2013-14 S2</c:v>
                </c:pt>
              </c:strCache>
            </c:strRef>
          </c:tx>
          <c:cat>
            <c:strRef>
              <c:f>'[Standardised Maths GL Assessment Attainment Tables and Charts Aug 2014.xlsx]P7-S2 Progress'!$A$4:$A$6</c:f>
              <c:strCache>
                <c:ptCount val="3"/>
                <c:pt idx="0">
                  <c:v>% &lt;89</c:v>
                </c:pt>
                <c:pt idx="1">
                  <c:v>% ≥89 and &lt;112 </c:v>
                </c:pt>
                <c:pt idx="2">
                  <c:v>% ≥112 </c:v>
                </c:pt>
              </c:strCache>
            </c:strRef>
          </c:cat>
          <c:val>
            <c:numRef>
              <c:f>'[Standardised Maths GL Assessment Attainment Tables and Charts Aug 2014.xlsx]P7-S2 Progress'!$C$4:$C$6</c:f>
              <c:numCache>
                <c:formatCode>General</c:formatCode>
                <c:ptCount val="3"/>
                <c:pt idx="0">
                  <c:v>22</c:v>
                </c:pt>
                <c:pt idx="1">
                  <c:v>57.1</c:v>
                </c:pt>
                <c:pt idx="2">
                  <c:v>20.8</c:v>
                </c:pt>
              </c:numCache>
            </c:numRef>
          </c:val>
        </c:ser>
        <c:dLbls/>
        <c:hiLowLines/>
        <c:marker val="1"/>
        <c:axId val="69519616"/>
        <c:axId val="45735936"/>
      </c:lineChart>
      <c:catAx>
        <c:axId val="69519616"/>
        <c:scaling>
          <c:orientation val="minMax"/>
        </c:scaling>
        <c:axPos val="b"/>
        <c:numFmt formatCode="General" sourceLinked="0"/>
        <c:majorTickMark val="none"/>
        <c:tickLblPos val="nextTo"/>
        <c:crossAx val="45735936"/>
        <c:crosses val="autoZero"/>
        <c:auto val="1"/>
        <c:lblAlgn val="ctr"/>
        <c:lblOffset val="100"/>
      </c:catAx>
      <c:valAx>
        <c:axId val="45735936"/>
        <c:scaling>
          <c:orientation val="minMax"/>
        </c:scaling>
        <c:axPos val="l"/>
        <c:numFmt formatCode="General" sourceLinked="1"/>
        <c:tickLblPos val="nextTo"/>
        <c:crossAx val="69519616"/>
        <c:crosses val="autoZero"/>
        <c:crossBetween val="between"/>
        <c:majorUnit val="10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strRef>
              <c:f>'[Standardised Maths GL Assessment Attainment Tables and Charts Aug 2014.xlsx]P7-S2 Progress'!$L$4</c:f>
              <c:strCache>
                <c:ptCount val="1"/>
                <c:pt idx="0">
                  <c:v>Mean Score</c:v>
                </c:pt>
              </c:strCache>
            </c:strRef>
          </c:tx>
          <c:cat>
            <c:strRef>
              <c:f>'[Standardised Maths GL Assessment Attainment Tables and Charts Aug 2014.xlsx]P7-S2 Progress'!$M$3:$N$3</c:f>
              <c:strCache>
                <c:ptCount val="2"/>
                <c:pt idx="0">
                  <c:v>2010-11 P7</c:v>
                </c:pt>
                <c:pt idx="1">
                  <c:v>2013-14 S2</c:v>
                </c:pt>
              </c:strCache>
            </c:strRef>
          </c:cat>
          <c:val>
            <c:numRef>
              <c:f>'[Standardised Maths GL Assessment Attainment Tables and Charts Aug 2014.xlsx]P7-S2 Progress'!$M$4:$N$4</c:f>
              <c:numCache>
                <c:formatCode>General</c:formatCode>
                <c:ptCount val="2"/>
                <c:pt idx="0">
                  <c:v>93</c:v>
                </c:pt>
                <c:pt idx="1">
                  <c:v>99</c:v>
                </c:pt>
              </c:numCache>
            </c:numRef>
          </c:val>
        </c:ser>
        <c:dLbls/>
        <c:marker val="1"/>
        <c:axId val="71262976"/>
        <c:axId val="71264512"/>
      </c:lineChart>
      <c:catAx>
        <c:axId val="71262976"/>
        <c:scaling>
          <c:orientation val="minMax"/>
        </c:scaling>
        <c:axPos val="b"/>
        <c:numFmt formatCode="General" sourceLinked="0"/>
        <c:tickLblPos val="nextTo"/>
        <c:crossAx val="71264512"/>
        <c:crosses val="autoZero"/>
        <c:auto val="1"/>
        <c:lblAlgn val="ctr"/>
        <c:lblOffset val="100"/>
      </c:catAx>
      <c:valAx>
        <c:axId val="71264512"/>
        <c:scaling>
          <c:orientation val="minMax"/>
        </c:scaling>
        <c:axPos val="l"/>
        <c:numFmt formatCode="General" sourceLinked="1"/>
        <c:tickLblPos val="nextTo"/>
        <c:crossAx val="7126297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Literacy Progress P4-P7 </a:t>
            </a:r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'P4-P7 Progress'!$B$33</c:f>
              <c:strCache>
                <c:ptCount val="1"/>
                <c:pt idx="0">
                  <c:v>2010-11 P4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'P4-P7 Progress'!$A$34:$A$36</c:f>
              <c:strCache>
                <c:ptCount val="3"/>
                <c:pt idx="0">
                  <c:v>% &lt;89</c:v>
                </c:pt>
                <c:pt idx="1">
                  <c:v>% ≥89 and &lt;112 </c:v>
                </c:pt>
                <c:pt idx="2">
                  <c:v>% ≥112 </c:v>
                </c:pt>
              </c:strCache>
            </c:strRef>
          </c:cat>
          <c:val>
            <c:numRef>
              <c:f>'P4-P7 Progress'!$B$34:$B$36</c:f>
              <c:numCache>
                <c:formatCode>General</c:formatCode>
                <c:ptCount val="3"/>
                <c:pt idx="0">
                  <c:v>27</c:v>
                </c:pt>
                <c:pt idx="1">
                  <c:v>43</c:v>
                </c:pt>
                <c:pt idx="2">
                  <c:v>30</c:v>
                </c:pt>
              </c:numCache>
            </c:numRef>
          </c:val>
        </c:ser>
        <c:ser>
          <c:idx val="1"/>
          <c:order val="1"/>
          <c:tx>
            <c:strRef>
              <c:f>'P4-P7 Progress'!$C$33</c:f>
              <c:strCache>
                <c:ptCount val="1"/>
                <c:pt idx="0">
                  <c:v>2013-14 P7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'P4-P7 Progress'!$A$34:$A$36</c:f>
              <c:strCache>
                <c:ptCount val="3"/>
                <c:pt idx="0">
                  <c:v>% &lt;89</c:v>
                </c:pt>
                <c:pt idx="1">
                  <c:v>% ≥89 and &lt;112 </c:v>
                </c:pt>
                <c:pt idx="2">
                  <c:v>% ≥112 </c:v>
                </c:pt>
              </c:strCache>
            </c:strRef>
          </c:cat>
          <c:val>
            <c:numRef>
              <c:f>'P4-P7 Progress'!$C$34:$C$36</c:f>
              <c:numCache>
                <c:formatCode>General</c:formatCode>
                <c:ptCount val="3"/>
                <c:pt idx="0">
                  <c:v>16</c:v>
                </c:pt>
                <c:pt idx="1">
                  <c:v>49</c:v>
                </c:pt>
                <c:pt idx="2">
                  <c:v>35</c:v>
                </c:pt>
              </c:numCache>
            </c:numRef>
          </c:val>
        </c:ser>
        <c:dLbls/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marker val="1"/>
        <c:axId val="71273088"/>
        <c:axId val="71299840"/>
      </c:lineChart>
      <c:catAx>
        <c:axId val="712730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299840"/>
        <c:crosses val="autoZero"/>
        <c:auto val="1"/>
        <c:lblAlgn val="ctr"/>
        <c:lblOffset val="100"/>
      </c:catAx>
      <c:valAx>
        <c:axId val="7129984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2730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'Pim5 P1 Category Brkdwn'!$A$3</c:f>
              <c:strCache>
                <c:ptCount val="1"/>
                <c:pt idx="0">
                  <c:v>Knowing facts and procedures</c:v>
                </c:pt>
              </c:strCache>
            </c:strRef>
          </c:tx>
          <c:cat>
            <c:strRef>
              <c:f>'Pim5 P1 Category Brkdwn'!$B$2:$C$2</c:f>
              <c:strCache>
                <c:ptCount val="2"/>
                <c:pt idx="0">
                  <c:v>2013-14 %</c:v>
                </c:pt>
                <c:pt idx="1">
                  <c:v>Nat Diff %</c:v>
                </c:pt>
              </c:strCache>
            </c:strRef>
          </c:cat>
          <c:val>
            <c:numRef>
              <c:f>'Pim5 P1 Category Brkdwn'!$B$3:$C$3</c:f>
              <c:numCache>
                <c:formatCode>General</c:formatCode>
                <c:ptCount val="2"/>
                <c:pt idx="0">
                  <c:v>83</c:v>
                </c:pt>
                <c:pt idx="1">
                  <c:v>6</c:v>
                </c:pt>
              </c:numCache>
            </c:numRef>
          </c:val>
        </c:ser>
        <c:ser>
          <c:idx val="1"/>
          <c:order val="1"/>
          <c:tx>
            <c:strRef>
              <c:f>'Pim5 P1 Category Brkdwn'!$A$4</c:f>
              <c:strCache>
                <c:ptCount val="1"/>
                <c:pt idx="0">
                  <c:v>Using concepts</c:v>
                </c:pt>
              </c:strCache>
            </c:strRef>
          </c:tx>
          <c:cat>
            <c:strRef>
              <c:f>'Pim5 P1 Category Brkdwn'!$B$2:$C$2</c:f>
              <c:strCache>
                <c:ptCount val="2"/>
                <c:pt idx="0">
                  <c:v>2013-14 %</c:v>
                </c:pt>
                <c:pt idx="1">
                  <c:v>Nat Diff %</c:v>
                </c:pt>
              </c:strCache>
            </c:strRef>
          </c:cat>
          <c:val>
            <c:numRef>
              <c:f>'Pim5 P1 Category Brkdwn'!$B$4:$C$4</c:f>
              <c:numCache>
                <c:formatCode>General</c:formatCode>
                <c:ptCount val="2"/>
                <c:pt idx="0">
                  <c:v>82</c:v>
                </c:pt>
                <c:pt idx="1">
                  <c:v>5</c:v>
                </c:pt>
              </c:numCache>
            </c:numRef>
          </c:val>
        </c:ser>
        <c:ser>
          <c:idx val="2"/>
          <c:order val="2"/>
          <c:tx>
            <c:strRef>
              <c:f>'Pim5 P1 Category Brkdwn'!$A$5</c:f>
              <c:strCache>
                <c:ptCount val="1"/>
                <c:pt idx="0">
                  <c:v>Solving Routine Problems</c:v>
                </c:pt>
              </c:strCache>
            </c:strRef>
          </c:tx>
          <c:cat>
            <c:strRef>
              <c:f>'Pim5 P1 Category Brkdwn'!$B$2:$C$2</c:f>
              <c:strCache>
                <c:ptCount val="2"/>
                <c:pt idx="0">
                  <c:v>2013-14 %</c:v>
                </c:pt>
                <c:pt idx="1">
                  <c:v>Nat Diff %</c:v>
                </c:pt>
              </c:strCache>
            </c:strRef>
          </c:cat>
          <c:val>
            <c:numRef>
              <c:f>'Pim5 P1 Category Brkdwn'!$B$5:$C$5</c:f>
              <c:numCache>
                <c:formatCode>General</c:formatCode>
                <c:ptCount val="2"/>
                <c:pt idx="0">
                  <c:v>60</c:v>
                </c:pt>
                <c:pt idx="1">
                  <c:v>9</c:v>
                </c:pt>
              </c:numCache>
            </c:numRef>
          </c:val>
        </c:ser>
        <c:ser>
          <c:idx val="3"/>
          <c:order val="3"/>
          <c:tx>
            <c:strRef>
              <c:f>'Pim5 P1 Category Brkdwn'!$A$6</c:f>
              <c:strCache>
                <c:ptCount val="1"/>
                <c:pt idx="0">
                  <c:v>Reasoning</c:v>
                </c:pt>
              </c:strCache>
            </c:strRef>
          </c:tx>
          <c:cat>
            <c:strRef>
              <c:f>'Pim5 P1 Category Brkdwn'!$B$2:$C$2</c:f>
              <c:strCache>
                <c:ptCount val="2"/>
                <c:pt idx="0">
                  <c:v>2013-14 %</c:v>
                </c:pt>
                <c:pt idx="1">
                  <c:v>Nat Diff %</c:v>
                </c:pt>
              </c:strCache>
            </c:strRef>
          </c:cat>
          <c:val>
            <c:numRef>
              <c:f>'Pim5 P1 Category Brkdwn'!$B$6:$C$6</c:f>
              <c:numCache>
                <c:formatCode>General</c:formatCode>
                <c:ptCount val="2"/>
                <c:pt idx="0">
                  <c:v>79</c:v>
                </c:pt>
                <c:pt idx="1">
                  <c:v>6</c:v>
                </c:pt>
              </c:numCache>
            </c:numRef>
          </c:val>
        </c:ser>
        <c:dLbls/>
        <c:axId val="65755008"/>
        <c:axId val="65756544"/>
      </c:barChart>
      <c:catAx>
        <c:axId val="65755008"/>
        <c:scaling>
          <c:orientation val="minMax"/>
        </c:scaling>
        <c:axPos val="b"/>
        <c:numFmt formatCode="General" sourceLinked="0"/>
        <c:tickLblPos val="nextTo"/>
        <c:crossAx val="65756544"/>
        <c:crosses val="autoZero"/>
        <c:auto val="1"/>
        <c:lblAlgn val="ctr"/>
        <c:lblOffset val="100"/>
      </c:catAx>
      <c:valAx>
        <c:axId val="65756544"/>
        <c:scaling>
          <c:orientation val="minMax"/>
        </c:scaling>
        <c:axPos val="l"/>
        <c:numFmt formatCode="General" sourceLinked="1"/>
        <c:tickLblPos val="nextTo"/>
        <c:crossAx val="6575500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'Pim5 P1 Category Brkdwn'!$A$9</c:f>
              <c:strCache>
                <c:ptCount val="1"/>
                <c:pt idx="0">
                  <c:v>Number</c:v>
                </c:pt>
              </c:strCache>
            </c:strRef>
          </c:tx>
          <c:cat>
            <c:strRef>
              <c:f>'Pim5 P1 Category Brkdwn'!$B$8:$C$8</c:f>
              <c:strCache>
                <c:ptCount val="2"/>
                <c:pt idx="0">
                  <c:v>2013-14 %</c:v>
                </c:pt>
                <c:pt idx="1">
                  <c:v>Nat Diff</c:v>
                </c:pt>
              </c:strCache>
            </c:strRef>
          </c:cat>
          <c:val>
            <c:numRef>
              <c:f>'Pim5 P1 Category Brkdwn'!$B$9:$C$9</c:f>
              <c:numCache>
                <c:formatCode>General</c:formatCode>
                <c:ptCount val="2"/>
                <c:pt idx="0">
                  <c:v>75</c:v>
                </c:pt>
                <c:pt idx="1">
                  <c:v>9</c:v>
                </c:pt>
              </c:numCache>
            </c:numRef>
          </c:val>
        </c:ser>
        <c:ser>
          <c:idx val="1"/>
          <c:order val="1"/>
          <c:tx>
            <c:strRef>
              <c:f>'Pim5 P1 Category Brkdwn'!$A$10</c:f>
              <c:strCache>
                <c:ptCount val="1"/>
                <c:pt idx="0">
                  <c:v>Shape, Space, Measures</c:v>
                </c:pt>
              </c:strCache>
            </c:strRef>
          </c:tx>
          <c:cat>
            <c:strRef>
              <c:f>'Pim5 P1 Category Brkdwn'!$B$8:$C$8</c:f>
              <c:strCache>
                <c:ptCount val="2"/>
                <c:pt idx="0">
                  <c:v>2013-14 %</c:v>
                </c:pt>
                <c:pt idx="1">
                  <c:v>Nat Diff</c:v>
                </c:pt>
              </c:strCache>
            </c:strRef>
          </c:cat>
          <c:val>
            <c:numRef>
              <c:f>'Pim5 P1 Category Brkdwn'!$B$10:$C$10</c:f>
              <c:numCache>
                <c:formatCode>General</c:formatCode>
                <c:ptCount val="2"/>
                <c:pt idx="0">
                  <c:v>79</c:v>
                </c:pt>
                <c:pt idx="1">
                  <c:v>4</c:v>
                </c:pt>
              </c:numCache>
            </c:numRef>
          </c:val>
        </c:ser>
        <c:dLbls/>
        <c:axId val="65865216"/>
        <c:axId val="65866752"/>
      </c:barChart>
      <c:catAx>
        <c:axId val="65865216"/>
        <c:scaling>
          <c:orientation val="minMax"/>
        </c:scaling>
        <c:axPos val="b"/>
        <c:numFmt formatCode="General" sourceLinked="0"/>
        <c:tickLblPos val="nextTo"/>
        <c:crossAx val="65866752"/>
        <c:crosses val="autoZero"/>
        <c:auto val="1"/>
        <c:lblAlgn val="ctr"/>
        <c:lblOffset val="100"/>
      </c:catAx>
      <c:valAx>
        <c:axId val="65866752"/>
        <c:scaling>
          <c:orientation val="minMax"/>
        </c:scaling>
        <c:axPos val="l"/>
        <c:numFmt formatCode="General" sourceLinked="1"/>
        <c:tickLblPos val="nextTo"/>
        <c:crossAx val="6586521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969512619088204"/>
          <c:y val="2.7337682871478461E-2"/>
          <c:w val="0.71099392762666547"/>
          <c:h val="0.76903533665297308"/>
        </c:manualLayout>
      </c:layout>
      <c:barChart>
        <c:barDir val="col"/>
        <c:grouping val="clustered"/>
        <c:ser>
          <c:idx val="0"/>
          <c:order val="0"/>
          <c:tx>
            <c:strRef>
              <c:f>'Cat Brkdown 3 yr Pim11'!$A$4</c:f>
              <c:strCache>
                <c:ptCount val="1"/>
                <c:pt idx="0">
                  <c:v>Knowing facts and procedures</c:v>
                </c:pt>
              </c:strCache>
            </c:strRef>
          </c:tx>
          <c:cat>
            <c:strRef>
              <c:f>'Cat Brkdown 3 yr Pim11'!$B$3:$G$3</c:f>
              <c:strCache>
                <c:ptCount val="6"/>
                <c:pt idx="0">
                  <c:v>2011-12</c:v>
                </c:pt>
                <c:pt idx="1">
                  <c:v>Nat Diff</c:v>
                </c:pt>
                <c:pt idx="2">
                  <c:v>2012-13</c:v>
                </c:pt>
                <c:pt idx="3">
                  <c:v>Nat Diff</c:v>
                </c:pt>
                <c:pt idx="4">
                  <c:v>2013-14</c:v>
                </c:pt>
                <c:pt idx="5">
                  <c:v>Nat Diff</c:v>
                </c:pt>
              </c:strCache>
            </c:strRef>
          </c:cat>
          <c:val>
            <c:numRef>
              <c:f>'Cat Brkdown 3 yr Pim11'!$B$4:$G$4</c:f>
              <c:numCache>
                <c:formatCode>General</c:formatCode>
                <c:ptCount val="6"/>
                <c:pt idx="0">
                  <c:v>67</c:v>
                </c:pt>
                <c:pt idx="1">
                  <c:v>-6</c:v>
                </c:pt>
                <c:pt idx="2">
                  <c:v>67</c:v>
                </c:pt>
                <c:pt idx="3">
                  <c:v>-6</c:v>
                </c:pt>
                <c:pt idx="4">
                  <c:v>68</c:v>
                </c:pt>
                <c:pt idx="5">
                  <c:v>-5</c:v>
                </c:pt>
              </c:numCache>
            </c:numRef>
          </c:val>
        </c:ser>
        <c:ser>
          <c:idx val="1"/>
          <c:order val="1"/>
          <c:tx>
            <c:strRef>
              <c:f>'Cat Brkdown 3 yr Pim11'!$A$5</c:f>
              <c:strCache>
                <c:ptCount val="1"/>
                <c:pt idx="0">
                  <c:v>Using concepts</c:v>
                </c:pt>
              </c:strCache>
            </c:strRef>
          </c:tx>
          <c:cat>
            <c:strRef>
              <c:f>'Cat Brkdown 3 yr Pim11'!$B$3:$G$3</c:f>
              <c:strCache>
                <c:ptCount val="6"/>
                <c:pt idx="0">
                  <c:v>2011-12</c:v>
                </c:pt>
                <c:pt idx="1">
                  <c:v>Nat Diff</c:v>
                </c:pt>
                <c:pt idx="2">
                  <c:v>2012-13</c:v>
                </c:pt>
                <c:pt idx="3">
                  <c:v>Nat Diff</c:v>
                </c:pt>
                <c:pt idx="4">
                  <c:v>2013-14</c:v>
                </c:pt>
                <c:pt idx="5">
                  <c:v>Nat Diff</c:v>
                </c:pt>
              </c:strCache>
            </c:strRef>
          </c:cat>
          <c:val>
            <c:numRef>
              <c:f>'Cat Brkdown 3 yr Pim11'!$B$5:$G$5</c:f>
              <c:numCache>
                <c:formatCode>General</c:formatCode>
                <c:ptCount val="6"/>
                <c:pt idx="0">
                  <c:v>57</c:v>
                </c:pt>
                <c:pt idx="1">
                  <c:v>-8</c:v>
                </c:pt>
                <c:pt idx="2">
                  <c:v>57</c:v>
                </c:pt>
                <c:pt idx="3">
                  <c:v>-8</c:v>
                </c:pt>
                <c:pt idx="4">
                  <c:v>59</c:v>
                </c:pt>
                <c:pt idx="5">
                  <c:v>-6</c:v>
                </c:pt>
              </c:numCache>
            </c:numRef>
          </c:val>
        </c:ser>
        <c:ser>
          <c:idx val="2"/>
          <c:order val="2"/>
          <c:tx>
            <c:strRef>
              <c:f>'Cat Brkdown 3 yr Pim11'!$A$6</c:f>
              <c:strCache>
                <c:ptCount val="1"/>
                <c:pt idx="0">
                  <c:v>Solving Routine Problems</c:v>
                </c:pt>
              </c:strCache>
            </c:strRef>
          </c:tx>
          <c:cat>
            <c:strRef>
              <c:f>'Cat Brkdown 3 yr Pim11'!$B$3:$G$3</c:f>
              <c:strCache>
                <c:ptCount val="6"/>
                <c:pt idx="0">
                  <c:v>2011-12</c:v>
                </c:pt>
                <c:pt idx="1">
                  <c:v>Nat Diff</c:v>
                </c:pt>
                <c:pt idx="2">
                  <c:v>2012-13</c:v>
                </c:pt>
                <c:pt idx="3">
                  <c:v>Nat Diff</c:v>
                </c:pt>
                <c:pt idx="4">
                  <c:v>2013-14</c:v>
                </c:pt>
                <c:pt idx="5">
                  <c:v>Nat Diff</c:v>
                </c:pt>
              </c:strCache>
            </c:strRef>
          </c:cat>
          <c:val>
            <c:numRef>
              <c:f>'Cat Brkdown 3 yr Pim11'!$B$6:$G$6</c:f>
              <c:numCache>
                <c:formatCode>General</c:formatCode>
                <c:ptCount val="6"/>
                <c:pt idx="0">
                  <c:v>54</c:v>
                </c:pt>
                <c:pt idx="1">
                  <c:v>-8</c:v>
                </c:pt>
                <c:pt idx="2">
                  <c:v>56</c:v>
                </c:pt>
                <c:pt idx="3">
                  <c:v>-6</c:v>
                </c:pt>
                <c:pt idx="4">
                  <c:v>58</c:v>
                </c:pt>
                <c:pt idx="5">
                  <c:v>-4</c:v>
                </c:pt>
              </c:numCache>
            </c:numRef>
          </c:val>
        </c:ser>
        <c:ser>
          <c:idx val="3"/>
          <c:order val="3"/>
          <c:tx>
            <c:strRef>
              <c:f>'Cat Brkdown 3 yr Pim11'!$A$7</c:f>
              <c:strCache>
                <c:ptCount val="1"/>
                <c:pt idx="0">
                  <c:v>Reasoning</c:v>
                </c:pt>
              </c:strCache>
            </c:strRef>
          </c:tx>
          <c:cat>
            <c:strRef>
              <c:f>'Cat Brkdown 3 yr Pim11'!$B$3:$G$3</c:f>
              <c:strCache>
                <c:ptCount val="6"/>
                <c:pt idx="0">
                  <c:v>2011-12</c:v>
                </c:pt>
                <c:pt idx="1">
                  <c:v>Nat Diff</c:v>
                </c:pt>
                <c:pt idx="2">
                  <c:v>2012-13</c:v>
                </c:pt>
                <c:pt idx="3">
                  <c:v>Nat Diff</c:v>
                </c:pt>
                <c:pt idx="4">
                  <c:v>2013-14</c:v>
                </c:pt>
                <c:pt idx="5">
                  <c:v>Nat Diff</c:v>
                </c:pt>
              </c:strCache>
            </c:strRef>
          </c:cat>
          <c:val>
            <c:numRef>
              <c:f>'Cat Brkdown 3 yr Pim11'!$B$7:$G$7</c:f>
              <c:numCache>
                <c:formatCode>General</c:formatCode>
                <c:ptCount val="6"/>
                <c:pt idx="0">
                  <c:v>54</c:v>
                </c:pt>
                <c:pt idx="1">
                  <c:v>-4</c:v>
                </c:pt>
                <c:pt idx="2">
                  <c:v>55</c:v>
                </c:pt>
                <c:pt idx="3">
                  <c:v>-3</c:v>
                </c:pt>
                <c:pt idx="4">
                  <c:v>56</c:v>
                </c:pt>
                <c:pt idx="5">
                  <c:v>-2</c:v>
                </c:pt>
              </c:numCache>
            </c:numRef>
          </c:val>
        </c:ser>
        <c:dLbls/>
        <c:axId val="66234240"/>
        <c:axId val="67369216"/>
      </c:barChart>
      <c:catAx>
        <c:axId val="66234240"/>
        <c:scaling>
          <c:orientation val="minMax"/>
        </c:scaling>
        <c:axPos val="b"/>
        <c:numFmt formatCode="General" sourceLinked="0"/>
        <c:tickLblPos val="nextTo"/>
        <c:crossAx val="67369216"/>
        <c:crosses val="autoZero"/>
        <c:auto val="1"/>
        <c:lblAlgn val="ctr"/>
        <c:lblOffset val="100"/>
      </c:catAx>
      <c:valAx>
        <c:axId val="67369216"/>
        <c:scaling>
          <c:orientation val="minMax"/>
          <c:min val="-10"/>
        </c:scaling>
        <c:axPos val="l"/>
        <c:numFmt formatCode="General" sourceLinked="1"/>
        <c:tickLblPos val="nextTo"/>
        <c:crossAx val="6623424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'Cat Brkdown 3 yr Pim11'!$A$10</c:f>
              <c:strCache>
                <c:ptCount val="1"/>
                <c:pt idx="0">
                  <c:v>Number</c:v>
                </c:pt>
              </c:strCache>
            </c:strRef>
          </c:tx>
          <c:cat>
            <c:strRef>
              <c:f>'Cat Brkdown 3 yr Pim11'!$B$9:$G$9</c:f>
              <c:strCache>
                <c:ptCount val="6"/>
                <c:pt idx="0">
                  <c:v>2011-12</c:v>
                </c:pt>
                <c:pt idx="1">
                  <c:v>Nat Diff</c:v>
                </c:pt>
                <c:pt idx="2">
                  <c:v>2012-13</c:v>
                </c:pt>
                <c:pt idx="3">
                  <c:v>Nat Diff</c:v>
                </c:pt>
                <c:pt idx="4">
                  <c:v>2013-14</c:v>
                </c:pt>
                <c:pt idx="5">
                  <c:v>Nat Diff</c:v>
                </c:pt>
              </c:strCache>
            </c:strRef>
          </c:cat>
          <c:val>
            <c:numRef>
              <c:f>'Cat Brkdown 3 yr Pim11'!$B$10:$G$10</c:f>
              <c:numCache>
                <c:formatCode>General</c:formatCode>
                <c:ptCount val="6"/>
                <c:pt idx="0">
                  <c:v>50</c:v>
                </c:pt>
                <c:pt idx="1">
                  <c:v>-9</c:v>
                </c:pt>
                <c:pt idx="2">
                  <c:v>52</c:v>
                </c:pt>
                <c:pt idx="3">
                  <c:v>-7</c:v>
                </c:pt>
                <c:pt idx="4">
                  <c:v>54</c:v>
                </c:pt>
                <c:pt idx="5">
                  <c:v>-5</c:v>
                </c:pt>
              </c:numCache>
            </c:numRef>
          </c:val>
        </c:ser>
        <c:ser>
          <c:idx val="1"/>
          <c:order val="1"/>
          <c:tx>
            <c:strRef>
              <c:f>'Cat Brkdown 3 yr Pim11'!$A$11</c:f>
              <c:strCache>
                <c:ptCount val="1"/>
                <c:pt idx="0">
                  <c:v>Shape, Space, Measures</c:v>
                </c:pt>
              </c:strCache>
            </c:strRef>
          </c:tx>
          <c:cat>
            <c:strRef>
              <c:f>'Cat Brkdown 3 yr Pim11'!$B$9:$G$9</c:f>
              <c:strCache>
                <c:ptCount val="6"/>
                <c:pt idx="0">
                  <c:v>2011-12</c:v>
                </c:pt>
                <c:pt idx="1">
                  <c:v>Nat Diff</c:v>
                </c:pt>
                <c:pt idx="2">
                  <c:v>2012-13</c:v>
                </c:pt>
                <c:pt idx="3">
                  <c:v>Nat Diff</c:v>
                </c:pt>
                <c:pt idx="4">
                  <c:v>2013-14</c:v>
                </c:pt>
                <c:pt idx="5">
                  <c:v>Nat Diff</c:v>
                </c:pt>
              </c:strCache>
            </c:strRef>
          </c:cat>
          <c:val>
            <c:numRef>
              <c:f>'Cat Brkdown 3 yr Pim11'!$B$11:$G$11</c:f>
              <c:numCache>
                <c:formatCode>General</c:formatCode>
                <c:ptCount val="6"/>
                <c:pt idx="0">
                  <c:v>61</c:v>
                </c:pt>
                <c:pt idx="1">
                  <c:v>-5</c:v>
                </c:pt>
                <c:pt idx="2">
                  <c:v>62</c:v>
                </c:pt>
                <c:pt idx="3">
                  <c:v>-4</c:v>
                </c:pt>
                <c:pt idx="4">
                  <c:v>63</c:v>
                </c:pt>
                <c:pt idx="5">
                  <c:v>-3</c:v>
                </c:pt>
              </c:numCache>
            </c:numRef>
          </c:val>
        </c:ser>
        <c:ser>
          <c:idx val="2"/>
          <c:order val="2"/>
          <c:tx>
            <c:strRef>
              <c:f>'Cat Brkdown 3 yr Pim11'!$A$12</c:f>
              <c:strCache>
                <c:ptCount val="1"/>
                <c:pt idx="0">
                  <c:v>Data Handling</c:v>
                </c:pt>
              </c:strCache>
            </c:strRef>
          </c:tx>
          <c:cat>
            <c:strRef>
              <c:f>'Cat Brkdown 3 yr Pim11'!$B$9:$G$9</c:f>
              <c:strCache>
                <c:ptCount val="6"/>
                <c:pt idx="0">
                  <c:v>2011-12</c:v>
                </c:pt>
                <c:pt idx="1">
                  <c:v>Nat Diff</c:v>
                </c:pt>
                <c:pt idx="2">
                  <c:v>2012-13</c:v>
                </c:pt>
                <c:pt idx="3">
                  <c:v>Nat Diff</c:v>
                </c:pt>
                <c:pt idx="4">
                  <c:v>2013-14</c:v>
                </c:pt>
                <c:pt idx="5">
                  <c:v>Nat Diff</c:v>
                </c:pt>
              </c:strCache>
            </c:strRef>
          </c:cat>
          <c:val>
            <c:numRef>
              <c:f>'Cat Brkdown 3 yr Pim11'!$B$12:$G$12</c:f>
              <c:numCache>
                <c:formatCode>General</c:formatCode>
                <c:ptCount val="6"/>
                <c:pt idx="0">
                  <c:v>63</c:v>
                </c:pt>
                <c:pt idx="1">
                  <c:v>-2</c:v>
                </c:pt>
                <c:pt idx="2">
                  <c:v>63</c:v>
                </c:pt>
                <c:pt idx="3">
                  <c:v>-2</c:v>
                </c:pt>
                <c:pt idx="4">
                  <c:v>63</c:v>
                </c:pt>
                <c:pt idx="5">
                  <c:v>-2</c:v>
                </c:pt>
              </c:numCache>
            </c:numRef>
          </c:val>
        </c:ser>
        <c:ser>
          <c:idx val="3"/>
          <c:order val="3"/>
          <c:tx>
            <c:strRef>
              <c:f>'Cat Brkdown 3 yr Pim11'!$A$13</c:f>
              <c:strCache>
                <c:ptCount val="1"/>
                <c:pt idx="0">
                  <c:v>Algebra</c:v>
                </c:pt>
              </c:strCache>
            </c:strRef>
          </c:tx>
          <c:cat>
            <c:strRef>
              <c:f>'Cat Brkdown 3 yr Pim11'!$B$9:$G$9</c:f>
              <c:strCache>
                <c:ptCount val="6"/>
                <c:pt idx="0">
                  <c:v>2011-12</c:v>
                </c:pt>
                <c:pt idx="1">
                  <c:v>Nat Diff</c:v>
                </c:pt>
                <c:pt idx="2">
                  <c:v>2012-13</c:v>
                </c:pt>
                <c:pt idx="3">
                  <c:v>Nat Diff</c:v>
                </c:pt>
                <c:pt idx="4">
                  <c:v>2013-14</c:v>
                </c:pt>
                <c:pt idx="5">
                  <c:v>Nat Diff</c:v>
                </c:pt>
              </c:strCache>
            </c:strRef>
          </c:cat>
          <c:val>
            <c:numRef>
              <c:f>'Cat Brkdown 3 yr Pim11'!$B$13:$G$13</c:f>
              <c:numCache>
                <c:formatCode>General</c:formatCode>
                <c:ptCount val="6"/>
                <c:pt idx="0">
                  <c:v>58</c:v>
                </c:pt>
                <c:pt idx="1">
                  <c:v>-7</c:v>
                </c:pt>
                <c:pt idx="2">
                  <c:v>61</c:v>
                </c:pt>
                <c:pt idx="3">
                  <c:v>-4</c:v>
                </c:pt>
                <c:pt idx="4">
                  <c:v>63</c:v>
                </c:pt>
                <c:pt idx="5">
                  <c:v>-2</c:v>
                </c:pt>
              </c:numCache>
            </c:numRef>
          </c:val>
        </c:ser>
        <c:dLbls/>
        <c:axId val="66299008"/>
        <c:axId val="66300544"/>
      </c:barChart>
      <c:catAx>
        <c:axId val="66299008"/>
        <c:scaling>
          <c:orientation val="minMax"/>
        </c:scaling>
        <c:axPos val="b"/>
        <c:numFmt formatCode="General" sourceLinked="0"/>
        <c:tickLblPos val="nextTo"/>
        <c:crossAx val="66300544"/>
        <c:crosses val="autoZero"/>
        <c:auto val="1"/>
        <c:lblAlgn val="ctr"/>
        <c:lblOffset val="100"/>
      </c:catAx>
      <c:valAx>
        <c:axId val="66300544"/>
        <c:scaling>
          <c:orientation val="minMax"/>
          <c:min val="-10"/>
        </c:scaling>
        <c:axPos val="l"/>
        <c:numFmt formatCode="General" sourceLinked="1"/>
        <c:tickLblPos val="nextTo"/>
        <c:crossAx val="6629900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3031229-EC89-4CEC-9132-F4BBFD8F015D}" type="datetimeFigureOut">
              <a:rPr lang="fr-FR"/>
              <a:pPr>
                <a:defRPr/>
              </a:pPr>
              <a:t>08/09/2014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CA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CA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2423663-2B2E-4CF4-BA3B-44905D997A82}" type="slidenum">
              <a:rPr lang="fr-CA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A" smtClean="0"/>
          </a:p>
        </p:txBody>
      </p:sp>
      <p:sp>
        <p:nvSpPr>
          <p:cNvPr id="51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5799A6-420F-463E-9FE3-259B62FE0754}" type="slidenum">
              <a:rPr lang="fr-CA"/>
              <a:pPr/>
              <a:t>2</a:t>
            </a:fld>
            <a:endParaRPr lang="fr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A" smtClean="0"/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F75527-EBEE-4407-B351-243B7E593AC5}" type="slidenum">
              <a:rPr lang="fr-CA"/>
              <a:pPr/>
              <a:t>4</a:t>
            </a:fld>
            <a:endParaRPr lang="fr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A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AA8B22-66D1-4755-82B3-8709AB6B14A7}" type="slidenum">
              <a:rPr lang="fr-CA"/>
              <a:pPr/>
              <a:t>5</a:t>
            </a:fld>
            <a:endParaRPr lang="fr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CA" smtClean="0"/>
          </a:p>
        </p:txBody>
      </p:sp>
      <p:sp>
        <p:nvSpPr>
          <p:cNvPr id="235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D3A7BE-2DC6-4051-8137-D86F53FFF795}" type="slidenum">
              <a:rPr lang="fr-CA"/>
              <a:pPr/>
              <a:t>18</a:t>
            </a:fld>
            <a:endParaRPr lang="fr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9090C-3A07-490D-A5AF-79DCC6307D5A}" type="datetimeFigureOut">
              <a:rPr lang="fr-FR"/>
              <a:pPr>
                <a:defRPr/>
              </a:pPr>
              <a:t>08/09/2014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AF441-8124-4D4E-8F4E-BC145E3F9C4B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19E17-9363-4CFB-904E-C61C5F501D44}" type="datetimeFigureOut">
              <a:rPr lang="fr-FR"/>
              <a:pPr>
                <a:defRPr/>
              </a:pPr>
              <a:t>08/09/2014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53AD3-76C4-4F42-B62E-C67BC254EE18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B14B3-E4D6-4BAD-85DE-DA556D42E43E}" type="datetimeFigureOut">
              <a:rPr lang="fr-FR"/>
              <a:pPr>
                <a:defRPr/>
              </a:pPr>
              <a:t>08/09/2014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79075-B6BE-4FBB-A2C3-374A46E03343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C496A-9AC1-4761-8FD9-B08C9D94ABF6}" type="datetimeFigureOut">
              <a:rPr lang="fr-FR"/>
              <a:pPr>
                <a:defRPr/>
              </a:pPr>
              <a:t>08/09/2014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61405-2FE2-4395-B1CD-8DA5FB57C026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623A0-CACC-4861-86A9-91ACF2E3E712}" type="datetimeFigureOut">
              <a:rPr lang="fr-FR"/>
              <a:pPr>
                <a:defRPr/>
              </a:pPr>
              <a:t>08/09/2014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1B3DC-0E0E-44B7-9685-CA0F99ECAAB7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E2524-88BC-4607-B140-7D59AF2FDAF0}" type="datetimeFigureOut">
              <a:rPr lang="fr-FR"/>
              <a:pPr>
                <a:defRPr/>
              </a:pPr>
              <a:t>08/09/2014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262E9-ECE8-43C2-8F1E-D403A6DBAB1E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76E4C-67BF-4BE6-8214-9669CAB24B19}" type="datetimeFigureOut">
              <a:rPr lang="fr-FR"/>
              <a:pPr>
                <a:defRPr/>
              </a:pPr>
              <a:t>08/09/2014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956FA-5857-4D22-8403-2D34517567EA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64EC6-998B-4731-AD96-C9AF1D583CDB}" type="datetimeFigureOut">
              <a:rPr lang="fr-FR"/>
              <a:pPr>
                <a:defRPr/>
              </a:pPr>
              <a:t>08/09/2014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7E716-42AC-4AEA-85B7-339354BAC2D6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71CF8-432B-446E-9D13-A3488DDDBE3B}" type="datetimeFigureOut">
              <a:rPr lang="fr-FR"/>
              <a:pPr>
                <a:defRPr/>
              </a:pPr>
              <a:t>08/09/2014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C2D18-1D8C-48B0-A70E-E5BABD40FA8D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81E8B-88BE-44D8-8156-65BC1D6973B8}" type="datetimeFigureOut">
              <a:rPr lang="fr-FR"/>
              <a:pPr>
                <a:defRPr/>
              </a:pPr>
              <a:t>08/09/2014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78297-AE61-48CF-AB5E-34E196CBDDEC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F5291-811F-4C9F-A7F2-B651E97D5CCD}" type="datetimeFigureOut">
              <a:rPr lang="fr-FR"/>
              <a:pPr>
                <a:defRPr/>
              </a:pPr>
              <a:t>08/09/2014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EA125-3FF0-4A15-8120-CAB9BBC4DDD0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8F01CA-C415-4AB8-8737-18F856F3705E}" type="datetimeFigureOut">
              <a:rPr lang="fr-FR"/>
              <a:pPr>
                <a:defRPr/>
              </a:pPr>
              <a:t>08/09/2014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D2CCFEA6-B3D3-411B-9D64-8A29294D7A53}" type="slidenum">
              <a:rPr lang="fr-CA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Chart1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Microsoft_Office_Excel_Chart2.xls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214438"/>
            <a:ext cx="7772400" cy="1470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2013-14 </a:t>
            </a:r>
            <a:r>
              <a:rPr lang="fr-CA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Attainment</a:t>
            </a:r>
            <a:r>
              <a:rPr lang="fr-CA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fr-CA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CA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85888" y="2143125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Peter Gorrie, QIO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September</a:t>
            </a:r>
            <a:r>
              <a:rPr lang="fr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Performance in Primary One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Pim5 Distribution</a:t>
            </a:r>
          </a:p>
        </p:txBody>
      </p:sp>
      <p:pic>
        <p:nvPicPr>
          <p:cNvPr id="15363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7763" y="1844675"/>
            <a:ext cx="50958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9388" y="2276475"/>
            <a:ext cx="3600450" cy="4248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en-GB" dirty="0"/>
              <a:t>Girls performing well at higher stanines. (and better than boys at lower stanines)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endParaRPr lang="en-GB" dirty="0"/>
          </a:p>
          <a:p>
            <a:pPr eaLnBrk="1" hangingPunct="1">
              <a:defRPr/>
            </a:pPr>
            <a:r>
              <a:rPr lang="en-GB" dirty="0"/>
              <a:t>BUT</a:t>
            </a:r>
          </a:p>
          <a:p>
            <a:pPr eaLnBrk="1" hangingPunct="1">
              <a:defRPr/>
            </a:pPr>
            <a:endParaRPr lang="en-GB" dirty="0"/>
          </a:p>
          <a:p>
            <a:pPr marL="285750" indent="-285750" eaLnBrk="1" hangingPunct="1">
              <a:buFont typeface="Courier New" panose="02070309020205020404" pitchFamily="49" charset="0"/>
              <a:buChar char="o"/>
              <a:defRPr/>
            </a:pPr>
            <a:r>
              <a:rPr lang="en-GB" dirty="0"/>
              <a:t>The distribution of scores is lower than UK </a:t>
            </a:r>
            <a:r>
              <a:rPr lang="en-GB" dirty="0"/>
              <a:t>average</a:t>
            </a:r>
          </a:p>
          <a:p>
            <a:pPr marL="285750" indent="-285750" eaLnBrk="1" hangingPunct="1">
              <a:buFont typeface="Courier New" panose="02070309020205020404" pitchFamily="49" charset="0"/>
              <a:buChar char="o"/>
              <a:defRPr/>
            </a:pPr>
            <a:r>
              <a:rPr lang="en-GB" dirty="0"/>
              <a:t>Mean male score is 97.0%, mean female score is 99.6%.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endParaRPr lang="en-GB" dirty="0"/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en-GB" i="1" dirty="0"/>
              <a:t>Overall mean </a:t>
            </a:r>
            <a:r>
              <a:rPr lang="en-GB" i="1" dirty="0"/>
              <a:t>standard age score is 98.3</a:t>
            </a:r>
            <a:r>
              <a:rPr lang="en-GB" i="1" dirty="0"/>
              <a:t>%. Better than P4 &amp; P7.</a:t>
            </a:r>
            <a:endParaRPr lang="en-GB" i="1" dirty="0"/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1"/>
          <p:cNvSpPr>
            <a:spLocks noGrp="1"/>
          </p:cNvSpPr>
          <p:nvPr>
            <p:ph type="title"/>
          </p:nvPr>
        </p:nvSpPr>
        <p:spPr>
          <a:xfrm>
            <a:off x="139700" y="0"/>
            <a:ext cx="2746375" cy="1143000"/>
          </a:xfrm>
        </p:spPr>
        <p:txBody>
          <a:bodyPr/>
          <a:lstStyle/>
          <a:p>
            <a:r>
              <a:rPr lang="en-GB" smtClean="0"/>
              <a:t>P1 Pim5 </a:t>
            </a:r>
            <a:br>
              <a:rPr lang="en-GB" smtClean="0"/>
            </a:br>
            <a:r>
              <a:rPr lang="en-GB" smtClean="0"/>
              <a:t> 2013-14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3997894" y="-7620"/>
          <a:ext cx="5132983" cy="3416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-32464" y="3954869"/>
          <a:ext cx="4546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139700" y="5457825"/>
            <a:ext cx="9350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sz="1600"/>
              <a:t>Content </a:t>
            </a:r>
            <a:endParaRPr lang="en-GB"/>
          </a:p>
        </p:txBody>
      </p:sp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4311650" y="1704975"/>
            <a:ext cx="9350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sz="1600"/>
              <a:t>Process </a:t>
            </a:r>
            <a:endParaRPr lang="en-GB"/>
          </a:p>
        </p:txBody>
      </p:sp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0" y="1557338"/>
            <a:ext cx="4129088" cy="1754187"/>
          </a:xfrm>
          <a:prstGeom prst="rect">
            <a:avLst/>
          </a:prstGeom>
          <a:solidFill>
            <a:srgbClr val="FFFAE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Wingdings" pitchFamily="2" charset="2"/>
              <a:buChar char="ü"/>
            </a:pPr>
            <a:r>
              <a:rPr lang="en-GB"/>
              <a:t>Performing above UK average in all 4 process areas.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endParaRPr lang="en-GB"/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en-GB"/>
              <a:t>Performing above UK average in the 2 assessed categories of number and shape.</a:t>
            </a:r>
          </a:p>
        </p:txBody>
      </p:sp>
      <p:sp>
        <p:nvSpPr>
          <p:cNvPr id="16392" name="TextBox 7"/>
          <p:cNvSpPr txBox="1">
            <a:spLocks noChangeArrowheads="1"/>
          </p:cNvSpPr>
          <p:nvPr/>
        </p:nvSpPr>
        <p:spPr bwMode="auto">
          <a:xfrm>
            <a:off x="15875" y="3311525"/>
            <a:ext cx="3913188" cy="922338"/>
          </a:xfrm>
          <a:prstGeom prst="rect">
            <a:avLst/>
          </a:prstGeom>
          <a:solidFill>
            <a:srgbClr val="FFFAE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Wingdings" pitchFamily="2" charset="2"/>
              <a:buChar char="ü"/>
            </a:pPr>
            <a:r>
              <a:rPr lang="en-GB"/>
              <a:t>9% better than UK average in number</a:t>
            </a:r>
          </a:p>
          <a:p>
            <a:pPr marL="285750" indent="-285750" eaLnBrk="1" hangingPunct="1">
              <a:buFont typeface="Courier New" pitchFamily="49" charset="0"/>
              <a:buChar char="o"/>
            </a:pPr>
            <a:endParaRPr lang="en-GB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644008" y="4509120"/>
          <a:ext cx="3911599" cy="176784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182628"/>
                <a:gridCol w="980279"/>
                <a:gridCol w="748692"/>
              </a:tblGrid>
              <a:tr h="23812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 Question with -ve Difference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CEC % 2013-14</a:t>
                      </a:r>
                      <a:endParaRPr lang="en-GB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UK %</a:t>
                      </a:r>
                      <a:endParaRPr lang="en-GB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</a:rPr>
                        <a:t>Show an equilateral triangle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96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98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381000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</a:rPr>
                        <a:t>Show a shape with four sides all the same length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70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>
                          <a:effectLst/>
                        </a:rPr>
                        <a:t>71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YARC Distribution</a:t>
            </a:r>
          </a:p>
        </p:txBody>
      </p:sp>
      <p:pic>
        <p:nvPicPr>
          <p:cNvPr id="17411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417638"/>
            <a:ext cx="5543550" cy="337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632450" y="1628775"/>
            <a:ext cx="3421063" cy="4800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en-GB" dirty="0"/>
              <a:t>There is a positive distribution. CEC cohort has fewer children than UK in “Very low, Below average and average stanines”. 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en-GB" dirty="0"/>
              <a:t>There are more CEC pupils in the “above average and very high” stanines than UK average.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en-GB" dirty="0"/>
              <a:t>The mean score across all categories is higher than UK.</a:t>
            </a:r>
          </a:p>
          <a:p>
            <a:pPr eaLnBrk="1" hangingPunct="1">
              <a:defRPr/>
            </a:pPr>
            <a:endParaRPr lang="en-GB" dirty="0"/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en-GB" dirty="0"/>
              <a:t>Early word recognition and sound deletion were the aspects which performed least well.</a:t>
            </a:r>
          </a:p>
          <a:p>
            <a:pPr eaLnBrk="1" hangingPunct="1">
              <a:defRPr/>
            </a:pPr>
            <a:endParaRPr lang="en-GB" dirty="0"/>
          </a:p>
        </p:txBody>
      </p:sp>
      <p:pic>
        <p:nvPicPr>
          <p:cNvPr id="17413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838" y="4827588"/>
            <a:ext cx="5511800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P1 YARC and Maths Distribution Comparison</a:t>
            </a:r>
          </a:p>
        </p:txBody>
      </p:sp>
      <p:pic>
        <p:nvPicPr>
          <p:cNvPr id="18435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7138" y="1844675"/>
            <a:ext cx="407193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" y="1989138"/>
            <a:ext cx="5072063" cy="309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34925" y="1484313"/>
            <a:ext cx="4313238" cy="369887"/>
          </a:xfrm>
          <a:prstGeom prst="rect">
            <a:avLst/>
          </a:prstGeom>
          <a:solidFill>
            <a:srgbClr val="FFFAE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/>
              <a:t>YARC P1 2013/14</a:t>
            </a:r>
          </a:p>
        </p:txBody>
      </p:sp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4835525" y="1484313"/>
            <a:ext cx="4176713" cy="369887"/>
          </a:xfrm>
          <a:prstGeom prst="rect">
            <a:avLst/>
          </a:prstGeom>
          <a:solidFill>
            <a:srgbClr val="FFFAE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/>
              <a:t>Pim5 P1 2013/14</a:t>
            </a:r>
          </a:p>
        </p:txBody>
      </p:sp>
      <p:sp>
        <p:nvSpPr>
          <p:cNvPr id="18439" name="TextBox 6"/>
          <p:cNvSpPr txBox="1">
            <a:spLocks noChangeArrowheads="1"/>
          </p:cNvSpPr>
          <p:nvPr/>
        </p:nvSpPr>
        <p:spPr bwMode="auto">
          <a:xfrm>
            <a:off x="250825" y="6308725"/>
            <a:ext cx="8569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/>
              <a:t>Overall performance in YARC at P1 is better than that of Maths.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Performance in Primary 4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P4 Reading Distribution</a:t>
            </a:r>
          </a:p>
        </p:txBody>
      </p:sp>
      <p:pic>
        <p:nvPicPr>
          <p:cNvPr id="20483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443038"/>
            <a:ext cx="5445125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24525" y="1628775"/>
            <a:ext cx="3095625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en-GB" dirty="0"/>
              <a:t>Girls at P4 performing consistently well. Mean Score – 100.8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en-GB" dirty="0"/>
              <a:t>Edinburgh generally following </a:t>
            </a:r>
            <a:r>
              <a:rPr lang="en-GB" dirty="0" smtClean="0"/>
              <a:t>UK </a:t>
            </a:r>
            <a:r>
              <a:rPr lang="en-GB" dirty="0"/>
              <a:t>trend with the overall mean 99.1</a:t>
            </a:r>
          </a:p>
          <a:p>
            <a:pPr marL="285750" indent="-285750" eaLnBrk="1" hangingPunct="1">
              <a:defRPr/>
            </a:pPr>
            <a:endParaRPr lang="en-GB" dirty="0"/>
          </a:p>
          <a:p>
            <a:pPr eaLnBrk="1" hangingPunct="1">
              <a:defRPr/>
            </a:pPr>
            <a:r>
              <a:rPr lang="en-GB" dirty="0"/>
              <a:t>BUT</a:t>
            </a:r>
          </a:p>
          <a:p>
            <a:pPr eaLnBrk="1" hangingPunct="1">
              <a:defRPr/>
            </a:pPr>
            <a:endParaRPr lang="en-GB" dirty="0"/>
          </a:p>
          <a:p>
            <a:pPr marL="285750" indent="-285750" eaLnBrk="1" hangingPunct="1">
              <a:buFont typeface="Courier New" panose="02070309020205020404" pitchFamily="49" charset="0"/>
              <a:buChar char="o"/>
              <a:defRPr/>
            </a:pPr>
            <a:r>
              <a:rPr lang="en-GB" dirty="0"/>
              <a:t>Boys at P4 performing less well than girls across stanine distribution.</a:t>
            </a:r>
          </a:p>
          <a:p>
            <a:pPr marL="285750" indent="-285750" eaLnBrk="1" hangingPunct="1">
              <a:buFont typeface="Courier New" panose="02070309020205020404" pitchFamily="49" charset="0"/>
              <a:buChar char="o"/>
              <a:defRPr/>
            </a:pPr>
            <a:r>
              <a:rPr lang="en-GB" dirty="0"/>
              <a:t>P4 male mean score is 97.6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P4 Maths Distribution</a:t>
            </a:r>
          </a:p>
        </p:txBody>
      </p:sp>
      <p:pic>
        <p:nvPicPr>
          <p:cNvPr id="21507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1341438"/>
            <a:ext cx="5916612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9388" y="1601788"/>
          <a:ext cx="3048000" cy="1781552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</a:tblGrid>
              <a:tr h="288032">
                <a:tc>
                  <a:txBody>
                    <a:bodyPr/>
                    <a:lstStyle/>
                    <a:p>
                      <a:pPr algn="l" fontAlgn="t"/>
                      <a:endParaRPr lang="en-GB" sz="1600" b="1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1" i="0" u="none" strike="noStrike" dirty="0" smtClean="0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10-11</a:t>
                      </a:r>
                      <a:endParaRPr lang="en-GB" sz="1600" b="1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1" i="0" u="none" strike="noStrike" dirty="0" smtClean="0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11-12</a:t>
                      </a:r>
                      <a:endParaRPr lang="en-GB" sz="1600" b="1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1" i="0" u="none" strike="noStrike" dirty="0" smtClean="0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12-13</a:t>
                      </a:r>
                      <a:endParaRPr lang="en-GB" sz="1600" b="1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1" i="0" u="none" strike="noStrike" dirty="0" smtClean="0">
                          <a:solidFill>
                            <a:srgbClr val="9C6500"/>
                          </a:solidFill>
                          <a:effectLst/>
                          <a:latin typeface="Calibri" panose="020F0502020204030204" pitchFamily="34" charset="0"/>
                        </a:rPr>
                        <a:t>13-14</a:t>
                      </a:r>
                      <a:endParaRPr lang="en-GB" sz="1600" b="1" i="0" u="none" strike="noStrike" dirty="0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&lt;89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≥89 and &lt;112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≥112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Mean Score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</a:tr>
            </a:tbl>
          </a:graphicData>
        </a:graphic>
      </p:graphicFrame>
      <p:sp>
        <p:nvSpPr>
          <p:cNvPr id="21550" name="TextBox 5"/>
          <p:cNvSpPr txBox="1">
            <a:spLocks noChangeArrowheads="1"/>
          </p:cNvSpPr>
          <p:nvPr/>
        </p:nvSpPr>
        <p:spPr bwMode="auto">
          <a:xfrm>
            <a:off x="4284663" y="1233488"/>
            <a:ext cx="4103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/>
              <a:t>P4 Maths Distribution 2013-14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388" y="3500438"/>
            <a:ext cx="3097212" cy="2586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en-GB" dirty="0"/>
              <a:t>The percentage of pupils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&lt; </a:t>
            </a:r>
            <a:r>
              <a:rPr lang="en-GB" dirty="0"/>
              <a:t>89 has decreased since 10/11.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en-GB" dirty="0"/>
              <a:t>The percentage of pupils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≥ </a:t>
            </a:r>
            <a:r>
              <a:rPr lang="en-GB" dirty="0"/>
              <a:t>112 </a:t>
            </a:r>
            <a:r>
              <a:rPr lang="en-GB" dirty="0"/>
              <a:t>has </a:t>
            </a:r>
            <a:r>
              <a:rPr lang="en-GB" dirty="0"/>
              <a:t>increased </a:t>
            </a:r>
            <a:r>
              <a:rPr lang="en-GB" dirty="0"/>
              <a:t>since </a:t>
            </a:r>
            <a:r>
              <a:rPr lang="en-GB" dirty="0"/>
              <a:t>10/11.</a:t>
            </a:r>
          </a:p>
          <a:p>
            <a:pPr eaLnBrk="1" hangingPunct="1">
              <a:defRPr/>
            </a:pPr>
            <a:r>
              <a:rPr lang="en-GB" dirty="0"/>
              <a:t>BUT</a:t>
            </a:r>
          </a:p>
          <a:p>
            <a:pPr marL="285750" indent="-285750" eaLnBrk="1" hangingPunct="1">
              <a:buFont typeface="Courier New" panose="02070309020205020404" pitchFamily="49" charset="0"/>
              <a:buChar char="o"/>
              <a:defRPr/>
            </a:pPr>
            <a:r>
              <a:rPr lang="en-GB" dirty="0"/>
              <a:t>The distribution of scores is lower than UK </a:t>
            </a:r>
            <a:r>
              <a:rPr lang="en-GB" dirty="0"/>
              <a:t>average.</a:t>
            </a:r>
          </a:p>
        </p:txBody>
      </p:sp>
      <p:sp>
        <p:nvSpPr>
          <p:cNvPr id="21552" name="TextBox 7"/>
          <p:cNvSpPr txBox="1">
            <a:spLocks noChangeArrowheads="1"/>
          </p:cNvSpPr>
          <p:nvPr/>
        </p:nvSpPr>
        <p:spPr bwMode="auto">
          <a:xfrm>
            <a:off x="179388" y="6084888"/>
            <a:ext cx="87137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Wingdings" pitchFamily="2" charset="2"/>
              <a:buChar char="Ø"/>
            </a:pPr>
            <a:r>
              <a:rPr lang="en-GB" i="1"/>
              <a:t>Boys at lower stanines perform less well than girls, however at the upper stanines boys perform better than girls.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925" y="0"/>
            <a:ext cx="3673475" cy="765175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P4 Performance</a:t>
            </a:r>
          </a:p>
        </p:txBody>
      </p:sp>
      <p:pic>
        <p:nvPicPr>
          <p:cNvPr id="10" name="Chart 9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4650" y="42863"/>
            <a:ext cx="5765800" cy="3462337"/>
          </a:xfrm>
          <a:prstGeom prst="rect">
            <a:avLst/>
          </a:prstGeom>
          <a:noFill/>
        </p:spPr>
      </p:pic>
      <p:pic>
        <p:nvPicPr>
          <p:cNvPr id="12" name="Chart 11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163" y="3213100"/>
            <a:ext cx="4889500" cy="3243263"/>
          </a:xfrm>
          <a:prstGeom prst="rect">
            <a:avLst/>
          </a:prstGeom>
          <a:noFill/>
        </p:spPr>
      </p:pic>
      <p:sp>
        <p:nvSpPr>
          <p:cNvPr id="22533" name="TextBox 8"/>
          <p:cNvSpPr txBox="1">
            <a:spLocks noChangeArrowheads="1"/>
          </p:cNvSpPr>
          <p:nvPr/>
        </p:nvSpPr>
        <p:spPr bwMode="auto">
          <a:xfrm>
            <a:off x="179388" y="5157788"/>
            <a:ext cx="9366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sz="1600"/>
              <a:t>Content </a:t>
            </a:r>
            <a:endParaRPr lang="en-GB"/>
          </a:p>
        </p:txBody>
      </p:sp>
      <p:sp>
        <p:nvSpPr>
          <p:cNvPr id="22534" name="TextBox 12"/>
          <p:cNvSpPr txBox="1">
            <a:spLocks noChangeArrowheads="1"/>
          </p:cNvSpPr>
          <p:nvPr/>
        </p:nvSpPr>
        <p:spPr bwMode="auto">
          <a:xfrm>
            <a:off x="3492500" y="2205038"/>
            <a:ext cx="9350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sz="1600"/>
              <a:t>Process </a:t>
            </a:r>
            <a:endParaRPr lang="en-GB"/>
          </a:p>
        </p:txBody>
      </p:sp>
      <p:sp>
        <p:nvSpPr>
          <p:cNvPr id="22535" name="TextBox 13"/>
          <p:cNvSpPr txBox="1">
            <a:spLocks noChangeArrowheads="1"/>
          </p:cNvSpPr>
          <p:nvPr/>
        </p:nvSpPr>
        <p:spPr bwMode="auto">
          <a:xfrm>
            <a:off x="146050" y="917575"/>
            <a:ext cx="4129088" cy="922338"/>
          </a:xfrm>
          <a:prstGeom prst="rect">
            <a:avLst/>
          </a:prstGeom>
          <a:solidFill>
            <a:srgbClr val="FFFAE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Wingdings" pitchFamily="2" charset="2"/>
              <a:buChar char="ü"/>
            </a:pPr>
            <a:r>
              <a:rPr lang="en-GB"/>
              <a:t>3 Year Improvement across all process category areas and in the content area of number.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32363" y="3716338"/>
            <a:ext cx="3913187" cy="2308225"/>
          </a:xfrm>
          <a:prstGeom prst="rect">
            <a:avLst/>
          </a:prstGeom>
          <a:solidFill>
            <a:srgbClr val="FFFAEC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dirty="0"/>
              <a:t>BUT</a:t>
            </a:r>
            <a:r>
              <a:rPr lang="en-GB" dirty="0"/>
              <a:t>*</a:t>
            </a:r>
            <a:endParaRPr lang="en-GB" dirty="0"/>
          </a:p>
          <a:p>
            <a:pPr marL="285750" indent="-285750" eaLnBrk="1" hangingPunct="1">
              <a:buFont typeface="Courier New" panose="02070309020205020404" pitchFamily="49" charset="0"/>
              <a:buChar char="o"/>
              <a:defRPr/>
            </a:pPr>
            <a:r>
              <a:rPr lang="en-GB" dirty="0"/>
              <a:t>Performing below UK average in Number (21), Shape … (10) and Algebra (2)</a:t>
            </a:r>
          </a:p>
          <a:p>
            <a:pPr marL="285750" indent="-285750" eaLnBrk="1" hangingPunct="1">
              <a:buFont typeface="Courier New" panose="02070309020205020404" pitchFamily="49" charset="0"/>
              <a:buChar char="o"/>
              <a:defRPr/>
            </a:pPr>
            <a:endParaRPr lang="en-GB" dirty="0"/>
          </a:p>
          <a:p>
            <a:pPr marL="285750" indent="-285750" eaLnBrk="1" hangingPunct="1">
              <a:buFont typeface="Courier New" panose="02070309020205020404" pitchFamily="49" charset="0"/>
              <a:buChar char="o"/>
              <a:defRPr/>
            </a:pPr>
            <a:r>
              <a:rPr lang="en-GB" dirty="0"/>
              <a:t>Performing below UK average </a:t>
            </a:r>
            <a:r>
              <a:rPr lang="en-GB" dirty="0"/>
              <a:t>in knowing facts and procedures and using concepts</a:t>
            </a:r>
          </a:p>
        </p:txBody>
      </p:sp>
      <p:sp>
        <p:nvSpPr>
          <p:cNvPr id="22537" name="TextBox 16"/>
          <p:cNvSpPr txBox="1">
            <a:spLocks noChangeArrowheads="1"/>
          </p:cNvSpPr>
          <p:nvPr/>
        </p:nvSpPr>
        <p:spPr bwMode="auto">
          <a:xfrm>
            <a:off x="4932363" y="6381750"/>
            <a:ext cx="3201987" cy="338138"/>
          </a:xfrm>
          <a:prstGeom prst="rect">
            <a:avLst/>
          </a:prstGeom>
          <a:solidFill>
            <a:srgbClr val="FFFAE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sz="1600"/>
              <a:t>* Number of marks in brackets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1"/>
          <p:cNvSpPr>
            <a:spLocks noGrp="1"/>
          </p:cNvSpPr>
          <p:nvPr>
            <p:ph type="title"/>
          </p:nvPr>
        </p:nvSpPr>
        <p:spPr>
          <a:xfrm>
            <a:off x="468313" y="-242888"/>
            <a:ext cx="8229600" cy="1143001"/>
          </a:xfrm>
        </p:spPr>
        <p:txBody>
          <a:bodyPr/>
          <a:lstStyle/>
          <a:p>
            <a:r>
              <a:rPr lang="en-GB" smtClean="0"/>
              <a:t>P4 Questions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347864" y="836712"/>
          <a:ext cx="5688632" cy="350214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304256"/>
                <a:gridCol w="936104"/>
                <a:gridCol w="720080"/>
                <a:gridCol w="936104"/>
                <a:gridCol w="792088"/>
              </a:tblGrid>
              <a:tr h="57606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Significant Question with -ve </a:t>
                      </a:r>
                      <a:r>
                        <a:rPr lang="en-GB" sz="1800" u="none" strike="noStrike" dirty="0" smtClean="0">
                          <a:effectLst/>
                        </a:rPr>
                        <a:t>Difference relative to UK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Question Content Pim8 P4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CEC % 2011-12</a:t>
                      </a:r>
                      <a:endParaRPr lang="en-GB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CEC % 2012-13</a:t>
                      </a:r>
                      <a:endParaRPr lang="en-GB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CEC % 2013-14</a:t>
                      </a:r>
                      <a:endParaRPr lang="en-GB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UK %</a:t>
                      </a:r>
                      <a:endParaRPr lang="en-GB" sz="16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In a queue 3 people are behind Pat. Click on Pat.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>
                          <a:effectLst/>
                        </a:rPr>
                        <a:t>60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63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62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90</a:t>
                      </a:r>
                      <a:endParaRPr lang="en-GB" sz="16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Complete the number pattern – each number is half of the one before.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54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56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57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67</a:t>
                      </a:r>
                      <a:endParaRPr lang="en-GB" sz="16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Show 3 degrees c on a thermometer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>
                          <a:effectLst/>
                        </a:rPr>
                        <a:t>46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49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46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58</a:t>
                      </a:r>
                      <a:endParaRPr lang="en-GB" sz="16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Make 6 using green and white counters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>
                          <a:effectLst/>
                        </a:rPr>
                        <a:t>72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74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75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82</a:t>
                      </a:r>
                      <a:endParaRPr lang="en-GB" sz="16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100-45=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>
                          <a:effectLst/>
                        </a:rPr>
                        <a:t>45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>
                          <a:effectLst/>
                        </a:rPr>
                        <a:t>51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>
                          <a:effectLst/>
                        </a:rPr>
                        <a:t>47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50</a:t>
                      </a:r>
                      <a:endParaRPr lang="en-GB" sz="16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7504" y="1556792"/>
          <a:ext cx="3168352" cy="277368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76064"/>
                <a:gridCol w="936104"/>
                <a:gridCol w="792088"/>
                <a:gridCol w="864096"/>
              </a:tblGrid>
              <a:tr h="952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Pim8 P4 </a:t>
                      </a:r>
                      <a:endParaRPr lang="en-GB" sz="1600" u="none" strike="noStrike" dirty="0" smtClean="0">
                        <a:effectLst/>
                      </a:endParaRPr>
                    </a:p>
                    <a:p>
                      <a:pPr algn="l" fontAlgn="b"/>
                      <a:endParaRPr lang="en-GB" sz="1600" u="none" strike="noStrike" dirty="0" smtClean="0">
                        <a:effectLst/>
                      </a:endParaRPr>
                    </a:p>
                    <a:p>
                      <a:pPr algn="l" fontAlgn="b"/>
                      <a:endParaRPr lang="en-GB" sz="1600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en-GB" sz="1600" u="none" strike="noStrike" dirty="0" smtClean="0">
                          <a:effectLst/>
                        </a:rPr>
                        <a:t>Year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>
                          <a:effectLst/>
                        </a:rPr>
                        <a:t>Number of questions which were equal to or more than National % Correct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>
                          <a:effectLst/>
                        </a:rPr>
                        <a:t>Number of questions which were less  than National % Correct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Difference</a:t>
                      </a:r>
                      <a:endParaRPr lang="en-GB" sz="14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2011-12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>
                          <a:effectLst/>
                        </a:rPr>
                        <a:t>9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>
                          <a:effectLst/>
                        </a:rPr>
                        <a:t>24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-15</a:t>
                      </a:r>
                      <a:endParaRPr lang="en-GB" sz="14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2012-13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>
                          <a:effectLst/>
                        </a:rPr>
                        <a:t>20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>
                          <a:effectLst/>
                        </a:rPr>
                        <a:t>13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7</a:t>
                      </a:r>
                      <a:endParaRPr lang="en-GB" sz="14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2013-14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>
                          <a:effectLst/>
                        </a:rPr>
                        <a:t>20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>
                          <a:effectLst/>
                        </a:rPr>
                        <a:t>13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7</a:t>
                      </a:r>
                      <a:endParaRPr lang="en-GB" sz="14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388" y="4508500"/>
            <a:ext cx="8713787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en-GB" dirty="0"/>
              <a:t>There has been an overall improvement in the number of questions which P4 are answering successfully</a:t>
            </a:r>
          </a:p>
          <a:p>
            <a:pPr eaLnBrk="1" hangingPunct="1">
              <a:defRPr/>
            </a:pPr>
            <a:r>
              <a:rPr lang="en-GB" dirty="0"/>
              <a:t> </a:t>
            </a:r>
          </a:p>
          <a:p>
            <a:pPr eaLnBrk="1" hangingPunct="1">
              <a:defRPr/>
            </a:pPr>
            <a:r>
              <a:rPr lang="en-GB" dirty="0"/>
              <a:t>however </a:t>
            </a:r>
          </a:p>
          <a:p>
            <a:pPr eaLnBrk="1" hangingPunct="1">
              <a:defRPr/>
            </a:pPr>
            <a:endParaRPr lang="en-GB" dirty="0"/>
          </a:p>
          <a:p>
            <a:pPr marL="285750" indent="-285750" eaLnBrk="1" hangingPunct="1">
              <a:buFont typeface="Courier New" panose="02070309020205020404" pitchFamily="49" charset="0"/>
              <a:buChar char="o"/>
              <a:defRPr/>
            </a:pPr>
            <a:r>
              <a:rPr lang="en-GB" dirty="0"/>
              <a:t>there are key aspects in understanding and application of number processes that have a negative performance in relation to the UK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Title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099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400" y="3475038"/>
            <a:ext cx="6049963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0338" y="115888"/>
            <a:ext cx="4289425" cy="377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6013" y="1916113"/>
            <a:ext cx="13716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Box 9"/>
          <p:cNvSpPr txBox="1">
            <a:spLocks noChangeArrowheads="1"/>
          </p:cNvSpPr>
          <p:nvPr/>
        </p:nvSpPr>
        <p:spPr bwMode="auto">
          <a:xfrm>
            <a:off x="1619250" y="6121400"/>
            <a:ext cx="49387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b="1">
                <a:solidFill>
                  <a:srgbClr val="FFC000"/>
                </a:solidFill>
              </a:rPr>
              <a:t>From CEC Assessment Framework, 2012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P4 Reading and Maths Distribution Comparison</a:t>
            </a:r>
          </a:p>
        </p:txBody>
      </p:sp>
      <p:pic>
        <p:nvPicPr>
          <p:cNvPr id="25603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5" y="1484313"/>
            <a:ext cx="437197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2450" y="1844675"/>
            <a:ext cx="4633913" cy="41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Box 3"/>
          <p:cNvSpPr txBox="1">
            <a:spLocks noChangeArrowheads="1"/>
          </p:cNvSpPr>
          <p:nvPr/>
        </p:nvSpPr>
        <p:spPr bwMode="auto">
          <a:xfrm>
            <a:off x="34925" y="1484313"/>
            <a:ext cx="4313238" cy="369887"/>
          </a:xfrm>
          <a:prstGeom prst="rect">
            <a:avLst/>
          </a:prstGeom>
          <a:solidFill>
            <a:srgbClr val="FFFAE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/>
              <a:t>Reading P4 2013/14</a:t>
            </a:r>
          </a:p>
        </p:txBody>
      </p:sp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4835525" y="1484313"/>
            <a:ext cx="4176713" cy="369887"/>
          </a:xfrm>
          <a:prstGeom prst="rect">
            <a:avLst/>
          </a:prstGeom>
          <a:solidFill>
            <a:srgbClr val="FFFAE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/>
              <a:t>Mathematics P4 2013/14</a:t>
            </a:r>
          </a:p>
        </p:txBody>
      </p:sp>
      <p:sp>
        <p:nvSpPr>
          <p:cNvPr id="25607" name="TextBox 4"/>
          <p:cNvSpPr txBox="1">
            <a:spLocks noChangeArrowheads="1"/>
          </p:cNvSpPr>
          <p:nvPr/>
        </p:nvSpPr>
        <p:spPr bwMode="auto">
          <a:xfrm>
            <a:off x="250825" y="6308725"/>
            <a:ext cx="8569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/>
              <a:t>Overall performance in reading at P4 is better than that of Maths.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Performance in Primary 7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P7 Reading Distribution</a:t>
            </a:r>
          </a:p>
        </p:txBody>
      </p:sp>
      <p:pic>
        <p:nvPicPr>
          <p:cNvPr id="27651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700213"/>
            <a:ext cx="5318125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24525" y="1628775"/>
            <a:ext cx="3095625" cy="4246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en-GB" dirty="0"/>
              <a:t>Girls at P7 performing consistently well. Mean Score – 105.7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en-GB" dirty="0"/>
              <a:t>Positive distribution of scores compared to UK. CEC Mean 104.4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en-GB" dirty="0"/>
              <a:t>P7 </a:t>
            </a:r>
            <a:r>
              <a:rPr lang="en-GB" dirty="0"/>
              <a:t>boys mean </a:t>
            </a:r>
            <a:r>
              <a:rPr lang="en-GB" dirty="0"/>
              <a:t>score is 103.2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endParaRPr lang="en-GB" dirty="0"/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endParaRPr lang="en-GB" dirty="0"/>
          </a:p>
          <a:p>
            <a:pPr eaLnBrk="1" hangingPunct="1">
              <a:defRPr/>
            </a:pPr>
            <a:r>
              <a:rPr lang="en-GB" dirty="0"/>
              <a:t>BUT</a:t>
            </a:r>
          </a:p>
          <a:p>
            <a:pPr eaLnBrk="1" hangingPunct="1">
              <a:defRPr/>
            </a:pPr>
            <a:endParaRPr lang="en-GB" dirty="0"/>
          </a:p>
          <a:p>
            <a:pPr marL="285750" indent="-285750" eaLnBrk="1" hangingPunct="1">
              <a:buFont typeface="Courier New" panose="02070309020205020404" pitchFamily="49" charset="0"/>
              <a:buChar char="o"/>
              <a:defRPr/>
            </a:pPr>
            <a:r>
              <a:rPr lang="en-GB" dirty="0"/>
              <a:t>Boys at P7 performing less well than girls across stanine distribution.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1"/>
          <p:cNvSpPr>
            <a:spLocks noGrp="1"/>
          </p:cNvSpPr>
          <p:nvPr>
            <p:ph type="title"/>
          </p:nvPr>
        </p:nvSpPr>
        <p:spPr>
          <a:xfrm>
            <a:off x="420688" y="-179388"/>
            <a:ext cx="8229600" cy="1143001"/>
          </a:xfrm>
        </p:spPr>
        <p:txBody>
          <a:bodyPr/>
          <a:lstStyle/>
          <a:p>
            <a:r>
              <a:rPr lang="en-GB" smtClean="0"/>
              <a:t>P7 Maths Distribution</a:t>
            </a:r>
          </a:p>
        </p:txBody>
      </p:sp>
      <p:pic>
        <p:nvPicPr>
          <p:cNvPr id="28675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1413" y="1044575"/>
            <a:ext cx="5462587" cy="491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688" y="1268413"/>
          <a:ext cx="3830816" cy="1838325"/>
        </p:xfrm>
        <a:graphic>
          <a:graphicData uri="http://schemas.openxmlformats.org/drawingml/2006/table">
            <a:tbl>
              <a:tblPr/>
              <a:tblGrid>
                <a:gridCol w="1285066"/>
                <a:gridCol w="601534"/>
                <a:gridCol w="648072"/>
                <a:gridCol w="720080"/>
                <a:gridCol w="576064"/>
              </a:tblGrid>
              <a:tr h="514350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1" i="0" u="none" strike="noStrike" dirty="0">
                          <a:solidFill>
                            <a:srgbClr val="9C6500"/>
                          </a:solidFill>
                          <a:effectLst/>
                          <a:latin typeface="Century Schoolbook" panose="02040604050505020304" pitchFamily="18" charset="0"/>
                        </a:rPr>
                        <a:t>Session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1" i="0" u="none" strike="noStrike" dirty="0" smtClean="0">
                          <a:solidFill>
                            <a:srgbClr val="9C6500"/>
                          </a:solidFill>
                          <a:effectLst/>
                          <a:latin typeface="Century Schoolbook" panose="02040604050505020304" pitchFamily="18" charset="0"/>
                        </a:rPr>
                        <a:t>10-11</a:t>
                      </a:r>
                      <a:endParaRPr lang="en-GB" sz="1600" b="1" i="0" u="none" strike="noStrike" dirty="0">
                        <a:solidFill>
                          <a:srgbClr val="9C65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1" i="0" u="none" strike="noStrike" dirty="0" smtClean="0">
                          <a:solidFill>
                            <a:srgbClr val="9C6500"/>
                          </a:solidFill>
                          <a:effectLst/>
                          <a:latin typeface="Century Schoolbook" panose="02040604050505020304" pitchFamily="18" charset="0"/>
                        </a:rPr>
                        <a:t>11-12</a:t>
                      </a:r>
                      <a:endParaRPr lang="en-GB" sz="1600" b="1" i="0" u="none" strike="noStrike" dirty="0">
                        <a:solidFill>
                          <a:srgbClr val="9C65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1" i="0" u="none" strike="noStrike" dirty="0" smtClean="0">
                          <a:solidFill>
                            <a:srgbClr val="9C6500"/>
                          </a:solidFill>
                          <a:effectLst/>
                          <a:latin typeface="Century Schoolbook" panose="02040604050505020304" pitchFamily="18" charset="0"/>
                        </a:rPr>
                        <a:t>12-13</a:t>
                      </a:r>
                      <a:endParaRPr lang="en-GB" sz="1600" b="1" i="0" u="none" strike="noStrike" dirty="0">
                        <a:solidFill>
                          <a:srgbClr val="9C65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1" i="0" u="none" strike="noStrike" dirty="0" smtClean="0">
                          <a:solidFill>
                            <a:srgbClr val="9C6500"/>
                          </a:solidFill>
                          <a:effectLst/>
                          <a:latin typeface="Century Schoolbook" panose="02040604050505020304" pitchFamily="18" charset="0"/>
                        </a:rPr>
                        <a:t>13-14</a:t>
                      </a:r>
                      <a:endParaRPr lang="en-GB" sz="1600" b="1" i="0" u="none" strike="noStrike" dirty="0">
                        <a:solidFill>
                          <a:srgbClr val="9C6500"/>
                        </a:solidFill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&lt;89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40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39.6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36.1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34.2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≥89 and &lt;112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47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47.6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49.1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49.7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≥112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12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13.5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13.4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16.1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Mean Score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93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93.4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94.1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Schoolbook" panose="02040604050505020304" pitchFamily="18" charset="0"/>
                        </a:rPr>
                        <a:t>95.1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3141663"/>
            <a:ext cx="3995738" cy="286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en-GB" dirty="0"/>
              <a:t>The percentage of pupils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&lt; </a:t>
            </a:r>
            <a:r>
              <a:rPr lang="en-GB" dirty="0"/>
              <a:t>89 has decreased </a:t>
            </a:r>
            <a:r>
              <a:rPr lang="en-GB" dirty="0"/>
              <a:t>by 6</a:t>
            </a:r>
            <a:r>
              <a:rPr lang="en-GB" dirty="0"/>
              <a:t>% since 10/11.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en-GB" dirty="0"/>
              <a:t>The percentage of pupils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≥ </a:t>
            </a:r>
            <a:r>
              <a:rPr lang="en-GB" dirty="0"/>
              <a:t>112 </a:t>
            </a:r>
            <a:r>
              <a:rPr lang="en-GB" dirty="0"/>
              <a:t>has </a:t>
            </a:r>
            <a:r>
              <a:rPr lang="en-GB" dirty="0"/>
              <a:t>increased </a:t>
            </a:r>
            <a:r>
              <a:rPr lang="en-GB" dirty="0"/>
              <a:t>by </a:t>
            </a:r>
            <a:r>
              <a:rPr lang="en-GB" dirty="0"/>
              <a:t>4% since 10/11.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en-GB" dirty="0"/>
              <a:t>The mean score has increased each year 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endParaRPr lang="en-GB" dirty="0"/>
          </a:p>
          <a:p>
            <a:pPr eaLnBrk="1" hangingPunct="1">
              <a:defRPr/>
            </a:pPr>
            <a:r>
              <a:rPr lang="en-GB" dirty="0"/>
              <a:t>BUT</a:t>
            </a:r>
          </a:p>
          <a:p>
            <a:pPr marL="285750" indent="-285750" eaLnBrk="1" hangingPunct="1">
              <a:buFont typeface="Courier New" panose="02070309020205020404" pitchFamily="49" charset="0"/>
              <a:buChar char="o"/>
              <a:defRPr/>
            </a:pPr>
            <a:r>
              <a:rPr lang="en-GB" dirty="0"/>
              <a:t>The distribution of scores is lower than UK average.</a:t>
            </a:r>
          </a:p>
        </p:txBody>
      </p:sp>
      <p:sp>
        <p:nvSpPr>
          <p:cNvPr id="28719" name="TextBox 7"/>
          <p:cNvSpPr txBox="1">
            <a:spLocks noChangeArrowheads="1"/>
          </p:cNvSpPr>
          <p:nvPr/>
        </p:nvSpPr>
        <p:spPr bwMode="auto">
          <a:xfrm>
            <a:off x="179388" y="6084888"/>
            <a:ext cx="87137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Wingdings" pitchFamily="2" charset="2"/>
              <a:buChar char="Ø"/>
            </a:pPr>
            <a:r>
              <a:rPr lang="en-GB" i="1"/>
              <a:t>Boys at lower stanines perform less well than girls, however at the upper stanines boys perform better than girls. (This being the same as P4)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1"/>
          <p:cNvSpPr>
            <a:spLocks noGrp="1"/>
          </p:cNvSpPr>
          <p:nvPr>
            <p:ph type="title"/>
          </p:nvPr>
        </p:nvSpPr>
        <p:spPr>
          <a:xfrm>
            <a:off x="107950" y="-25400"/>
            <a:ext cx="3898900" cy="1143000"/>
          </a:xfrm>
        </p:spPr>
        <p:txBody>
          <a:bodyPr/>
          <a:lstStyle/>
          <a:p>
            <a:r>
              <a:rPr lang="en-GB" smtClean="0"/>
              <a:t>P7 Performance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3347864" y="-25102"/>
          <a:ext cx="5489327" cy="3426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-108520" y="3645024"/>
          <a:ext cx="5040560" cy="321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139700" y="1268413"/>
            <a:ext cx="4129088" cy="923925"/>
          </a:xfrm>
          <a:prstGeom prst="rect">
            <a:avLst/>
          </a:prstGeom>
          <a:solidFill>
            <a:srgbClr val="FFFAE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Wingdings" pitchFamily="2" charset="2"/>
              <a:buChar char="ü"/>
            </a:pPr>
            <a:r>
              <a:rPr lang="en-GB"/>
              <a:t>3 Year Improvement across all process category areas and in the content area of number.</a:t>
            </a:r>
          </a:p>
        </p:txBody>
      </p:sp>
      <p:sp>
        <p:nvSpPr>
          <p:cNvPr id="29702" name="TextBox 5"/>
          <p:cNvSpPr txBox="1">
            <a:spLocks noChangeArrowheads="1"/>
          </p:cNvSpPr>
          <p:nvPr/>
        </p:nvSpPr>
        <p:spPr bwMode="auto">
          <a:xfrm>
            <a:off x="139700" y="5445125"/>
            <a:ext cx="9366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sz="1600"/>
              <a:t>Content </a:t>
            </a:r>
            <a:endParaRPr lang="en-GB"/>
          </a:p>
        </p:txBody>
      </p:sp>
      <p:sp>
        <p:nvSpPr>
          <p:cNvPr id="29703" name="TextBox 6"/>
          <p:cNvSpPr txBox="1">
            <a:spLocks noChangeArrowheads="1"/>
          </p:cNvSpPr>
          <p:nvPr/>
        </p:nvSpPr>
        <p:spPr bwMode="auto">
          <a:xfrm>
            <a:off x="3492500" y="2205038"/>
            <a:ext cx="9350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sz="1600"/>
              <a:t>Process </a:t>
            </a:r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932363" y="3716338"/>
            <a:ext cx="3913187" cy="2032000"/>
          </a:xfrm>
          <a:prstGeom prst="rect">
            <a:avLst/>
          </a:prstGeom>
          <a:solidFill>
            <a:srgbClr val="FFFAEC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dirty="0"/>
              <a:t>BUT</a:t>
            </a:r>
            <a:r>
              <a:rPr lang="en-GB" dirty="0"/>
              <a:t>*</a:t>
            </a:r>
            <a:endParaRPr lang="en-GB" dirty="0"/>
          </a:p>
          <a:p>
            <a:pPr marL="285750" indent="-285750" eaLnBrk="1" hangingPunct="1">
              <a:buFont typeface="Courier New" panose="02070309020205020404" pitchFamily="49" charset="0"/>
              <a:buChar char="o"/>
              <a:defRPr/>
            </a:pPr>
            <a:r>
              <a:rPr lang="en-GB" dirty="0"/>
              <a:t>Performing below UK average in Number (22), Shape … (15), Data Handling (12) and Algebra (3)</a:t>
            </a:r>
          </a:p>
          <a:p>
            <a:pPr marL="285750" indent="-285750" eaLnBrk="1" hangingPunct="1">
              <a:buFont typeface="Courier New" panose="02070309020205020404" pitchFamily="49" charset="0"/>
              <a:buChar char="o"/>
              <a:defRPr/>
            </a:pPr>
            <a:endParaRPr lang="en-GB" dirty="0"/>
          </a:p>
          <a:p>
            <a:pPr marL="285750" indent="-285750" eaLnBrk="1" hangingPunct="1">
              <a:buFont typeface="Courier New" panose="02070309020205020404" pitchFamily="49" charset="0"/>
              <a:buChar char="o"/>
              <a:defRPr/>
            </a:pPr>
            <a:r>
              <a:rPr lang="en-GB" dirty="0"/>
              <a:t>Performing below UK average </a:t>
            </a:r>
            <a:r>
              <a:rPr lang="en-GB" dirty="0"/>
              <a:t>in all processes.</a:t>
            </a:r>
          </a:p>
        </p:txBody>
      </p:sp>
      <p:sp>
        <p:nvSpPr>
          <p:cNvPr id="29705" name="TextBox 8"/>
          <p:cNvSpPr txBox="1">
            <a:spLocks noChangeArrowheads="1"/>
          </p:cNvSpPr>
          <p:nvPr/>
        </p:nvSpPr>
        <p:spPr bwMode="auto">
          <a:xfrm>
            <a:off x="4932363" y="6381750"/>
            <a:ext cx="3201987" cy="338138"/>
          </a:xfrm>
          <a:prstGeom prst="rect">
            <a:avLst/>
          </a:prstGeom>
          <a:solidFill>
            <a:srgbClr val="FFFAE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sz="1600"/>
              <a:t>* Number of marks in brackets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1"/>
          <p:cNvSpPr>
            <a:spLocks noGrp="1"/>
          </p:cNvSpPr>
          <p:nvPr>
            <p:ph type="title"/>
          </p:nvPr>
        </p:nvSpPr>
        <p:spPr>
          <a:xfrm>
            <a:off x="468313" y="-242888"/>
            <a:ext cx="8229600" cy="1143001"/>
          </a:xfrm>
        </p:spPr>
        <p:txBody>
          <a:bodyPr/>
          <a:lstStyle/>
          <a:p>
            <a:r>
              <a:rPr lang="en-GB" smtClean="0"/>
              <a:t>P7 Questions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347864" y="836712"/>
          <a:ext cx="5688632" cy="319734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304256"/>
                <a:gridCol w="936104"/>
                <a:gridCol w="720080"/>
                <a:gridCol w="936104"/>
                <a:gridCol w="792088"/>
              </a:tblGrid>
              <a:tr h="57606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</a:rPr>
                        <a:t>Significant Question with -ve </a:t>
                      </a:r>
                      <a:r>
                        <a:rPr lang="en-GB" sz="1800" u="none" strike="noStrike" dirty="0" smtClean="0">
                          <a:effectLst/>
                        </a:rPr>
                        <a:t>Difference relative to UK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Question Content </a:t>
                      </a:r>
                      <a:r>
                        <a:rPr lang="en-GB" sz="1600" u="none" strike="noStrike" dirty="0" smtClean="0">
                          <a:effectLst/>
                        </a:rPr>
                        <a:t>Pim11 P7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CEC % 2011-12</a:t>
                      </a:r>
                      <a:endParaRPr lang="en-GB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CEC % 2012-13</a:t>
                      </a:r>
                      <a:endParaRPr lang="en-GB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CEC % 2013-14</a:t>
                      </a:r>
                      <a:endParaRPr lang="en-GB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UK %</a:t>
                      </a:r>
                      <a:endParaRPr lang="en-GB" sz="16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bus = 49 people. How many buses for 379 people?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 is Sam’s number if he divides it by 100 to get the answer 6.2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 temperature does the thermometer show?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Fill in the gap ?/168=45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Click on the value of 3 in 637.082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7504" y="1268760"/>
          <a:ext cx="3168352" cy="277368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76064"/>
                <a:gridCol w="936104"/>
                <a:gridCol w="792088"/>
                <a:gridCol w="864096"/>
              </a:tblGrid>
              <a:tr h="952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 smtClean="0">
                          <a:effectLst/>
                        </a:rPr>
                        <a:t>Pim11 P7 </a:t>
                      </a:r>
                    </a:p>
                    <a:p>
                      <a:pPr algn="l" fontAlgn="b"/>
                      <a:endParaRPr lang="en-GB" sz="1600" u="none" strike="noStrike" dirty="0" smtClean="0">
                        <a:effectLst/>
                      </a:endParaRPr>
                    </a:p>
                    <a:p>
                      <a:pPr algn="l" fontAlgn="b"/>
                      <a:endParaRPr lang="en-GB" sz="1600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en-GB" sz="1600" u="none" strike="noStrike" dirty="0" smtClean="0">
                          <a:effectLst/>
                        </a:rPr>
                        <a:t>Year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>
                          <a:effectLst/>
                        </a:rPr>
                        <a:t>Number of questions which were equal to or more than National % Correct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>
                          <a:effectLst/>
                        </a:rPr>
                        <a:t>Number of questions which were less  than National % Correct</a:t>
                      </a:r>
                      <a:endParaRPr lang="en-GB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Difference</a:t>
                      </a:r>
                      <a:endParaRPr lang="en-GB" sz="14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2011-12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-25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2012-13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-23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2013-14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</a:rPr>
                        <a:t>-11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5425" y="4292600"/>
            <a:ext cx="8810625" cy="2586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buFont typeface="Wingdings" panose="05000000000000000000" pitchFamily="2" charset="2"/>
              <a:buChar char="ü"/>
              <a:defRPr/>
            </a:pPr>
            <a:r>
              <a:rPr lang="en-GB" dirty="0"/>
              <a:t>There has been an overall improvement in the number of questions which P7 are answering successfully</a:t>
            </a:r>
          </a:p>
          <a:p>
            <a:pPr eaLnBrk="1" hangingPunct="1">
              <a:defRPr/>
            </a:pPr>
            <a:r>
              <a:rPr lang="en-GB" dirty="0"/>
              <a:t> </a:t>
            </a:r>
          </a:p>
          <a:p>
            <a:pPr eaLnBrk="1" hangingPunct="1">
              <a:defRPr/>
            </a:pPr>
            <a:r>
              <a:rPr lang="en-GB" dirty="0"/>
              <a:t>However</a:t>
            </a:r>
          </a:p>
          <a:p>
            <a:pPr marL="285750" indent="-285750" eaLnBrk="1" hangingPunct="1">
              <a:buFont typeface="Courier New" panose="02070309020205020404" pitchFamily="49" charset="0"/>
              <a:buChar char="o"/>
              <a:defRPr/>
            </a:pPr>
            <a:r>
              <a:rPr lang="en-GB" dirty="0"/>
              <a:t>There continues to be more questions answered wrongly than correctly relative to UK performance.  </a:t>
            </a:r>
          </a:p>
          <a:p>
            <a:pPr eaLnBrk="1" hangingPunct="1">
              <a:defRPr/>
            </a:pPr>
            <a:endParaRPr lang="en-GB" dirty="0"/>
          </a:p>
          <a:p>
            <a:pPr marL="285750" indent="-285750" eaLnBrk="1" hangingPunct="1">
              <a:buFont typeface="Courier New" panose="02070309020205020404" pitchFamily="49" charset="0"/>
              <a:buChar char="o"/>
              <a:defRPr/>
            </a:pPr>
            <a:r>
              <a:rPr lang="en-GB" dirty="0"/>
              <a:t>Like P4 there are key aspects in understanding and application of number processes that have a negative performance in relation to the UK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n-GB" smtClean="0"/>
              <a:t>P7 Reading and Maths Distribution Comparison</a:t>
            </a:r>
          </a:p>
        </p:txBody>
      </p:sp>
      <p:pic>
        <p:nvPicPr>
          <p:cNvPr id="31747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920875"/>
            <a:ext cx="4168775" cy="453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2044700"/>
            <a:ext cx="46132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34925" y="1541463"/>
            <a:ext cx="4313238" cy="369887"/>
          </a:xfrm>
          <a:prstGeom prst="rect">
            <a:avLst/>
          </a:prstGeom>
          <a:solidFill>
            <a:srgbClr val="FFFAE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/>
              <a:t>Reading P7 2013/14</a:t>
            </a:r>
          </a:p>
        </p:txBody>
      </p:sp>
      <p:sp>
        <p:nvSpPr>
          <p:cNvPr id="31750" name="TextBox 5"/>
          <p:cNvSpPr txBox="1">
            <a:spLocks noChangeArrowheads="1"/>
          </p:cNvSpPr>
          <p:nvPr/>
        </p:nvSpPr>
        <p:spPr bwMode="auto">
          <a:xfrm>
            <a:off x="4835525" y="1541463"/>
            <a:ext cx="4176713" cy="369887"/>
          </a:xfrm>
          <a:prstGeom prst="rect">
            <a:avLst/>
          </a:prstGeom>
          <a:solidFill>
            <a:srgbClr val="FFFAE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/>
              <a:t>Mathematics P7 2013/14</a:t>
            </a:r>
          </a:p>
        </p:txBody>
      </p:sp>
      <p:sp>
        <p:nvSpPr>
          <p:cNvPr id="31751" name="TextBox 6"/>
          <p:cNvSpPr txBox="1">
            <a:spLocks noChangeArrowheads="1"/>
          </p:cNvSpPr>
          <p:nvPr/>
        </p:nvSpPr>
        <p:spPr bwMode="auto">
          <a:xfrm>
            <a:off x="250825" y="6443663"/>
            <a:ext cx="8569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GB"/>
              <a:t>Overall performance in reading at P7 is better than that of Maths.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3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1" y="3783545"/>
            <a:ext cx="3491880" cy="307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4162585"/>
          <a:ext cx="5562998" cy="269541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612531"/>
                <a:gridCol w="362165"/>
                <a:gridCol w="353767"/>
                <a:gridCol w="362165"/>
                <a:gridCol w="334347"/>
                <a:gridCol w="162560"/>
                <a:gridCol w="502287"/>
                <a:gridCol w="393132"/>
                <a:gridCol w="314926"/>
                <a:gridCol w="381585"/>
                <a:gridCol w="174765"/>
                <a:gridCol w="565313"/>
                <a:gridCol w="346419"/>
                <a:gridCol w="346419"/>
                <a:gridCol w="350617"/>
              </a:tblGrid>
              <a:tr h="539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Primary 1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Primary 4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Primary 7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39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Literacy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Maths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Literacy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Maths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Literacy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Maths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39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11-12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69</a:t>
                      </a: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69</a:t>
                      </a: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55</a:t>
                      </a: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en-GB" sz="1400" dirty="0" smtClean="0">
                          <a:effectLst/>
                        </a:rPr>
                        <a:t>54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en-GB" sz="1400" dirty="0" smtClean="0">
                          <a:effectLst/>
                        </a:rPr>
                        <a:t>73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48</a:t>
                      </a: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39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12-13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69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72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61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61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56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54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39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13-14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74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2"/>
                          </a:solidFill>
                          <a:effectLst/>
                        </a:rPr>
                        <a:t>68</a:t>
                      </a:r>
                      <a:endParaRPr lang="en-GB" sz="14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77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2"/>
                          </a:solidFill>
                          <a:effectLst/>
                        </a:rPr>
                        <a:t>73</a:t>
                      </a:r>
                      <a:endParaRPr lang="en-GB" sz="14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66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2"/>
                          </a:solidFill>
                          <a:effectLst/>
                        </a:rPr>
                        <a:t>61</a:t>
                      </a:r>
                      <a:endParaRPr lang="en-GB" sz="14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65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2"/>
                          </a:solidFill>
                          <a:effectLst/>
                        </a:rPr>
                        <a:t>62</a:t>
                      </a:r>
                      <a:endParaRPr lang="en-GB" sz="14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59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2"/>
                          </a:solidFill>
                          <a:effectLst/>
                        </a:rPr>
                        <a:t>56</a:t>
                      </a:r>
                      <a:endParaRPr lang="en-GB" sz="14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59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2"/>
                          </a:solidFill>
                          <a:effectLst/>
                        </a:rPr>
                        <a:t>57</a:t>
                      </a:r>
                      <a:endParaRPr lang="en-GB" sz="14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030" y="692696"/>
            <a:ext cx="781170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3" cy="980728"/>
          </a:xfrm>
        </p:spPr>
        <p:txBody>
          <a:bodyPr/>
          <a:lstStyle/>
          <a:p>
            <a:r>
              <a:rPr lang="en-GB" sz="5400" dirty="0" smtClean="0"/>
              <a:t>So what ?</a:t>
            </a:r>
            <a:endParaRPr lang="en-GB" sz="5400" dirty="0" smtClean="0"/>
          </a:p>
        </p:txBody>
      </p:sp>
      <p:sp>
        <p:nvSpPr>
          <p:cNvPr id="34820" name="Text Placeholder 4"/>
          <p:cNvSpPr>
            <a:spLocks noGrp="1"/>
          </p:cNvSpPr>
          <p:nvPr>
            <p:ph type="body" sz="half" idx="2"/>
          </p:nvPr>
        </p:nvSpPr>
        <p:spPr>
          <a:xfrm>
            <a:off x="395536" y="980728"/>
            <a:ext cx="3008313" cy="4691063"/>
          </a:xfrm>
        </p:spPr>
        <p:txBody>
          <a:bodyPr/>
          <a:lstStyle/>
          <a:p>
            <a:r>
              <a:rPr lang="en-GB" sz="2400" b="1" dirty="0" smtClean="0"/>
              <a:t>School</a:t>
            </a:r>
            <a:endParaRPr lang="en-GB" sz="1600" b="1" dirty="0" smtClean="0"/>
          </a:p>
          <a:p>
            <a:endParaRPr lang="en-GB" sz="1600" b="1" dirty="0" smtClean="0"/>
          </a:p>
          <a:p>
            <a:r>
              <a:rPr lang="en-GB" sz="1600" b="1" dirty="0" smtClean="0"/>
              <a:t>What will you do with this authority level information?</a:t>
            </a:r>
          </a:p>
          <a:p>
            <a:endParaRPr lang="en-GB" sz="1600" b="1" dirty="0" smtClean="0"/>
          </a:p>
          <a:p>
            <a:r>
              <a:rPr lang="en-GB" sz="1600" b="1" dirty="0" smtClean="0"/>
              <a:t>Are you identifying knowledge and skills gaps of cohorts and individuals?</a:t>
            </a:r>
          </a:p>
          <a:p>
            <a:endParaRPr lang="en-GB" sz="1600" b="1" dirty="0" smtClean="0"/>
          </a:p>
          <a:p>
            <a:r>
              <a:rPr lang="en-GB" sz="1600" b="1" dirty="0" smtClean="0"/>
              <a:t>How are you acting on the attainment data and assessment evidence you have ? </a:t>
            </a:r>
            <a:endParaRPr lang="en-GB" sz="1600" b="1" dirty="0" smtClean="0"/>
          </a:p>
          <a:p>
            <a:endParaRPr lang="en-GB" b="1" dirty="0" smtClean="0"/>
          </a:p>
          <a:p>
            <a:endParaRPr lang="en-GB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GB" sz="4400" b="1" dirty="0" smtClean="0"/>
              <a:t>Authority</a:t>
            </a:r>
            <a:endParaRPr lang="en-GB" b="1" dirty="0" smtClean="0"/>
          </a:p>
          <a:p>
            <a:endParaRPr lang="en-GB" dirty="0" smtClean="0"/>
          </a:p>
          <a:p>
            <a:r>
              <a:rPr lang="en-GB" dirty="0" smtClean="0"/>
              <a:t>Support material for interpreting GL </a:t>
            </a:r>
            <a:r>
              <a:rPr lang="en-GB" dirty="0" smtClean="0"/>
              <a:t>assessments (on blog shortly)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Continue </a:t>
            </a:r>
            <a:r>
              <a:rPr lang="en-GB" dirty="0" smtClean="0"/>
              <a:t>to 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S</a:t>
            </a:r>
            <a:r>
              <a:rPr lang="en-GB" dirty="0" smtClean="0"/>
              <a:t>upport  Literacy  </a:t>
            </a:r>
            <a:r>
              <a:rPr lang="en-GB" dirty="0" smtClean="0"/>
              <a:t>programmes and interventions</a:t>
            </a:r>
          </a:p>
          <a:p>
            <a:endParaRPr lang="en-GB" dirty="0" smtClean="0"/>
          </a:p>
          <a:p>
            <a:r>
              <a:rPr lang="en-GB" dirty="0" smtClean="0"/>
              <a:t>S</a:t>
            </a:r>
            <a:r>
              <a:rPr lang="en-GB" dirty="0" smtClean="0"/>
              <a:t>upport Maths – SEAL,  Mental </a:t>
            </a:r>
            <a:r>
              <a:rPr lang="en-GB" dirty="0" smtClean="0"/>
              <a:t>Agility Guidelines </a:t>
            </a:r>
            <a:r>
              <a:rPr lang="en-GB" dirty="0" smtClean="0"/>
              <a:t>P1-P7, CPD </a:t>
            </a:r>
            <a:r>
              <a:rPr lang="en-GB" dirty="0" smtClean="0"/>
              <a:t>in maths in upper primary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Develop CPD for middle primary stages in </a:t>
            </a:r>
            <a:r>
              <a:rPr lang="en-GB" dirty="0" smtClean="0"/>
              <a:t>mathematics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Tracking and monitoring </a:t>
            </a:r>
            <a:r>
              <a:rPr lang="en-GB" dirty="0" smtClean="0"/>
              <a:t>support / guidance to come from SLWG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Build on last session Language assessment and moderation with maths this session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6147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GB" smtClean="0"/>
              <a:t>Trends </a:t>
            </a:r>
          </a:p>
          <a:p>
            <a:pPr marL="0" indent="0">
              <a:buFont typeface="Arial" charset="0"/>
              <a:buNone/>
            </a:pPr>
            <a:endParaRPr lang="en-GB" smtClean="0"/>
          </a:p>
          <a:p>
            <a:pPr marL="0" indent="0">
              <a:buFont typeface="Arial" charset="0"/>
              <a:buNone/>
            </a:pPr>
            <a:r>
              <a:rPr lang="en-GB" sz="4400" smtClean="0"/>
              <a:t>Standards of Attainment over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288" y="327025"/>
            <a:ext cx="8229600" cy="6540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P4-P7 Maths Progress </a:t>
            </a:r>
            <a:r>
              <a:rPr lang="en-GB" dirty="0"/>
              <a:t>(10/11 to 13/14)</a:t>
            </a:r>
            <a:br>
              <a:rPr lang="en-GB" dirty="0"/>
            </a:b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42439" y="1777758"/>
          <a:ext cx="576064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172" name="TextBox 2"/>
          <p:cNvSpPr txBox="1">
            <a:spLocks noChangeArrowheads="1"/>
          </p:cNvSpPr>
          <p:nvPr/>
        </p:nvSpPr>
        <p:spPr bwMode="auto">
          <a:xfrm>
            <a:off x="900113" y="5084763"/>
            <a:ext cx="7508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Wingdings" pitchFamily="2" charset="2"/>
              <a:buChar char="ü"/>
            </a:pPr>
            <a:r>
              <a:rPr lang="en-GB"/>
              <a:t>There are less children (≈7%) scoring a mean score less than 89. 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en-GB"/>
              <a:t>The mean score has increased (≈1%). 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en-GB"/>
              <a:t>There are more children (≈6%) scoring a mean score more than 112.</a:t>
            </a:r>
          </a:p>
        </p:txBody>
      </p:sp>
      <p:pic>
        <p:nvPicPr>
          <p:cNvPr id="12" name="Chart 11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72150" y="2139950"/>
            <a:ext cx="3103563" cy="2444750"/>
          </a:xfrm>
          <a:prstGeom prst="rect">
            <a:avLst/>
          </a:prstGeom>
          <a:noFill/>
        </p:spPr>
      </p:pic>
      <p:sp>
        <p:nvSpPr>
          <p:cNvPr id="7174" name="TextBox 4"/>
          <p:cNvSpPr txBox="1">
            <a:spLocks noChangeArrowheads="1"/>
          </p:cNvSpPr>
          <p:nvPr/>
        </p:nvSpPr>
        <p:spPr bwMode="auto">
          <a:xfrm>
            <a:off x="1241425" y="1674813"/>
            <a:ext cx="2952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/>
              <a:t>Stanine Band Progress</a:t>
            </a:r>
          </a:p>
        </p:txBody>
      </p:sp>
      <p:sp>
        <p:nvSpPr>
          <p:cNvPr id="7175" name="TextBox 13"/>
          <p:cNvSpPr txBox="1">
            <a:spLocks noChangeArrowheads="1"/>
          </p:cNvSpPr>
          <p:nvPr/>
        </p:nvSpPr>
        <p:spPr bwMode="auto">
          <a:xfrm>
            <a:off x="6426200" y="1674813"/>
            <a:ext cx="244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/>
              <a:t>Mean Score Progress</a:t>
            </a:r>
          </a:p>
        </p:txBody>
      </p:sp>
      <p:sp>
        <p:nvSpPr>
          <p:cNvPr id="7176" name="TextBox 5"/>
          <p:cNvSpPr txBox="1">
            <a:spLocks noChangeArrowheads="1"/>
          </p:cNvSpPr>
          <p:nvPr/>
        </p:nvSpPr>
        <p:spPr bwMode="auto">
          <a:xfrm>
            <a:off x="611188" y="765175"/>
            <a:ext cx="77978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/>
              <a:t>These graphs shows the performance of the cohort of P4 pupils tested in 2010/11 and then the same cohort tested in P7 last session.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288" y="327025"/>
            <a:ext cx="8229600" cy="6540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P7-S2 Maths Progress </a:t>
            </a:r>
            <a:r>
              <a:rPr lang="en-GB" dirty="0"/>
              <a:t>(10/11 to 13/14)</a:t>
            </a:r>
            <a:br>
              <a:rPr lang="en-GB" dirty="0"/>
            </a:b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900113" y="5084763"/>
            <a:ext cx="7508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Wingdings" pitchFamily="2" charset="2"/>
              <a:buChar char="ü"/>
            </a:pPr>
            <a:r>
              <a:rPr lang="en-GB"/>
              <a:t>There are less children (≈18%) scoring a mean score less than 89. 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en-GB"/>
              <a:t>The mean score has increased (≈6%). 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en-GB"/>
              <a:t>There are more children (≈9%) scoring a mean score more than 112.</a:t>
            </a:r>
          </a:p>
        </p:txBody>
      </p:sp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1241425" y="1674813"/>
            <a:ext cx="2952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/>
              <a:t>Stanine Band Progress</a:t>
            </a:r>
          </a:p>
        </p:txBody>
      </p:sp>
      <p:sp>
        <p:nvSpPr>
          <p:cNvPr id="9221" name="TextBox 13"/>
          <p:cNvSpPr txBox="1">
            <a:spLocks noChangeArrowheads="1"/>
          </p:cNvSpPr>
          <p:nvPr/>
        </p:nvSpPr>
        <p:spPr bwMode="auto">
          <a:xfrm>
            <a:off x="6426200" y="1674813"/>
            <a:ext cx="244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/>
              <a:t>Mean Score Progress</a:t>
            </a:r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611188" y="765175"/>
            <a:ext cx="77978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/>
              <a:t>These graphs shows the performance of the cohort of P7 pupils tested in 2010/11 and then the same cohort tested in S2 last session. 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251520" y="2043724"/>
          <a:ext cx="4968552" cy="2897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5652120" y="2204864"/>
          <a:ext cx="3464788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Chart 2"/>
          <p:cNvGraphicFramePr>
            <a:graphicFrameLocks/>
          </p:cNvGraphicFramePr>
          <p:nvPr/>
        </p:nvGraphicFramePr>
        <p:xfrm>
          <a:off x="-46038" y="923925"/>
          <a:ext cx="5962651" cy="5815013"/>
        </p:xfrm>
        <a:graphic>
          <a:graphicData uri="http://schemas.openxmlformats.org/presentationml/2006/ole">
            <p:oleObj spid="_x0000_s11266" name="Chart" r:id="rId4" imgW="5968501" imgH="5822185" progId="Excel.Chart.8">
              <p:embed/>
            </p:oleObj>
          </a:graphicData>
        </a:graphic>
      </p:graphicFrame>
      <p:sp>
        <p:nvSpPr>
          <p:cNvPr id="2" name="Rectangle 1"/>
          <p:cNvSpPr/>
          <p:nvPr/>
        </p:nvSpPr>
        <p:spPr>
          <a:xfrm>
            <a:off x="6300788" y="1341438"/>
            <a:ext cx="2374900" cy="53467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Maths Mean Scores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  <a:defRPr/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P7 maths mean score has improved each year for the last four years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  <a:defRPr/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P4 maths mean score has improved since 2010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P4 maths mean score has fluctuated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  <a:tabLst>
                <a:tab pos="457200" algn="l"/>
              </a:tabLst>
              <a:defRPr/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P4 and P7 maths mean remains below UK mean of 100.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68" name="Title 4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1143000"/>
          </a:xfrm>
        </p:spPr>
        <p:txBody>
          <a:bodyPr/>
          <a:lstStyle/>
          <a:p>
            <a:r>
              <a:rPr lang="en-GB" smtClean="0"/>
              <a:t>Maths Mean Score Trend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6381328"/>
            <a:ext cx="360040" cy="260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P7</a:t>
            </a:r>
            <a:endParaRPr lang="en-GB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-242888"/>
            <a:ext cx="8229600" cy="1143001"/>
          </a:xfrm>
        </p:spPr>
        <p:txBody>
          <a:bodyPr/>
          <a:lstStyle/>
          <a:p>
            <a:r>
              <a:rPr lang="en-GB" smtClean="0"/>
              <a:t>Literacy Progress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7888" y="1556792"/>
          <a:ext cx="457200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292" name="Chart 4"/>
          <p:cNvGraphicFramePr>
            <a:graphicFrameLocks/>
          </p:cNvGraphicFramePr>
          <p:nvPr/>
        </p:nvGraphicFramePr>
        <p:xfrm>
          <a:off x="4376738" y="1722438"/>
          <a:ext cx="4673600" cy="3341687"/>
        </p:xfrm>
        <a:graphic>
          <a:graphicData uri="http://schemas.openxmlformats.org/presentationml/2006/ole">
            <p:oleObj spid="_x0000_s12292" name="Chart" r:id="rId5" imgW="4676037" imgH="3346994" progId="Excel.Chart.8">
              <p:embed/>
            </p:oleObj>
          </a:graphicData>
        </a:graphic>
      </p:graphicFrame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900113" y="5300663"/>
            <a:ext cx="7508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Wingdings" pitchFamily="2" charset="2"/>
              <a:buChar char="ü"/>
            </a:pPr>
            <a:r>
              <a:rPr lang="en-GB"/>
              <a:t>There are less children (≈11%) scoring a mean score less than 89. 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en-GB"/>
              <a:t>The mean score has increased (≈3%). 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en-GB"/>
              <a:t>There are more children (≈5%) scoring a mean score more than 112.</a:t>
            </a:r>
          </a:p>
        </p:txBody>
      </p:sp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611188" y="765175"/>
            <a:ext cx="77978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/>
              <a:t>These graphs shows the performance of the cohort of P4 pupils tested in 2010/11 and then the same cohort tested in P7 last session. 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593725" y="6308725"/>
            <a:ext cx="7797800" cy="33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sz="1600" i="1" dirty="0"/>
              <a:t>Assessments - 2010-11 Suffolk Reading Test, 2013-14 – New Group Reading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 txBox="1">
            <a:spLocks/>
          </p:cNvSpPr>
          <p:nvPr/>
        </p:nvSpPr>
        <p:spPr bwMode="auto">
          <a:xfrm>
            <a:off x="755650" y="-9939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GB" sz="4400" dirty="0">
                <a:latin typeface="Calibri" pitchFamily="34" charset="0"/>
              </a:rPr>
              <a:t>CfE Levels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476375" y="980728"/>
          <a:ext cx="6563070" cy="269541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723818"/>
                <a:gridCol w="427965"/>
                <a:gridCol w="418041"/>
                <a:gridCol w="427965"/>
                <a:gridCol w="395092"/>
                <a:gridCol w="181459"/>
                <a:gridCol w="593545"/>
                <a:gridCol w="464558"/>
                <a:gridCol w="372143"/>
                <a:gridCol w="450913"/>
                <a:gridCol w="206517"/>
                <a:gridCol w="668021"/>
                <a:gridCol w="409357"/>
                <a:gridCol w="409357"/>
                <a:gridCol w="414319"/>
              </a:tblGrid>
              <a:tr h="539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Primary 1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Primary 4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Primary 7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39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Literacy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Maths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Literacy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Maths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Literacy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Maths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39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11-12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69</a:t>
                      </a: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69</a:t>
                      </a: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55</a:t>
                      </a: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en-GB" sz="1400" dirty="0" smtClean="0">
                          <a:effectLst/>
                        </a:rPr>
                        <a:t>54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en-GB" sz="1400" dirty="0" smtClean="0">
                          <a:effectLst/>
                        </a:rPr>
                        <a:t>73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48</a:t>
                      </a: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39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12-13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69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72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61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61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56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54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39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13-14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74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2"/>
                          </a:solidFill>
                          <a:effectLst/>
                        </a:rPr>
                        <a:t>68</a:t>
                      </a:r>
                      <a:endParaRPr lang="en-GB" sz="14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77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2"/>
                          </a:solidFill>
                          <a:effectLst/>
                        </a:rPr>
                        <a:t>73</a:t>
                      </a:r>
                      <a:endParaRPr lang="en-GB" sz="14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66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2"/>
                          </a:solidFill>
                          <a:effectLst/>
                        </a:rPr>
                        <a:t>61</a:t>
                      </a:r>
                      <a:endParaRPr lang="en-GB" sz="14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65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2"/>
                          </a:solidFill>
                          <a:effectLst/>
                        </a:rPr>
                        <a:t>62</a:t>
                      </a:r>
                      <a:endParaRPr lang="en-GB" sz="14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59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2"/>
                          </a:solidFill>
                          <a:effectLst/>
                        </a:rPr>
                        <a:t>56</a:t>
                      </a:r>
                      <a:endParaRPr lang="en-GB" sz="14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59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2"/>
                          </a:solidFill>
                          <a:effectLst/>
                        </a:rPr>
                        <a:t>57</a:t>
                      </a:r>
                      <a:endParaRPr lang="en-GB" sz="14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3386" name="Rectangle 11"/>
          <p:cNvSpPr>
            <a:spLocks noChangeArrowheads="1"/>
          </p:cNvSpPr>
          <p:nvPr/>
        </p:nvSpPr>
        <p:spPr bwMode="auto">
          <a:xfrm>
            <a:off x="1330325" y="3861048"/>
            <a:ext cx="76327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% Pupils </a:t>
            </a:r>
            <a:r>
              <a:rPr lang="en-GB" altLang="en-US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with Levels</a:t>
            </a:r>
            <a:r>
              <a:rPr lang="en-GB" altLang="en-US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– at or better than expected level </a:t>
            </a:r>
            <a:r>
              <a:rPr lang="en-GB" altLang="en-US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eg</a:t>
            </a:r>
            <a:r>
              <a:rPr lang="en-GB" altLang="en-US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if a school enters data for 1 pupil who achieves a level they will have 100% !</a:t>
            </a:r>
            <a:endParaRPr lang="en-GB" altLang="en-US" sz="800" dirty="0"/>
          </a:p>
          <a:p>
            <a:r>
              <a:rPr lang="en-GB" altLang="en-US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% </a:t>
            </a:r>
            <a:r>
              <a:rPr lang="en-GB" altLang="en-US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Pupils </a:t>
            </a:r>
            <a:r>
              <a:rPr lang="en-GB" altLang="en-US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on roll </a:t>
            </a:r>
            <a:r>
              <a:rPr lang="en-GB" altLang="en-US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-  </a:t>
            </a:r>
            <a:r>
              <a:rPr lang="en-GB" altLang="en-US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at or better than expected level</a:t>
            </a:r>
            <a:endParaRPr lang="en-GB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 txBox="1">
            <a:spLocks/>
          </p:cNvSpPr>
          <p:nvPr/>
        </p:nvSpPr>
        <p:spPr bwMode="auto">
          <a:xfrm>
            <a:off x="755650" y="-9939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GB" sz="4400" dirty="0">
                <a:latin typeface="Calibri" pitchFamily="34" charset="0"/>
              </a:rPr>
              <a:t>CfE Levels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476375" y="980728"/>
          <a:ext cx="6563070" cy="269541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723818"/>
                <a:gridCol w="427965"/>
                <a:gridCol w="418041"/>
                <a:gridCol w="427965"/>
                <a:gridCol w="395092"/>
                <a:gridCol w="181459"/>
                <a:gridCol w="593545"/>
                <a:gridCol w="464558"/>
                <a:gridCol w="372143"/>
                <a:gridCol w="450913"/>
                <a:gridCol w="206517"/>
                <a:gridCol w="668021"/>
                <a:gridCol w="409357"/>
                <a:gridCol w="409357"/>
                <a:gridCol w="414319"/>
              </a:tblGrid>
              <a:tr h="539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Primary 1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Primary 4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Primary 7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39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Literacy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Maths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Literacy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Maths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Literacy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Maths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39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11-12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69</a:t>
                      </a: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69</a:t>
                      </a: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55</a:t>
                      </a: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en-GB" sz="1400" dirty="0" smtClean="0">
                          <a:effectLst/>
                        </a:rPr>
                        <a:t>54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en-GB" sz="1400" dirty="0" smtClean="0">
                          <a:effectLst/>
                        </a:rPr>
                        <a:t>73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48</a:t>
                      </a: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39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12-13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69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72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61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61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56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54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39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13-14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74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2"/>
                          </a:solidFill>
                          <a:effectLst/>
                        </a:rPr>
                        <a:t>68</a:t>
                      </a:r>
                      <a:endParaRPr lang="en-GB" sz="14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77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2"/>
                          </a:solidFill>
                          <a:effectLst/>
                        </a:rPr>
                        <a:t>73</a:t>
                      </a:r>
                      <a:endParaRPr lang="en-GB" sz="14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66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2"/>
                          </a:solidFill>
                          <a:effectLst/>
                        </a:rPr>
                        <a:t>61</a:t>
                      </a:r>
                      <a:endParaRPr lang="en-GB" sz="14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65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2"/>
                          </a:solidFill>
                          <a:effectLst/>
                        </a:rPr>
                        <a:t>62</a:t>
                      </a:r>
                      <a:endParaRPr lang="en-GB" sz="14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59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2"/>
                          </a:solidFill>
                          <a:effectLst/>
                        </a:rPr>
                        <a:t>56</a:t>
                      </a:r>
                      <a:endParaRPr lang="en-GB" sz="14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59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accent2"/>
                          </a:solidFill>
                          <a:effectLst/>
                        </a:rPr>
                        <a:t>57</a:t>
                      </a:r>
                      <a:endParaRPr lang="en-GB" sz="14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3386" name="Rectangle 11"/>
          <p:cNvSpPr>
            <a:spLocks noChangeArrowheads="1"/>
          </p:cNvSpPr>
          <p:nvPr/>
        </p:nvSpPr>
        <p:spPr bwMode="auto">
          <a:xfrm>
            <a:off x="1330325" y="3861048"/>
            <a:ext cx="76327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% Pupils </a:t>
            </a:r>
            <a:r>
              <a:rPr lang="en-GB" altLang="en-US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with Levels</a:t>
            </a:r>
            <a:r>
              <a:rPr lang="en-GB" altLang="en-US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– at or better than expected level </a:t>
            </a:r>
            <a:r>
              <a:rPr lang="en-GB" altLang="en-US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eg</a:t>
            </a:r>
            <a:r>
              <a:rPr lang="en-GB" altLang="en-US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if a school enters data for 1 pupil who achieves a level they will have 100% !</a:t>
            </a:r>
            <a:endParaRPr lang="en-GB" altLang="en-US" sz="800" dirty="0"/>
          </a:p>
          <a:p>
            <a:r>
              <a:rPr lang="en-GB" altLang="en-US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% </a:t>
            </a:r>
            <a:r>
              <a:rPr lang="en-GB" altLang="en-US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Pupils </a:t>
            </a:r>
            <a:r>
              <a:rPr lang="en-GB" altLang="en-US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on roll </a:t>
            </a:r>
            <a:r>
              <a:rPr lang="en-GB" altLang="en-US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-  </a:t>
            </a:r>
            <a:r>
              <a:rPr lang="en-GB" altLang="en-US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at or better than expected level</a:t>
            </a:r>
            <a:endParaRPr lang="en-GB" alt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5157192"/>
            <a:ext cx="633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Discuss</a:t>
            </a:r>
          </a:p>
          <a:p>
            <a:r>
              <a:rPr lang="en-GB" sz="2400" dirty="0" smtClean="0"/>
              <a:t> </a:t>
            </a:r>
          </a:p>
          <a:p>
            <a:r>
              <a:rPr lang="en-GB" sz="2400" dirty="0" smtClean="0"/>
              <a:t>What can be done to increase the numbers of pupils achieving a level? 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Color pencils academic presentation</Template>
  <TotalTime>1433</TotalTime>
  <Words>1686</Words>
  <Application>Microsoft Office PowerPoint</Application>
  <PresentationFormat>On-screen Show (4:3)</PresentationFormat>
  <Paragraphs>442</Paragraphs>
  <Slides>28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Wingdings</vt:lpstr>
      <vt:lpstr>Times New Roman</vt:lpstr>
      <vt:lpstr>Courier New</vt:lpstr>
      <vt:lpstr>Century Schoolbook</vt:lpstr>
      <vt:lpstr>Thème Office</vt:lpstr>
      <vt:lpstr>Microsoft Excel Chart</vt:lpstr>
      <vt:lpstr>2013-14 Attainment  </vt:lpstr>
      <vt:lpstr>Title</vt:lpstr>
      <vt:lpstr>Slide 3</vt:lpstr>
      <vt:lpstr>P4-P7 Maths Progress (10/11 to 13/14) </vt:lpstr>
      <vt:lpstr>P7-S2 Maths Progress (10/11 to 13/14) </vt:lpstr>
      <vt:lpstr>Maths Mean Score Trend</vt:lpstr>
      <vt:lpstr>Literacy Progress</vt:lpstr>
      <vt:lpstr>Slide 8</vt:lpstr>
      <vt:lpstr>Slide 9</vt:lpstr>
      <vt:lpstr>Performance in Primary One </vt:lpstr>
      <vt:lpstr>Pim5 Distribution</vt:lpstr>
      <vt:lpstr>P1 Pim5   2013-14</vt:lpstr>
      <vt:lpstr>YARC Distribution</vt:lpstr>
      <vt:lpstr>P1 YARC and Maths Distribution Comparison</vt:lpstr>
      <vt:lpstr>Performance in Primary 4 </vt:lpstr>
      <vt:lpstr>P4 Reading Distribution</vt:lpstr>
      <vt:lpstr>P4 Maths Distribution</vt:lpstr>
      <vt:lpstr>P4 Performance</vt:lpstr>
      <vt:lpstr>P4 Questions</vt:lpstr>
      <vt:lpstr>P4 Reading and Maths Distribution Comparison</vt:lpstr>
      <vt:lpstr>Performance in Primary 7</vt:lpstr>
      <vt:lpstr>P7 Reading Distribution</vt:lpstr>
      <vt:lpstr>P7 Maths Distribution</vt:lpstr>
      <vt:lpstr>P7 Performance</vt:lpstr>
      <vt:lpstr>P7 Questions</vt:lpstr>
      <vt:lpstr>P7 Reading and Maths Distribution Comparison</vt:lpstr>
      <vt:lpstr>Slide 27</vt:lpstr>
      <vt:lpstr>So what 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Peter Gorrie</dc:creator>
  <cp:keywords/>
  <cp:lastModifiedBy>Peter Gorrie</cp:lastModifiedBy>
  <cp:revision>89</cp:revision>
  <dcterms:created xsi:type="dcterms:W3CDTF">2014-08-29T07:52:20Z</dcterms:created>
  <dcterms:modified xsi:type="dcterms:W3CDTF">2014-09-08T20:25:39Z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TC103814939990</vt:lpwstr>
  </property>
</Properties>
</file>