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4" y="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62DAB-5BEE-447C-A334-8EEA2CF3D5BD}" type="datetimeFigureOut">
              <a:rPr lang="en-GB" smtClean="0"/>
              <a:pPr/>
              <a:t>15/09/2014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383FE-E695-45BA-A0F5-636B1E01B9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37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6938"/>
            <a:fld id="{3FB2BA40-5999-4A93-8F91-10D468F1E6F2}" type="slidenum">
              <a:rPr lang="en-GB" smtClean="0"/>
              <a:pPr defTabSz="896938"/>
              <a:t>1</a:t>
            </a:fld>
            <a:endParaRPr lang="en-GB" smtClean="0"/>
          </a:p>
        </p:txBody>
      </p:sp>
      <p:sp>
        <p:nvSpPr>
          <p:cNvPr id="115715" name="Rectangle 7"/>
          <p:cNvSpPr txBox="1">
            <a:spLocks noGrp="1" noChangeArrowheads="1"/>
          </p:cNvSpPr>
          <p:nvPr/>
        </p:nvSpPr>
        <p:spPr bwMode="auto">
          <a:xfrm>
            <a:off x="3885275" y="8686652"/>
            <a:ext cx="2972725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8" tIns="44889" rIns="89778" bIns="44889" anchor="b"/>
          <a:lstStyle/>
          <a:p>
            <a:pPr algn="r"/>
            <a:fld id="{3DB812C4-1770-4FEB-8E1B-549C81C6FE11}" type="slidenum">
              <a:rPr lang="en-US" sz="1200">
                <a:latin typeface="Arial" charset="0"/>
              </a:rPr>
              <a:pPr algn="r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3326"/>
            <a:ext cx="5026369" cy="4114651"/>
          </a:xfrm>
          <a:noFill/>
          <a:ln/>
        </p:spPr>
        <p:txBody>
          <a:bodyPr lIns="89778" tIns="44889" rIns="89778" bIns="44889"/>
          <a:lstStyle/>
          <a:p>
            <a:pPr eaLnBrk="1" hangingPunct="1"/>
            <a:r>
              <a:rPr lang="en-GB" smtClean="0"/>
              <a:t>Welcome</a:t>
            </a:r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0847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6938"/>
            <a:fld id="{AAD916D5-A8F2-4300-AD15-7DF29ACBCE7F}" type="slidenum">
              <a:rPr lang="en-GB" smtClean="0"/>
              <a:pPr defTabSz="896938"/>
              <a:t>2</a:t>
            </a:fld>
            <a:endParaRPr lang="en-GB" smtClean="0"/>
          </a:p>
        </p:txBody>
      </p:sp>
      <p:sp>
        <p:nvSpPr>
          <p:cNvPr id="116739" name="Rectangle 7"/>
          <p:cNvSpPr txBox="1">
            <a:spLocks noGrp="1" noChangeArrowheads="1"/>
          </p:cNvSpPr>
          <p:nvPr/>
        </p:nvSpPr>
        <p:spPr bwMode="auto">
          <a:xfrm>
            <a:off x="3885275" y="8686652"/>
            <a:ext cx="2972725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8" tIns="44889" rIns="89778" bIns="44889" anchor="b"/>
          <a:lstStyle/>
          <a:p>
            <a:pPr algn="r"/>
            <a:fld id="{4FA1044F-E990-4CE9-A05F-DA772AE597E9}" type="slidenum">
              <a:rPr lang="en-US" sz="1200">
                <a:latin typeface="Arial" charset="0"/>
              </a:rPr>
              <a:pPr algn="r"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116740" name="Rectangle 7"/>
          <p:cNvSpPr txBox="1">
            <a:spLocks noGrp="1" noChangeArrowheads="1"/>
          </p:cNvSpPr>
          <p:nvPr/>
        </p:nvSpPr>
        <p:spPr bwMode="auto">
          <a:xfrm>
            <a:off x="3885275" y="8686652"/>
            <a:ext cx="2972725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0" tIns="44105" rIns="88210" bIns="44105" anchor="b"/>
          <a:lstStyle/>
          <a:p>
            <a:pPr algn="r" defTabSz="881063" eaLnBrk="0" hangingPunct="0"/>
            <a:fld id="{64C62254-9181-4EC4-834F-22634FEB7F07}" type="slidenum">
              <a:rPr lang="en-GB" sz="1200">
                <a:latin typeface="Times New Roman" pitchFamily="18" charset="0"/>
              </a:rPr>
              <a:pPr algn="r" defTabSz="881063" eaLnBrk="0" hangingPunct="0"/>
              <a:t>2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1167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696" y="4373024"/>
            <a:ext cx="5529170" cy="4113167"/>
          </a:xfrm>
          <a:noFill/>
          <a:ln/>
        </p:spPr>
        <p:txBody>
          <a:bodyPr lIns="88210" tIns="44105" rIns="88210" bIns="44105"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GB" sz="1600" smtClean="0"/>
              <a:t>&lt; Read slide &gt;</a:t>
            </a:r>
            <a:endParaRPr lang="en-US" sz="1600" smtClean="0"/>
          </a:p>
          <a:p>
            <a:pPr eaLnBrk="1" hangingPunct="1"/>
            <a:endParaRPr lang="en-GB" sz="1000" smtClean="0"/>
          </a:p>
        </p:txBody>
      </p:sp>
      <p:sp>
        <p:nvSpPr>
          <p:cNvPr id="116743" name="Rectangle 3"/>
          <p:cNvSpPr>
            <a:spLocks noChangeArrowheads="1"/>
          </p:cNvSpPr>
          <p:nvPr/>
        </p:nvSpPr>
        <p:spPr bwMode="auto">
          <a:xfrm>
            <a:off x="909285" y="4356690"/>
            <a:ext cx="5529170" cy="411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0" tIns="44105" rIns="88210" bIns="44105"/>
          <a:lstStyle/>
          <a:p>
            <a:pPr>
              <a:spcBef>
                <a:spcPct val="30000"/>
              </a:spcBef>
            </a:pPr>
            <a:endParaRPr lang="en-US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2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6938"/>
            <a:fld id="{332A443B-616D-4E7B-BF82-1D046CA7FBE1}" type="slidenum">
              <a:rPr lang="en-GB" smtClean="0"/>
              <a:pPr defTabSz="896938"/>
              <a:t>3</a:t>
            </a:fld>
            <a:endParaRPr lang="en-GB" smtClean="0"/>
          </a:p>
        </p:txBody>
      </p:sp>
      <p:sp>
        <p:nvSpPr>
          <p:cNvPr id="120835" name="Rectangle 7"/>
          <p:cNvSpPr txBox="1">
            <a:spLocks noGrp="1" noChangeArrowheads="1"/>
          </p:cNvSpPr>
          <p:nvPr/>
        </p:nvSpPr>
        <p:spPr bwMode="auto">
          <a:xfrm>
            <a:off x="3885275" y="8686652"/>
            <a:ext cx="2972725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8" tIns="44889" rIns="89778" bIns="44889" anchor="b"/>
          <a:lstStyle/>
          <a:p>
            <a:pPr algn="r"/>
            <a:fld id="{63146837-70C9-4EA2-A597-A1FF8E9523BD}" type="slidenum">
              <a:rPr lang="en-US" sz="1200">
                <a:latin typeface="Arial" charset="0"/>
              </a:rPr>
              <a:pPr algn="r"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120836" name="Rectangle 7"/>
          <p:cNvSpPr txBox="1">
            <a:spLocks noGrp="1" noChangeArrowheads="1"/>
          </p:cNvSpPr>
          <p:nvPr/>
        </p:nvSpPr>
        <p:spPr bwMode="auto">
          <a:xfrm>
            <a:off x="3885275" y="8686652"/>
            <a:ext cx="2972725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0" tIns="44105" rIns="88210" bIns="44105" anchor="b"/>
          <a:lstStyle/>
          <a:p>
            <a:pPr algn="r" defTabSz="881063" eaLnBrk="0" hangingPunct="0"/>
            <a:fld id="{3DF049C8-CB91-4EA6-82F3-B00891D4A886}" type="slidenum">
              <a:rPr lang="en-GB" sz="1200">
                <a:latin typeface="Times New Roman" pitchFamily="18" charset="0"/>
              </a:rPr>
              <a:pPr algn="r" defTabSz="881063" eaLnBrk="0" hangingPunct="0"/>
              <a:t>3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1208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696" y="4373024"/>
            <a:ext cx="5529170" cy="4113167"/>
          </a:xfrm>
          <a:noFill/>
          <a:ln/>
        </p:spPr>
        <p:txBody>
          <a:bodyPr lIns="88210" tIns="44105" rIns="88210" bIns="44105"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GB" sz="1600" smtClean="0"/>
              <a:t>&lt; Read slide &gt;</a:t>
            </a:r>
            <a:endParaRPr lang="en-US" sz="1600" smtClean="0"/>
          </a:p>
          <a:p>
            <a:pPr eaLnBrk="1" hangingPunct="1"/>
            <a:endParaRPr lang="en-GB" sz="1000" smtClean="0"/>
          </a:p>
        </p:txBody>
      </p:sp>
      <p:sp>
        <p:nvSpPr>
          <p:cNvPr id="120839" name="Rectangle 3"/>
          <p:cNvSpPr>
            <a:spLocks noChangeArrowheads="1"/>
          </p:cNvSpPr>
          <p:nvPr/>
        </p:nvSpPr>
        <p:spPr bwMode="auto">
          <a:xfrm>
            <a:off x="909285" y="4356690"/>
            <a:ext cx="5529170" cy="411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0" tIns="44105" rIns="88210" bIns="44105"/>
          <a:lstStyle/>
          <a:p>
            <a:pPr>
              <a:spcBef>
                <a:spcPct val="30000"/>
              </a:spcBef>
            </a:pPr>
            <a:endParaRPr lang="en-US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35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6938"/>
            <a:fld id="{7F55F974-150D-44FC-A4D4-4840F7FB7FC6}" type="slidenum">
              <a:rPr lang="en-GB" smtClean="0"/>
              <a:pPr defTabSz="896938"/>
              <a:t>4</a:t>
            </a:fld>
            <a:endParaRPr lang="en-GB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After the local government election in May 2012, the Capital Coalition set out its commitment to build a cooperative, more prosperous, Edinburgh in which every resident and community benefits.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53 Capital Coalition Pledges were agreed in August 2012.  The pledges are about building a Co-operative Capital, with decision-making that shows the Capital Coalition is listening to public opinion.  A key part of this means being accessible and transparent about performance.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Details are on the CEC website and are regularly reviewed by the coalition to ensure they are being met. </a:t>
            </a:r>
          </a:p>
        </p:txBody>
      </p:sp>
    </p:spTree>
    <p:extLst>
      <p:ext uri="{BB962C8B-B14F-4D97-AF65-F5344CB8AC3E}">
        <p14:creationId xmlns:p14="http://schemas.microsoft.com/office/powerpoint/2010/main" val="1002625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6938"/>
            <a:fld id="{77937C50-0A47-4AC8-9C28-9B5295FD38CD}" type="slidenum">
              <a:rPr lang="en-GB" smtClean="0"/>
              <a:pPr defTabSz="896938"/>
              <a:t>5</a:t>
            </a:fld>
            <a:endParaRPr lang="en-GB" smtClean="0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85275" y="8686652"/>
            <a:ext cx="2972725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8" tIns="44889" rIns="89778" bIns="44889" anchor="b"/>
          <a:lstStyle/>
          <a:p>
            <a:pPr algn="r"/>
            <a:fld id="{C6581185-B2A7-44F3-8F10-66CDA7AAC204}" type="slidenum">
              <a:rPr lang="en-US" sz="1200">
                <a:latin typeface="Arial" charset="0"/>
              </a:rPr>
              <a:pPr algn="r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3326"/>
            <a:ext cx="5026369" cy="4114651"/>
          </a:xfrm>
          <a:noFill/>
          <a:ln/>
        </p:spPr>
        <p:txBody>
          <a:bodyPr lIns="89778" tIns="44889" rIns="89778" bIns="44889"/>
          <a:lstStyle/>
          <a:p>
            <a:pPr eaLnBrk="1" hangingPunct="1"/>
            <a:r>
              <a:rPr lang="en-GB" smtClean="0"/>
              <a:t>The City of Edinburgh Council consists of five Service Areas, with the Director of each Service Area being responsible to the Chief Executive, Sue Bruce.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Children and Families (Gillian Tee)</a:t>
            </a:r>
          </a:p>
          <a:p>
            <a:pPr eaLnBrk="1" hangingPunct="1"/>
            <a:r>
              <a:rPr lang="en-GB" smtClean="0"/>
              <a:t>Corporate Governance (Alastair Maclean)</a:t>
            </a:r>
          </a:p>
          <a:p>
            <a:pPr eaLnBrk="1" hangingPunct="1"/>
            <a:r>
              <a:rPr lang="en-GB" smtClean="0"/>
              <a:t>Services for Communities (Mark Turley)</a:t>
            </a:r>
          </a:p>
          <a:p>
            <a:pPr eaLnBrk="1" hangingPunct="1"/>
            <a:r>
              <a:rPr lang="en-GB" smtClean="0"/>
              <a:t>Health and Social Care (Peter Gabbitas) </a:t>
            </a:r>
          </a:p>
          <a:p>
            <a:pPr eaLnBrk="1" hangingPunct="1"/>
            <a:r>
              <a:rPr lang="en-GB" smtClean="0"/>
              <a:t>Economic Development (Greg Ward) 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28144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6938"/>
            <a:fld id="{D13D503D-373C-41A8-A87A-E09F006D0D12}" type="slidenum">
              <a:rPr lang="en-GB" smtClean="0"/>
              <a:pPr defTabSz="896938"/>
              <a:t>11</a:t>
            </a:fld>
            <a:endParaRPr lang="en-GB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The service has 9000 staff (including teachers) and an annual budget of £380m. Its responsibilities cover:</a:t>
            </a:r>
          </a:p>
          <a:p>
            <a:pPr eaLnBrk="1" hangingPunct="1">
              <a:buFontTx/>
              <a:buChar char="•"/>
            </a:pPr>
            <a:endParaRPr lang="en-GB" smtClean="0"/>
          </a:p>
          <a:p>
            <a:pPr eaLnBrk="1" hangingPunct="1">
              <a:buFontTx/>
              <a:buChar char="•"/>
            </a:pPr>
            <a:r>
              <a:rPr lang="en-GB" smtClean="0"/>
              <a:t>3,000 children (aged three to five) attending 18 nursery schools, 78 nursery classes in primary schools, two nursery classes in a special school, 12 Health and Social Care centres, and the Council's workplace nursery.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Over 1,500 teachers providing learning and teaching to over 24,000 pupils in over 90 primary schools.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Over 1,700 teachers providing learning and teaching to over 19,000 pupils at 23 secondary schools. 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Over 700 pupils with special needs who are catered for in our special schools and classes.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Around 40 community centres providing a range of learning, teaching and support services to residents of the city.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Recruiting and supporting carers (foster, adoptive and day carers) for over 400 children.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Over 100 residential care places are provided for children in young person centres, two secure accommodation units, four close support units and a unit which provides respite care for about 70 young people. </a:t>
            </a:r>
          </a:p>
          <a:p>
            <a:pPr eaLnBrk="1" hangingPunct="1">
              <a:buFontTx/>
              <a:buChar char="•"/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7219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6938"/>
            <a:fld id="{77937C50-0A47-4AC8-9C28-9B5295FD38CD}" type="slidenum">
              <a:rPr lang="en-GB" smtClean="0"/>
              <a:pPr defTabSz="896938"/>
              <a:t>12</a:t>
            </a:fld>
            <a:endParaRPr lang="en-GB" smtClean="0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85275" y="8686652"/>
            <a:ext cx="2972725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8" tIns="44889" rIns="89778" bIns="44889" anchor="b"/>
          <a:lstStyle/>
          <a:p>
            <a:pPr algn="r"/>
            <a:fld id="{C6581185-B2A7-44F3-8F10-66CDA7AAC204}" type="slidenum">
              <a:rPr lang="en-US" sz="1200">
                <a:latin typeface="Arial" charset="0"/>
              </a:rPr>
              <a:pPr algn="r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3326"/>
            <a:ext cx="5026369" cy="4114651"/>
          </a:xfrm>
          <a:noFill/>
          <a:ln/>
        </p:spPr>
        <p:txBody>
          <a:bodyPr lIns="89778" tIns="44889" rIns="89778" bIns="44889"/>
          <a:lstStyle/>
          <a:p>
            <a:pPr eaLnBrk="1" hangingPunct="1"/>
            <a:r>
              <a:rPr lang="en-GB" smtClean="0"/>
              <a:t>The City of Edinburgh Council consists of five Service Areas, with the Director of each Service Area being responsible to the Chief Executive, Sue Bruce.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Children and Families (Gillian Tee)</a:t>
            </a:r>
          </a:p>
          <a:p>
            <a:pPr eaLnBrk="1" hangingPunct="1"/>
            <a:r>
              <a:rPr lang="en-GB" smtClean="0"/>
              <a:t>Corporate Governance (Alastair Maclean)</a:t>
            </a:r>
          </a:p>
          <a:p>
            <a:pPr eaLnBrk="1" hangingPunct="1"/>
            <a:r>
              <a:rPr lang="en-GB" smtClean="0"/>
              <a:t>Services for Communities (Mark Turley)</a:t>
            </a:r>
          </a:p>
          <a:p>
            <a:pPr eaLnBrk="1" hangingPunct="1"/>
            <a:r>
              <a:rPr lang="en-GB" smtClean="0"/>
              <a:t>Health and Social Care (Peter Gabbitas) </a:t>
            </a:r>
          </a:p>
          <a:p>
            <a:pPr eaLnBrk="1" hangingPunct="1"/>
            <a:r>
              <a:rPr lang="en-GB" smtClean="0"/>
              <a:t>Economic Development (Greg Ward) 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91401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6938"/>
            <a:fld id="{332A443B-616D-4E7B-BF82-1D046CA7FBE1}" type="slidenum">
              <a:rPr lang="en-GB" smtClean="0"/>
              <a:pPr defTabSz="896938"/>
              <a:t>13</a:t>
            </a:fld>
            <a:endParaRPr lang="en-GB" smtClean="0"/>
          </a:p>
        </p:txBody>
      </p:sp>
      <p:sp>
        <p:nvSpPr>
          <p:cNvPr id="120835" name="Rectangle 7"/>
          <p:cNvSpPr txBox="1">
            <a:spLocks noGrp="1" noChangeArrowheads="1"/>
          </p:cNvSpPr>
          <p:nvPr/>
        </p:nvSpPr>
        <p:spPr bwMode="auto">
          <a:xfrm>
            <a:off x="3885275" y="8686652"/>
            <a:ext cx="2972725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8" tIns="44889" rIns="89778" bIns="44889" anchor="b"/>
          <a:lstStyle/>
          <a:p>
            <a:pPr algn="r"/>
            <a:fld id="{63146837-70C9-4EA2-A597-A1FF8E9523BD}" type="slidenum">
              <a:rPr lang="en-US" sz="1200">
                <a:latin typeface="Arial" charset="0"/>
              </a:rPr>
              <a:pPr algn="r"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120836" name="Rectangle 7"/>
          <p:cNvSpPr txBox="1">
            <a:spLocks noGrp="1" noChangeArrowheads="1"/>
          </p:cNvSpPr>
          <p:nvPr/>
        </p:nvSpPr>
        <p:spPr bwMode="auto">
          <a:xfrm>
            <a:off x="3885275" y="8686652"/>
            <a:ext cx="2972725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0" tIns="44105" rIns="88210" bIns="44105" anchor="b"/>
          <a:lstStyle/>
          <a:p>
            <a:pPr algn="r" defTabSz="881063" eaLnBrk="0" hangingPunct="0"/>
            <a:fld id="{3DF049C8-CB91-4EA6-82F3-B00891D4A886}" type="slidenum">
              <a:rPr lang="en-GB" sz="1200">
                <a:latin typeface="Times New Roman" pitchFamily="18" charset="0"/>
              </a:rPr>
              <a:pPr algn="r" defTabSz="881063" eaLnBrk="0" hangingPunct="0"/>
              <a:t>13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1208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696" y="4373024"/>
            <a:ext cx="5529170" cy="4113167"/>
          </a:xfrm>
          <a:noFill/>
          <a:ln/>
        </p:spPr>
        <p:txBody>
          <a:bodyPr lIns="88210" tIns="44105" rIns="88210" bIns="44105"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GB" sz="1600" smtClean="0"/>
              <a:t>&lt; Read slide &gt;</a:t>
            </a:r>
            <a:endParaRPr lang="en-US" sz="1600" smtClean="0"/>
          </a:p>
          <a:p>
            <a:pPr eaLnBrk="1" hangingPunct="1"/>
            <a:endParaRPr lang="en-GB" sz="1000" smtClean="0"/>
          </a:p>
        </p:txBody>
      </p:sp>
      <p:sp>
        <p:nvSpPr>
          <p:cNvPr id="120839" name="Rectangle 3"/>
          <p:cNvSpPr>
            <a:spLocks noChangeArrowheads="1"/>
          </p:cNvSpPr>
          <p:nvPr/>
        </p:nvSpPr>
        <p:spPr bwMode="auto">
          <a:xfrm>
            <a:off x="909285" y="4356690"/>
            <a:ext cx="5529170" cy="411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0" tIns="44105" rIns="88210" bIns="44105"/>
          <a:lstStyle/>
          <a:p>
            <a:pPr>
              <a:spcBef>
                <a:spcPct val="30000"/>
              </a:spcBef>
            </a:pPr>
            <a:endParaRPr lang="en-US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8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3F91-85F2-498F-B97C-28CEECF686D9}" type="datetimeFigureOut">
              <a:rPr lang="en-GB" smtClean="0"/>
              <a:pPr/>
              <a:t>15/09/2014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AB68-F38C-43CC-A73E-188B9BF2F2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3F91-85F2-498F-B97C-28CEECF686D9}" type="datetimeFigureOut">
              <a:rPr lang="en-GB" smtClean="0"/>
              <a:pPr/>
              <a:t>15/09/2014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AB68-F38C-43CC-A73E-188B9BF2F2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3F91-85F2-498F-B97C-28CEECF686D9}" type="datetimeFigureOut">
              <a:rPr lang="en-GB" smtClean="0"/>
              <a:pPr/>
              <a:t>15/09/2014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AB68-F38C-43CC-A73E-188B9BF2F2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3F91-85F2-498F-B97C-28CEECF686D9}" type="datetimeFigureOut">
              <a:rPr lang="en-GB" smtClean="0"/>
              <a:pPr/>
              <a:t>15/09/2014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AB68-F38C-43CC-A73E-188B9BF2F2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3F91-85F2-498F-B97C-28CEECF686D9}" type="datetimeFigureOut">
              <a:rPr lang="en-GB" smtClean="0"/>
              <a:pPr/>
              <a:t>15/09/2014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AB68-F38C-43CC-A73E-188B9BF2F2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3F91-85F2-498F-B97C-28CEECF686D9}" type="datetimeFigureOut">
              <a:rPr lang="en-GB" smtClean="0"/>
              <a:pPr/>
              <a:t>15/09/2014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AB68-F38C-43CC-A73E-188B9BF2F2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3F91-85F2-498F-B97C-28CEECF686D9}" type="datetimeFigureOut">
              <a:rPr lang="en-GB" smtClean="0"/>
              <a:pPr/>
              <a:t>15/09/2014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AB68-F38C-43CC-A73E-188B9BF2F2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3F91-85F2-498F-B97C-28CEECF686D9}" type="datetimeFigureOut">
              <a:rPr lang="en-GB" smtClean="0"/>
              <a:pPr/>
              <a:t>15/09/2014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AB68-F38C-43CC-A73E-188B9BF2F2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3F91-85F2-498F-B97C-28CEECF686D9}" type="datetimeFigureOut">
              <a:rPr lang="en-GB" smtClean="0"/>
              <a:pPr/>
              <a:t>15/09/2014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AB68-F38C-43CC-A73E-188B9BF2F2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3F91-85F2-498F-B97C-28CEECF686D9}" type="datetimeFigureOut">
              <a:rPr lang="en-GB" smtClean="0"/>
              <a:pPr/>
              <a:t>15/09/2014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AB68-F38C-43CC-A73E-188B9BF2F2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3F91-85F2-498F-B97C-28CEECF686D9}" type="datetimeFigureOut">
              <a:rPr lang="en-GB" smtClean="0"/>
              <a:pPr/>
              <a:t>15/09/2014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AB68-F38C-43CC-A73E-188B9BF2F2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3F91-85F2-498F-B97C-28CEECF686D9}" type="datetimeFigureOut">
              <a:rPr lang="en-GB" smtClean="0"/>
              <a:pPr/>
              <a:t>15/09/2014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CAB68-F38C-43CC-A73E-188B9BF2F21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/>
        </p:nvSpPr>
        <p:spPr bwMode="auto">
          <a:xfrm>
            <a:off x="457200" y="6092825"/>
            <a:ext cx="3394075" cy="612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200" b="1" dirty="0">
              <a:solidFill>
                <a:srgbClr val="006F8A"/>
              </a:solidFill>
              <a:latin typeface="+mn-lt"/>
            </a:endParaRPr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subTitle" idx="4294967295"/>
          </p:nvPr>
        </p:nvSpPr>
        <p:spPr>
          <a:xfrm>
            <a:off x="1562100" y="3895725"/>
            <a:ext cx="6226175" cy="1433513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dirty="0" smtClean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1600" dirty="0" smtClean="0"/>
          </a:p>
        </p:txBody>
      </p:sp>
      <p:pic>
        <p:nvPicPr>
          <p:cNvPr id="6149" name="Picture 6" descr="Edinburgh 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5076056" y="980728"/>
            <a:ext cx="3780185" cy="259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800" b="1" kern="0" dirty="0" smtClean="0">
                <a:solidFill>
                  <a:srgbClr val="CC3333"/>
                </a:solidFill>
                <a:latin typeface="+mj-lt"/>
                <a:ea typeface="+mj-ea"/>
                <a:cs typeface="+mj-cs"/>
              </a:rPr>
              <a:t>City of Edinburgh</a:t>
            </a:r>
          </a:p>
          <a:p>
            <a:pPr algn="ctr">
              <a:defRPr/>
            </a:pPr>
            <a:endParaRPr lang="en-GB" sz="2800" b="1" kern="0" dirty="0" smtClean="0">
              <a:solidFill>
                <a:srgbClr val="CC3333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GB" sz="2800" b="1" kern="0" dirty="0" smtClean="0">
                <a:solidFill>
                  <a:srgbClr val="CC3333"/>
                </a:solidFill>
                <a:latin typeface="+mj-lt"/>
                <a:ea typeface="+mj-ea"/>
                <a:cs typeface="+mj-cs"/>
              </a:rPr>
              <a:t>New Staff Induction</a:t>
            </a:r>
          </a:p>
          <a:p>
            <a:pPr algn="ctr">
              <a:defRPr/>
            </a:pPr>
            <a:endParaRPr lang="en-GB" sz="2800" b="1" kern="0" dirty="0" smtClean="0">
              <a:solidFill>
                <a:srgbClr val="CC3333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GB" sz="2800" b="1" dirty="0" smtClean="0">
                <a:solidFill>
                  <a:srgbClr val="CC3333"/>
                </a:solidFill>
              </a:rPr>
              <a:t>Welcome</a:t>
            </a:r>
          </a:p>
          <a:p>
            <a:pPr algn="r">
              <a:defRPr/>
            </a:pPr>
            <a:endParaRPr lang="en-GB" sz="2800" b="1" kern="0" dirty="0">
              <a:solidFill>
                <a:srgbClr val="CC3333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Staff Benefits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064896" cy="4248472"/>
          </a:xfrm>
        </p:spPr>
        <p:txBody>
          <a:bodyPr>
            <a:noAutofit/>
          </a:bodyPr>
          <a:lstStyle/>
          <a:p>
            <a:pPr marL="269875" indent="-269875" algn="l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 The Staff Benefits scheme is available to all Council staff as well as foster carers and volunteers with Council services. It offers a wide range of exclusive discounts, both in Edinburgh and other areas of Scotland.</a:t>
            </a:r>
          </a:p>
          <a:p>
            <a:pPr marL="269875" indent="-269875" algn="l"/>
            <a:endParaRPr lang="en-GB" sz="2000" dirty="0" smtClean="0">
              <a:solidFill>
                <a:schemeClr val="tx1"/>
              </a:solidFill>
            </a:endParaRPr>
          </a:p>
          <a:p>
            <a:pPr marL="269875" indent="-269875" algn="l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Information about the scheme, including how to access a Premium Benefits card (which you will have to show to benefit from any discount) can be found by searching ‘Premium Benefits’ on the Orb</a:t>
            </a:r>
          </a:p>
          <a:p>
            <a:pPr marL="269875" indent="-269875" algn="l"/>
            <a:endParaRPr lang="en-GB" sz="2000" dirty="0" smtClean="0">
              <a:solidFill>
                <a:schemeClr val="tx1"/>
              </a:solidFill>
            </a:endParaRPr>
          </a:p>
          <a:p>
            <a:pPr marL="269875" indent="-269875" algn="l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A full range of the benefits on offer can be viewed at the following website</a:t>
            </a:r>
          </a:p>
          <a:p>
            <a:pPr marL="269875" indent="-269875" algn="l"/>
            <a:r>
              <a:rPr lang="en-GB" sz="2000" dirty="0" smtClean="0">
                <a:solidFill>
                  <a:schemeClr val="tx1"/>
                </a:solidFill>
              </a:rPr>
              <a:t>	http://www.premiumbenefits.co.uk/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5408613" y="4295775"/>
            <a:ext cx="37290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1600" b="1">
                <a:cs typeface="Arial" charset="0"/>
              </a:rPr>
              <a:t>Director of Children and Families</a:t>
            </a:r>
            <a:endParaRPr lang="en-GB" sz="1600">
              <a:cs typeface="Arial" charset="0"/>
            </a:endParaRP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230188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3200" b="1">
                <a:solidFill>
                  <a:srgbClr val="00B050"/>
                </a:solidFill>
                <a:cs typeface="Arial" charset="0"/>
              </a:rPr>
              <a:t>Gillian Tee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0825" y="1412875"/>
            <a:ext cx="4968875" cy="4824413"/>
          </a:xfrm>
          <a:prstGeom prst="roundRect">
            <a:avLst/>
          </a:prstGeom>
          <a:solidFill>
            <a:srgbClr val="00B05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63538" indent="-363538">
              <a:defRPr/>
            </a:pPr>
            <a:r>
              <a:rPr lang="en-GB" sz="2000" b="1" dirty="0">
                <a:solidFill>
                  <a:srgbClr val="FFFFFF"/>
                </a:solidFill>
                <a:cs typeface="Arial" charset="0"/>
              </a:rPr>
              <a:t>Responsible for:</a:t>
            </a:r>
          </a:p>
          <a:p>
            <a:pPr marL="363538" indent="-363538">
              <a:defRPr/>
            </a:pPr>
            <a:endParaRPr lang="en-GB" sz="2000" b="1" dirty="0">
              <a:solidFill>
                <a:srgbClr val="FFFFFF"/>
              </a:solidFill>
              <a:cs typeface="Arial" charset="0"/>
            </a:endParaRPr>
          </a:p>
          <a:p>
            <a:pPr marL="363538" indent="-363538">
              <a:buFontTx/>
              <a:buChar char="•"/>
              <a:defRPr/>
            </a:pPr>
            <a:r>
              <a:rPr lang="en-GB" sz="2000" dirty="0">
                <a:solidFill>
                  <a:srgbClr val="FFFFFF"/>
                </a:solidFill>
                <a:cs typeface="Arial" charset="0"/>
              </a:rPr>
              <a:t>Support to children and young people</a:t>
            </a:r>
          </a:p>
          <a:p>
            <a:pPr marL="363538" indent="-363538">
              <a:buFontTx/>
              <a:buChar char="•"/>
              <a:defRPr/>
            </a:pPr>
            <a:r>
              <a:rPr lang="en-GB" sz="2000" dirty="0">
                <a:solidFill>
                  <a:srgbClr val="FFFFFF"/>
                </a:solidFill>
                <a:cs typeface="Arial" charset="0"/>
              </a:rPr>
              <a:t>Schools and community services</a:t>
            </a:r>
          </a:p>
          <a:p>
            <a:pPr marL="363538" indent="-363538">
              <a:buFontTx/>
              <a:buChar char="•"/>
              <a:defRPr/>
            </a:pPr>
            <a:r>
              <a:rPr lang="en-GB" sz="2000" dirty="0">
                <a:solidFill>
                  <a:srgbClr val="FFFFFF"/>
                </a:solidFill>
                <a:cs typeface="Arial" charset="0"/>
              </a:rPr>
              <a:t>Planning and performance</a:t>
            </a:r>
          </a:p>
          <a:p>
            <a:pPr marL="363538" indent="-363538">
              <a:buFontTx/>
              <a:buChar char="•"/>
              <a:defRPr/>
            </a:pPr>
            <a:r>
              <a:rPr lang="en-GB" sz="2000" dirty="0">
                <a:solidFill>
                  <a:srgbClr val="FFFFFF"/>
                </a:solidFill>
                <a:cs typeface="Arial" charset="0"/>
              </a:rPr>
              <a:t>Directorate Support</a:t>
            </a:r>
          </a:p>
          <a:p>
            <a:pPr marL="363538" indent="-363538">
              <a:defRPr/>
            </a:pPr>
            <a:endParaRPr lang="en-GB" sz="2000" dirty="0">
              <a:solidFill>
                <a:srgbClr val="FFFFFF"/>
              </a:solidFill>
              <a:cs typeface="Arial" charset="0"/>
            </a:endParaRPr>
          </a:p>
          <a:p>
            <a:pPr marL="363538" indent="-363538">
              <a:defRPr/>
            </a:pPr>
            <a:endParaRPr lang="en-GB" sz="20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7413" name="Picture 10" descr="\\c-cap-nas-01\home$\9027045\Pictures\Gillian 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060575"/>
            <a:ext cx="2124075" cy="2097088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5795963" y="4941888"/>
            <a:ext cx="29527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/>
              <a:t>Edinburgh’s children and young people enjoy their childhood and fulfil potential</a:t>
            </a:r>
          </a:p>
        </p:txBody>
      </p:sp>
      <p:pic>
        <p:nvPicPr>
          <p:cNvPr id="17415" name="Picture 9" descr="IIP_GOLD_LOGO_CM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638175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9"/>
          <p:cNvSpPr>
            <a:spLocks noChangeArrowheads="1"/>
          </p:cNvSpPr>
          <p:nvPr/>
        </p:nvSpPr>
        <p:spPr bwMode="auto">
          <a:xfrm>
            <a:off x="323850" y="6021388"/>
            <a:ext cx="1944688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Line 72"/>
          <p:cNvSpPr>
            <a:spLocks noChangeShapeType="1"/>
          </p:cNvSpPr>
          <p:nvPr/>
        </p:nvSpPr>
        <p:spPr bwMode="auto">
          <a:xfrm flipH="1" flipV="1">
            <a:off x="6011863" y="3213100"/>
            <a:ext cx="0" cy="361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4" name="Text Box 39"/>
          <p:cNvSpPr txBox="1">
            <a:spLocks noChangeArrowheads="1"/>
          </p:cNvSpPr>
          <p:nvPr/>
        </p:nvSpPr>
        <p:spPr bwMode="auto">
          <a:xfrm>
            <a:off x="2627784" y="1557338"/>
            <a:ext cx="3240360" cy="1223962"/>
          </a:xfrm>
          <a:prstGeom prst="rect">
            <a:avLst/>
          </a:prstGeom>
          <a:solidFill>
            <a:srgbClr val="B01C2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Acting Head of</a:t>
            </a:r>
          </a:p>
          <a:p>
            <a:r>
              <a:rPr lang="en-GB" dirty="0" smtClean="0"/>
              <a:t>Schools and </a:t>
            </a:r>
          </a:p>
          <a:p>
            <a:r>
              <a:rPr lang="en-GB" dirty="0" smtClean="0"/>
              <a:t>Community Services</a:t>
            </a:r>
            <a:endParaRPr lang="en-GB" b="1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5365" name="Text Box 40"/>
          <p:cNvSpPr txBox="1">
            <a:spLocks noChangeArrowheads="1"/>
          </p:cNvSpPr>
          <p:nvPr/>
        </p:nvSpPr>
        <p:spPr bwMode="auto">
          <a:xfrm>
            <a:off x="395288" y="3573463"/>
            <a:ext cx="1512887" cy="2160587"/>
          </a:xfrm>
          <a:prstGeom prst="rect">
            <a:avLst/>
          </a:prstGeom>
          <a:solidFill>
            <a:srgbClr val="7324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GB" sz="800" b="1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 dirty="0">
              <a:solidFill>
                <a:schemeClr val="bg1"/>
              </a:solidFill>
              <a:latin typeface="Arial" charset="0"/>
            </a:endParaRPr>
          </a:p>
          <a:p>
            <a:r>
              <a:rPr lang="en-GB" sz="1200" b="1" dirty="0" smtClean="0"/>
              <a:t>Karen Prophet</a:t>
            </a:r>
          </a:p>
          <a:p>
            <a:r>
              <a:rPr lang="en-GB" sz="1200" b="1" dirty="0" smtClean="0"/>
              <a:t>Schools , Quality &amp; Curriculum</a:t>
            </a:r>
          </a:p>
          <a:p>
            <a:endParaRPr lang="en-GB" sz="1200" dirty="0" smtClean="0"/>
          </a:p>
          <a:p>
            <a:endParaRPr lang="en-GB" sz="1200" dirty="0" smtClean="0"/>
          </a:p>
        </p:txBody>
      </p:sp>
      <p:sp>
        <p:nvSpPr>
          <p:cNvPr id="15366" name="Line 64"/>
          <p:cNvSpPr>
            <a:spLocks noChangeShapeType="1"/>
          </p:cNvSpPr>
          <p:nvPr/>
        </p:nvSpPr>
        <p:spPr bwMode="auto">
          <a:xfrm>
            <a:off x="4356100" y="2781300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7" name="Line 73"/>
          <p:cNvSpPr>
            <a:spLocks noChangeShapeType="1"/>
          </p:cNvSpPr>
          <p:nvPr/>
        </p:nvSpPr>
        <p:spPr bwMode="auto">
          <a:xfrm flipV="1">
            <a:off x="4140200" y="3213100"/>
            <a:ext cx="0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8" name="Line 76"/>
          <p:cNvSpPr>
            <a:spLocks noChangeShapeType="1"/>
          </p:cNvSpPr>
          <p:nvPr/>
        </p:nvSpPr>
        <p:spPr bwMode="auto">
          <a:xfrm flipH="1" flipV="1">
            <a:off x="7451725" y="3213100"/>
            <a:ext cx="0" cy="3603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9" name="Line 77"/>
          <p:cNvSpPr>
            <a:spLocks noChangeShapeType="1"/>
          </p:cNvSpPr>
          <p:nvPr/>
        </p:nvSpPr>
        <p:spPr bwMode="auto">
          <a:xfrm flipV="1">
            <a:off x="1042988" y="3213100"/>
            <a:ext cx="63849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0" name="Line 80"/>
          <p:cNvSpPr>
            <a:spLocks noChangeShapeType="1"/>
          </p:cNvSpPr>
          <p:nvPr/>
        </p:nvSpPr>
        <p:spPr bwMode="auto">
          <a:xfrm flipV="1">
            <a:off x="2771775" y="3213100"/>
            <a:ext cx="0" cy="360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1" name="Rectangle 3"/>
          <p:cNvSpPr>
            <a:spLocks noChangeArrowheads="1"/>
          </p:cNvSpPr>
          <p:nvPr/>
        </p:nvSpPr>
        <p:spPr bwMode="auto">
          <a:xfrm>
            <a:off x="409575" y="115888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600" b="1">
              <a:solidFill>
                <a:srgbClr val="006F88"/>
              </a:solidFill>
              <a:latin typeface="Arial" charset="0"/>
            </a:endParaRPr>
          </a:p>
        </p:txBody>
      </p:sp>
      <p:sp>
        <p:nvSpPr>
          <p:cNvPr id="15372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620713"/>
            <a:ext cx="7772400" cy="863600"/>
          </a:xfrm>
        </p:spPr>
        <p:txBody>
          <a:bodyPr/>
          <a:lstStyle/>
          <a:p>
            <a:pPr algn="ctr" eaLnBrk="1" hangingPunct="1"/>
            <a:r>
              <a:rPr lang="en-GB" sz="3200" b="1" dirty="0" smtClean="0">
                <a:solidFill>
                  <a:srgbClr val="CC3333"/>
                </a:solidFill>
              </a:rPr>
              <a:t>Schools and Community Services</a:t>
            </a:r>
          </a:p>
        </p:txBody>
      </p:sp>
      <p:sp>
        <p:nvSpPr>
          <p:cNvPr id="15373" name="Line 80"/>
          <p:cNvSpPr>
            <a:spLocks noChangeShapeType="1"/>
          </p:cNvSpPr>
          <p:nvPr/>
        </p:nvSpPr>
        <p:spPr bwMode="auto">
          <a:xfrm flipV="1">
            <a:off x="1042988" y="3213100"/>
            <a:ext cx="0" cy="360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4" name="Text Box 40"/>
          <p:cNvSpPr txBox="1">
            <a:spLocks noChangeArrowheads="1"/>
          </p:cNvSpPr>
          <p:nvPr/>
        </p:nvSpPr>
        <p:spPr bwMode="auto">
          <a:xfrm>
            <a:off x="2123728" y="3573463"/>
            <a:ext cx="1368425" cy="2160587"/>
          </a:xfrm>
          <a:prstGeom prst="rect">
            <a:avLst/>
          </a:prstGeom>
          <a:solidFill>
            <a:srgbClr val="7324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r>
              <a:rPr lang="en-GB" sz="1200" b="1" dirty="0" smtClean="0"/>
              <a:t>Moyra Wilson</a:t>
            </a:r>
          </a:p>
          <a:p>
            <a:r>
              <a:rPr lang="en-GB" sz="1200" b="1" dirty="0" smtClean="0"/>
              <a:t>Inclusion and Pupil /Parent Support</a:t>
            </a:r>
          </a:p>
          <a:p>
            <a:r>
              <a:rPr lang="en-GB" sz="1200" dirty="0" smtClean="0"/>
              <a:t> </a:t>
            </a:r>
          </a:p>
          <a:p>
            <a:endParaRPr lang="en-GB" sz="1200" dirty="0" smtClean="0"/>
          </a:p>
          <a:p>
            <a:endParaRPr lang="en-GB" sz="1200" dirty="0" smtClean="0"/>
          </a:p>
          <a:p>
            <a:pPr algn="ctr" eaLnBrk="0" hangingPunct="0"/>
            <a:endParaRPr lang="en-GB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76" name="Text Box 40"/>
          <p:cNvSpPr txBox="1">
            <a:spLocks noChangeArrowheads="1"/>
          </p:cNvSpPr>
          <p:nvPr/>
        </p:nvSpPr>
        <p:spPr bwMode="auto">
          <a:xfrm>
            <a:off x="5435600" y="3573463"/>
            <a:ext cx="1512888" cy="2160587"/>
          </a:xfrm>
          <a:prstGeom prst="rect">
            <a:avLst/>
          </a:prstGeom>
          <a:solidFill>
            <a:srgbClr val="7324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dirty="0" smtClean="0"/>
          </a:p>
          <a:p>
            <a:r>
              <a:rPr lang="en-GB" sz="1200" b="1" dirty="0" smtClean="0"/>
              <a:t>Audrey Palmer</a:t>
            </a:r>
          </a:p>
          <a:p>
            <a:r>
              <a:rPr lang="en-GB" sz="1200" b="1" dirty="0" smtClean="0"/>
              <a:t>Business Support</a:t>
            </a:r>
          </a:p>
          <a:p>
            <a:r>
              <a:rPr lang="en-GB" sz="1200" dirty="0" smtClean="0"/>
              <a:t> </a:t>
            </a:r>
          </a:p>
          <a:p>
            <a:endParaRPr lang="en-GB" sz="1200" dirty="0" smtClean="0"/>
          </a:p>
          <a:p>
            <a:endParaRPr lang="en-GB" sz="1200" dirty="0" smtClean="0"/>
          </a:p>
        </p:txBody>
      </p:sp>
      <p:sp>
        <p:nvSpPr>
          <p:cNvPr id="15378" name="Text Box 40"/>
          <p:cNvSpPr txBox="1">
            <a:spLocks noChangeArrowheads="1"/>
          </p:cNvSpPr>
          <p:nvPr/>
        </p:nvSpPr>
        <p:spPr bwMode="auto">
          <a:xfrm>
            <a:off x="3779838" y="3573463"/>
            <a:ext cx="1512887" cy="2160587"/>
          </a:xfrm>
          <a:prstGeom prst="rect">
            <a:avLst/>
          </a:prstGeom>
          <a:solidFill>
            <a:srgbClr val="7324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dirty="0">
              <a:solidFill>
                <a:schemeClr val="bg1"/>
              </a:solidFill>
              <a:latin typeface="Arial" charset="0"/>
            </a:endParaRPr>
          </a:p>
          <a:p>
            <a:r>
              <a:rPr lang="en-GB" sz="1200" b="1" dirty="0" smtClean="0"/>
              <a:t>David Bruce</a:t>
            </a:r>
          </a:p>
          <a:p>
            <a:r>
              <a:rPr lang="en-GB" sz="1200" b="1" dirty="0" smtClean="0"/>
              <a:t>Community Services</a:t>
            </a:r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</p:txBody>
      </p:sp>
      <p:sp>
        <p:nvSpPr>
          <p:cNvPr id="15379" name="Text Box 40"/>
          <p:cNvSpPr txBox="1">
            <a:spLocks noChangeArrowheads="1"/>
          </p:cNvSpPr>
          <p:nvPr/>
        </p:nvSpPr>
        <p:spPr bwMode="auto">
          <a:xfrm>
            <a:off x="7164288" y="3573016"/>
            <a:ext cx="1368425" cy="2160240"/>
          </a:xfrm>
          <a:prstGeom prst="rect">
            <a:avLst/>
          </a:prstGeom>
          <a:solidFill>
            <a:srgbClr val="7324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dirty="0" smtClean="0"/>
          </a:p>
          <a:p>
            <a:r>
              <a:rPr lang="en-GB" sz="1200" b="1" dirty="0" smtClean="0"/>
              <a:t>Aileen McLean</a:t>
            </a:r>
          </a:p>
          <a:p>
            <a:r>
              <a:rPr lang="en-GB" sz="1200" b="1" dirty="0" smtClean="0"/>
              <a:t>Early Stages</a:t>
            </a:r>
          </a:p>
          <a:p>
            <a:endParaRPr lang="en-GB" sz="1200" dirty="0" smtClean="0"/>
          </a:p>
          <a:p>
            <a:endParaRPr lang="en-GB" sz="1200" dirty="0" smtClean="0"/>
          </a:p>
        </p:txBody>
      </p:sp>
      <p:pic>
        <p:nvPicPr>
          <p:cNvPr id="15380" name="Picture 44" descr="IIP_GOLD_LOGO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6237288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66081"/>
            <a:ext cx="801241" cy="9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789040"/>
            <a:ext cx="738758" cy="86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717032"/>
            <a:ext cx="882774" cy="103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43931" y="3789040"/>
            <a:ext cx="84429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3789040"/>
            <a:ext cx="804848" cy="94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\\c-cap-nas-01\home$\4012953\Documents\Caroline McKellar\Induction\ANdy Gray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1772816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268760"/>
            <a:ext cx="8496943" cy="42862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23 Secondary Schools</a:t>
            </a:r>
          </a:p>
          <a:p>
            <a:pPr eaLnBrk="1" hangingPunct="1">
              <a:lnSpc>
                <a:spcPct val="90000"/>
              </a:lnSpc>
            </a:pPr>
            <a:endParaRPr lang="en-GB" sz="1400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88 Primary Schools – 71 with nursery classes</a:t>
            </a:r>
          </a:p>
          <a:p>
            <a:pPr eaLnBrk="1" hangingPunct="1">
              <a:lnSpc>
                <a:spcPct val="90000"/>
              </a:lnSpc>
            </a:pPr>
            <a:endParaRPr lang="en-GB" sz="1400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13 Special Schools</a:t>
            </a:r>
          </a:p>
          <a:p>
            <a:pPr eaLnBrk="1" hangingPunct="1">
              <a:lnSpc>
                <a:spcPct val="90000"/>
              </a:lnSpc>
            </a:pPr>
            <a:endParaRPr lang="en-GB" sz="1400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11 Nursery Schools &amp; 13 Early Years Centres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114 Partner Providers to deliver Early Years education</a:t>
            </a:r>
          </a:p>
          <a:p>
            <a:pPr eaLnBrk="1" hangingPunct="1">
              <a:lnSpc>
                <a:spcPct val="90000"/>
              </a:lnSpc>
            </a:pPr>
            <a:endParaRPr lang="en-GB" sz="1400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A range of services to support schools:  Arts and Learning Team, Sports and Outdoor Team, Digital Learning Team, Information, Learning Resources Team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300788" y="6172200"/>
            <a:ext cx="1873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200" b="1"/>
              <a:t>            </a:t>
            </a:r>
            <a:endParaRPr lang="en-GB" sz="1400" b="1">
              <a:latin typeface="Times New Roman" pitchFamily="18" charset="0"/>
            </a:endParaRPr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88640"/>
            <a:ext cx="7772400" cy="1143000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CC3333"/>
                </a:solidFill>
              </a:rPr>
              <a:t>Schools and Community Services</a:t>
            </a:r>
          </a:p>
        </p:txBody>
      </p:sp>
      <p:pic>
        <p:nvPicPr>
          <p:cNvPr id="13317" name="Picture 5" descr="IIP_GOLD_LOGO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6237288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628775"/>
            <a:ext cx="7631112" cy="42862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To introduce newly appointed staff to the City of Edinburgh Council, its senior management team, vision and values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To support employees in understanding key council policies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To share the Capital coalition pledges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300788" y="6172200"/>
            <a:ext cx="1873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200" b="1"/>
              <a:t>            </a:t>
            </a:r>
            <a:endParaRPr lang="en-GB" sz="1400" b="1">
              <a:latin typeface="Times New Roman" pitchFamily="18" charset="0"/>
            </a:endParaRPr>
          </a:p>
        </p:txBody>
      </p:sp>
      <p:sp>
        <p:nvSpPr>
          <p:cNvPr id="717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332656"/>
            <a:ext cx="7772400" cy="1143000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CC3333"/>
                </a:solidFill>
              </a:rPr>
              <a:t>Session Aims </a:t>
            </a:r>
          </a:p>
        </p:txBody>
      </p:sp>
      <p:pic>
        <p:nvPicPr>
          <p:cNvPr id="7173" name="Picture 5" descr="IIP_GOLD_LOGO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6237288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628775"/>
            <a:ext cx="7631112" cy="42862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A coalition of Scottish Labour  and SNP Councillors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Council Budget: Approx £1 billion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City Population: Approx 500,000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Five Council Service Areas led by Chief Executive and Five Directors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19,000 Council Employees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300788" y="6172200"/>
            <a:ext cx="1873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200" b="1"/>
              <a:t>            </a:t>
            </a:r>
            <a:endParaRPr lang="en-GB" sz="1400" b="1">
              <a:latin typeface="Times New Roman" pitchFamily="18" charset="0"/>
            </a:endParaRPr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16632"/>
            <a:ext cx="7772400" cy="1143000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CC3333"/>
                </a:solidFill>
              </a:rPr>
              <a:t>The Council: Facts and Figures</a:t>
            </a:r>
          </a:p>
        </p:txBody>
      </p:sp>
      <p:pic>
        <p:nvPicPr>
          <p:cNvPr id="13317" name="Picture 5" descr="IIP_GOLD_LOGO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6237288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03350" y="1052513"/>
            <a:ext cx="6264275" cy="4749800"/>
            <a:chOff x="884" y="663"/>
            <a:chExt cx="3946" cy="2992"/>
          </a:xfrm>
        </p:grpSpPr>
        <p:pic>
          <p:nvPicPr>
            <p:cNvPr id="1434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4" y="709"/>
              <a:ext cx="3933" cy="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2" name="Rectangle 4"/>
            <p:cNvSpPr>
              <a:spLocks noChangeArrowheads="1"/>
            </p:cNvSpPr>
            <p:nvPr/>
          </p:nvSpPr>
          <p:spPr bwMode="auto">
            <a:xfrm>
              <a:off x="884" y="663"/>
              <a:ext cx="3946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0080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sz="3200" b="1" dirty="0" smtClean="0">
                <a:solidFill>
                  <a:srgbClr val="CC3333"/>
                </a:solidFill>
              </a:rPr>
              <a:t>Council Outcomes</a:t>
            </a:r>
            <a:br>
              <a:rPr lang="en-GB" sz="3200" b="1" dirty="0" smtClean="0">
                <a:solidFill>
                  <a:srgbClr val="CC3333"/>
                </a:solidFill>
              </a:rPr>
            </a:br>
            <a:r>
              <a:rPr lang="en-GB" sz="3200" b="1" dirty="0" smtClean="0">
                <a:solidFill>
                  <a:srgbClr val="CC3333"/>
                </a:solidFill>
              </a:rPr>
              <a:t>Capital Coalition Pledges</a:t>
            </a:r>
          </a:p>
        </p:txBody>
      </p:sp>
      <p:pic>
        <p:nvPicPr>
          <p:cNvPr id="14340" name="Picture 6" descr="IIP_GOLD_LOGO_CM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6237288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9"/>
          <p:cNvSpPr>
            <a:spLocks noChangeArrowheads="1"/>
          </p:cNvSpPr>
          <p:nvPr/>
        </p:nvSpPr>
        <p:spPr bwMode="auto">
          <a:xfrm>
            <a:off x="323850" y="6021388"/>
            <a:ext cx="1944688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Line 72"/>
          <p:cNvSpPr>
            <a:spLocks noChangeShapeType="1"/>
          </p:cNvSpPr>
          <p:nvPr/>
        </p:nvSpPr>
        <p:spPr bwMode="auto">
          <a:xfrm flipH="1" flipV="1">
            <a:off x="6011863" y="3213100"/>
            <a:ext cx="0" cy="361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4" name="Text Box 39"/>
          <p:cNvSpPr txBox="1">
            <a:spLocks noChangeArrowheads="1"/>
          </p:cNvSpPr>
          <p:nvPr/>
        </p:nvSpPr>
        <p:spPr bwMode="auto">
          <a:xfrm>
            <a:off x="2916238" y="1557338"/>
            <a:ext cx="2663825" cy="1223962"/>
          </a:xfrm>
          <a:prstGeom prst="rect">
            <a:avLst/>
          </a:prstGeom>
          <a:solidFill>
            <a:srgbClr val="B01C2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24000" eaLnBrk="0" hangingPunct="0"/>
            <a:r>
              <a:rPr lang="en-GB" b="1">
                <a:solidFill>
                  <a:schemeClr val="bg1"/>
                </a:solidFill>
                <a:latin typeface="Arial" charset="0"/>
              </a:rPr>
              <a:t>Sue Bruce</a:t>
            </a:r>
          </a:p>
          <a:p>
            <a:pPr marL="1524000" eaLnBrk="0" hangingPunct="0"/>
            <a:r>
              <a:rPr lang="en-GB" sz="1400">
                <a:solidFill>
                  <a:schemeClr val="bg1"/>
                </a:solidFill>
                <a:latin typeface="Arial" charset="0"/>
              </a:rPr>
              <a:t>Chief Executive</a:t>
            </a:r>
            <a:endParaRPr lang="en-GB" sz="1400">
              <a:latin typeface="Arial" charset="0"/>
            </a:endParaRPr>
          </a:p>
        </p:txBody>
      </p:sp>
      <p:sp>
        <p:nvSpPr>
          <p:cNvPr id="15365" name="Text Box 40"/>
          <p:cNvSpPr txBox="1">
            <a:spLocks noChangeArrowheads="1"/>
          </p:cNvSpPr>
          <p:nvPr/>
        </p:nvSpPr>
        <p:spPr bwMode="auto">
          <a:xfrm>
            <a:off x="395288" y="3573463"/>
            <a:ext cx="1512887" cy="2160587"/>
          </a:xfrm>
          <a:prstGeom prst="rect">
            <a:avLst/>
          </a:prstGeom>
          <a:solidFill>
            <a:srgbClr val="7324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GB" sz="800" b="1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r>
              <a:rPr lang="en-GB" sz="1200" b="1">
                <a:solidFill>
                  <a:schemeClr val="bg1"/>
                </a:solidFill>
                <a:latin typeface="Arial" charset="0"/>
              </a:rPr>
              <a:t>Gillian Tee</a:t>
            </a:r>
          </a:p>
          <a:p>
            <a:pPr algn="ctr" eaLnBrk="0" hangingPunct="0"/>
            <a:r>
              <a:rPr lang="en-GB" sz="1200">
                <a:solidFill>
                  <a:schemeClr val="bg1"/>
                </a:solidFill>
                <a:latin typeface="Arial" charset="0"/>
              </a:rPr>
              <a:t>Children and Families</a:t>
            </a:r>
          </a:p>
        </p:txBody>
      </p:sp>
      <p:sp>
        <p:nvSpPr>
          <p:cNvPr id="15366" name="Line 64"/>
          <p:cNvSpPr>
            <a:spLocks noChangeShapeType="1"/>
          </p:cNvSpPr>
          <p:nvPr/>
        </p:nvSpPr>
        <p:spPr bwMode="auto">
          <a:xfrm>
            <a:off x="4356100" y="2781300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7" name="Line 73"/>
          <p:cNvSpPr>
            <a:spLocks noChangeShapeType="1"/>
          </p:cNvSpPr>
          <p:nvPr/>
        </p:nvSpPr>
        <p:spPr bwMode="auto">
          <a:xfrm flipV="1">
            <a:off x="4140200" y="3213100"/>
            <a:ext cx="0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8" name="Line 76"/>
          <p:cNvSpPr>
            <a:spLocks noChangeShapeType="1"/>
          </p:cNvSpPr>
          <p:nvPr/>
        </p:nvSpPr>
        <p:spPr bwMode="auto">
          <a:xfrm flipH="1" flipV="1">
            <a:off x="7451725" y="3213100"/>
            <a:ext cx="0" cy="3603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9" name="Line 77"/>
          <p:cNvSpPr>
            <a:spLocks noChangeShapeType="1"/>
          </p:cNvSpPr>
          <p:nvPr/>
        </p:nvSpPr>
        <p:spPr bwMode="auto">
          <a:xfrm flipV="1">
            <a:off x="1042988" y="3213100"/>
            <a:ext cx="63849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0" name="Line 80"/>
          <p:cNvSpPr>
            <a:spLocks noChangeShapeType="1"/>
          </p:cNvSpPr>
          <p:nvPr/>
        </p:nvSpPr>
        <p:spPr bwMode="auto">
          <a:xfrm flipV="1">
            <a:off x="2771775" y="3213100"/>
            <a:ext cx="0" cy="360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1" name="Rectangle 3"/>
          <p:cNvSpPr>
            <a:spLocks noChangeArrowheads="1"/>
          </p:cNvSpPr>
          <p:nvPr/>
        </p:nvSpPr>
        <p:spPr bwMode="auto">
          <a:xfrm>
            <a:off x="409575" y="115888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600" b="1">
              <a:solidFill>
                <a:srgbClr val="006F88"/>
              </a:solidFill>
              <a:latin typeface="Arial" charset="0"/>
            </a:endParaRPr>
          </a:p>
        </p:txBody>
      </p:sp>
      <p:sp>
        <p:nvSpPr>
          <p:cNvPr id="15372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260648"/>
            <a:ext cx="7772400" cy="863600"/>
          </a:xfrm>
        </p:spPr>
        <p:txBody>
          <a:bodyPr/>
          <a:lstStyle/>
          <a:p>
            <a:pPr algn="ctr" eaLnBrk="1" hangingPunct="1"/>
            <a:r>
              <a:rPr lang="en-GB" sz="3200" b="1" dirty="0" smtClean="0">
                <a:solidFill>
                  <a:srgbClr val="CC3333"/>
                </a:solidFill>
              </a:rPr>
              <a:t>Council Management Team</a:t>
            </a:r>
          </a:p>
        </p:txBody>
      </p:sp>
      <p:sp>
        <p:nvSpPr>
          <p:cNvPr id="15373" name="Line 80"/>
          <p:cNvSpPr>
            <a:spLocks noChangeShapeType="1"/>
          </p:cNvSpPr>
          <p:nvPr/>
        </p:nvSpPr>
        <p:spPr bwMode="auto">
          <a:xfrm flipV="1">
            <a:off x="1042988" y="3213100"/>
            <a:ext cx="0" cy="360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4" name="Text Box 40"/>
          <p:cNvSpPr txBox="1">
            <a:spLocks noChangeArrowheads="1"/>
          </p:cNvSpPr>
          <p:nvPr/>
        </p:nvSpPr>
        <p:spPr bwMode="auto">
          <a:xfrm>
            <a:off x="2124075" y="3573463"/>
            <a:ext cx="1368425" cy="2160587"/>
          </a:xfrm>
          <a:prstGeom prst="rect">
            <a:avLst/>
          </a:prstGeom>
          <a:solidFill>
            <a:srgbClr val="7324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GB" sz="1200" b="1">
                <a:solidFill>
                  <a:schemeClr val="bg1"/>
                </a:solidFill>
                <a:latin typeface="Arial" charset="0"/>
              </a:rPr>
              <a:t>Alastair Mclean</a:t>
            </a:r>
          </a:p>
          <a:p>
            <a:pPr algn="ctr"/>
            <a:r>
              <a:rPr lang="en-GB" sz="1200">
                <a:solidFill>
                  <a:schemeClr val="bg1"/>
                </a:solidFill>
                <a:latin typeface="Arial" charset="0"/>
              </a:rPr>
              <a:t>Corporate Governance</a:t>
            </a:r>
          </a:p>
          <a:p>
            <a:pPr algn="ctr" eaLnBrk="0" hangingPunct="0"/>
            <a:endParaRPr lang="en-GB" sz="12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5375" name="Picture 9" descr="Alastair-Macle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789363"/>
            <a:ext cx="10366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6" name="Text Box 40"/>
          <p:cNvSpPr txBox="1">
            <a:spLocks noChangeArrowheads="1"/>
          </p:cNvSpPr>
          <p:nvPr/>
        </p:nvSpPr>
        <p:spPr bwMode="auto">
          <a:xfrm>
            <a:off x="5435600" y="3573463"/>
            <a:ext cx="1512888" cy="2160587"/>
          </a:xfrm>
          <a:prstGeom prst="rect">
            <a:avLst/>
          </a:prstGeom>
          <a:solidFill>
            <a:srgbClr val="7324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GB" sz="1200" b="1">
                <a:solidFill>
                  <a:schemeClr val="bg1"/>
                </a:solidFill>
                <a:latin typeface="Arial" charset="0"/>
              </a:rPr>
              <a:t>Peter Gabbitas</a:t>
            </a:r>
          </a:p>
          <a:p>
            <a:pPr algn="ctr"/>
            <a:r>
              <a:rPr lang="en-GB" sz="1200">
                <a:solidFill>
                  <a:schemeClr val="bg1"/>
                </a:solidFill>
                <a:latin typeface="Arial" charset="0"/>
              </a:rPr>
              <a:t>Health and Social Care</a:t>
            </a:r>
          </a:p>
        </p:txBody>
      </p:sp>
      <p:pic>
        <p:nvPicPr>
          <p:cNvPr id="15377" name="Picture 25" descr="_24A50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789363"/>
            <a:ext cx="9334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8" name="Text Box 40"/>
          <p:cNvSpPr txBox="1">
            <a:spLocks noChangeArrowheads="1"/>
          </p:cNvSpPr>
          <p:nvPr/>
        </p:nvSpPr>
        <p:spPr bwMode="auto">
          <a:xfrm>
            <a:off x="3779838" y="3573463"/>
            <a:ext cx="1512887" cy="2160587"/>
          </a:xfrm>
          <a:prstGeom prst="rect">
            <a:avLst/>
          </a:prstGeom>
          <a:solidFill>
            <a:srgbClr val="7324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GB" sz="1200" b="1">
                <a:solidFill>
                  <a:schemeClr val="bg1"/>
                </a:solidFill>
                <a:latin typeface="Arial" charset="0"/>
              </a:rPr>
              <a:t>John Bury </a:t>
            </a:r>
          </a:p>
          <a:p>
            <a:pPr algn="ctr"/>
            <a:r>
              <a:rPr lang="en-GB" sz="1200">
                <a:solidFill>
                  <a:schemeClr val="bg1"/>
                </a:solidFill>
                <a:latin typeface="Arial" charset="0"/>
              </a:rPr>
              <a:t>(Acting Director) </a:t>
            </a:r>
          </a:p>
          <a:p>
            <a:pPr algn="ctr"/>
            <a:r>
              <a:rPr lang="en-GB" sz="1200">
                <a:solidFill>
                  <a:schemeClr val="bg1"/>
                </a:solidFill>
                <a:latin typeface="Arial" charset="0"/>
              </a:rPr>
              <a:t>Services for Communities</a:t>
            </a:r>
          </a:p>
        </p:txBody>
      </p:sp>
      <p:sp>
        <p:nvSpPr>
          <p:cNvPr id="15379" name="Text Box 40"/>
          <p:cNvSpPr txBox="1">
            <a:spLocks noChangeArrowheads="1"/>
          </p:cNvSpPr>
          <p:nvPr/>
        </p:nvSpPr>
        <p:spPr bwMode="auto">
          <a:xfrm>
            <a:off x="7164388" y="3573463"/>
            <a:ext cx="1368425" cy="2087562"/>
          </a:xfrm>
          <a:prstGeom prst="rect">
            <a:avLst/>
          </a:prstGeom>
          <a:solidFill>
            <a:srgbClr val="7324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GB" sz="1200" b="1">
                <a:solidFill>
                  <a:schemeClr val="bg1"/>
                </a:solidFill>
                <a:latin typeface="Arial" charset="0"/>
              </a:rPr>
              <a:t>Greg Ward</a:t>
            </a:r>
          </a:p>
          <a:p>
            <a:pPr algn="ctr"/>
            <a:r>
              <a:rPr lang="en-GB" sz="1200">
                <a:solidFill>
                  <a:schemeClr val="bg1"/>
                </a:solidFill>
                <a:latin typeface="Arial" charset="0"/>
              </a:rPr>
              <a:t>Economic</a:t>
            </a:r>
          </a:p>
          <a:p>
            <a:pPr algn="ctr"/>
            <a:r>
              <a:rPr lang="en-GB" sz="1200">
                <a:solidFill>
                  <a:schemeClr val="bg1"/>
                </a:solidFill>
                <a:latin typeface="Arial" charset="0"/>
              </a:rPr>
              <a:t>Development</a:t>
            </a:r>
          </a:p>
        </p:txBody>
      </p:sp>
      <p:pic>
        <p:nvPicPr>
          <p:cNvPr id="15380" name="Picture 44" descr="IIP_GOLD_LOGO_CMY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6237288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45" descr="Sue Bruceapproved 091111 doc siz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1628775"/>
            <a:ext cx="11509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46" descr="Greg War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288" y="3789363"/>
            <a:ext cx="863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28" descr="\\c-cap-nas-01\home$\9027045\Pictures\Gillian 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3789363"/>
            <a:ext cx="109696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24" descr="C:\Users\9027045\AppData\Local\Microsoft\Windows\Temporary Internet Files\Content.Outlook\4W86DP7S\John_Bury_enews_126x16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175" y="3789363"/>
            <a:ext cx="10096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219075"/>
            <a:ext cx="85439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The Edinburgh Approach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 corporate approach to service planning has been developed to: </a:t>
            </a:r>
            <a:endParaRPr lang="en-GB" dirty="0" smtClean="0"/>
          </a:p>
          <a:p>
            <a:pPr marL="914400" lvl="1" indent="-514350">
              <a:buFont typeface="Courier New" pitchFamily="49" charset="0"/>
              <a:buChar char="o"/>
            </a:pPr>
            <a:r>
              <a:rPr lang="en-GB" sz="2400" dirty="0" smtClean="0"/>
              <a:t>provide a consistent approach to the way the Council develops, presents, communicates and reviews plans and strategies;</a:t>
            </a:r>
          </a:p>
          <a:p>
            <a:pPr marL="914400" lvl="1" indent="-514350">
              <a:buFont typeface="Courier New" pitchFamily="49" charset="0"/>
              <a:buChar char="o"/>
            </a:pPr>
            <a:r>
              <a:rPr lang="en-GB" sz="2400" dirty="0" smtClean="0"/>
              <a:t>provide a coherent, proportionate framework for establishing how the Council delivers its corporate, strategic and service objectives; and </a:t>
            </a:r>
          </a:p>
          <a:p>
            <a:pPr marL="914400" lvl="1" indent="-514350">
              <a:buFont typeface="Courier New" pitchFamily="49" charset="0"/>
              <a:buChar char="o"/>
            </a:pPr>
            <a:r>
              <a:rPr lang="en-GB" sz="2400" dirty="0" smtClean="0"/>
              <a:t>strengthen the 'line of sight'/ relationship between plans and strategies at all levels. </a:t>
            </a:r>
            <a:endParaRPr lang="en-GB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Council Policies and Procedures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345235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Accessed by searching for ‘</a:t>
            </a:r>
            <a:r>
              <a:rPr lang="en-GB" sz="2800" b="1" dirty="0" smtClean="0"/>
              <a:t>policies, procedures and </a:t>
            </a:r>
            <a:r>
              <a:rPr lang="en-GB" sz="2800" b="1" dirty="0" err="1" smtClean="0"/>
              <a:t>eforms</a:t>
            </a:r>
            <a:r>
              <a:rPr lang="en-GB" sz="2800" dirty="0" smtClean="0"/>
              <a:t>’ on the Orb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This allows you to identify a policy or procedure by title or to browse by category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All staff should complete the Key Policy Awareness Checklist</a:t>
            </a:r>
            <a:endParaRPr lang="en-GB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40159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Quality and Benchmarking Systems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064896" cy="3289920"/>
          </a:xfrm>
        </p:spPr>
        <p:txBody>
          <a:bodyPr>
            <a:normAutofit fontScale="6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</a:rPr>
              <a:t>   Investors In People Scotland – Gold Standard</a:t>
            </a:r>
          </a:p>
          <a:p>
            <a:pPr marL="269875" indent="-269875" algn="l">
              <a:buFont typeface="Arial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</a:rPr>
              <a:t>Customer Service Excellence - achieved in four service areas and is a priority for further roll-out</a:t>
            </a:r>
          </a:p>
          <a:p>
            <a:pPr marL="269875" indent="-269875" algn="l">
              <a:buFont typeface="Arial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</a:rPr>
              <a:t>CEC Best Value assessment every two years</a:t>
            </a:r>
          </a:p>
          <a:p>
            <a:pPr marL="269875" indent="-269875" algn="l">
              <a:buFont typeface="Arial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</a:rPr>
              <a:t>CEC achieved ‘silver’ status with EFQM in 2012</a:t>
            </a:r>
          </a:p>
          <a:p>
            <a:pPr marL="269875" indent="-269875" algn="l">
              <a:buFont typeface="Arial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</a:rPr>
              <a:t>Education Scotland and Care Commission inspection process (rolling programme)</a:t>
            </a:r>
          </a:p>
          <a:p>
            <a:pPr marL="269875" indent="-269875" algn="l">
              <a:buFont typeface="Arial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</a:rPr>
              <a:t>Staff Survey every two years</a:t>
            </a:r>
          </a:p>
          <a:p>
            <a:pPr marL="269875" indent="-269875" algn="l">
              <a:buFont typeface="Arial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</a:rPr>
              <a:t>Local Government Benchmarking Framework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970</Words>
  <Application>Microsoft Office PowerPoint</Application>
  <PresentationFormat>On-screen Show (4:3)</PresentationFormat>
  <Paragraphs>236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Session Aims </vt:lpstr>
      <vt:lpstr>The Council: Facts and Figures</vt:lpstr>
      <vt:lpstr>Council Outcomes Capital Coalition Pledges</vt:lpstr>
      <vt:lpstr>Council Management Team</vt:lpstr>
      <vt:lpstr>PowerPoint Presentation</vt:lpstr>
      <vt:lpstr>The Edinburgh Approach </vt:lpstr>
      <vt:lpstr>Council Policies and Procedures</vt:lpstr>
      <vt:lpstr>Quality and Benchmarking Systems</vt:lpstr>
      <vt:lpstr>Staff Benefits</vt:lpstr>
      <vt:lpstr>PowerPoint Presentation</vt:lpstr>
      <vt:lpstr>Schools and Community Services</vt:lpstr>
      <vt:lpstr>Schools and Community Services</vt:lpstr>
    </vt:vector>
  </TitlesOfParts>
  <Company>City of Edinburgh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Prophet</dc:creator>
  <cp:lastModifiedBy>Peter Gorrie</cp:lastModifiedBy>
  <cp:revision>2</cp:revision>
  <dcterms:created xsi:type="dcterms:W3CDTF">2014-09-04T16:54:36Z</dcterms:created>
  <dcterms:modified xsi:type="dcterms:W3CDTF">2014-09-15T16:32:00Z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311672671</vt:i4>
  </property>
  <property fmtid="{D5CDD505-2E9C-101B-9397-08002B2CF9AE}" pid="3" name="_NewReviewCycle">
    <vt:lpwstr/>
  </property>
  <property fmtid="{D5CDD505-2E9C-101B-9397-08002B2CF9AE}" pid="4" name="_EmailSubject">
    <vt:lpwstr>Primary HT blog</vt:lpwstr>
  </property>
  <property fmtid="{D5CDD505-2E9C-101B-9397-08002B2CF9AE}" pid="5" name="_AuthorEmail">
    <vt:lpwstr>Karen.Prophet@edinburgh.gov.uk</vt:lpwstr>
  </property>
  <property fmtid="{D5CDD505-2E9C-101B-9397-08002B2CF9AE}" pid="6" name="_AuthorEmailDisplayName">
    <vt:lpwstr>Karen Prophet</vt:lpwstr>
  </property>
</Properties>
</file>