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handoutMasterIdLst>
    <p:handoutMasterId r:id="rId42"/>
  </p:handoutMasterIdLst>
  <p:sldIdLst>
    <p:sldId id="256" r:id="rId3"/>
    <p:sldId id="295" r:id="rId4"/>
    <p:sldId id="304" r:id="rId5"/>
    <p:sldId id="257" r:id="rId6"/>
    <p:sldId id="289" r:id="rId7"/>
    <p:sldId id="291" r:id="rId8"/>
    <p:sldId id="290" r:id="rId9"/>
    <p:sldId id="258" r:id="rId10"/>
    <p:sldId id="261" r:id="rId11"/>
    <p:sldId id="288" r:id="rId12"/>
    <p:sldId id="263" r:id="rId13"/>
    <p:sldId id="260" r:id="rId14"/>
    <p:sldId id="292" r:id="rId15"/>
    <p:sldId id="286" r:id="rId16"/>
    <p:sldId id="287" r:id="rId17"/>
    <p:sldId id="264" r:id="rId18"/>
    <p:sldId id="262" r:id="rId19"/>
    <p:sldId id="265" r:id="rId20"/>
    <p:sldId id="267" r:id="rId21"/>
    <p:sldId id="268" r:id="rId22"/>
    <p:sldId id="270" r:id="rId23"/>
    <p:sldId id="271" r:id="rId24"/>
    <p:sldId id="274" r:id="rId25"/>
    <p:sldId id="277" r:id="rId26"/>
    <p:sldId id="279" r:id="rId27"/>
    <p:sldId id="280" r:id="rId28"/>
    <p:sldId id="283" r:id="rId29"/>
    <p:sldId id="282" r:id="rId30"/>
    <p:sldId id="284" r:id="rId31"/>
    <p:sldId id="285" r:id="rId32"/>
    <p:sldId id="297" r:id="rId33"/>
    <p:sldId id="298" r:id="rId34"/>
    <p:sldId id="299" r:id="rId35"/>
    <p:sldId id="300" r:id="rId36"/>
    <p:sldId id="302" r:id="rId37"/>
    <p:sldId id="303" r:id="rId38"/>
    <p:sldId id="293" r:id="rId39"/>
    <p:sldId id="294" r:id="rId40"/>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D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94660"/>
  </p:normalViewPr>
  <p:slideViewPr>
    <p:cSldViewPr>
      <p:cViewPr varScale="1">
        <p:scale>
          <a:sx n="66" d="100"/>
          <a:sy n="66" d="100"/>
        </p:scale>
        <p:origin x="78" y="120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62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D9946719-7B73-4175-B8BF-C1803527766C}" type="datetimeFigureOut">
              <a:rPr lang="en-GB" smtClean="0"/>
              <a:pPr/>
              <a:t>30/04/2014</a:t>
            </a:fld>
            <a:endParaRPr lang="en-GB"/>
          </a:p>
        </p:txBody>
      </p:sp>
      <p:sp>
        <p:nvSpPr>
          <p:cNvPr id="4" name="Footer Placeholder 3"/>
          <p:cNvSpPr>
            <a:spLocks noGrp="1"/>
          </p:cNvSpPr>
          <p:nvPr>
            <p:ph type="ftr" sz="quarter" idx="2"/>
          </p:nvPr>
        </p:nvSpPr>
        <p:spPr>
          <a:xfrm>
            <a:off x="0" y="9285288"/>
            <a:ext cx="2889250" cy="4889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285288"/>
            <a:ext cx="2889250" cy="488950"/>
          </a:xfrm>
          <a:prstGeom prst="rect">
            <a:avLst/>
          </a:prstGeom>
        </p:spPr>
        <p:txBody>
          <a:bodyPr vert="horz" lIns="91440" tIns="45720" rIns="91440" bIns="45720" rtlCol="0" anchor="b"/>
          <a:lstStyle>
            <a:lvl1pPr algn="r">
              <a:defRPr sz="1200"/>
            </a:lvl1pPr>
          </a:lstStyle>
          <a:p>
            <a:fld id="{CF0A2AE2-A1B3-4EEC-ABB8-BDC926A4B8DD}" type="slidenum">
              <a:rPr lang="en-GB" smtClean="0"/>
              <a:pPr/>
              <a:t>‹#›</a:t>
            </a:fld>
            <a:endParaRPr lang="en-GB"/>
          </a:p>
        </p:txBody>
      </p:sp>
    </p:spTree>
    <p:extLst>
      <p:ext uri="{BB962C8B-B14F-4D97-AF65-F5344CB8AC3E}">
        <p14:creationId xmlns:p14="http://schemas.microsoft.com/office/powerpoint/2010/main" val="527476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77FCBC95-6B5A-4984-8FFC-8DCF89C995AB}" type="datetimeFigureOut">
              <a:rPr lang="en-GB" smtClean="0"/>
              <a:pPr/>
              <a:t>30/04/2014</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43517"/>
            <a:ext cx="5335270" cy="43991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3219E12B-980E-4F82-B9E4-2EAD17BE30B6}" type="slidenum">
              <a:rPr lang="en-GB" smtClean="0"/>
              <a:pPr/>
              <a:t>‹#›</a:t>
            </a:fld>
            <a:endParaRPr lang="en-GB"/>
          </a:p>
        </p:txBody>
      </p:sp>
    </p:spTree>
    <p:extLst>
      <p:ext uri="{BB962C8B-B14F-4D97-AF65-F5344CB8AC3E}">
        <p14:creationId xmlns:p14="http://schemas.microsoft.com/office/powerpoint/2010/main" val="368281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p:sp>
      <p:sp>
        <p:nvSpPr>
          <p:cNvPr id="39938" name="Rectangle 2"/>
          <p:cNvSpPr>
            <a:spLocks noGrp="1" noChangeArrowheads="1"/>
          </p:cNvSpPr>
          <p:nvPr>
            <p:ph type="body" idx="1"/>
          </p:nvPr>
        </p:nvSpPr>
        <p:spPr/>
        <p:txBody>
          <a:bodyPr/>
          <a:lstStyle/>
          <a:p>
            <a:pPr defTabSz="914400">
              <a:lnSpc>
                <a:spcPct val="100000"/>
              </a:lnSpc>
              <a:spcBef>
                <a:spcPts val="400"/>
              </a:spcBef>
            </a:pPr>
            <a:r>
              <a:rPr lang="en-US" sz="1200">
                <a:latin typeface="Calibri" pitchFamily="34" charset="0"/>
                <a:cs typeface="Calibri" pitchFamily="34" charset="0"/>
                <a:sym typeface="Calibri" pitchFamily="34" charset="0"/>
              </a:rPr>
              <a:t>Annotated exemplars will be viewed as an on-line resource</a:t>
            </a:r>
          </a:p>
          <a:p>
            <a:pPr defTabSz="914400">
              <a:lnSpc>
                <a:spcPct val="100000"/>
              </a:lnSpc>
              <a:spcBef>
                <a:spcPts val="400"/>
              </a:spcBef>
            </a:pPr>
            <a:endParaRPr lang="en-US" sz="1200">
              <a:latin typeface="Calibri" pitchFamily="34" charset="0"/>
              <a:cs typeface="Calibri" pitchFamily="34" charset="0"/>
              <a:sym typeface="Calibri" pitchFamily="34" charset="0"/>
            </a:endParaRPr>
          </a:p>
          <a:p>
            <a:pPr defTabSz="914400">
              <a:lnSpc>
                <a:spcPct val="100000"/>
              </a:lnSpc>
              <a:spcBef>
                <a:spcPts val="400"/>
              </a:spcBef>
            </a:pPr>
            <a:r>
              <a:rPr lang="en-US" sz="1200">
                <a:latin typeface="Calibri" pitchFamily="34" charset="0"/>
                <a:cs typeface="Calibri" pitchFamily="34" charset="0"/>
                <a:sym typeface="Calibri" pitchFamily="34" charset="0"/>
              </a:rPr>
              <a:t>Accessible - evidence should be visible/legible</a:t>
            </a:r>
          </a:p>
          <a:p>
            <a:pPr defTabSz="914400">
              <a:lnSpc>
                <a:spcPct val="100000"/>
              </a:lnSpc>
              <a:spcBef>
                <a:spcPts val="400"/>
              </a:spcBef>
            </a:pPr>
            <a:endParaRPr lang="en-US" sz="1200">
              <a:latin typeface="Calibri" pitchFamily="34" charset="0"/>
              <a:cs typeface="Calibri" pitchFamily="34" charset="0"/>
              <a:sym typeface="Calibri" pitchFamily="34" charset="0"/>
            </a:endParaRPr>
          </a:p>
          <a:p>
            <a:pPr defTabSz="914400">
              <a:lnSpc>
                <a:spcPct val="100000"/>
              </a:lnSpc>
              <a:spcBef>
                <a:spcPts val="400"/>
              </a:spcBef>
            </a:pPr>
            <a:r>
              <a:rPr lang="en-US" sz="1200">
                <a:latin typeface="Calibri" pitchFamily="34" charset="0"/>
                <a:cs typeface="Calibri" pitchFamily="34" charset="0"/>
                <a:sym typeface="Calibri" pitchFamily="34" charset="0"/>
              </a:rPr>
              <a:t>Annotations should link clearly to the evidence and add value (not descriptive but illustrate why this evidence demonstrates </a:t>
            </a:r>
            <a:r>
              <a:rPr lang="en-US" sz="1200" i="1">
                <a:latin typeface="Calibri" pitchFamily="34" charset="0"/>
                <a:cs typeface="Calibri" pitchFamily="34" charset="0"/>
                <a:sym typeface="Calibri" pitchFamily="34" charset="0"/>
              </a:rPr>
              <a:t>x</a:t>
            </a:r>
            <a:endParaRPr lang="en-US"/>
          </a:p>
        </p:txBody>
      </p:sp>
    </p:spTree>
    <p:extLst>
      <p:ext uri="{BB962C8B-B14F-4D97-AF65-F5344CB8AC3E}">
        <p14:creationId xmlns:p14="http://schemas.microsoft.com/office/powerpoint/2010/main" val="90905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p:sp>
      <p:sp>
        <p:nvSpPr>
          <p:cNvPr id="44034" name="Rectangle 2"/>
          <p:cNvSpPr>
            <a:spLocks noGrp="1" noChangeArrowheads="1"/>
          </p:cNvSpPr>
          <p:nvPr>
            <p:ph type="body" idx="1"/>
          </p:nvPr>
        </p:nvSpPr>
        <p:spPr/>
        <p:txBody>
          <a:bodyPr/>
          <a:lstStyle/>
          <a:p>
            <a:pPr defTabSz="914400">
              <a:lnSpc>
                <a:spcPct val="100000"/>
              </a:lnSpc>
              <a:spcBef>
                <a:spcPts val="400"/>
              </a:spcBef>
            </a:pPr>
            <a:r>
              <a:rPr lang="en-US" sz="1200">
                <a:latin typeface="Calibri" pitchFamily="34" charset="0"/>
                <a:cs typeface="Calibri" pitchFamily="34" charset="0"/>
                <a:sym typeface="Calibri" pitchFamily="34" charset="0"/>
              </a:rPr>
              <a:t>Annotated exemplars will be viewed as an on-line resource</a:t>
            </a:r>
          </a:p>
          <a:p>
            <a:pPr defTabSz="914400">
              <a:lnSpc>
                <a:spcPct val="100000"/>
              </a:lnSpc>
              <a:spcBef>
                <a:spcPts val="400"/>
              </a:spcBef>
            </a:pPr>
            <a:endParaRPr lang="en-US" sz="1200">
              <a:latin typeface="Calibri" pitchFamily="34" charset="0"/>
              <a:cs typeface="Calibri" pitchFamily="34" charset="0"/>
              <a:sym typeface="Calibri" pitchFamily="34" charset="0"/>
            </a:endParaRPr>
          </a:p>
          <a:p>
            <a:pPr defTabSz="914400">
              <a:lnSpc>
                <a:spcPct val="100000"/>
              </a:lnSpc>
              <a:spcBef>
                <a:spcPts val="400"/>
              </a:spcBef>
            </a:pPr>
            <a:r>
              <a:rPr lang="en-US" sz="1200">
                <a:latin typeface="Calibri" pitchFamily="34" charset="0"/>
                <a:cs typeface="Calibri" pitchFamily="34" charset="0"/>
                <a:sym typeface="Calibri" pitchFamily="34" charset="0"/>
              </a:rPr>
              <a:t>Accessible - evidence should be visible/legible</a:t>
            </a:r>
          </a:p>
          <a:p>
            <a:pPr defTabSz="914400">
              <a:lnSpc>
                <a:spcPct val="100000"/>
              </a:lnSpc>
              <a:spcBef>
                <a:spcPts val="400"/>
              </a:spcBef>
            </a:pPr>
            <a:endParaRPr lang="en-US" sz="1200">
              <a:latin typeface="Calibri" pitchFamily="34" charset="0"/>
              <a:cs typeface="Calibri" pitchFamily="34" charset="0"/>
              <a:sym typeface="Calibri" pitchFamily="34" charset="0"/>
            </a:endParaRPr>
          </a:p>
          <a:p>
            <a:pPr defTabSz="914400">
              <a:lnSpc>
                <a:spcPct val="100000"/>
              </a:lnSpc>
              <a:spcBef>
                <a:spcPts val="400"/>
              </a:spcBef>
            </a:pPr>
            <a:r>
              <a:rPr lang="en-US" sz="1200">
                <a:latin typeface="Calibri" pitchFamily="34" charset="0"/>
                <a:cs typeface="Calibri" pitchFamily="34" charset="0"/>
                <a:sym typeface="Calibri" pitchFamily="34" charset="0"/>
              </a:rPr>
              <a:t>Annotations should link clearly to the evidence and add value (not descriptive but illustrate why this evidence demonstrates </a:t>
            </a:r>
            <a:r>
              <a:rPr lang="en-US" sz="1200" i="1">
                <a:latin typeface="Calibri" pitchFamily="34" charset="0"/>
                <a:cs typeface="Calibri" pitchFamily="34" charset="0"/>
                <a:sym typeface="Calibri" pitchFamily="34" charset="0"/>
              </a:rPr>
              <a:t>x</a:t>
            </a:r>
            <a:endParaRPr lang="en-US"/>
          </a:p>
        </p:txBody>
      </p:sp>
    </p:spTree>
    <p:extLst>
      <p:ext uri="{BB962C8B-B14F-4D97-AF65-F5344CB8AC3E}">
        <p14:creationId xmlns:p14="http://schemas.microsoft.com/office/powerpoint/2010/main" val="118172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6650" y="1222375"/>
            <a:ext cx="4395788" cy="3298825"/>
          </a:xfrm>
          <a:prstGeom prst="rect">
            <a:avLst/>
          </a:prstGeom>
          <a:noFill/>
          <a:ln w="12700">
            <a:solidFill>
              <a:prstClr val="black"/>
            </a:solidFill>
          </a:ln>
        </p:spPr>
      </p:sp>
      <p:sp>
        <p:nvSpPr>
          <p:cNvPr id="3" name="Notes Placeholder 2"/>
          <p:cNvSpPr>
            <a:spLocks noGrp="1"/>
          </p:cNvSpPr>
          <p:nvPr>
            <p:ph type="body" idx="1"/>
          </p:nvPr>
        </p:nvSpPr>
        <p:spPr>
          <a:xfrm>
            <a:off x="666909" y="4704616"/>
            <a:ext cx="5335270" cy="3849231"/>
          </a:xfrm>
          <a:prstGeom prst="rect">
            <a:avLst/>
          </a:prstGeom>
        </p:spPr>
        <p:txBody>
          <a:bodyPr/>
          <a:lstStyle/>
          <a:p>
            <a:endParaRPr lang="en-US"/>
          </a:p>
        </p:txBody>
      </p:sp>
    </p:spTree>
    <p:extLst>
      <p:ext uri="{BB962C8B-B14F-4D97-AF65-F5344CB8AC3E}">
        <p14:creationId xmlns:p14="http://schemas.microsoft.com/office/powerpoint/2010/main" val="210654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219E12B-980E-4F82-B9E4-2EAD17BE30B6}" type="slidenum">
              <a:rPr lang="en-GB" smtClean="0"/>
              <a:pPr/>
              <a:t>29</a:t>
            </a:fld>
            <a:endParaRPr lang="en-GB"/>
          </a:p>
        </p:txBody>
      </p:sp>
    </p:spTree>
    <p:extLst>
      <p:ext uri="{BB962C8B-B14F-4D97-AF65-F5344CB8AC3E}">
        <p14:creationId xmlns:p14="http://schemas.microsoft.com/office/powerpoint/2010/main" val="197763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95328-8B37-48A4-A1AB-E26BC8CE8000}" type="slidenum">
              <a:rPr lang="en-GB"/>
              <a:pPr/>
              <a:t>38</a:t>
            </a:fld>
            <a:endParaRPr lang="en-GB"/>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GB"/>
              <a:t>Lesley McDowall will provide an update on Pre-5 / P1 under discussion on profile</a:t>
            </a:r>
          </a:p>
        </p:txBody>
      </p:sp>
    </p:spTree>
    <p:extLst>
      <p:ext uri="{BB962C8B-B14F-4D97-AF65-F5344CB8AC3E}">
        <p14:creationId xmlns:p14="http://schemas.microsoft.com/office/powerpoint/2010/main" val="417444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DF052A8-D462-4E65-9410-7126C8565A85}" type="datetimeFigureOut">
              <a:rPr lang="en-GB" smtClean="0"/>
              <a:pPr/>
              <a:t>30/04/2014</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2762D83-6452-4965-9E64-306C8BEB5F9D}"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F052A8-D462-4E65-9410-7126C8565A85}" type="datetimeFigureOut">
              <a:rPr lang="en-GB" smtClean="0"/>
              <a:pPr/>
              <a:t>30/04/2014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62D83-6452-4965-9E64-306C8BEB5F9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F052A8-D462-4E65-9410-7126C8565A85}" type="datetimeFigureOut">
              <a:rPr lang="en-GB" smtClean="0"/>
              <a:pPr/>
              <a:t>30/04/2014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762D83-6452-4965-9E64-306C8BEB5F9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17" name="Footer Placeholder 16"/>
          <p:cNvSpPr>
            <a:spLocks noGrp="1"/>
          </p:cNvSpPr>
          <p:nvPr>
            <p:ph type="ftr" sz="quarter" idx="11"/>
          </p:nvPr>
        </p:nvSpPr>
        <p:spPr/>
        <p:txBody>
          <a:bodyPr/>
          <a:lstStyle/>
          <a:p>
            <a:endParaRPr lang="en-GB">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AF05100-C3A3-4C2F-B9B1-40022F0DE585}" type="slidenum">
              <a:rPr lang="en-GB" smtClean="0"/>
              <a:pPr/>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5" name="Footer Placeholder 4"/>
          <p:cNvSpPr>
            <a:spLocks noGrp="1"/>
          </p:cNvSpPr>
          <p:nvPr>
            <p:ph type="ftr" sz="quarter" idx="11"/>
          </p:nvPr>
        </p:nvSpPr>
        <p:spPr/>
        <p:txBody>
          <a:bodyPr/>
          <a:lstStyle/>
          <a:p>
            <a:endParaRPr lang="en-GB">
              <a:solidFill>
                <a:srgbClr val="1F497D"/>
              </a:solidFill>
            </a:endParaRPr>
          </a:p>
        </p:txBody>
      </p:sp>
      <p:sp>
        <p:nvSpPr>
          <p:cNvPr id="6" name="Slide Number Placeholder 5"/>
          <p:cNvSpPr>
            <a:spLocks noGrp="1"/>
          </p:cNvSpPr>
          <p:nvPr>
            <p:ph type="sldNum" sz="quarter" idx="12"/>
          </p:nvPr>
        </p:nvSpPr>
        <p:spPr/>
        <p:txBody>
          <a:bodyPr/>
          <a:lstStyle/>
          <a:p>
            <a:fld id="{8AF05100-C3A3-4C2F-B9B1-40022F0DE585}"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GB">
              <a:solidFill>
                <a:srgbClr val="1F497D"/>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AF05100-C3A3-4C2F-B9B1-40022F0DE585}"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6" name="Footer Placeholder 5"/>
          <p:cNvSpPr>
            <a:spLocks noGrp="1"/>
          </p:cNvSpPr>
          <p:nvPr>
            <p:ph type="ftr" sz="quarter" idx="11"/>
          </p:nvPr>
        </p:nvSpPr>
        <p:spPr/>
        <p:txBody>
          <a:bodyPr/>
          <a:lstStyle/>
          <a:p>
            <a:endParaRPr lang="en-GB">
              <a:solidFill>
                <a:srgbClr val="1F497D"/>
              </a:solidFill>
            </a:endParaRPr>
          </a:p>
        </p:txBody>
      </p:sp>
      <p:sp>
        <p:nvSpPr>
          <p:cNvPr id="7" name="Slide Number Placeholder 6"/>
          <p:cNvSpPr>
            <a:spLocks noGrp="1"/>
          </p:cNvSpPr>
          <p:nvPr>
            <p:ph type="sldNum" sz="quarter" idx="12"/>
          </p:nvPr>
        </p:nvSpPr>
        <p:spPr/>
        <p:txBody>
          <a:bodyPr/>
          <a:lstStyle/>
          <a:p>
            <a:fld id="{8AF05100-C3A3-4C2F-B9B1-40022F0DE585}"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8" name="Footer Placeholder 7"/>
          <p:cNvSpPr>
            <a:spLocks noGrp="1"/>
          </p:cNvSpPr>
          <p:nvPr>
            <p:ph type="ftr" sz="quarter" idx="11"/>
          </p:nvPr>
        </p:nvSpPr>
        <p:spPr/>
        <p:txBody>
          <a:bodyPr/>
          <a:lstStyle/>
          <a:p>
            <a:endParaRPr lang="en-GB">
              <a:solidFill>
                <a:srgbClr val="1F497D"/>
              </a:solidFill>
            </a:endParaRPr>
          </a:p>
        </p:txBody>
      </p:sp>
      <p:sp>
        <p:nvSpPr>
          <p:cNvPr id="9" name="Slide Number Placeholder 8"/>
          <p:cNvSpPr>
            <a:spLocks noGrp="1"/>
          </p:cNvSpPr>
          <p:nvPr>
            <p:ph type="sldNum" sz="quarter" idx="12"/>
          </p:nvPr>
        </p:nvSpPr>
        <p:spPr/>
        <p:txBody>
          <a:bodyPr/>
          <a:lstStyle/>
          <a:p>
            <a:fld id="{8AF05100-C3A3-4C2F-B9B1-40022F0DE585}"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4" name="Footer Placeholder 3"/>
          <p:cNvSpPr>
            <a:spLocks noGrp="1"/>
          </p:cNvSpPr>
          <p:nvPr>
            <p:ph type="ftr" sz="quarter" idx="11"/>
          </p:nvPr>
        </p:nvSpPr>
        <p:spPr/>
        <p:txBody>
          <a:bodyPr/>
          <a:lstStyle/>
          <a:p>
            <a:endParaRPr lang="en-GB">
              <a:solidFill>
                <a:srgbClr val="1F497D"/>
              </a:solidFill>
            </a:endParaRPr>
          </a:p>
        </p:txBody>
      </p:sp>
      <p:sp>
        <p:nvSpPr>
          <p:cNvPr id="5" name="Slide Number Placeholder 4"/>
          <p:cNvSpPr>
            <a:spLocks noGrp="1"/>
          </p:cNvSpPr>
          <p:nvPr>
            <p:ph type="sldNum" sz="quarter" idx="12"/>
          </p:nvPr>
        </p:nvSpPr>
        <p:spPr/>
        <p:txBody>
          <a:bodyPr/>
          <a:lstStyle/>
          <a:p>
            <a:fld id="{8AF05100-C3A3-4C2F-B9B1-40022F0DE585}"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3" name="Footer Placeholder 2"/>
          <p:cNvSpPr>
            <a:spLocks noGrp="1"/>
          </p:cNvSpPr>
          <p:nvPr>
            <p:ph type="ftr" sz="quarter" idx="11"/>
          </p:nvPr>
        </p:nvSpPr>
        <p:spPr/>
        <p:txBody>
          <a:bodyPr/>
          <a:lstStyle/>
          <a:p>
            <a:endParaRPr lang="en-GB">
              <a:solidFill>
                <a:srgbClr val="1F497D"/>
              </a:solidFill>
            </a:endParaRPr>
          </a:p>
        </p:txBody>
      </p:sp>
      <p:sp>
        <p:nvSpPr>
          <p:cNvPr id="4" name="Slide Number Placeholder 3"/>
          <p:cNvSpPr>
            <a:spLocks noGrp="1"/>
          </p:cNvSpPr>
          <p:nvPr>
            <p:ph type="sldNum" sz="quarter" idx="12"/>
          </p:nvPr>
        </p:nvSpPr>
        <p:spPr/>
        <p:txBody>
          <a:bodyPr/>
          <a:lstStyle/>
          <a:p>
            <a:fld id="{8AF05100-C3A3-4C2F-B9B1-40022F0DE585}"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6" name="Footer Placeholder 5"/>
          <p:cNvSpPr>
            <a:spLocks noGrp="1"/>
          </p:cNvSpPr>
          <p:nvPr>
            <p:ph type="ftr" sz="quarter" idx="11"/>
          </p:nvPr>
        </p:nvSpPr>
        <p:spPr/>
        <p:txBody>
          <a:bodyPr/>
          <a:lstStyle/>
          <a:p>
            <a:endParaRPr lang="en-GB">
              <a:solidFill>
                <a:srgbClr val="1F497D"/>
              </a:solidFill>
            </a:endParaRPr>
          </a:p>
        </p:txBody>
      </p:sp>
      <p:sp>
        <p:nvSpPr>
          <p:cNvPr id="7" name="Slide Number Placeholder 6"/>
          <p:cNvSpPr>
            <a:spLocks noGrp="1"/>
          </p:cNvSpPr>
          <p:nvPr>
            <p:ph type="sldNum" sz="quarter" idx="12"/>
          </p:nvPr>
        </p:nvSpPr>
        <p:spPr/>
        <p:txBody>
          <a:bodyPr/>
          <a:lstStyle/>
          <a:p>
            <a:fld id="{8AF05100-C3A3-4C2F-B9B1-40022F0DE585}"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DF052A8-D462-4E65-9410-7126C8565A85}" type="datetimeFigureOut">
              <a:rPr lang="en-GB" smtClean="0"/>
              <a:pPr/>
              <a:t>30/04/2014</a:t>
            </a:fld>
            <a:endParaRPr lang="en-GB"/>
          </a:p>
        </p:txBody>
      </p:sp>
      <p:sp>
        <p:nvSpPr>
          <p:cNvPr id="9" name="Slide Number Placeholder 8"/>
          <p:cNvSpPr>
            <a:spLocks noGrp="1"/>
          </p:cNvSpPr>
          <p:nvPr>
            <p:ph type="sldNum" sz="quarter" idx="15"/>
          </p:nvPr>
        </p:nvSpPr>
        <p:spPr/>
        <p:txBody>
          <a:bodyPr rtlCol="0"/>
          <a:lstStyle/>
          <a:p>
            <a:fld id="{B2762D83-6452-4965-9E64-306C8BEB5F9D}"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GB">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AF05100-C3A3-4C2F-B9B1-40022F0DE585}"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5" name="Footer Placeholder 4"/>
          <p:cNvSpPr>
            <a:spLocks noGrp="1"/>
          </p:cNvSpPr>
          <p:nvPr>
            <p:ph type="ftr" sz="quarter" idx="11"/>
          </p:nvPr>
        </p:nvSpPr>
        <p:spPr/>
        <p:txBody>
          <a:bodyPr/>
          <a:lstStyle/>
          <a:p>
            <a:endParaRPr lang="en-GB">
              <a:solidFill>
                <a:srgbClr val="1F497D"/>
              </a:solidFill>
            </a:endParaRPr>
          </a:p>
        </p:txBody>
      </p:sp>
      <p:sp>
        <p:nvSpPr>
          <p:cNvPr id="6" name="Slide Number Placeholder 5"/>
          <p:cNvSpPr>
            <a:spLocks noGrp="1"/>
          </p:cNvSpPr>
          <p:nvPr>
            <p:ph type="sldNum" sz="quarter" idx="12"/>
          </p:nvPr>
        </p:nvSpPr>
        <p:spPr/>
        <p:txBody>
          <a:bodyPr/>
          <a:lstStyle/>
          <a:p>
            <a:fld id="{8AF05100-C3A3-4C2F-B9B1-40022F0DE585}"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5" name="Footer Placeholder 4"/>
          <p:cNvSpPr>
            <a:spLocks noGrp="1"/>
          </p:cNvSpPr>
          <p:nvPr>
            <p:ph type="ftr" sz="quarter" idx="11"/>
          </p:nvPr>
        </p:nvSpPr>
        <p:spPr/>
        <p:txBody>
          <a:bodyPr/>
          <a:lstStyle/>
          <a:p>
            <a:endParaRPr lang="en-GB">
              <a:solidFill>
                <a:srgbClr val="1F497D"/>
              </a:solidFill>
            </a:endParaRPr>
          </a:p>
        </p:txBody>
      </p:sp>
      <p:sp>
        <p:nvSpPr>
          <p:cNvPr id="6" name="Slide Number Placeholder 5"/>
          <p:cNvSpPr>
            <a:spLocks noGrp="1"/>
          </p:cNvSpPr>
          <p:nvPr>
            <p:ph type="sldNum" sz="quarter" idx="12"/>
          </p:nvPr>
        </p:nvSpPr>
        <p:spPr/>
        <p:txBody>
          <a:bodyPr/>
          <a:lstStyle/>
          <a:p>
            <a:fld id="{8AF05100-C3A3-4C2F-B9B1-40022F0DE58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DF052A8-D462-4E65-9410-7126C8565A85}" type="datetimeFigureOut">
              <a:rPr lang="en-GB" smtClean="0"/>
              <a:pPr/>
              <a:t>30/04/2014</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2762D83-6452-4965-9E64-306C8BEB5F9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DF052A8-D462-4E65-9410-7126C8565A85}" type="datetimeFigureOut">
              <a:rPr lang="en-GB" smtClean="0"/>
              <a:pPr/>
              <a:t>30/04/2014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762D83-6452-4965-9E64-306C8BEB5F9D}"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DF052A8-D462-4E65-9410-7126C8565A85}" type="datetimeFigureOut">
              <a:rPr lang="en-GB" smtClean="0"/>
              <a:pPr/>
              <a:t>30/04/2014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762D83-6452-4965-9E64-306C8BEB5F9D}"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DF052A8-D462-4E65-9410-7126C8565A85}" type="datetimeFigureOut">
              <a:rPr lang="en-GB" smtClean="0"/>
              <a:pPr/>
              <a:t>30/04/2014</a:t>
            </a:fld>
            <a:endParaRPr lang="en-GB"/>
          </a:p>
        </p:txBody>
      </p:sp>
      <p:sp>
        <p:nvSpPr>
          <p:cNvPr id="7" name="Slide Number Placeholder 6"/>
          <p:cNvSpPr>
            <a:spLocks noGrp="1"/>
          </p:cNvSpPr>
          <p:nvPr>
            <p:ph type="sldNum" sz="quarter" idx="11"/>
          </p:nvPr>
        </p:nvSpPr>
        <p:spPr/>
        <p:txBody>
          <a:bodyPr rtlCol="0"/>
          <a:lstStyle/>
          <a:p>
            <a:fld id="{B2762D83-6452-4965-9E64-306C8BEB5F9D}"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052A8-D462-4E65-9410-7126C8565A85}" type="datetimeFigureOut">
              <a:rPr lang="en-GB" smtClean="0"/>
              <a:pPr/>
              <a:t>30/04/2014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762D83-6452-4965-9E64-306C8BEB5F9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DF052A8-D462-4E65-9410-7126C8565A85}" type="datetimeFigureOut">
              <a:rPr lang="en-GB" smtClean="0"/>
              <a:pPr/>
              <a:t>30/04/2014</a:t>
            </a:fld>
            <a:endParaRPr lang="en-GB"/>
          </a:p>
        </p:txBody>
      </p:sp>
      <p:sp>
        <p:nvSpPr>
          <p:cNvPr id="22" name="Slide Number Placeholder 21"/>
          <p:cNvSpPr>
            <a:spLocks noGrp="1"/>
          </p:cNvSpPr>
          <p:nvPr>
            <p:ph type="sldNum" sz="quarter" idx="15"/>
          </p:nvPr>
        </p:nvSpPr>
        <p:spPr/>
        <p:txBody>
          <a:bodyPr rtlCol="0"/>
          <a:lstStyle/>
          <a:p>
            <a:fld id="{B2762D83-6452-4965-9E64-306C8BEB5F9D}"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DF052A8-D462-4E65-9410-7126C8565A85}" type="datetimeFigureOut">
              <a:rPr lang="en-GB" smtClean="0"/>
              <a:pPr/>
              <a:t>30/04/2014</a:t>
            </a:fld>
            <a:endParaRPr lang="en-GB"/>
          </a:p>
        </p:txBody>
      </p:sp>
      <p:sp>
        <p:nvSpPr>
          <p:cNvPr id="18" name="Slide Number Placeholder 17"/>
          <p:cNvSpPr>
            <a:spLocks noGrp="1"/>
          </p:cNvSpPr>
          <p:nvPr>
            <p:ph type="sldNum" sz="quarter" idx="11"/>
          </p:nvPr>
        </p:nvSpPr>
        <p:spPr/>
        <p:txBody>
          <a:bodyPr rtlCol="0"/>
          <a:lstStyle/>
          <a:p>
            <a:fld id="{B2762D83-6452-4965-9E64-306C8BEB5F9D}"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DF052A8-D462-4E65-9410-7126C8565A85}" type="datetimeFigureOut">
              <a:rPr lang="en-GB" smtClean="0"/>
              <a:pPr/>
              <a:t>30/04/2014</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2762D83-6452-4965-9E64-306C8BEB5F9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6A070B4-60D5-44A8-8884-69953156463C}" type="datetimeFigureOut">
              <a:rPr lang="en-GB" smtClean="0">
                <a:solidFill>
                  <a:srgbClr val="1F497D"/>
                </a:solidFill>
              </a:rPr>
              <a:pPr/>
              <a:t>30/04/2014</a:t>
            </a:fld>
            <a:endParaRPr lang="en-GB">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AF05100-C3A3-4C2F-B9B1-40022F0DE58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heather.williamson@edinburgh.gov.uk"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ducationscotland.gov.uk/resources/c/genericresource_tcm4731978.asp" TargetMode="External"/><Relationship Id="rId2" Type="http://schemas.openxmlformats.org/officeDocument/2006/relationships/hyperlink" Target="http://www.educationscotland.gov.uk/publications/b/publication_tcm4641218.asp?strReferringChannel=educationscotland&amp;strReferringPageID=tcm:4-615801-64" TargetMode="Externa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hyperlink" Target="http://www.educationscotland.gov.uk/parentzone/cfe/recognisingachievement/recognisingachievement/reocgnisingachievement.asp" TargetMode="External"/><Relationship Id="rId2" Type="http://schemas.openxmlformats.org/officeDocument/2006/relationships/hyperlink" Target="http://www.educationscotland.gov.uk/learningteachingandassessment/assessment/achievement/profiling/s3profiles/pointstoconsider.asp" TargetMode="Externa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www.educationscotland.gov.uk/learningteachingandassessment/assessment/achievement/profiling/3to18profiles/index.asp"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localhost\Users\helendonaldson\Desktop\AiFL%202014\assessment%20AS%20learning.ppt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file:///\\localhost\Users\helendonaldson\Desktop\AiFL%202014\questioning%20&amp;%20interactions.pptx" TargetMode="External"/><Relationship Id="rId5" Type="http://schemas.openxmlformats.org/officeDocument/2006/relationships/hyperlink" Target="file:///\\localhost\Users\helendonaldson\Desktop\AiFL%202014\assessment%20OF%20learning.pptx" TargetMode="External"/><Relationship Id="rId4" Type="http://schemas.openxmlformats.org/officeDocument/2006/relationships/hyperlink" Target="file:///\\localhost\Users\helendonaldson\Desktop\AiFL%202014\assessment%20FOR%20learning.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Primary Headteacher CfE Meeting</a:t>
            </a:r>
            <a:endParaRPr lang="en-GB" dirty="0"/>
          </a:p>
        </p:txBody>
      </p:sp>
      <p:sp>
        <p:nvSpPr>
          <p:cNvPr id="3" name="Subtitle 2"/>
          <p:cNvSpPr>
            <a:spLocks noGrp="1"/>
          </p:cNvSpPr>
          <p:nvPr>
            <p:ph type="subTitle" idx="1"/>
          </p:nvPr>
        </p:nvSpPr>
        <p:spPr/>
        <p:txBody>
          <a:bodyPr/>
          <a:lstStyle/>
          <a:p>
            <a:r>
              <a:rPr lang="en-GB" dirty="0" smtClean="0"/>
              <a:t>April 29</a:t>
            </a:r>
            <a:r>
              <a:rPr lang="en-GB" baseline="30000" dirty="0" smtClean="0"/>
              <a:t>th</a:t>
            </a:r>
            <a:r>
              <a:rPr lang="en-GB" dirty="0" smtClean="0"/>
              <a:t> 2014</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fans.jpg"/>
          <p:cNvPicPr>
            <a:picLocks noChangeAspect="1"/>
          </p:cNvPicPr>
          <p:nvPr/>
        </p:nvPicPr>
        <p:blipFill>
          <a:blip r:embed="rId2" cstate="print"/>
          <a:srcRect/>
          <a:stretch>
            <a:fillRect/>
          </a:stretch>
        </p:blipFill>
        <p:spPr bwMode="auto">
          <a:xfrm rot="21479427">
            <a:off x="2987675" y="533400"/>
            <a:ext cx="5972175" cy="5430838"/>
          </a:xfrm>
          <a:prstGeom prst="rect">
            <a:avLst/>
          </a:prstGeom>
          <a:noFill/>
          <a:ln w="12700" cap="flat" cmpd="sng">
            <a:noFill/>
            <a:prstDash val="solid"/>
            <a:miter lim="0"/>
            <a:headEnd type="none" w="med" len="med"/>
            <a:tailEnd type="none" w="med" len="med"/>
          </a:ln>
          <a:effectLst/>
        </p:spPr>
      </p:pic>
      <p:pic>
        <p:nvPicPr>
          <p:cNvPr id="26626" name="Picture 2" descr="side.jpg"/>
          <p:cNvPicPr>
            <a:picLocks noChangeAspect="1"/>
          </p:cNvPicPr>
          <p:nvPr/>
        </p:nvPicPr>
        <p:blipFill>
          <a:blip r:embed="rId3" cstate="print"/>
          <a:srcRect/>
          <a:stretch>
            <a:fillRect/>
          </a:stretch>
        </p:blipFill>
        <p:spPr bwMode="auto">
          <a:xfrm>
            <a:off x="0" y="0"/>
            <a:ext cx="776288" cy="6858000"/>
          </a:xfrm>
          <a:prstGeom prst="rect">
            <a:avLst/>
          </a:prstGeom>
          <a:noFill/>
          <a:ln w="12700" cap="flat" cmpd="sng">
            <a:noFill/>
            <a:prstDash val="solid"/>
            <a:miter lim="0"/>
            <a:headEnd type="none" w="med" len="med"/>
            <a:tailEnd type="none" w="med" len="med"/>
          </a:ln>
          <a:effectLst/>
        </p:spPr>
      </p:pic>
      <p:pic>
        <p:nvPicPr>
          <p:cNvPr id="26627" name="Picture 3" descr="1124843_300.jpg"/>
          <p:cNvPicPr>
            <a:picLocks noChangeAspect="1"/>
          </p:cNvPicPr>
          <p:nvPr/>
        </p:nvPicPr>
        <p:blipFill>
          <a:blip r:embed="rId4" cstate="print"/>
          <a:srcRect/>
          <a:stretch>
            <a:fillRect/>
          </a:stretch>
        </p:blipFill>
        <p:spPr bwMode="auto">
          <a:xfrm>
            <a:off x="7954963" y="5486400"/>
            <a:ext cx="1189037" cy="1189038"/>
          </a:xfrm>
          <a:prstGeom prst="rect">
            <a:avLst/>
          </a:prstGeom>
          <a:noFill/>
          <a:ln w="12700" cap="flat" cmpd="sng">
            <a:noFill/>
            <a:prstDash val="solid"/>
            <a:miter lim="0"/>
            <a:headEnd type="none" w="med" len="med"/>
            <a:tailEnd type="none" w="med" len="med"/>
          </a:ln>
          <a:effectLst/>
        </p:spPr>
      </p:pic>
      <p:sp>
        <p:nvSpPr>
          <p:cNvPr id="26628" name="AutoShape 4"/>
          <p:cNvSpPr>
            <a:spLocks/>
          </p:cNvSpPr>
          <p:nvPr/>
        </p:nvSpPr>
        <p:spPr bwMode="auto">
          <a:xfrm>
            <a:off x="776288" y="531813"/>
            <a:ext cx="3581400" cy="2860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defTabSz="457200"/>
            <a:r>
              <a:rPr lang="en-US" sz="4800" b="1">
                <a:solidFill>
                  <a:srgbClr val="FF0000"/>
                </a:solidFill>
                <a:latin typeface="Capitals" charset="0"/>
                <a:ea typeface="Capitals" charset="0"/>
                <a:cs typeface="Capitals" charset="0"/>
                <a:sym typeface="Capitals" charset="0"/>
              </a:rPr>
              <a:t>H</a:t>
            </a:r>
            <a:r>
              <a:rPr lang="en-US" sz="4800" b="1">
                <a:latin typeface="Capitals" charset="0"/>
                <a:ea typeface="Capitals" charset="0"/>
                <a:cs typeface="Capitals" charset="0"/>
                <a:sym typeface="Capitals" charset="0"/>
              </a:rPr>
              <a:t>igher </a:t>
            </a:r>
            <a:r>
              <a:rPr lang="en-US" sz="4800" b="1">
                <a:solidFill>
                  <a:srgbClr val="FF0000"/>
                </a:solidFill>
                <a:latin typeface="Capitals" charset="0"/>
                <a:ea typeface="Capitals" charset="0"/>
                <a:cs typeface="Capitals" charset="0"/>
                <a:sym typeface="Capitals" charset="0"/>
              </a:rPr>
              <a:t>O</a:t>
            </a:r>
            <a:r>
              <a:rPr lang="en-US" sz="4800" b="1">
                <a:latin typeface="Capitals" charset="0"/>
                <a:ea typeface="Capitals" charset="0"/>
                <a:cs typeface="Capitals" charset="0"/>
                <a:sym typeface="Capitals" charset="0"/>
              </a:rPr>
              <a:t>rder</a:t>
            </a:r>
          </a:p>
          <a:p>
            <a:pPr defTabSz="457200"/>
            <a:r>
              <a:rPr lang="en-US" sz="4800" b="1">
                <a:solidFill>
                  <a:srgbClr val="FF0000"/>
                </a:solidFill>
                <a:latin typeface="Capitals" charset="0"/>
                <a:ea typeface="Capitals" charset="0"/>
                <a:cs typeface="Capitals" charset="0"/>
                <a:sym typeface="Capitals" charset="0"/>
              </a:rPr>
              <a:t>T</a:t>
            </a:r>
            <a:r>
              <a:rPr lang="en-US" sz="4800" b="1">
                <a:latin typeface="Capitals" charset="0"/>
                <a:ea typeface="Capitals" charset="0"/>
                <a:cs typeface="Capitals" charset="0"/>
                <a:sym typeface="Capitals" charset="0"/>
              </a:rPr>
              <a:t>hinking</a:t>
            </a:r>
          </a:p>
          <a:p>
            <a:pPr defTabSz="457200"/>
            <a:r>
              <a:rPr lang="en-US" sz="4800" b="1">
                <a:solidFill>
                  <a:srgbClr val="FF0000"/>
                </a:solidFill>
                <a:latin typeface="Capitals" charset="0"/>
                <a:ea typeface="Capitals" charset="0"/>
                <a:cs typeface="Capitals" charset="0"/>
                <a:sym typeface="Capitals" charset="0"/>
              </a:rPr>
              <a:t>S</a:t>
            </a:r>
            <a:r>
              <a:rPr lang="en-US" sz="4800" b="1">
                <a:latin typeface="Capitals" charset="0"/>
                <a:ea typeface="Capitals" charset="0"/>
                <a:cs typeface="Capitals" charset="0"/>
                <a:sym typeface="Capitals" charset="0"/>
              </a:rPr>
              <a:t>kills</a:t>
            </a: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1000" fill="hold"/>
                                        <p:tgtEl>
                                          <p:spTgt spid="26625"/>
                                        </p:tgtEl>
                                        <p:attrNameLst>
                                          <p:attrName>ppt_w</p:attrName>
                                        </p:attrNameLst>
                                      </p:cBhvr>
                                      <p:tavLst>
                                        <p:tav tm="0">
                                          <p:val>
                                            <p:fltVal val="0"/>
                                          </p:val>
                                        </p:tav>
                                        <p:tav tm="100000">
                                          <p:val>
                                            <p:strVal val="#ppt_w"/>
                                          </p:val>
                                        </p:tav>
                                      </p:tavLst>
                                    </p:anim>
                                    <p:anim calcmode="lin" valueType="num">
                                      <p:cBhvr>
                                        <p:cTn id="8" dur="1000" fill="hold"/>
                                        <p:tgtEl>
                                          <p:spTgt spid="26625"/>
                                        </p:tgtEl>
                                        <p:attrNameLst>
                                          <p:attrName>ppt_h</p:attrName>
                                        </p:attrNameLst>
                                      </p:cBhvr>
                                      <p:tavLst>
                                        <p:tav tm="0">
                                          <p:val>
                                            <p:fltVal val="0"/>
                                          </p:val>
                                        </p:tav>
                                        <p:tav tm="100000">
                                          <p:val>
                                            <p:strVal val="#ppt_h"/>
                                          </p:val>
                                        </p:tav>
                                      </p:tavLst>
                                    </p:anim>
                                    <p:anim calcmode="lin" valueType="num">
                                      <p:cBhvr>
                                        <p:cTn id="9" dur="1000" fill="hold"/>
                                        <p:tgtEl>
                                          <p:spTgt spid="266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26628"/>
                                        </p:tgtEl>
                                        <p:attrNameLst>
                                          <p:attrName>style.visibility</p:attrName>
                                        </p:attrNameLst>
                                      </p:cBhvr>
                                      <p:to>
                                        <p:strVal val="visible"/>
                                      </p:to>
                                    </p:set>
                                    <p:anim calcmode="lin" valueType="num">
                                      <p:cBhvr>
                                        <p:cTn id="14" dur="500" fill="hold"/>
                                        <p:tgtEl>
                                          <p:spTgt spid="26628"/>
                                        </p:tgtEl>
                                        <p:attrNameLst>
                                          <p:attrName>ppt_w</p:attrName>
                                        </p:attrNameLst>
                                      </p:cBhvr>
                                      <p:tavLst>
                                        <p:tav tm="0">
                                          <p:val>
                                            <p:fltVal val="0"/>
                                          </p:val>
                                        </p:tav>
                                        <p:tav tm="100000">
                                          <p:val>
                                            <p:strVal val="#ppt_w"/>
                                          </p:val>
                                        </p:tav>
                                      </p:tavLst>
                                    </p:anim>
                                    <p:anim calcmode="lin" valueType="num">
                                      <p:cBhvr>
                                        <p:cTn id="15" dur="500" fill="hold"/>
                                        <p:tgtEl>
                                          <p:spTgt spid="266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Follow up to anti-bullying questionnaire</a:t>
            </a:r>
            <a:br>
              <a:rPr lang="en-GB" dirty="0" smtClean="0"/>
            </a:br>
            <a:endParaRPr lang="en-GB" dirty="0"/>
          </a:p>
        </p:txBody>
      </p:sp>
      <p:sp>
        <p:nvSpPr>
          <p:cNvPr id="3" name="Content Placeholder 2"/>
          <p:cNvSpPr>
            <a:spLocks noGrp="1"/>
          </p:cNvSpPr>
          <p:nvPr>
            <p:ph sz="quarter" idx="1"/>
          </p:nvPr>
        </p:nvSpPr>
        <p:spPr>
          <a:xfrm>
            <a:off x="395536" y="1196752"/>
            <a:ext cx="7467600" cy="4873752"/>
          </a:xfrm>
        </p:spPr>
        <p:txBody>
          <a:bodyPr>
            <a:normAutofit fontScale="70000" lnSpcReduction="20000"/>
          </a:bodyPr>
          <a:lstStyle/>
          <a:p>
            <a:pPr>
              <a:buNone/>
            </a:pPr>
            <a:r>
              <a:rPr lang="en-GB" dirty="0" smtClean="0"/>
              <a:t> </a:t>
            </a:r>
          </a:p>
          <a:p>
            <a:r>
              <a:rPr lang="en-GB" b="1" dirty="0" smtClean="0"/>
              <a:t>NEXT STEPS</a:t>
            </a:r>
            <a:endParaRPr lang="en-GB" dirty="0" smtClean="0"/>
          </a:p>
          <a:p>
            <a:endParaRPr lang="en-GB" dirty="0" smtClean="0"/>
          </a:p>
          <a:p>
            <a:r>
              <a:rPr lang="en-GB" dirty="0" smtClean="0"/>
              <a:t>The next survey will take place between 3 and 28 November, 2014 and will be sent out to schools with resources and staff notes by the end of September.</a:t>
            </a:r>
          </a:p>
          <a:p>
            <a:endParaRPr lang="en-GB" dirty="0" smtClean="0"/>
          </a:p>
          <a:p>
            <a:r>
              <a:rPr lang="en-GB" dirty="0" smtClean="0"/>
              <a:t>For child protection purposes, Head Teachers should read every comment by pupils</a:t>
            </a:r>
          </a:p>
          <a:p>
            <a:endParaRPr lang="en-GB" dirty="0" smtClean="0"/>
          </a:p>
          <a:p>
            <a:r>
              <a:rPr lang="en-GB" dirty="0" smtClean="0"/>
              <a:t>Individual school reports will be issued by the end of February, 2015 and should be shared with those pupils who took part as well as with staff and the pupil council.</a:t>
            </a:r>
          </a:p>
          <a:p>
            <a:endParaRPr lang="en-GB" dirty="0" smtClean="0"/>
          </a:p>
          <a:p>
            <a:r>
              <a:rPr lang="en-GB" dirty="0" smtClean="0"/>
              <a:t>Quality Improvement Officers will discuss with individual schools any matters of concern</a:t>
            </a:r>
          </a:p>
          <a:p>
            <a:pPr>
              <a:buNone/>
            </a:pPr>
            <a:r>
              <a:rPr lang="en-GB" dirty="0" smtClean="0"/>
              <a:t> </a:t>
            </a:r>
          </a:p>
          <a:p>
            <a:r>
              <a:rPr lang="en-GB" dirty="0" smtClean="0"/>
              <a:t>The pupil council should be supported to develop actions and plans to improve the school’s results.</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OTWL Tracking and Monitoring</a:t>
            </a:r>
            <a:endParaRPr lang="en-GB" dirty="0"/>
          </a:p>
        </p:txBody>
      </p:sp>
      <p:sp>
        <p:nvSpPr>
          <p:cNvPr id="3" name="Content Placeholder 2"/>
          <p:cNvSpPr>
            <a:spLocks noGrp="1"/>
          </p:cNvSpPr>
          <p:nvPr>
            <p:ph sz="quarter" idx="1"/>
          </p:nvPr>
        </p:nvSpPr>
        <p:spPr/>
        <p:txBody>
          <a:bodyPr>
            <a:normAutofit/>
          </a:bodyPr>
          <a:lstStyle/>
          <a:p>
            <a:r>
              <a:rPr lang="en-GB" dirty="0" smtClean="0"/>
              <a:t>OTwL Routes – 3 current pathways</a:t>
            </a:r>
          </a:p>
          <a:p>
            <a:pPr lvl="1"/>
            <a:r>
              <a:rPr lang="en-GB" dirty="0" smtClean="0"/>
              <a:t>Full planning and assessment</a:t>
            </a:r>
          </a:p>
          <a:p>
            <a:pPr lvl="1"/>
            <a:r>
              <a:rPr lang="en-GB" dirty="0" smtClean="0"/>
              <a:t>Assessment focus on significant aspects (now entered onto OTwL for Mathematics and English)</a:t>
            </a:r>
          </a:p>
          <a:p>
            <a:pPr lvl="1"/>
            <a:r>
              <a:rPr lang="en-GB" dirty="0" smtClean="0"/>
              <a:t>Coverage of Learning</a:t>
            </a:r>
          </a:p>
          <a:p>
            <a:pPr lvl="1"/>
            <a:r>
              <a:rPr lang="en-GB" dirty="0" smtClean="0"/>
              <a:t>Or a combination of the above </a:t>
            </a:r>
          </a:p>
          <a:p>
            <a:pPr lvl="1"/>
            <a:endParaRPr lang="en-GB" dirty="0" smtClean="0"/>
          </a:p>
          <a:p>
            <a:r>
              <a:rPr lang="en-GB" dirty="0" smtClean="0"/>
              <a:t>Development of OTwL management reports</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99176" cy="490066"/>
          </a:xfrm>
        </p:spPr>
        <p:txBody>
          <a:bodyPr>
            <a:normAutofit fontScale="90000"/>
          </a:bodyPr>
          <a:lstStyle/>
          <a:p>
            <a:r>
              <a:rPr lang="en-GB" dirty="0" smtClean="0"/>
              <a:t>Science Example</a:t>
            </a:r>
            <a:endParaRPr lang="en-GB" dirty="0"/>
          </a:p>
        </p:txBody>
      </p:sp>
      <p:pic>
        <p:nvPicPr>
          <p:cNvPr id="1026" name="Picture 2"/>
          <p:cNvPicPr>
            <a:picLocks noGrp="1" noChangeAspect="1" noChangeArrowheads="1"/>
          </p:cNvPicPr>
          <p:nvPr>
            <p:ph sz="quarter" idx="1"/>
          </p:nvPr>
        </p:nvPicPr>
        <p:blipFill>
          <a:blip r:embed="rId2" cstate="print"/>
          <a:srcRect l="33126" b="55675"/>
          <a:stretch>
            <a:fillRect/>
          </a:stretch>
        </p:blipFill>
        <p:spPr bwMode="auto">
          <a:xfrm>
            <a:off x="3347864" y="188640"/>
            <a:ext cx="5257436" cy="2520280"/>
          </a:xfrm>
          <a:prstGeom prst="rect">
            <a:avLst/>
          </a:prstGeom>
          <a:noFill/>
          <a:ln w="9525">
            <a:noFill/>
            <a:miter lim="800000"/>
            <a:headEnd/>
            <a:tailEnd/>
          </a:ln>
        </p:spPr>
      </p:pic>
      <p:grpSp>
        <p:nvGrpSpPr>
          <p:cNvPr id="7" name="Group 6"/>
          <p:cNvGrpSpPr/>
          <p:nvPr/>
        </p:nvGrpSpPr>
        <p:grpSpPr>
          <a:xfrm>
            <a:off x="539552" y="2924944"/>
            <a:ext cx="5328592" cy="3600400"/>
            <a:chOff x="683568" y="2708920"/>
            <a:chExt cx="7239000" cy="3638550"/>
          </a:xfrm>
        </p:grpSpPr>
        <p:pic>
          <p:nvPicPr>
            <p:cNvPr id="1027" name="Picture 3"/>
            <p:cNvPicPr>
              <a:picLocks noChangeAspect="1" noChangeArrowheads="1"/>
            </p:cNvPicPr>
            <p:nvPr/>
          </p:nvPicPr>
          <p:blipFill>
            <a:blip r:embed="rId3" cstate="print"/>
            <a:srcRect/>
            <a:stretch>
              <a:fillRect/>
            </a:stretch>
          </p:blipFill>
          <p:spPr bwMode="auto">
            <a:xfrm>
              <a:off x="683568" y="2708920"/>
              <a:ext cx="7239000" cy="3638550"/>
            </a:xfrm>
            <a:prstGeom prst="rect">
              <a:avLst/>
            </a:prstGeom>
            <a:noFill/>
            <a:ln w="9525">
              <a:noFill/>
              <a:miter lim="800000"/>
              <a:headEnd/>
              <a:tailEnd/>
            </a:ln>
          </p:spPr>
        </p:pic>
        <p:sp>
          <p:nvSpPr>
            <p:cNvPr id="6" name="Rectangle 5"/>
            <p:cNvSpPr/>
            <p:nvPr/>
          </p:nvSpPr>
          <p:spPr>
            <a:xfrm>
              <a:off x="1907704" y="3356992"/>
              <a:ext cx="936104"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Bent Arrow 9"/>
          <p:cNvSpPr/>
          <p:nvPr/>
        </p:nvSpPr>
        <p:spPr>
          <a:xfrm rot="10800000">
            <a:off x="6012160" y="2780928"/>
            <a:ext cx="1605904" cy="2232248"/>
          </a:xfrm>
          <a:prstGeom prst="bentArrow">
            <a:avLst>
              <a:gd name="adj1" fmla="val 25000"/>
              <a:gd name="adj2" fmla="val 25000"/>
              <a:gd name="adj3" fmla="val 25000"/>
              <a:gd name="adj4" fmla="val 35806"/>
            </a:avLst>
          </a:prstGeom>
          <a:solidFill>
            <a:srgbClr val="56D3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467544" y="1052736"/>
            <a:ext cx="2664296" cy="1200329"/>
          </a:xfrm>
          <a:prstGeom prst="rect">
            <a:avLst/>
          </a:prstGeom>
          <a:noFill/>
        </p:spPr>
        <p:txBody>
          <a:bodyPr wrap="square" rtlCol="0">
            <a:spAutoFit/>
          </a:bodyPr>
          <a:lstStyle/>
          <a:p>
            <a:r>
              <a:rPr lang="en-GB" dirty="0" smtClean="0"/>
              <a:t>Coverage - experience</a:t>
            </a:r>
          </a:p>
          <a:p>
            <a:r>
              <a:rPr lang="en-GB" dirty="0" smtClean="0"/>
              <a:t>Exposure  - (frequency of experience)</a:t>
            </a:r>
          </a:p>
          <a:p>
            <a:endParaRPr lang="en-GB" dirty="0"/>
          </a:p>
        </p:txBody>
      </p:sp>
      <p:grpSp>
        <p:nvGrpSpPr>
          <p:cNvPr id="16" name="Group 15"/>
          <p:cNvGrpSpPr/>
          <p:nvPr/>
        </p:nvGrpSpPr>
        <p:grpSpPr>
          <a:xfrm>
            <a:off x="1187624" y="4365104"/>
            <a:ext cx="6984776" cy="1715418"/>
            <a:chOff x="1187624" y="4365104"/>
            <a:chExt cx="6984776" cy="1715418"/>
          </a:xfrm>
        </p:grpSpPr>
        <p:grpSp>
          <p:nvGrpSpPr>
            <p:cNvPr id="13" name="Group 12"/>
            <p:cNvGrpSpPr/>
            <p:nvPr/>
          </p:nvGrpSpPr>
          <p:grpSpPr>
            <a:xfrm>
              <a:off x="1187624" y="4365104"/>
              <a:ext cx="648072" cy="1224136"/>
              <a:chOff x="1187624" y="4365104"/>
              <a:chExt cx="648072" cy="1224136"/>
            </a:xfrm>
          </p:grpSpPr>
          <p:sp>
            <p:nvSpPr>
              <p:cNvPr id="11" name="Rectangle 10"/>
              <p:cNvSpPr/>
              <p:nvPr/>
            </p:nvSpPr>
            <p:spPr>
              <a:xfrm>
                <a:off x="1187624" y="5373216"/>
                <a:ext cx="64807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1439652" y="4365104"/>
                <a:ext cx="14401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6012160" y="5157192"/>
              <a:ext cx="2160240" cy="923330"/>
            </a:xfrm>
            <a:prstGeom prst="rect">
              <a:avLst/>
            </a:prstGeom>
            <a:noFill/>
          </p:spPr>
          <p:txBody>
            <a:bodyPr wrap="square" rtlCol="0">
              <a:spAutoFit/>
            </a:bodyPr>
            <a:lstStyle/>
            <a:p>
              <a:r>
                <a:rPr lang="en-GB" dirty="0" smtClean="0"/>
                <a:t>Add comments on learning ... then export for reporting</a:t>
              </a: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800" decel="100000"/>
                                        <p:tgtEl>
                                          <p:spTgt spid="16"/>
                                        </p:tgtEl>
                                      </p:cBhvr>
                                    </p:animEffect>
                                    <p:anim calcmode="lin" valueType="num">
                                      <p:cBhvr>
                                        <p:cTn id="8" dur="800" decel="100000" fill="hold"/>
                                        <p:tgtEl>
                                          <p:spTgt spid="16"/>
                                        </p:tgtEl>
                                        <p:attrNameLst>
                                          <p:attrName>style.rotation</p:attrName>
                                        </p:attrNameLst>
                                      </p:cBhvr>
                                      <p:tavLst>
                                        <p:tav tm="0">
                                          <p:val>
                                            <p:fltVal val="-90"/>
                                          </p:val>
                                        </p:tav>
                                        <p:tav tm="100000">
                                          <p:val>
                                            <p:fltVal val="0"/>
                                          </p:val>
                                        </p:tav>
                                      </p:tavLst>
                                    </p:anim>
                                    <p:anim calcmode="lin" valueType="num">
                                      <p:cBhvr>
                                        <p:cTn id="9" dur="800" decel="100000" fill="hold"/>
                                        <p:tgtEl>
                                          <p:spTgt spid="16"/>
                                        </p:tgtEl>
                                        <p:attrNameLst>
                                          <p:attrName>ppt_x</p:attrName>
                                        </p:attrNameLst>
                                      </p:cBhvr>
                                      <p:tavLst>
                                        <p:tav tm="0">
                                          <p:val>
                                            <p:strVal val="#ppt_x+0.4"/>
                                          </p:val>
                                        </p:tav>
                                        <p:tav tm="100000">
                                          <p:val>
                                            <p:strVal val="#ppt_x-0.05"/>
                                          </p:val>
                                        </p:tav>
                                      </p:tavLst>
                                    </p:anim>
                                    <p:anim calcmode="lin" valueType="num">
                                      <p:cBhvr>
                                        <p:cTn id="10" dur="800" decel="100000" fill="hold"/>
                                        <p:tgtEl>
                                          <p:spTgt spid="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1143000"/>
          </a:xfrm>
        </p:spPr>
        <p:txBody>
          <a:bodyPr/>
          <a:lstStyle/>
          <a:p>
            <a:r>
              <a:rPr lang="en-GB" dirty="0" smtClean="0"/>
              <a:t>OTwL developments - Management Reports</a:t>
            </a:r>
            <a:endParaRPr lang="en-GB"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971600" y="1988840"/>
            <a:ext cx="7467600" cy="1911421"/>
          </a:xfrm>
          <a:prstGeom prst="rect">
            <a:avLst/>
          </a:prstGeom>
          <a:noFill/>
          <a:ln w="9525">
            <a:noFill/>
            <a:miter lim="800000"/>
            <a:headEnd/>
            <a:tailEnd/>
          </a:ln>
        </p:spPr>
      </p:pic>
      <p:sp>
        <p:nvSpPr>
          <p:cNvPr id="5" name="TextBox 4"/>
          <p:cNvSpPr txBox="1"/>
          <p:nvPr/>
        </p:nvSpPr>
        <p:spPr>
          <a:xfrm>
            <a:off x="467544" y="1556792"/>
            <a:ext cx="7200800" cy="369332"/>
          </a:xfrm>
          <a:prstGeom prst="rect">
            <a:avLst/>
          </a:prstGeom>
          <a:noFill/>
        </p:spPr>
        <p:txBody>
          <a:bodyPr wrap="square" rtlCol="0">
            <a:spAutoFit/>
          </a:bodyPr>
          <a:lstStyle/>
          <a:p>
            <a:r>
              <a:rPr lang="en-GB" dirty="0" smtClean="0"/>
              <a:t>Possible coverage overview of Es and Os – with override</a:t>
            </a:r>
            <a:endParaRPr lang="en-GB" dirty="0"/>
          </a:p>
        </p:txBody>
      </p:sp>
      <p:pic>
        <p:nvPicPr>
          <p:cNvPr id="1027" name="Picture 3"/>
          <p:cNvPicPr>
            <a:picLocks noChangeAspect="1" noChangeArrowheads="1"/>
          </p:cNvPicPr>
          <p:nvPr/>
        </p:nvPicPr>
        <p:blipFill>
          <a:blip r:embed="rId3" cstate="print"/>
          <a:srcRect/>
          <a:stretch>
            <a:fillRect/>
          </a:stretch>
        </p:blipFill>
        <p:spPr bwMode="auto">
          <a:xfrm>
            <a:off x="1187624" y="4509120"/>
            <a:ext cx="7128792" cy="1920076"/>
          </a:xfrm>
          <a:prstGeom prst="rect">
            <a:avLst/>
          </a:prstGeom>
          <a:noFill/>
          <a:ln w="9525">
            <a:noFill/>
            <a:miter lim="800000"/>
            <a:headEnd/>
            <a:tailEnd/>
          </a:ln>
        </p:spPr>
      </p:pic>
      <p:sp>
        <p:nvSpPr>
          <p:cNvPr id="7" name="TextBox 6"/>
          <p:cNvSpPr txBox="1"/>
          <p:nvPr/>
        </p:nvSpPr>
        <p:spPr>
          <a:xfrm>
            <a:off x="611560" y="4149080"/>
            <a:ext cx="7200800" cy="369332"/>
          </a:xfrm>
          <a:prstGeom prst="rect">
            <a:avLst/>
          </a:prstGeom>
          <a:noFill/>
        </p:spPr>
        <p:txBody>
          <a:bodyPr wrap="square" rtlCol="0">
            <a:spAutoFit/>
          </a:bodyPr>
          <a:lstStyle/>
          <a:p>
            <a:r>
              <a:rPr lang="en-GB" dirty="0" smtClean="0"/>
              <a:t>Possible assessment progress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Tracking and Monitoring</a:t>
            </a:r>
            <a:endParaRPr lang="en-GB" dirty="0"/>
          </a:p>
        </p:txBody>
      </p:sp>
      <p:sp>
        <p:nvSpPr>
          <p:cNvPr id="3" name="Content Placeholder 2"/>
          <p:cNvSpPr>
            <a:spLocks noGrp="1"/>
          </p:cNvSpPr>
          <p:nvPr>
            <p:ph sz="quarter" idx="1"/>
          </p:nvPr>
        </p:nvSpPr>
        <p:spPr/>
        <p:txBody>
          <a:bodyPr>
            <a:normAutofit/>
          </a:bodyPr>
          <a:lstStyle/>
          <a:p>
            <a:pPr lvl="1">
              <a:buNone/>
            </a:pPr>
            <a:endParaRPr lang="en-GB" dirty="0" smtClean="0"/>
          </a:p>
          <a:p>
            <a:r>
              <a:rPr lang="en-GB" dirty="0" smtClean="0"/>
              <a:t>Group looking at Tracking and Monitoring (initial meeting after 5.1) – volunteers ?</a:t>
            </a:r>
          </a:p>
          <a:p>
            <a:r>
              <a:rPr lang="en-GB" dirty="0" smtClean="0"/>
              <a:t>Monitoring and Tracking guideline paper</a:t>
            </a:r>
          </a:p>
          <a:p>
            <a:r>
              <a:rPr lang="en-GB" dirty="0" smtClean="0"/>
              <a:t>Consideration of role of DCS</a:t>
            </a:r>
          </a:p>
          <a:p>
            <a:r>
              <a:rPr lang="en-GB" dirty="0" smtClean="0"/>
              <a:t>New schools OTwL next session ?</a:t>
            </a:r>
          </a:p>
          <a:p>
            <a:endParaRPr lang="en-GB"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 Languages</a:t>
            </a:r>
            <a:endParaRPr lang="en-GB" dirty="0"/>
          </a:p>
        </p:txBody>
      </p:sp>
      <p:sp>
        <p:nvSpPr>
          <p:cNvPr id="3" name="Content Placeholder 2"/>
          <p:cNvSpPr>
            <a:spLocks noGrp="1"/>
          </p:cNvSpPr>
          <p:nvPr>
            <p:ph sz="quarter" idx="1"/>
          </p:nvPr>
        </p:nvSpPr>
        <p:spPr/>
        <p:txBody>
          <a:bodyPr/>
          <a:lstStyle/>
          <a:p>
            <a:r>
              <a:rPr lang="en-GB" dirty="0" smtClean="0"/>
              <a:t>Ann Robertson</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528" y="332656"/>
          <a:ext cx="7776864" cy="5695243"/>
        </p:xfrm>
        <a:graphic>
          <a:graphicData uri="http://schemas.openxmlformats.org/drawingml/2006/table">
            <a:tbl>
              <a:tblPr firstRow="1" bandRow="1">
                <a:tableStyleId>{5C22544A-7EE6-4342-B048-85BDC9FD1C3A}</a:tableStyleId>
              </a:tblPr>
              <a:tblGrid>
                <a:gridCol w="1944216"/>
                <a:gridCol w="1805343"/>
                <a:gridCol w="1597035"/>
                <a:gridCol w="2430270"/>
              </a:tblGrid>
              <a:tr h="1307013">
                <a:tc>
                  <a:txBody>
                    <a:bodyPr/>
                    <a:lstStyle/>
                    <a:p>
                      <a:endParaRPr lang="en-GB" dirty="0"/>
                    </a:p>
                  </a:txBody>
                  <a:tcPr/>
                </a:tc>
                <a:tc>
                  <a:txBody>
                    <a:bodyPr/>
                    <a:lstStyle/>
                    <a:p>
                      <a:r>
                        <a:rPr lang="en-GB" dirty="0" smtClean="0"/>
                        <a:t>SEAL </a:t>
                      </a:r>
                    </a:p>
                    <a:p>
                      <a:r>
                        <a:rPr lang="en-GB" dirty="0" smtClean="0"/>
                        <a:t>Whole</a:t>
                      </a:r>
                      <a:r>
                        <a:rPr lang="en-GB" baseline="0" dirty="0" smtClean="0"/>
                        <a:t> school training</a:t>
                      </a:r>
                      <a:endParaRPr lang="en-GB" dirty="0"/>
                    </a:p>
                  </a:txBody>
                  <a:tcPr/>
                </a:tc>
                <a:tc>
                  <a:txBody>
                    <a:bodyPr/>
                    <a:lstStyle/>
                    <a:p>
                      <a:r>
                        <a:rPr lang="en-GB" dirty="0" smtClean="0"/>
                        <a:t>OTwL</a:t>
                      </a:r>
                      <a:endParaRPr lang="en-GB" dirty="0"/>
                    </a:p>
                  </a:txBody>
                  <a:tcPr/>
                </a:tc>
                <a:tc>
                  <a:txBody>
                    <a:bodyPr/>
                    <a:lstStyle/>
                    <a:p>
                      <a:r>
                        <a:rPr lang="en-GB" dirty="0" smtClean="0"/>
                        <a:t>Modern Languages 1+2 (agreed at cluster level)</a:t>
                      </a:r>
                      <a:endParaRPr lang="en-GB" dirty="0"/>
                    </a:p>
                  </a:txBody>
                  <a:tcPr/>
                </a:tc>
              </a:tr>
              <a:tr h="1005395">
                <a:tc>
                  <a:txBody>
                    <a:bodyPr/>
                    <a:lstStyle/>
                    <a:p>
                      <a:r>
                        <a:rPr lang="en-GB" dirty="0" smtClean="0"/>
                        <a:t>2014-15</a:t>
                      </a:r>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1307013">
                <a:tc>
                  <a:txBody>
                    <a:bodyPr/>
                    <a:lstStyle/>
                    <a:p>
                      <a:r>
                        <a:rPr lang="en-GB" dirty="0" smtClean="0"/>
                        <a:t>2015-16</a:t>
                      </a:r>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1005395">
                <a:tc>
                  <a:txBody>
                    <a:bodyPr/>
                    <a:lstStyle/>
                    <a:p>
                      <a:r>
                        <a:rPr lang="en-GB" dirty="0" smtClean="0"/>
                        <a:t>2016-17</a:t>
                      </a:r>
                    </a:p>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703777">
                <a:tc gridSpan="4">
                  <a:txBody>
                    <a:bodyPr/>
                    <a:lstStyle/>
                    <a:p>
                      <a:pPr algn="ctr"/>
                      <a:r>
                        <a:rPr lang="en-GB" dirty="0" smtClean="0"/>
                        <a:t>Please include</a:t>
                      </a:r>
                      <a:r>
                        <a:rPr lang="en-GB" baseline="0" dirty="0" smtClean="0"/>
                        <a:t> name of school</a:t>
                      </a:r>
                    </a:p>
                    <a:p>
                      <a:pPr algn="ctr"/>
                      <a:r>
                        <a:rPr lang="en-GB" baseline="0" dirty="0" smtClean="0"/>
                        <a:t>Return to </a:t>
                      </a:r>
                      <a:r>
                        <a:rPr lang="en-GB" baseline="0" dirty="0" smtClean="0">
                          <a:hlinkClick r:id="rId2"/>
                        </a:rPr>
                        <a:t>heather.williamson@edinburgh.gov.uk</a:t>
                      </a:r>
                      <a:r>
                        <a:rPr lang="en-GB" baseline="0" dirty="0" smtClean="0"/>
                        <a:t>  by May 23</a:t>
                      </a:r>
                      <a:r>
                        <a:rPr lang="en-GB" baseline="30000" dirty="0" smtClean="0"/>
                        <a:t>rd</a:t>
                      </a:r>
                      <a:r>
                        <a:rPr lang="en-GB" baseline="0" dirty="0" smtClean="0"/>
                        <a:t> 2014 </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p:cNvSpPr>
          <p:nvPr/>
        </p:nvSpPr>
        <p:spPr bwMode="auto">
          <a:xfrm>
            <a:off x="1981200" y="5980113"/>
            <a:ext cx="5168900" cy="449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500"/>
              </a:spcBef>
            </a:pPr>
            <a:r>
              <a:rPr lang="en-US" sz="2500" b="1">
                <a:solidFill>
                  <a:srgbClr val="B2D235"/>
                </a:solidFill>
              </a:rPr>
              <a:t>www.educationscotland.gov.uk</a:t>
            </a:r>
            <a:endParaRPr lang="en-US"/>
          </a:p>
        </p:txBody>
      </p:sp>
      <p:pic>
        <p:nvPicPr>
          <p:cNvPr id="3074" name="Picture 2" descr="Education Scotland RGB tag.jpg"/>
          <p:cNvPicPr>
            <a:picLocks noChangeAspect="1"/>
          </p:cNvPicPr>
          <p:nvPr/>
        </p:nvPicPr>
        <p:blipFill>
          <a:blip r:embed="rId2" cstate="print"/>
          <a:srcRect/>
          <a:stretch>
            <a:fillRect/>
          </a:stretch>
        </p:blipFill>
        <p:spPr bwMode="auto">
          <a:xfrm>
            <a:off x="2124075" y="260350"/>
            <a:ext cx="4679950" cy="2386013"/>
          </a:xfrm>
          <a:prstGeom prst="rect">
            <a:avLst/>
          </a:prstGeom>
          <a:noFill/>
          <a:ln w="12700" cap="flat" cmpd="sng">
            <a:noFill/>
            <a:prstDash val="solid"/>
            <a:miter lim="0"/>
            <a:headEnd type="none" w="med" len="med"/>
            <a:tailEnd type="none" w="med" len="med"/>
          </a:ln>
          <a:effectLst/>
        </p:spPr>
      </p:pic>
      <p:sp>
        <p:nvSpPr>
          <p:cNvPr id="3075" name="AutoShape 3"/>
          <p:cNvSpPr>
            <a:spLocks/>
          </p:cNvSpPr>
          <p:nvPr/>
        </p:nvSpPr>
        <p:spPr bwMode="auto">
          <a:xfrm>
            <a:off x="611560" y="3645024"/>
            <a:ext cx="7704138" cy="218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600"/>
              </a:spcBef>
            </a:pPr>
            <a:r>
              <a:rPr lang="en-US" sz="3200" b="1" dirty="0" smtClean="0">
                <a:solidFill>
                  <a:srgbClr val="009BAA"/>
                </a:solidFill>
              </a:rPr>
              <a:t>HMIe Inspection Findings</a:t>
            </a:r>
            <a:endParaRPr lang="en-US" sz="3200" b="1" dirty="0">
              <a:solidFill>
                <a:srgbClr val="009BAA"/>
              </a:solidFill>
            </a:endParaRPr>
          </a:p>
        </p:txBody>
      </p:sp>
      <p:sp>
        <p:nvSpPr>
          <p:cNvPr id="5" name="Rectangle 4"/>
          <p:cNvSpPr/>
          <p:nvPr/>
        </p:nvSpPr>
        <p:spPr>
          <a:xfrm>
            <a:off x="1403648" y="4221088"/>
            <a:ext cx="6768752" cy="523220"/>
          </a:xfrm>
          <a:prstGeom prst="rect">
            <a:avLst/>
          </a:prstGeom>
        </p:spPr>
        <p:txBody>
          <a:bodyPr wrap="square">
            <a:spAutoFit/>
          </a:bodyPr>
          <a:lstStyle/>
          <a:p>
            <a:pPr lvl="0" algn="ctr">
              <a:spcBef>
                <a:spcPts val="1600"/>
              </a:spcBef>
            </a:pPr>
            <a:r>
              <a:rPr lang="en-US" sz="2800" b="1" dirty="0" smtClean="0">
                <a:solidFill>
                  <a:srgbClr val="009BAA"/>
                </a:solidFill>
              </a:rPr>
              <a:t>Curriculum Expectations 2013-14</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1981200" y="5980113"/>
            <a:ext cx="5168900" cy="449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500"/>
              </a:spcBef>
            </a:pPr>
            <a:r>
              <a:rPr lang="en-US" sz="2500" b="1">
                <a:solidFill>
                  <a:srgbClr val="B2D235"/>
                </a:solidFill>
              </a:rPr>
              <a:t>www.educationscotland.gov.uk</a:t>
            </a:r>
            <a:endParaRPr lang="en-US"/>
          </a:p>
        </p:txBody>
      </p:sp>
      <p:sp>
        <p:nvSpPr>
          <p:cNvPr id="5122" name="AutoShape 2"/>
          <p:cNvSpPr>
            <a:spLocks/>
          </p:cNvSpPr>
          <p:nvPr/>
        </p:nvSpPr>
        <p:spPr bwMode="auto">
          <a:xfrm>
            <a:off x="395536" y="474663"/>
            <a:ext cx="8488114" cy="5802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spcBef>
                <a:spcPts val="1400"/>
              </a:spcBef>
            </a:pPr>
            <a:r>
              <a:rPr lang="en-US" b="1" u="sng" dirty="0">
                <a:solidFill>
                  <a:srgbClr val="404040"/>
                </a:solidFill>
              </a:rPr>
              <a:t>Theme 1 Rationale and Design of the Curriculum</a:t>
            </a:r>
          </a:p>
          <a:p>
            <a:pPr>
              <a:spcBef>
                <a:spcPts val="1400"/>
              </a:spcBef>
            </a:pPr>
            <a:r>
              <a:rPr lang="en-US" dirty="0">
                <a:solidFill>
                  <a:srgbClr val="404040"/>
                </a:solidFill>
              </a:rPr>
              <a:t>Staff are working with </a:t>
            </a:r>
            <a:r>
              <a:rPr lang="en-US" b="1" u="sng" dirty="0">
                <a:solidFill>
                  <a:srgbClr val="404040"/>
                </a:solidFill>
              </a:rPr>
              <a:t>increasing confidence with the experiences and outcomes </a:t>
            </a:r>
            <a:r>
              <a:rPr lang="en-US" dirty="0">
                <a:solidFill>
                  <a:srgbClr val="404040"/>
                </a:solidFill>
              </a:rPr>
              <a:t>and know how to use these in taking a coherent approach to learning, teaching and assessment.</a:t>
            </a:r>
            <a:r>
              <a:rPr lang="en-US" b="1" dirty="0">
                <a:solidFill>
                  <a:srgbClr val="404040"/>
                </a:solidFill>
              </a:rPr>
              <a:t>(2011) </a:t>
            </a:r>
            <a:r>
              <a:rPr lang="en-US" b="1" dirty="0">
                <a:solidFill>
                  <a:srgbClr val="FF0000"/>
                </a:solidFill>
              </a:rPr>
              <a:t>Focus continues to be on quality of curriculum as experienced by learners.(2012) </a:t>
            </a:r>
          </a:p>
          <a:p>
            <a:pPr>
              <a:spcBef>
                <a:spcPts val="1400"/>
              </a:spcBef>
            </a:pPr>
            <a:r>
              <a:rPr lang="en-US" dirty="0">
                <a:solidFill>
                  <a:srgbClr val="7030A0"/>
                </a:solidFill>
              </a:rPr>
              <a:t>Curriculum designed to </a:t>
            </a:r>
            <a:r>
              <a:rPr lang="en-US" b="1" dirty="0">
                <a:solidFill>
                  <a:srgbClr val="7030A0"/>
                </a:solidFill>
              </a:rPr>
              <a:t>raise standards </a:t>
            </a:r>
            <a:r>
              <a:rPr lang="en-US" dirty="0">
                <a:solidFill>
                  <a:srgbClr val="7030A0"/>
                </a:solidFill>
              </a:rPr>
              <a:t>of attainment, advance equality of opportunity reduce disadvantage</a:t>
            </a:r>
            <a:r>
              <a:rPr lang="en-US" dirty="0">
                <a:solidFill>
                  <a:srgbClr val="404040"/>
                </a:solidFill>
              </a:rPr>
              <a:t>.</a:t>
            </a:r>
            <a:r>
              <a:rPr lang="en-US" b="1" dirty="0">
                <a:solidFill>
                  <a:srgbClr val="404040"/>
                </a:solidFill>
              </a:rPr>
              <a:t>(2013)</a:t>
            </a:r>
          </a:p>
          <a:p>
            <a:pPr>
              <a:spcBef>
                <a:spcPts val="1400"/>
              </a:spcBef>
            </a:pPr>
            <a:r>
              <a:rPr lang="en-US" b="1" dirty="0">
                <a:solidFill>
                  <a:srgbClr val="404040"/>
                </a:solidFill>
              </a:rPr>
              <a:t>Clear vision and rationale taking account of entitlements.(2011) </a:t>
            </a:r>
          </a:p>
          <a:p>
            <a:pPr>
              <a:spcBef>
                <a:spcPts val="1400"/>
              </a:spcBef>
            </a:pPr>
            <a:r>
              <a:rPr lang="en-US" dirty="0">
                <a:solidFill>
                  <a:srgbClr val="7030A0"/>
                </a:solidFill>
              </a:rPr>
              <a:t>and develops </a:t>
            </a:r>
            <a:r>
              <a:rPr lang="en-US" b="1" dirty="0">
                <a:solidFill>
                  <a:srgbClr val="7030A0"/>
                </a:solidFill>
              </a:rPr>
              <a:t>skills and attributes </a:t>
            </a:r>
            <a:r>
              <a:rPr lang="en-US" dirty="0">
                <a:solidFill>
                  <a:srgbClr val="7030A0"/>
                </a:solidFill>
              </a:rPr>
              <a:t>of the 4 capacities</a:t>
            </a:r>
            <a:r>
              <a:rPr lang="en-US" dirty="0">
                <a:solidFill>
                  <a:srgbClr val="404040"/>
                </a:solidFill>
              </a:rPr>
              <a:t>. </a:t>
            </a:r>
            <a:r>
              <a:rPr lang="en-US" b="1" dirty="0">
                <a:solidFill>
                  <a:srgbClr val="404040"/>
                </a:solidFill>
              </a:rPr>
              <a:t>(2013)</a:t>
            </a:r>
          </a:p>
          <a:p>
            <a:pPr>
              <a:spcBef>
                <a:spcPts val="1400"/>
              </a:spcBef>
            </a:pPr>
            <a:endParaRPr lang="en-US" b="1" dirty="0">
              <a:solidFill>
                <a:srgbClr val="0070C0"/>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strategic school priorities</a:t>
            </a:r>
            <a:endParaRPr lang="en-GB" dirty="0"/>
          </a:p>
        </p:txBody>
      </p:sp>
      <p:sp>
        <p:nvSpPr>
          <p:cNvPr id="3" name="Content Placeholder 2"/>
          <p:cNvSpPr>
            <a:spLocks noGrp="1"/>
          </p:cNvSpPr>
          <p:nvPr>
            <p:ph sz="quarter" idx="1"/>
          </p:nvPr>
        </p:nvSpPr>
        <p:spPr/>
        <p:txBody>
          <a:bodyPr/>
          <a:lstStyle/>
          <a:p>
            <a:r>
              <a:rPr lang="en-GB" dirty="0" smtClean="0"/>
              <a:t>Attainment – raise attainment and achievement for targeted groups; the lowest 20% and LAAC</a:t>
            </a:r>
          </a:p>
          <a:p>
            <a:endParaRPr lang="en-GB" dirty="0" smtClean="0"/>
          </a:p>
          <a:p>
            <a:r>
              <a:rPr lang="en-GB" dirty="0" smtClean="0"/>
              <a:t>Curriculum – review BGE across the 4 contexts for learning 3-15 in light of Ed Scotland key inspection findings in order to ensure progression and to increase the pace</a:t>
            </a:r>
          </a:p>
          <a:p>
            <a:endParaRPr lang="en-GB" dirty="0" smtClean="0"/>
          </a:p>
          <a:p>
            <a:r>
              <a:rPr lang="en-GB" dirty="0" smtClean="0"/>
              <a:t>Pedagogy – ensure appropriate challenge, appropriateness of activities to meet the needs of all children and improving the quality of learning activities to ensure that all needs are met.(5.3)</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1981200" y="5980113"/>
            <a:ext cx="5168900" cy="449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500"/>
              </a:spcBef>
            </a:pPr>
            <a:r>
              <a:rPr lang="en-US" sz="2500" b="1">
                <a:solidFill>
                  <a:srgbClr val="B2D235"/>
                </a:solidFill>
              </a:rPr>
              <a:t>www.educationscotland.gov.uk</a:t>
            </a:r>
            <a:endParaRPr lang="en-US"/>
          </a:p>
        </p:txBody>
      </p:sp>
      <p:sp>
        <p:nvSpPr>
          <p:cNvPr id="6146" name="AutoShape 2"/>
          <p:cNvSpPr>
            <a:spLocks/>
          </p:cNvSpPr>
          <p:nvPr/>
        </p:nvSpPr>
        <p:spPr bwMode="auto">
          <a:xfrm>
            <a:off x="395536" y="476250"/>
            <a:ext cx="8208912" cy="5199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spcBef>
                <a:spcPts val="1200"/>
              </a:spcBef>
            </a:pPr>
            <a:r>
              <a:rPr lang="en-US" sz="2000" b="1" dirty="0">
                <a:solidFill>
                  <a:srgbClr val="404040"/>
                </a:solidFill>
              </a:rPr>
              <a:t>Theme 1 </a:t>
            </a:r>
            <a:r>
              <a:rPr lang="en-US" sz="2000" b="1" u="sng" dirty="0">
                <a:solidFill>
                  <a:srgbClr val="404040"/>
                </a:solidFill>
              </a:rPr>
              <a:t>Rationale and Design of the Curriculum</a:t>
            </a:r>
          </a:p>
          <a:p>
            <a:pPr>
              <a:spcBef>
                <a:spcPts val="1400"/>
              </a:spcBef>
            </a:pPr>
            <a:r>
              <a:rPr lang="en-US" dirty="0">
                <a:solidFill>
                  <a:srgbClr val="404040"/>
                </a:solidFill>
              </a:rPr>
              <a:t>Ensure development of </a:t>
            </a:r>
            <a:r>
              <a:rPr lang="en-US" b="1" dirty="0">
                <a:solidFill>
                  <a:srgbClr val="404040"/>
                </a:solidFill>
              </a:rPr>
              <a:t>literacy and numeracy </a:t>
            </a:r>
            <a:r>
              <a:rPr lang="en-US" dirty="0">
                <a:solidFill>
                  <a:srgbClr val="404040"/>
                </a:solidFill>
              </a:rPr>
              <a:t>is a corporate responsibility. Developed </a:t>
            </a:r>
            <a:r>
              <a:rPr lang="en-US" b="1" dirty="0">
                <a:solidFill>
                  <a:srgbClr val="404040"/>
                </a:solidFill>
              </a:rPr>
              <a:t>holistic</a:t>
            </a:r>
            <a:r>
              <a:rPr lang="en-US" dirty="0">
                <a:solidFill>
                  <a:srgbClr val="404040"/>
                </a:solidFill>
              </a:rPr>
              <a:t> approach to health and wellbeing.</a:t>
            </a:r>
            <a:r>
              <a:rPr lang="en-US" b="1" dirty="0">
                <a:solidFill>
                  <a:srgbClr val="404040"/>
                </a:solidFill>
              </a:rPr>
              <a:t>(2011) </a:t>
            </a:r>
          </a:p>
          <a:p>
            <a:pPr>
              <a:spcBef>
                <a:spcPts val="1400"/>
              </a:spcBef>
            </a:pPr>
            <a:r>
              <a:rPr lang="en-US" dirty="0">
                <a:solidFill>
                  <a:srgbClr val="FF0000"/>
                </a:solidFill>
              </a:rPr>
              <a:t>A </a:t>
            </a:r>
            <a:r>
              <a:rPr lang="en-US" b="1" dirty="0">
                <a:solidFill>
                  <a:srgbClr val="FF0000"/>
                </a:solidFill>
              </a:rPr>
              <a:t>high priority </a:t>
            </a:r>
            <a:r>
              <a:rPr lang="en-US" dirty="0">
                <a:solidFill>
                  <a:srgbClr val="FF0000"/>
                </a:solidFill>
              </a:rPr>
              <a:t>is given to the development of </a:t>
            </a:r>
            <a:r>
              <a:rPr lang="en-US" b="1" dirty="0">
                <a:solidFill>
                  <a:srgbClr val="FF0000"/>
                </a:solidFill>
              </a:rPr>
              <a:t>health and wellbeing </a:t>
            </a:r>
            <a:r>
              <a:rPr lang="en-US" dirty="0">
                <a:solidFill>
                  <a:srgbClr val="FF0000"/>
                </a:solidFill>
              </a:rPr>
              <a:t>across 4 aspects of curriculum</a:t>
            </a:r>
            <a:r>
              <a:rPr lang="en-US" dirty="0">
                <a:solidFill>
                  <a:srgbClr val="404040"/>
                </a:solidFill>
              </a:rPr>
              <a:t>.</a:t>
            </a:r>
            <a:r>
              <a:rPr lang="en-US" b="1" dirty="0">
                <a:solidFill>
                  <a:srgbClr val="404040"/>
                </a:solidFill>
              </a:rPr>
              <a:t>(2012) </a:t>
            </a:r>
            <a:r>
              <a:rPr lang="en-US" dirty="0">
                <a:solidFill>
                  <a:srgbClr val="404040"/>
                </a:solidFill>
              </a:rPr>
              <a:t>Shared and clear </a:t>
            </a:r>
            <a:r>
              <a:rPr lang="en-US" b="1" dirty="0">
                <a:solidFill>
                  <a:srgbClr val="404040"/>
                </a:solidFill>
              </a:rPr>
              <a:t>strategy</a:t>
            </a:r>
            <a:r>
              <a:rPr lang="en-US" dirty="0">
                <a:solidFill>
                  <a:srgbClr val="404040"/>
                </a:solidFill>
              </a:rPr>
              <a:t> for developing literacy and numeracy.</a:t>
            </a:r>
            <a:r>
              <a:rPr lang="en-US" b="1" dirty="0">
                <a:solidFill>
                  <a:srgbClr val="404040"/>
                </a:solidFill>
              </a:rPr>
              <a:t>(</a:t>
            </a:r>
            <a:r>
              <a:rPr lang="en-US" dirty="0">
                <a:solidFill>
                  <a:srgbClr val="404040"/>
                </a:solidFill>
              </a:rPr>
              <a:t>2012</a:t>
            </a:r>
            <a:r>
              <a:rPr lang="en-US" b="1" dirty="0">
                <a:solidFill>
                  <a:srgbClr val="404040"/>
                </a:solidFill>
              </a:rPr>
              <a:t>)</a:t>
            </a:r>
            <a:r>
              <a:rPr lang="en-US" dirty="0">
                <a:solidFill>
                  <a:srgbClr val="404040"/>
                </a:solidFill>
              </a:rPr>
              <a:t> </a:t>
            </a:r>
          </a:p>
          <a:p>
            <a:pPr>
              <a:spcBef>
                <a:spcPts val="1400"/>
              </a:spcBef>
            </a:pPr>
            <a:r>
              <a:rPr lang="en-US" dirty="0">
                <a:solidFill>
                  <a:srgbClr val="7030A0"/>
                </a:solidFill>
              </a:rPr>
              <a:t>Clear and effective strategy for </a:t>
            </a:r>
            <a:r>
              <a:rPr lang="en-US" b="1" dirty="0">
                <a:solidFill>
                  <a:srgbClr val="7030A0"/>
                </a:solidFill>
              </a:rPr>
              <a:t>development and assessment </a:t>
            </a:r>
            <a:r>
              <a:rPr lang="en-US" dirty="0">
                <a:solidFill>
                  <a:srgbClr val="7030A0"/>
                </a:solidFill>
              </a:rPr>
              <a:t>of </a:t>
            </a:r>
            <a:r>
              <a:rPr lang="en-US" b="1" dirty="0">
                <a:solidFill>
                  <a:srgbClr val="7030A0"/>
                </a:solidFill>
              </a:rPr>
              <a:t>literacy, numeracy and health and wellbeing </a:t>
            </a:r>
            <a:r>
              <a:rPr lang="en-US" dirty="0">
                <a:solidFill>
                  <a:srgbClr val="7030A0"/>
                </a:solidFill>
              </a:rPr>
              <a:t>to ensure smooth progression.</a:t>
            </a:r>
            <a:r>
              <a:rPr lang="en-US" b="1" dirty="0">
                <a:solidFill>
                  <a:srgbClr val="404040"/>
                </a:solidFill>
              </a:rPr>
              <a:t>(2013)</a:t>
            </a:r>
          </a:p>
          <a:p>
            <a:pPr>
              <a:spcBef>
                <a:spcPts val="1400"/>
              </a:spcBef>
            </a:pPr>
            <a:endParaRPr lang="en-US" b="1" dirty="0">
              <a:solidFill>
                <a:srgbClr val="0070C0"/>
              </a:solidFill>
            </a:endParaRPr>
          </a:p>
        </p:txBody>
      </p:sp>
      <p:sp>
        <p:nvSpPr>
          <p:cNvPr id="4" name="AutoShape 3"/>
          <p:cNvSpPr>
            <a:spLocks/>
          </p:cNvSpPr>
          <p:nvPr/>
        </p:nvSpPr>
        <p:spPr bwMode="auto">
          <a:xfrm>
            <a:off x="395536" y="3567113"/>
            <a:ext cx="8207375" cy="3290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spcBef>
                <a:spcPts val="1400"/>
              </a:spcBef>
            </a:pPr>
            <a:r>
              <a:rPr lang="en-US" sz="2000" b="1" dirty="0" smtClean="0">
                <a:solidFill>
                  <a:srgbClr val="404040"/>
                </a:solidFill>
              </a:rPr>
              <a:t>Staff </a:t>
            </a:r>
            <a:r>
              <a:rPr lang="en-US" sz="2000" b="1" dirty="0">
                <a:solidFill>
                  <a:srgbClr val="404040"/>
                </a:solidFill>
              </a:rPr>
              <a:t>familiar with design principles and can talk about how their work contributes to 4 contexts for learning/ BGE.(2011)</a:t>
            </a:r>
            <a:r>
              <a:rPr lang="en-US" sz="2000" b="1" dirty="0">
                <a:solidFill>
                  <a:srgbClr val="FF0000"/>
                </a:solidFill>
              </a:rPr>
              <a:t> </a:t>
            </a:r>
          </a:p>
          <a:p>
            <a:pPr>
              <a:spcBef>
                <a:spcPts val="1400"/>
              </a:spcBef>
            </a:pPr>
            <a:r>
              <a:rPr lang="en-US" sz="2000" b="1" dirty="0">
                <a:solidFill>
                  <a:srgbClr val="FF0000"/>
                </a:solidFill>
              </a:rPr>
              <a:t>Curriculum is based on design principles. Designed to meet needs of all learners including those with ASN. Designed to deliver entitlements and in particular broad general education.</a:t>
            </a:r>
            <a:r>
              <a:rPr lang="en-US" sz="2000" b="1" dirty="0">
                <a:solidFill>
                  <a:srgbClr val="404040"/>
                </a:solidFill>
              </a:rPr>
              <a:t>(2012)  </a:t>
            </a:r>
            <a:endParaRPr lang="en-US" sz="2000"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1981200" y="5980113"/>
            <a:ext cx="5168900" cy="449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500"/>
              </a:spcBef>
            </a:pPr>
            <a:r>
              <a:rPr lang="en-US" sz="2500" b="1">
                <a:solidFill>
                  <a:srgbClr val="B2D235"/>
                </a:solidFill>
              </a:rPr>
              <a:t>www.educationscotland.gov.uk</a:t>
            </a:r>
            <a:endParaRPr lang="en-US"/>
          </a:p>
        </p:txBody>
      </p:sp>
      <p:sp>
        <p:nvSpPr>
          <p:cNvPr id="8194" name="AutoShape 2"/>
          <p:cNvSpPr>
            <a:spLocks/>
          </p:cNvSpPr>
          <p:nvPr/>
        </p:nvSpPr>
        <p:spPr bwMode="auto">
          <a:xfrm>
            <a:off x="467545" y="188913"/>
            <a:ext cx="7992888" cy="6867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400"/>
              </a:spcBef>
            </a:pPr>
            <a:r>
              <a:rPr lang="en-US" b="1" dirty="0">
                <a:solidFill>
                  <a:srgbClr val="009BAA"/>
                </a:solidFill>
              </a:rPr>
              <a:t>Theme 2 -Development of the Curriculum</a:t>
            </a:r>
          </a:p>
          <a:p>
            <a:pPr>
              <a:spcBef>
                <a:spcPts val="1400"/>
              </a:spcBef>
            </a:pPr>
            <a:r>
              <a:rPr lang="en-US" b="1" dirty="0">
                <a:solidFill>
                  <a:srgbClr val="404040"/>
                </a:solidFill>
              </a:rPr>
              <a:t>Staff can </a:t>
            </a:r>
          </a:p>
          <a:p>
            <a:pPr>
              <a:spcBef>
                <a:spcPts val="1400"/>
              </a:spcBef>
            </a:pPr>
            <a:r>
              <a:rPr lang="en-US" b="1" dirty="0">
                <a:solidFill>
                  <a:srgbClr val="404040"/>
                </a:solidFill>
              </a:rPr>
              <a:t>Talk</a:t>
            </a:r>
            <a:r>
              <a:rPr lang="en-US" dirty="0">
                <a:solidFill>
                  <a:srgbClr val="404040"/>
                </a:solidFill>
              </a:rPr>
              <a:t> about their role in curriculum innovation.</a:t>
            </a:r>
            <a:r>
              <a:rPr lang="en-US" b="1" dirty="0">
                <a:solidFill>
                  <a:srgbClr val="404040"/>
                </a:solidFill>
              </a:rPr>
              <a:t>(2011) </a:t>
            </a:r>
            <a:r>
              <a:rPr lang="en-US" dirty="0">
                <a:solidFill>
                  <a:srgbClr val="FF0000"/>
                </a:solidFill>
              </a:rPr>
              <a:t>Staff </a:t>
            </a:r>
            <a:r>
              <a:rPr lang="en-US" b="1" dirty="0">
                <a:solidFill>
                  <a:srgbClr val="FF0000"/>
                </a:solidFill>
              </a:rPr>
              <a:t>develop and refresh </a:t>
            </a:r>
            <a:r>
              <a:rPr lang="en-US" dirty="0">
                <a:solidFill>
                  <a:srgbClr val="FF0000"/>
                </a:solidFill>
              </a:rPr>
              <a:t>curriculum on a regular basis and </a:t>
            </a:r>
            <a:r>
              <a:rPr lang="en-US" b="1" dirty="0">
                <a:solidFill>
                  <a:srgbClr val="FF0000"/>
                </a:solidFill>
              </a:rPr>
              <a:t>manage change and innovation </a:t>
            </a:r>
            <a:r>
              <a:rPr lang="en-US" dirty="0">
                <a:solidFill>
                  <a:srgbClr val="FF0000"/>
                </a:solidFill>
              </a:rPr>
              <a:t>to develop curriculum. Work with stakeholders</a:t>
            </a:r>
            <a:r>
              <a:rPr lang="en-US" dirty="0">
                <a:solidFill>
                  <a:srgbClr val="404040"/>
                </a:solidFill>
              </a:rPr>
              <a:t>.</a:t>
            </a:r>
            <a:r>
              <a:rPr lang="en-US" b="1" dirty="0">
                <a:solidFill>
                  <a:srgbClr val="404040"/>
                </a:solidFill>
              </a:rPr>
              <a:t>(2012)  </a:t>
            </a:r>
            <a:r>
              <a:rPr lang="en-US" dirty="0">
                <a:solidFill>
                  <a:srgbClr val="7030A0"/>
                </a:solidFill>
              </a:rPr>
              <a:t>Planned opportunities to </a:t>
            </a:r>
            <a:r>
              <a:rPr lang="en-US" b="1" dirty="0">
                <a:solidFill>
                  <a:srgbClr val="7030A0"/>
                </a:solidFill>
              </a:rPr>
              <a:t>collaborate</a:t>
            </a:r>
            <a:r>
              <a:rPr lang="en-US" dirty="0">
                <a:solidFill>
                  <a:srgbClr val="7030A0"/>
                </a:solidFill>
              </a:rPr>
              <a:t> with schools and partners. Schools along with partners further develop the curriculum to improve planning for </a:t>
            </a:r>
            <a:r>
              <a:rPr lang="en-US" b="1" dirty="0">
                <a:solidFill>
                  <a:srgbClr val="7030A0"/>
                </a:solidFill>
              </a:rPr>
              <a:t>progression </a:t>
            </a:r>
            <a:r>
              <a:rPr lang="en-US" b="1" dirty="0">
                <a:solidFill>
                  <a:srgbClr val="404040"/>
                </a:solidFill>
              </a:rPr>
              <a:t>BGE. (2013)</a:t>
            </a:r>
          </a:p>
          <a:p>
            <a:pPr>
              <a:spcBef>
                <a:spcPts val="1400"/>
              </a:spcBef>
            </a:pPr>
            <a:r>
              <a:rPr lang="en-US" dirty="0">
                <a:solidFill>
                  <a:srgbClr val="404040"/>
                </a:solidFill>
              </a:rPr>
              <a:t>Working with partners to ensure curriculum provides a coherent experience for children. (2011) </a:t>
            </a:r>
            <a:r>
              <a:rPr lang="en-US" dirty="0">
                <a:solidFill>
                  <a:srgbClr val="FF0000"/>
                </a:solidFill>
              </a:rPr>
              <a:t>Engage regularly with other colleagues, partners and clusters about impact of developments on learning and teaching.</a:t>
            </a:r>
            <a:r>
              <a:rPr lang="en-US" b="1" dirty="0">
                <a:solidFill>
                  <a:srgbClr val="404040"/>
                </a:solidFill>
              </a:rPr>
              <a:t>(2012)</a:t>
            </a:r>
          </a:p>
          <a:p>
            <a:pPr>
              <a:spcBef>
                <a:spcPts val="1400"/>
              </a:spcBef>
            </a:pPr>
            <a:endParaRPr lang="en-US" b="1" dirty="0">
              <a:solidFill>
                <a:srgbClr val="404040"/>
              </a:solidFill>
            </a:endParaRPr>
          </a:p>
          <a:p>
            <a:pPr>
              <a:spcBef>
                <a:spcPts val="1400"/>
              </a:spcBef>
            </a:pPr>
            <a:endParaRPr lang="en-US" b="1" dirty="0">
              <a:solidFill>
                <a:srgbClr val="404040"/>
              </a:solidFill>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p:cNvSpPr>
          <p:nvPr/>
        </p:nvSpPr>
        <p:spPr bwMode="auto">
          <a:xfrm>
            <a:off x="179512" y="116633"/>
            <a:ext cx="8497888" cy="4608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400"/>
              </a:spcBef>
            </a:pPr>
            <a:r>
              <a:rPr lang="en-US" b="1" dirty="0">
                <a:solidFill>
                  <a:srgbClr val="009BAA"/>
                </a:solidFill>
              </a:rPr>
              <a:t>Theme 2 -Development of the Curriculum</a:t>
            </a:r>
          </a:p>
          <a:p>
            <a:pPr>
              <a:spcBef>
                <a:spcPts val="1400"/>
              </a:spcBef>
            </a:pPr>
            <a:r>
              <a:rPr lang="en-US" dirty="0">
                <a:solidFill>
                  <a:srgbClr val="FF0000"/>
                </a:solidFill>
              </a:rPr>
              <a:t>Staff clearly identify benefits to learners from planned curriculum change and innovation</a:t>
            </a:r>
            <a:r>
              <a:rPr lang="en-US" b="1" dirty="0">
                <a:solidFill>
                  <a:srgbClr val="404040"/>
                </a:solidFill>
              </a:rPr>
              <a:t>.(2012)</a:t>
            </a:r>
          </a:p>
          <a:p>
            <a:pPr>
              <a:spcBef>
                <a:spcPts val="1400"/>
              </a:spcBef>
            </a:pPr>
            <a:r>
              <a:rPr lang="en-US" b="1" dirty="0">
                <a:solidFill>
                  <a:srgbClr val="FF0000"/>
                </a:solidFill>
              </a:rPr>
              <a:t>Monitor and evaluate </a:t>
            </a:r>
            <a:r>
              <a:rPr lang="en-US" dirty="0">
                <a:solidFill>
                  <a:srgbClr val="FF0000"/>
                </a:solidFill>
              </a:rPr>
              <a:t>impact and outcomes of changes to curriculum. Action taken to ensure curriculum planning and structures evolve progressively over time.</a:t>
            </a:r>
            <a:r>
              <a:rPr lang="en-US" b="1" dirty="0">
                <a:solidFill>
                  <a:srgbClr val="404040"/>
                </a:solidFill>
              </a:rPr>
              <a:t>(2012)</a:t>
            </a:r>
          </a:p>
          <a:p>
            <a:pPr>
              <a:spcBef>
                <a:spcPts val="1400"/>
              </a:spcBef>
            </a:pPr>
            <a:r>
              <a:rPr lang="en-US" dirty="0">
                <a:solidFill>
                  <a:srgbClr val="FF0000"/>
                </a:solidFill>
              </a:rPr>
              <a:t>Where school is not yet delivering Curriculum for Excellence entitlements there are clear plans over next year or two to ensure curriculum evolves.</a:t>
            </a:r>
            <a:r>
              <a:rPr lang="en-US" b="1" dirty="0">
                <a:solidFill>
                  <a:srgbClr val="404040"/>
                </a:solidFill>
              </a:rPr>
              <a:t>(2012) </a:t>
            </a:r>
            <a:r>
              <a:rPr lang="en-US" b="1" dirty="0">
                <a:solidFill>
                  <a:srgbClr val="7A58F6"/>
                </a:solidFill>
              </a:rPr>
              <a:t>Immediate Plans (2013)</a:t>
            </a:r>
          </a:p>
          <a:p>
            <a:pPr>
              <a:spcBef>
                <a:spcPts val="1400"/>
              </a:spcBef>
            </a:pPr>
            <a:r>
              <a:rPr lang="en-US" dirty="0" smtClean="0">
                <a:solidFill>
                  <a:srgbClr val="404040"/>
                </a:solidFill>
              </a:rPr>
              <a:t>Staff can talk about actual and planned developments in courses and </a:t>
            </a:r>
            <a:r>
              <a:rPr lang="en-US" dirty="0" err="1" smtClean="0">
                <a:solidFill>
                  <a:srgbClr val="404040"/>
                </a:solidFill>
              </a:rPr>
              <a:t>programmes</a:t>
            </a:r>
            <a:r>
              <a:rPr lang="en-US" dirty="0" smtClean="0">
                <a:solidFill>
                  <a:srgbClr val="404040"/>
                </a:solidFill>
              </a:rPr>
              <a:t>, including rationale for change and expected outcomes for learners</a:t>
            </a:r>
            <a:r>
              <a:rPr lang="en-US" b="1" dirty="0" smtClean="0">
                <a:solidFill>
                  <a:srgbClr val="404040"/>
                </a:solidFill>
              </a:rPr>
              <a:t>.(2011) </a:t>
            </a:r>
            <a:r>
              <a:rPr lang="en-US" dirty="0" smtClean="0">
                <a:solidFill>
                  <a:srgbClr val="FF0000"/>
                </a:solidFill>
              </a:rPr>
              <a:t>Staff design and refresh </a:t>
            </a:r>
            <a:r>
              <a:rPr lang="en-US" dirty="0" err="1" smtClean="0">
                <a:solidFill>
                  <a:srgbClr val="FF0000"/>
                </a:solidFill>
              </a:rPr>
              <a:t>programmes</a:t>
            </a:r>
            <a:r>
              <a:rPr lang="en-US" dirty="0" smtClean="0">
                <a:solidFill>
                  <a:srgbClr val="FF0000"/>
                </a:solidFill>
              </a:rPr>
              <a:t> and courses to plan coherent approach to learning, teaching and assessment.</a:t>
            </a:r>
            <a:r>
              <a:rPr lang="en-US" dirty="0" smtClean="0">
                <a:solidFill>
                  <a:srgbClr val="404040"/>
                </a:solidFill>
              </a:rPr>
              <a:t> </a:t>
            </a:r>
            <a:r>
              <a:rPr lang="en-US" dirty="0" smtClean="0">
                <a:solidFill>
                  <a:srgbClr val="FF0000"/>
                </a:solidFill>
              </a:rPr>
              <a:t>Develop skills and attributes and capabilities across 4 capacities</a:t>
            </a:r>
            <a:r>
              <a:rPr lang="en-US" b="1" dirty="0" smtClean="0">
                <a:solidFill>
                  <a:srgbClr val="FF0000"/>
                </a:solidFill>
              </a:rPr>
              <a:t>.</a:t>
            </a:r>
            <a:r>
              <a:rPr lang="en-US" b="1" dirty="0" smtClean="0">
                <a:solidFill>
                  <a:srgbClr val="606060"/>
                </a:solidFill>
              </a:rPr>
              <a:t>(2012</a:t>
            </a:r>
            <a:r>
              <a:rPr lang="en-US" b="1" dirty="0" smtClean="0">
                <a:solidFill>
                  <a:srgbClr val="404040"/>
                </a:solidFill>
              </a:rPr>
              <a:t>)</a:t>
            </a:r>
            <a:r>
              <a:rPr lang="en-US" b="1" dirty="0" smtClean="0">
                <a:solidFill>
                  <a:srgbClr val="7030A0"/>
                </a:solidFill>
              </a:rPr>
              <a:t> </a:t>
            </a:r>
          </a:p>
          <a:p>
            <a:pPr>
              <a:spcBef>
                <a:spcPts val="1400"/>
              </a:spcBef>
            </a:pPr>
            <a:r>
              <a:rPr lang="en-US" dirty="0" smtClean="0">
                <a:solidFill>
                  <a:srgbClr val="404040"/>
                </a:solidFill>
              </a:rPr>
              <a:t>Engage in professional dialogue about impact of curricular developments on their own approaches to teaching and extent they helping children reach individual learning goals</a:t>
            </a:r>
            <a:r>
              <a:rPr lang="en-US" b="1" dirty="0" smtClean="0">
                <a:solidFill>
                  <a:srgbClr val="404040"/>
                </a:solidFill>
              </a:rPr>
              <a:t>.(2011)</a:t>
            </a:r>
          </a:p>
          <a:p>
            <a:pPr>
              <a:spcBef>
                <a:spcPts val="1400"/>
              </a:spcBef>
            </a:pPr>
            <a:r>
              <a:rPr lang="en-US" dirty="0" smtClean="0">
                <a:solidFill>
                  <a:srgbClr val="404040"/>
                </a:solidFill>
              </a:rPr>
              <a:t>Are planning progression through Curriculum for Excellence levels</a:t>
            </a:r>
            <a:endParaRPr lang="en-US" dirty="0" smtClean="0"/>
          </a:p>
          <a:p>
            <a:pPr>
              <a:spcBef>
                <a:spcPts val="1400"/>
              </a:spcBef>
            </a:pPr>
            <a:endParaRPr lang="en-US" b="1" dirty="0" smtClean="0">
              <a:solidFill>
                <a:srgbClr val="7030A0"/>
              </a:solidFill>
            </a:endParaRPr>
          </a:p>
          <a:p>
            <a:pPr>
              <a:spcBef>
                <a:spcPts val="1400"/>
              </a:spcBef>
            </a:pPr>
            <a:endParaRPr lang="en-US" b="1" dirty="0">
              <a:solidFill>
                <a:srgbClr val="404040"/>
              </a:solidFil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p:cNvSpPr>
          <p:nvPr/>
        </p:nvSpPr>
        <p:spPr bwMode="auto">
          <a:xfrm>
            <a:off x="250825" y="188913"/>
            <a:ext cx="8424863" cy="5983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400"/>
              </a:spcBef>
            </a:pPr>
            <a:r>
              <a:rPr lang="en-US" b="1" dirty="0">
                <a:solidFill>
                  <a:srgbClr val="009BAA"/>
                </a:solidFill>
              </a:rPr>
              <a:t>Theme 3 – </a:t>
            </a:r>
            <a:r>
              <a:rPr lang="en-US" b="1" dirty="0" err="1">
                <a:solidFill>
                  <a:srgbClr val="009BAA"/>
                </a:solidFill>
              </a:rPr>
              <a:t>Programmes</a:t>
            </a:r>
            <a:r>
              <a:rPr lang="en-US" b="1" dirty="0">
                <a:solidFill>
                  <a:srgbClr val="009BAA"/>
                </a:solidFill>
              </a:rPr>
              <a:t> and Courses</a:t>
            </a:r>
            <a:r>
              <a:rPr lang="en-US" b="1" dirty="0">
                <a:solidFill>
                  <a:srgbClr val="404040"/>
                </a:solidFill>
              </a:rPr>
              <a:t> </a:t>
            </a:r>
            <a:r>
              <a:rPr lang="en-US" b="1" dirty="0">
                <a:solidFill>
                  <a:srgbClr val="0298A8"/>
                </a:solidFill>
              </a:rPr>
              <a:t>cont’d</a:t>
            </a:r>
            <a:r>
              <a:rPr lang="en-US" b="1" dirty="0">
                <a:solidFill>
                  <a:srgbClr val="404040"/>
                </a:solidFill>
              </a:rPr>
              <a:t> </a:t>
            </a:r>
          </a:p>
          <a:p>
            <a:pPr>
              <a:spcBef>
                <a:spcPts val="1400"/>
              </a:spcBef>
            </a:pPr>
            <a:r>
              <a:rPr lang="en-US" dirty="0" smtClean="0">
                <a:solidFill>
                  <a:srgbClr val="404040"/>
                </a:solidFill>
              </a:rPr>
              <a:t>Using </a:t>
            </a:r>
            <a:r>
              <a:rPr lang="en-US" dirty="0">
                <a:solidFill>
                  <a:srgbClr val="404040"/>
                </a:solidFill>
              </a:rPr>
              <a:t>Experiences and Outcomes within and across curriculum improving use of Experiences and Outcomes.</a:t>
            </a:r>
            <a:r>
              <a:rPr lang="en-US" b="1" dirty="0">
                <a:solidFill>
                  <a:srgbClr val="404040"/>
                </a:solidFill>
              </a:rPr>
              <a:t>(2011) </a:t>
            </a:r>
            <a:r>
              <a:rPr lang="en-US" b="1" dirty="0">
                <a:solidFill>
                  <a:srgbClr val="FF0000"/>
                </a:solidFill>
              </a:rPr>
              <a:t>and embed them in learning</a:t>
            </a:r>
            <a:r>
              <a:rPr lang="en-US" dirty="0">
                <a:solidFill>
                  <a:srgbClr val="FF0000"/>
                </a:solidFill>
              </a:rPr>
              <a:t>,</a:t>
            </a:r>
            <a:r>
              <a:rPr lang="en-US" dirty="0">
                <a:solidFill>
                  <a:srgbClr val="404040"/>
                </a:solidFill>
              </a:rPr>
              <a:t> </a:t>
            </a:r>
            <a:r>
              <a:rPr lang="en-US" dirty="0">
                <a:solidFill>
                  <a:srgbClr val="FF0000"/>
                </a:solidFill>
              </a:rPr>
              <a:t>motivating challenging learning experiences</a:t>
            </a:r>
            <a:r>
              <a:rPr lang="en-US" b="1" dirty="0">
                <a:solidFill>
                  <a:srgbClr val="161616"/>
                </a:solidFill>
              </a:rPr>
              <a:t>.(2012)</a:t>
            </a:r>
          </a:p>
          <a:p>
            <a:pPr>
              <a:spcBef>
                <a:spcPts val="1400"/>
              </a:spcBef>
            </a:pPr>
            <a:r>
              <a:rPr lang="en-US" b="1" dirty="0">
                <a:solidFill>
                  <a:srgbClr val="7030A0"/>
                </a:solidFill>
              </a:rPr>
              <a:t>Staff and partners </a:t>
            </a:r>
            <a:r>
              <a:rPr lang="en-US" dirty="0">
                <a:solidFill>
                  <a:srgbClr val="7030A0"/>
                </a:solidFill>
              </a:rPr>
              <a:t>are further developing the curriculum to ensure </a:t>
            </a:r>
            <a:r>
              <a:rPr lang="en-US" b="1" dirty="0">
                <a:solidFill>
                  <a:srgbClr val="7030A0"/>
                </a:solidFill>
              </a:rPr>
              <a:t>coherence and progression </a:t>
            </a:r>
            <a:r>
              <a:rPr lang="en-US" dirty="0">
                <a:solidFill>
                  <a:srgbClr val="7030A0"/>
                </a:solidFill>
              </a:rPr>
              <a:t>to deliver well planned joined up learning </a:t>
            </a:r>
            <a:r>
              <a:rPr lang="en-US" b="1" dirty="0">
                <a:solidFill>
                  <a:srgbClr val="7030A0"/>
                </a:solidFill>
              </a:rPr>
              <a:t>across 4 contexts.</a:t>
            </a:r>
            <a:r>
              <a:rPr lang="en-US" b="1" dirty="0">
                <a:solidFill>
                  <a:srgbClr val="404040"/>
                </a:solidFill>
              </a:rPr>
              <a:t>(2013</a:t>
            </a:r>
            <a:r>
              <a:rPr lang="en-US" b="1" dirty="0" smtClean="0">
                <a:solidFill>
                  <a:srgbClr val="404040"/>
                </a:solidFill>
              </a:rPr>
              <a:t>)</a:t>
            </a:r>
          </a:p>
          <a:p>
            <a:pPr>
              <a:spcBef>
                <a:spcPts val="1400"/>
              </a:spcBef>
            </a:pPr>
            <a:r>
              <a:rPr lang="en-US" dirty="0" smtClean="0">
                <a:solidFill>
                  <a:srgbClr val="404040"/>
                </a:solidFill>
              </a:rPr>
              <a:t>Planning </a:t>
            </a:r>
            <a:r>
              <a:rPr lang="en-US" b="1" dirty="0" smtClean="0">
                <a:solidFill>
                  <a:srgbClr val="404040"/>
                </a:solidFill>
              </a:rPr>
              <a:t>coherent courses and </a:t>
            </a:r>
            <a:r>
              <a:rPr lang="en-US" b="1" dirty="0" err="1" smtClean="0">
                <a:solidFill>
                  <a:srgbClr val="404040"/>
                </a:solidFill>
              </a:rPr>
              <a:t>programmes</a:t>
            </a:r>
            <a:r>
              <a:rPr lang="en-US" b="1" dirty="0" smtClean="0">
                <a:solidFill>
                  <a:srgbClr val="404040"/>
                </a:solidFill>
              </a:rPr>
              <a:t> </a:t>
            </a:r>
            <a:r>
              <a:rPr lang="en-US" dirty="0" smtClean="0">
                <a:solidFill>
                  <a:srgbClr val="404040"/>
                </a:solidFill>
              </a:rPr>
              <a:t>ensuring depth and breadth in learning and </a:t>
            </a:r>
            <a:r>
              <a:rPr lang="en-US" b="1" dirty="0" smtClean="0">
                <a:solidFill>
                  <a:srgbClr val="404040"/>
                </a:solidFill>
              </a:rPr>
              <a:t>embedding assessment, including reporting on progress and achievement.(2011) </a:t>
            </a:r>
            <a:r>
              <a:rPr lang="en-US" dirty="0" smtClean="0">
                <a:solidFill>
                  <a:srgbClr val="7030A0"/>
                </a:solidFill>
              </a:rPr>
              <a:t>Provide a </a:t>
            </a:r>
            <a:r>
              <a:rPr lang="en-US" b="1" dirty="0" smtClean="0">
                <a:solidFill>
                  <a:srgbClr val="7030A0"/>
                </a:solidFill>
              </a:rPr>
              <a:t>range of progression routes </a:t>
            </a:r>
            <a:r>
              <a:rPr lang="en-US" dirty="0" smtClean="0">
                <a:solidFill>
                  <a:srgbClr val="7030A0"/>
                </a:solidFill>
              </a:rPr>
              <a:t>through BGE to meet needs.</a:t>
            </a:r>
            <a:r>
              <a:rPr lang="en-US" b="1" dirty="0" smtClean="0">
                <a:solidFill>
                  <a:srgbClr val="404040"/>
                </a:solidFill>
              </a:rPr>
              <a:t>(2013)</a:t>
            </a:r>
          </a:p>
          <a:p>
            <a:pPr>
              <a:spcBef>
                <a:spcPts val="1400"/>
              </a:spcBef>
            </a:pPr>
            <a:r>
              <a:rPr lang="en-US" dirty="0" smtClean="0">
                <a:solidFill>
                  <a:srgbClr val="404040"/>
                </a:solidFill>
              </a:rPr>
              <a:t>Planning for </a:t>
            </a:r>
            <a:r>
              <a:rPr lang="en-US" b="1" dirty="0" smtClean="0">
                <a:solidFill>
                  <a:srgbClr val="404040"/>
                </a:solidFill>
              </a:rPr>
              <a:t>Breadth</a:t>
            </a:r>
            <a:r>
              <a:rPr lang="en-US" dirty="0" smtClean="0">
                <a:solidFill>
                  <a:srgbClr val="404040"/>
                </a:solidFill>
              </a:rPr>
              <a:t>, </a:t>
            </a:r>
            <a:r>
              <a:rPr lang="en-US" b="1" dirty="0" smtClean="0">
                <a:solidFill>
                  <a:srgbClr val="404040"/>
                </a:solidFill>
              </a:rPr>
              <a:t>Challenge</a:t>
            </a:r>
            <a:r>
              <a:rPr lang="en-US" dirty="0" smtClean="0">
                <a:solidFill>
                  <a:srgbClr val="404040"/>
                </a:solidFill>
              </a:rPr>
              <a:t>, </a:t>
            </a:r>
            <a:r>
              <a:rPr lang="en-US" b="1" dirty="0" smtClean="0">
                <a:solidFill>
                  <a:srgbClr val="404040"/>
                </a:solidFill>
              </a:rPr>
              <a:t>Applicatio</a:t>
            </a:r>
            <a:r>
              <a:rPr lang="en-US" dirty="0" smtClean="0">
                <a:solidFill>
                  <a:srgbClr val="404040"/>
                </a:solidFill>
              </a:rPr>
              <a:t>n.</a:t>
            </a:r>
            <a:r>
              <a:rPr lang="en-US" b="1" dirty="0" smtClean="0">
                <a:solidFill>
                  <a:srgbClr val="404040"/>
                </a:solidFill>
              </a:rPr>
              <a:t>(2011)</a:t>
            </a:r>
          </a:p>
          <a:p>
            <a:pPr>
              <a:spcBef>
                <a:spcPts val="1400"/>
              </a:spcBef>
            </a:pPr>
            <a:r>
              <a:rPr lang="en-US" dirty="0" smtClean="0">
                <a:solidFill>
                  <a:srgbClr val="FF0000"/>
                </a:solidFill>
              </a:rPr>
              <a:t>Planning for appropriate </a:t>
            </a:r>
            <a:r>
              <a:rPr lang="en-US" b="1" dirty="0" smtClean="0">
                <a:solidFill>
                  <a:srgbClr val="FF0000"/>
                </a:solidFill>
              </a:rPr>
              <a:t>progression through BCA.</a:t>
            </a:r>
            <a:r>
              <a:rPr lang="en-US" b="1" dirty="0" smtClean="0">
                <a:solidFill>
                  <a:srgbClr val="404040"/>
                </a:solidFill>
              </a:rPr>
              <a:t>(2012) </a:t>
            </a:r>
          </a:p>
          <a:p>
            <a:pPr>
              <a:spcBef>
                <a:spcPts val="1400"/>
              </a:spcBef>
            </a:pPr>
            <a:r>
              <a:rPr lang="en-US" dirty="0" smtClean="0">
                <a:solidFill>
                  <a:srgbClr val="7030A0"/>
                </a:solidFill>
              </a:rPr>
              <a:t>Planning for appropriate progression through BCA</a:t>
            </a:r>
            <a:r>
              <a:rPr lang="en-US" dirty="0" smtClean="0">
                <a:solidFill>
                  <a:srgbClr val="404040"/>
                </a:solidFill>
              </a:rPr>
              <a:t>. </a:t>
            </a:r>
            <a:r>
              <a:rPr lang="en-US" dirty="0" smtClean="0">
                <a:solidFill>
                  <a:srgbClr val="7030A0"/>
                </a:solidFill>
              </a:rPr>
              <a:t>Developing </a:t>
            </a:r>
            <a:r>
              <a:rPr lang="en-US" b="1" dirty="0" smtClean="0">
                <a:solidFill>
                  <a:srgbClr val="7030A0"/>
                </a:solidFill>
              </a:rPr>
              <a:t>manageable</a:t>
            </a:r>
            <a:r>
              <a:rPr lang="en-US" dirty="0" smtClean="0">
                <a:solidFill>
                  <a:srgbClr val="7030A0"/>
                </a:solidFill>
              </a:rPr>
              <a:t> approaches to </a:t>
            </a:r>
            <a:r>
              <a:rPr lang="en-US" b="1" dirty="0" smtClean="0">
                <a:solidFill>
                  <a:srgbClr val="7030A0"/>
                </a:solidFill>
              </a:rPr>
              <a:t>assessing progress and achievement </a:t>
            </a:r>
            <a:r>
              <a:rPr lang="en-US" dirty="0" smtClean="0">
                <a:solidFill>
                  <a:srgbClr val="7030A0"/>
                </a:solidFill>
              </a:rPr>
              <a:t>in all curricular areas.</a:t>
            </a:r>
            <a:r>
              <a:rPr lang="en-US" b="1" dirty="0" smtClean="0">
                <a:solidFill>
                  <a:srgbClr val="161616"/>
                </a:solidFill>
              </a:rPr>
              <a:t>(</a:t>
            </a:r>
            <a:r>
              <a:rPr lang="en-US" b="1" dirty="0" smtClean="0">
                <a:solidFill>
                  <a:srgbClr val="404040"/>
                </a:solidFill>
              </a:rPr>
              <a:t>2013)</a:t>
            </a:r>
          </a:p>
          <a:p>
            <a:pPr>
              <a:spcBef>
                <a:spcPts val="1400"/>
              </a:spcBef>
            </a:pPr>
            <a:r>
              <a:rPr lang="en-US" b="1" dirty="0" smtClean="0">
                <a:solidFill>
                  <a:srgbClr val="FF0000"/>
                </a:solidFill>
              </a:rPr>
              <a:t>Increasing opportunities for </a:t>
            </a:r>
            <a:r>
              <a:rPr lang="en-US" b="1" dirty="0" err="1" smtClean="0">
                <a:solidFill>
                  <a:srgbClr val="FF0000"/>
                </a:solidFill>
              </a:rPr>
              <a:t>personalisation</a:t>
            </a:r>
            <a:r>
              <a:rPr lang="en-US" b="1" dirty="0" smtClean="0">
                <a:solidFill>
                  <a:srgbClr val="FF0000"/>
                </a:solidFill>
              </a:rPr>
              <a:t> and choice and personal achievement.</a:t>
            </a:r>
            <a:r>
              <a:rPr lang="en-US" b="1" dirty="0" smtClean="0">
                <a:solidFill>
                  <a:srgbClr val="161616"/>
                </a:solidFill>
              </a:rPr>
              <a:t>(</a:t>
            </a:r>
            <a:r>
              <a:rPr lang="en-US" b="1" dirty="0" smtClean="0">
                <a:solidFill>
                  <a:srgbClr val="404040"/>
                </a:solidFill>
              </a:rPr>
              <a:t>2012) </a:t>
            </a:r>
          </a:p>
          <a:p>
            <a:pPr>
              <a:spcBef>
                <a:spcPts val="1400"/>
              </a:spcBef>
            </a:pPr>
            <a:endParaRPr lang="en-US" b="1" dirty="0">
              <a:solidFill>
                <a:srgbClr val="404040"/>
              </a:solidFill>
            </a:endParaRPr>
          </a:p>
          <a:p>
            <a:pPr algn="ctr">
              <a:spcBef>
                <a:spcPts val="1400"/>
              </a:spcBef>
            </a:pPr>
            <a:endParaRPr lang="en-US" b="1" dirty="0">
              <a:solidFill>
                <a:srgbClr val="404040"/>
              </a:solidFill>
            </a:endParaRPr>
          </a:p>
          <a:p>
            <a:pPr algn="ctr">
              <a:spcBef>
                <a:spcPts val="1400"/>
              </a:spcBef>
            </a:pPr>
            <a:endParaRPr lang="en-US" b="1" dirty="0">
              <a:solidFill>
                <a:srgbClr val="404040"/>
              </a:solidFill>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p:cNvSpPr>
          <p:nvPr/>
        </p:nvSpPr>
        <p:spPr bwMode="auto">
          <a:xfrm>
            <a:off x="323850" y="258763"/>
            <a:ext cx="8351838" cy="5802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400"/>
              </a:spcBef>
            </a:pPr>
            <a:r>
              <a:rPr lang="en-US" b="1" dirty="0">
                <a:solidFill>
                  <a:srgbClr val="009BAA"/>
                </a:solidFill>
              </a:rPr>
              <a:t>Theme 3 – </a:t>
            </a:r>
            <a:r>
              <a:rPr lang="en-US" b="1" dirty="0" err="1">
                <a:solidFill>
                  <a:srgbClr val="009BAA"/>
                </a:solidFill>
              </a:rPr>
              <a:t>Programmes</a:t>
            </a:r>
            <a:r>
              <a:rPr lang="en-US" b="1" dirty="0">
                <a:solidFill>
                  <a:srgbClr val="009BAA"/>
                </a:solidFill>
              </a:rPr>
              <a:t> and Courses</a:t>
            </a:r>
            <a:r>
              <a:rPr lang="en-US" b="1" dirty="0">
                <a:solidFill>
                  <a:srgbClr val="404040"/>
                </a:solidFill>
              </a:rPr>
              <a:t> </a:t>
            </a:r>
            <a:r>
              <a:rPr lang="en-US" b="1" dirty="0">
                <a:solidFill>
                  <a:srgbClr val="0298A8"/>
                </a:solidFill>
              </a:rPr>
              <a:t>cont’d</a:t>
            </a:r>
            <a:r>
              <a:rPr lang="en-US" b="1" dirty="0">
                <a:solidFill>
                  <a:srgbClr val="404040"/>
                </a:solidFill>
              </a:rPr>
              <a:t> </a:t>
            </a:r>
          </a:p>
          <a:p>
            <a:pPr>
              <a:spcBef>
                <a:spcPts val="1400"/>
              </a:spcBef>
            </a:pPr>
            <a:r>
              <a:rPr lang="en-US" dirty="0">
                <a:solidFill>
                  <a:srgbClr val="404040"/>
                </a:solidFill>
              </a:rPr>
              <a:t>Developing skills for </a:t>
            </a:r>
            <a:r>
              <a:rPr lang="en-US" b="1" dirty="0">
                <a:solidFill>
                  <a:srgbClr val="404040"/>
                </a:solidFill>
              </a:rPr>
              <a:t>learning, life and work.(2011</a:t>
            </a:r>
            <a:r>
              <a:rPr lang="en-US" dirty="0">
                <a:solidFill>
                  <a:srgbClr val="404040"/>
                </a:solidFill>
              </a:rPr>
              <a:t>)</a:t>
            </a:r>
          </a:p>
          <a:p>
            <a:pPr>
              <a:spcBef>
                <a:spcPts val="1400"/>
              </a:spcBef>
            </a:pPr>
            <a:r>
              <a:rPr lang="en-US" dirty="0">
                <a:solidFill>
                  <a:srgbClr val="404040"/>
                </a:solidFill>
              </a:rPr>
              <a:t>Supporting learners to acquire </a:t>
            </a:r>
            <a:r>
              <a:rPr lang="en-US" b="1" dirty="0">
                <a:solidFill>
                  <a:srgbClr val="404040"/>
                </a:solidFill>
              </a:rPr>
              <a:t>key skills </a:t>
            </a:r>
            <a:r>
              <a:rPr lang="en-US" dirty="0">
                <a:solidFill>
                  <a:srgbClr val="404040"/>
                </a:solidFill>
              </a:rPr>
              <a:t>in English Language and mathematics which allow application in context which develop literacy and numeracy</a:t>
            </a:r>
            <a:r>
              <a:rPr lang="en-US" b="1" dirty="0">
                <a:solidFill>
                  <a:srgbClr val="404040"/>
                </a:solidFill>
              </a:rPr>
              <a:t>.(2011)</a:t>
            </a:r>
          </a:p>
          <a:p>
            <a:pPr>
              <a:spcBef>
                <a:spcPts val="1400"/>
              </a:spcBef>
            </a:pPr>
            <a:r>
              <a:rPr lang="en-US" dirty="0" smtClean="0">
                <a:solidFill>
                  <a:srgbClr val="404040"/>
                </a:solidFill>
              </a:rPr>
              <a:t>Further </a:t>
            </a:r>
            <a:r>
              <a:rPr lang="en-US" dirty="0">
                <a:solidFill>
                  <a:srgbClr val="404040"/>
                </a:solidFill>
              </a:rPr>
              <a:t>embedding and extending </a:t>
            </a:r>
            <a:r>
              <a:rPr lang="en-US" b="1" dirty="0">
                <a:solidFill>
                  <a:srgbClr val="404040"/>
                </a:solidFill>
              </a:rPr>
              <a:t>active approaches</a:t>
            </a:r>
            <a:r>
              <a:rPr lang="en-US" dirty="0">
                <a:solidFill>
                  <a:srgbClr val="404040"/>
                </a:solidFill>
              </a:rPr>
              <a:t>, applying literacy, numeracy and health and wellbeing across curriculum.</a:t>
            </a:r>
            <a:r>
              <a:rPr lang="en-US" b="1" dirty="0">
                <a:solidFill>
                  <a:srgbClr val="404040"/>
                </a:solidFill>
              </a:rPr>
              <a:t>(2011) </a:t>
            </a:r>
            <a:r>
              <a:rPr lang="en-US" b="1" dirty="0">
                <a:solidFill>
                  <a:srgbClr val="7030A0"/>
                </a:solidFill>
              </a:rPr>
              <a:t>Assessment</a:t>
            </a:r>
            <a:r>
              <a:rPr lang="en-US" dirty="0">
                <a:solidFill>
                  <a:srgbClr val="7030A0"/>
                </a:solidFill>
              </a:rPr>
              <a:t> of literacy, numeracy and health and wellbeing to ensure smooth progression and achievement.</a:t>
            </a:r>
            <a:r>
              <a:rPr lang="en-US" b="1" dirty="0">
                <a:solidFill>
                  <a:srgbClr val="404040"/>
                </a:solidFill>
              </a:rPr>
              <a:t>(2013</a:t>
            </a:r>
            <a:r>
              <a:rPr lang="en-US" b="1" dirty="0" smtClean="0">
                <a:solidFill>
                  <a:srgbClr val="404040"/>
                </a:solidFill>
              </a:rPr>
              <a:t>)</a:t>
            </a:r>
          </a:p>
          <a:p>
            <a:pPr>
              <a:spcBef>
                <a:spcPts val="1400"/>
              </a:spcBef>
            </a:pPr>
            <a:r>
              <a:rPr lang="en-US" dirty="0" smtClean="0">
                <a:solidFill>
                  <a:srgbClr val="404040"/>
                </a:solidFill>
              </a:rPr>
              <a:t>Delivering coherent </a:t>
            </a:r>
            <a:r>
              <a:rPr lang="en-US" b="1" dirty="0" smtClean="0">
                <a:solidFill>
                  <a:srgbClr val="404040"/>
                </a:solidFill>
              </a:rPr>
              <a:t>well planned joined up learning</a:t>
            </a:r>
            <a:r>
              <a:rPr lang="en-US" dirty="0" smtClean="0">
                <a:solidFill>
                  <a:srgbClr val="404040"/>
                </a:solidFill>
              </a:rPr>
              <a:t> within the 4 contexts</a:t>
            </a:r>
            <a:r>
              <a:rPr lang="en-US" b="1" dirty="0" smtClean="0">
                <a:solidFill>
                  <a:srgbClr val="404040"/>
                </a:solidFill>
              </a:rPr>
              <a:t>.(2011)</a:t>
            </a:r>
          </a:p>
          <a:p>
            <a:pPr>
              <a:spcBef>
                <a:spcPts val="1400"/>
              </a:spcBef>
            </a:pPr>
            <a:r>
              <a:rPr lang="en-US" dirty="0" smtClean="0">
                <a:solidFill>
                  <a:srgbClr val="404040"/>
                </a:solidFill>
              </a:rPr>
              <a:t>Using Experiences and Outcomes plan for progression and achievement.</a:t>
            </a:r>
            <a:r>
              <a:rPr lang="en-US" b="1" dirty="0" smtClean="0">
                <a:solidFill>
                  <a:srgbClr val="404040"/>
                </a:solidFill>
              </a:rPr>
              <a:t>(2011)</a:t>
            </a:r>
          </a:p>
          <a:p>
            <a:pPr>
              <a:spcBef>
                <a:spcPts val="1400"/>
              </a:spcBef>
            </a:pPr>
            <a:r>
              <a:rPr lang="en-US" dirty="0" smtClean="0">
                <a:solidFill>
                  <a:srgbClr val="404040"/>
                </a:solidFill>
              </a:rPr>
              <a:t>Can talk confidently about actual and planned </a:t>
            </a:r>
            <a:r>
              <a:rPr lang="en-US" b="1" dirty="0" smtClean="0">
                <a:solidFill>
                  <a:srgbClr val="404040"/>
                </a:solidFill>
              </a:rPr>
              <a:t>Interdisciplinary learning </a:t>
            </a:r>
            <a:r>
              <a:rPr lang="en-US" dirty="0" smtClean="0">
                <a:solidFill>
                  <a:srgbClr val="404040"/>
                </a:solidFill>
              </a:rPr>
              <a:t>and the extent to which they are impacting on outcomes for learners</a:t>
            </a:r>
            <a:r>
              <a:rPr lang="en-US" b="1" dirty="0" smtClean="0">
                <a:solidFill>
                  <a:srgbClr val="404040"/>
                </a:solidFill>
              </a:rPr>
              <a:t>.(2011)</a:t>
            </a:r>
            <a:r>
              <a:rPr lang="en-US" dirty="0" smtClean="0">
                <a:solidFill>
                  <a:srgbClr val="FF0000"/>
                </a:solidFill>
              </a:rPr>
              <a:t>Through </a:t>
            </a:r>
            <a:r>
              <a:rPr lang="en-US" b="1" dirty="0" smtClean="0">
                <a:solidFill>
                  <a:srgbClr val="FF0000"/>
                </a:solidFill>
              </a:rPr>
              <a:t>well planned IDL </a:t>
            </a:r>
            <a:r>
              <a:rPr lang="en-US" dirty="0" smtClean="0">
                <a:solidFill>
                  <a:srgbClr val="FF0000"/>
                </a:solidFill>
              </a:rPr>
              <a:t>projects and studies which focus on a selection of Experiences and Outcomes and support learners making links across different aspects of their learning.</a:t>
            </a:r>
            <a:r>
              <a:rPr lang="en-US" b="1" dirty="0" smtClean="0">
                <a:solidFill>
                  <a:srgbClr val="404040"/>
                </a:solidFill>
              </a:rPr>
              <a:t>(2012)</a:t>
            </a:r>
          </a:p>
          <a:p>
            <a:pPr>
              <a:spcBef>
                <a:spcPts val="1400"/>
              </a:spcBef>
            </a:pPr>
            <a:endParaRPr lang="en-US" b="1" dirty="0">
              <a:solidFill>
                <a:srgbClr val="404040"/>
              </a:solidFill>
            </a:endParaRPr>
          </a:p>
          <a:p>
            <a:pPr algn="ctr">
              <a:spcBef>
                <a:spcPts val="1400"/>
              </a:spcBef>
            </a:pPr>
            <a:endParaRPr lang="en-US" b="1" dirty="0">
              <a:solidFill>
                <a:srgbClr val="404040"/>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
          <p:cNvSpPr>
            <a:spLocks/>
          </p:cNvSpPr>
          <p:nvPr/>
        </p:nvSpPr>
        <p:spPr bwMode="auto">
          <a:xfrm>
            <a:off x="1981200" y="5980113"/>
            <a:ext cx="5168900" cy="449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500"/>
              </a:spcBef>
            </a:pPr>
            <a:r>
              <a:rPr lang="en-US" sz="2500" b="1">
                <a:solidFill>
                  <a:srgbClr val="B2D235"/>
                </a:solidFill>
              </a:rPr>
              <a:t>www.educationscotland.gov.uk</a:t>
            </a:r>
            <a:endParaRPr lang="en-US"/>
          </a:p>
        </p:txBody>
      </p:sp>
      <p:sp>
        <p:nvSpPr>
          <p:cNvPr id="17410" name="AutoShape 2"/>
          <p:cNvSpPr>
            <a:spLocks/>
          </p:cNvSpPr>
          <p:nvPr/>
        </p:nvSpPr>
        <p:spPr bwMode="auto">
          <a:xfrm>
            <a:off x="452438" y="692150"/>
            <a:ext cx="8207375" cy="508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400"/>
              </a:spcBef>
            </a:pPr>
            <a:r>
              <a:rPr lang="en-US" b="1">
                <a:solidFill>
                  <a:srgbClr val="009BAA"/>
                </a:solidFill>
              </a:rPr>
              <a:t>Theme 3 – Programmes and Courses</a:t>
            </a:r>
            <a:r>
              <a:rPr lang="en-US" b="1">
                <a:solidFill>
                  <a:srgbClr val="404040"/>
                </a:solidFill>
              </a:rPr>
              <a:t> </a:t>
            </a:r>
            <a:r>
              <a:rPr lang="en-US" b="1">
                <a:solidFill>
                  <a:srgbClr val="0298A8"/>
                </a:solidFill>
              </a:rPr>
              <a:t>cont’d</a:t>
            </a:r>
            <a:r>
              <a:rPr lang="en-US" b="1">
                <a:solidFill>
                  <a:srgbClr val="404040"/>
                </a:solidFill>
              </a:rPr>
              <a:t> </a:t>
            </a:r>
          </a:p>
          <a:p>
            <a:pPr>
              <a:spcBef>
                <a:spcPts val="1400"/>
              </a:spcBef>
            </a:pPr>
            <a:r>
              <a:rPr lang="en-US" b="1">
                <a:solidFill>
                  <a:srgbClr val="FF0000"/>
                </a:solidFill>
              </a:rPr>
              <a:t>Promotes personal achievements.</a:t>
            </a:r>
            <a:r>
              <a:rPr lang="en-US" b="1">
                <a:solidFill>
                  <a:srgbClr val="404040"/>
                </a:solidFill>
              </a:rPr>
              <a:t>(2012)</a:t>
            </a:r>
          </a:p>
          <a:p>
            <a:pPr>
              <a:spcBef>
                <a:spcPts val="1400"/>
              </a:spcBef>
            </a:pPr>
            <a:r>
              <a:rPr lang="en-US" b="1">
                <a:solidFill>
                  <a:srgbClr val="FF0000"/>
                </a:solidFill>
              </a:rPr>
              <a:t>Staff are developing programmes and courses to balance progressive development of knowledge and skills as detailed in Principles and Practice papers.</a:t>
            </a:r>
            <a:r>
              <a:rPr lang="en-US" b="1">
                <a:solidFill>
                  <a:srgbClr val="404040"/>
                </a:solidFill>
              </a:rPr>
              <a:t> (2012)</a:t>
            </a:r>
          </a:p>
          <a:p>
            <a:pPr>
              <a:spcBef>
                <a:spcPts val="1400"/>
              </a:spcBef>
            </a:pPr>
            <a:r>
              <a:rPr lang="en-US" b="1">
                <a:solidFill>
                  <a:srgbClr val="FF0000"/>
                </a:solidFill>
              </a:rPr>
              <a:t>Staff are planning for progression through Curriculum for Excellence levels.</a:t>
            </a:r>
            <a:r>
              <a:rPr lang="en-US" b="1">
                <a:solidFill>
                  <a:srgbClr val="404040"/>
                </a:solidFill>
              </a:rPr>
              <a:t>(2012)</a:t>
            </a:r>
          </a:p>
          <a:p>
            <a:pPr>
              <a:spcBef>
                <a:spcPts val="1400"/>
              </a:spcBef>
            </a:pPr>
            <a:endParaRPr lang="en-US" b="1">
              <a:solidFill>
                <a:srgbClr val="404040"/>
              </a:solidFill>
            </a:endParaRPr>
          </a:p>
          <a:p>
            <a:pPr>
              <a:spcBef>
                <a:spcPts val="1400"/>
              </a:spcBef>
            </a:pPr>
            <a:endParaRPr lang="en-US" b="1">
              <a:solidFill>
                <a:srgbClr val="404040"/>
              </a:solidFill>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nvSpPr>
        <p:spPr bwMode="auto">
          <a:xfrm>
            <a:off x="1981200" y="5980113"/>
            <a:ext cx="5168900" cy="449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500"/>
              </a:spcBef>
            </a:pPr>
            <a:r>
              <a:rPr lang="en-US" sz="2500" b="1">
                <a:solidFill>
                  <a:srgbClr val="B2D235"/>
                </a:solidFill>
              </a:rPr>
              <a:t>www.educationscotland.gov.uk</a:t>
            </a:r>
            <a:endParaRPr lang="en-US"/>
          </a:p>
        </p:txBody>
      </p:sp>
      <p:sp>
        <p:nvSpPr>
          <p:cNvPr id="18434" name="AutoShape 2"/>
          <p:cNvSpPr>
            <a:spLocks/>
          </p:cNvSpPr>
          <p:nvPr/>
        </p:nvSpPr>
        <p:spPr bwMode="auto">
          <a:xfrm>
            <a:off x="323850" y="188913"/>
            <a:ext cx="8351838" cy="5983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400"/>
              </a:spcBef>
            </a:pPr>
            <a:r>
              <a:rPr lang="en-US" b="1" dirty="0">
                <a:solidFill>
                  <a:srgbClr val="009BAA"/>
                </a:solidFill>
              </a:rPr>
              <a:t>Theme 4 – Transitions</a:t>
            </a:r>
          </a:p>
          <a:p>
            <a:pPr>
              <a:spcBef>
                <a:spcPts val="1400"/>
              </a:spcBef>
            </a:pPr>
            <a:endParaRPr lang="en-US" b="1" dirty="0">
              <a:solidFill>
                <a:srgbClr val="404040"/>
              </a:solidFill>
            </a:endParaRPr>
          </a:p>
          <a:p>
            <a:pPr>
              <a:spcBef>
                <a:spcPts val="1400"/>
              </a:spcBef>
            </a:pPr>
            <a:r>
              <a:rPr lang="en-US" b="1" dirty="0">
                <a:solidFill>
                  <a:srgbClr val="404040"/>
                </a:solidFill>
              </a:rPr>
              <a:t>Take account of info for effective transitions, into during and beyond stage of young persons learning.(2011)</a:t>
            </a:r>
          </a:p>
          <a:p>
            <a:pPr>
              <a:spcBef>
                <a:spcPts val="1400"/>
              </a:spcBef>
            </a:pPr>
            <a:r>
              <a:rPr lang="en-US" b="1" dirty="0">
                <a:solidFill>
                  <a:srgbClr val="FF0000"/>
                </a:solidFill>
              </a:rPr>
              <a:t>Transition </a:t>
            </a:r>
            <a:r>
              <a:rPr lang="en-US" b="1" dirty="0" err="1">
                <a:solidFill>
                  <a:srgbClr val="FF0000"/>
                </a:solidFill>
              </a:rPr>
              <a:t>programmes</a:t>
            </a:r>
            <a:r>
              <a:rPr lang="en-US" b="1" dirty="0">
                <a:solidFill>
                  <a:srgbClr val="FF0000"/>
                </a:solidFill>
              </a:rPr>
              <a:t> and procedures effectively meet needs of all learners. Ensure continuity and progression in learning particularly into P1 and between P7 and S1. </a:t>
            </a:r>
            <a:r>
              <a:rPr lang="en-US" b="1" dirty="0">
                <a:solidFill>
                  <a:srgbClr val="404040"/>
                </a:solidFill>
              </a:rPr>
              <a:t>(2012)</a:t>
            </a:r>
          </a:p>
          <a:p>
            <a:pPr>
              <a:spcBef>
                <a:spcPts val="1400"/>
              </a:spcBef>
            </a:pPr>
            <a:r>
              <a:rPr lang="en-US" b="1" dirty="0">
                <a:solidFill>
                  <a:srgbClr val="404040"/>
                </a:solidFill>
              </a:rPr>
              <a:t>Taken steps to improve range of personal support and induction to next phase for all learners.(2011</a:t>
            </a:r>
            <a:r>
              <a:rPr lang="en-US" b="1" dirty="0" smtClean="0">
                <a:solidFill>
                  <a:srgbClr val="404040"/>
                </a:solidFill>
              </a:rPr>
              <a:t>)</a:t>
            </a:r>
          </a:p>
          <a:p>
            <a:pPr>
              <a:spcBef>
                <a:spcPts val="1400"/>
              </a:spcBef>
            </a:pPr>
            <a:r>
              <a:rPr lang="en-US" b="1" dirty="0" smtClean="0">
                <a:solidFill>
                  <a:srgbClr val="404040"/>
                </a:solidFill>
              </a:rPr>
              <a:t>Developing effective means to monitor and track and promote achievements of all learners.(2011)</a:t>
            </a:r>
          </a:p>
          <a:p>
            <a:pPr>
              <a:spcBef>
                <a:spcPts val="1400"/>
              </a:spcBef>
            </a:pPr>
            <a:r>
              <a:rPr lang="en-US" b="1" dirty="0" smtClean="0">
                <a:solidFill>
                  <a:srgbClr val="FF0000"/>
                </a:solidFill>
              </a:rPr>
              <a:t>Staff are embedding profiling and are supporting P7 pupil profiles. Staff are improving the curriculum to support children in developing an increased awareness of themselves as learners.</a:t>
            </a:r>
            <a:r>
              <a:rPr lang="en-US" b="1" dirty="0" smtClean="0">
                <a:solidFill>
                  <a:srgbClr val="404040"/>
                </a:solidFill>
              </a:rPr>
              <a:t>(2012)</a:t>
            </a:r>
          </a:p>
          <a:p>
            <a:pPr>
              <a:spcBef>
                <a:spcPts val="1400"/>
              </a:spcBef>
            </a:pPr>
            <a:r>
              <a:rPr lang="en-US" b="1" dirty="0" smtClean="0">
                <a:solidFill>
                  <a:srgbClr val="7030A0"/>
                </a:solidFill>
              </a:rPr>
              <a:t>Main difference in 2013 is greater emphasis on planning for progression coherence and improving transitions. Assessment and Moderation </a:t>
            </a:r>
          </a:p>
          <a:p>
            <a:pPr>
              <a:spcBef>
                <a:spcPts val="1400"/>
              </a:spcBef>
            </a:pPr>
            <a:endParaRPr lang="en-US" b="1" dirty="0">
              <a:solidFill>
                <a:srgbClr val="404040"/>
              </a:solidFill>
            </a:endParaRPr>
          </a:p>
          <a:p>
            <a:pPr>
              <a:spcBef>
                <a:spcPts val="1400"/>
              </a:spcBef>
            </a:pPr>
            <a:endParaRPr lang="en-US" b="1" dirty="0">
              <a:solidFill>
                <a:srgbClr val="404040"/>
              </a:solidFill>
            </a:endParaRPr>
          </a:p>
          <a:p>
            <a:pPr algn="ctr">
              <a:spcBef>
                <a:spcPts val="1400"/>
              </a:spcBef>
            </a:pPr>
            <a:endParaRPr lang="en-US" b="1" dirty="0">
              <a:solidFill>
                <a:srgbClr val="404040"/>
              </a:solid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sp>
        <p:nvSpPr>
          <p:cNvPr id="3" name="Content Placeholder 2"/>
          <p:cNvSpPr>
            <a:spLocks noGrp="1"/>
          </p:cNvSpPr>
          <p:nvPr>
            <p:ph sz="quarter" idx="1"/>
          </p:nvPr>
        </p:nvSpPr>
        <p:spPr/>
        <p:txBody>
          <a:bodyPr/>
          <a:lstStyle/>
          <a:p>
            <a:r>
              <a:rPr lang="en-GB" sz="3200" dirty="0" smtClean="0"/>
              <a:t>Identify overall evaluation of curriculum (1-6) from the RIF</a:t>
            </a:r>
          </a:p>
          <a:p>
            <a:endParaRPr lang="en-GB" sz="3200" dirty="0" smtClean="0"/>
          </a:p>
          <a:p>
            <a:r>
              <a:rPr lang="en-GB" sz="3200" dirty="0" smtClean="0"/>
              <a:t>As a group identify key features of excellence.</a:t>
            </a:r>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
          <p:cNvSpPr>
            <a:spLocks/>
          </p:cNvSpPr>
          <p:nvPr/>
        </p:nvSpPr>
        <p:spPr bwMode="auto">
          <a:xfrm>
            <a:off x="1981200" y="5980113"/>
            <a:ext cx="5168900" cy="449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spcBef>
                <a:spcPts val="1500"/>
              </a:spcBef>
            </a:pPr>
            <a:r>
              <a:rPr lang="en-US" sz="2500" b="1">
                <a:solidFill>
                  <a:srgbClr val="B2D235"/>
                </a:solidFill>
              </a:rPr>
              <a:t>www.educationscotland.gov.uk</a:t>
            </a:r>
            <a:endParaRPr lang="en-US"/>
          </a:p>
        </p:txBody>
      </p:sp>
      <p:sp>
        <p:nvSpPr>
          <p:cNvPr id="20482" name="AutoShape 2"/>
          <p:cNvSpPr>
            <a:spLocks/>
          </p:cNvSpPr>
          <p:nvPr/>
        </p:nvSpPr>
        <p:spPr bwMode="auto">
          <a:xfrm>
            <a:off x="141288" y="312738"/>
            <a:ext cx="8848725" cy="5497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marL="257175" indent="-257175">
              <a:spcBef>
                <a:spcPts val="1400"/>
              </a:spcBef>
            </a:pPr>
            <a:r>
              <a:rPr lang="en-US" b="1" dirty="0">
                <a:solidFill>
                  <a:srgbClr val="404040"/>
                </a:solidFill>
              </a:rPr>
              <a:t>Main issues to consider when evaluating 5.1 </a:t>
            </a:r>
          </a:p>
          <a:p>
            <a:pPr marL="257175" indent="-257175">
              <a:spcBef>
                <a:spcPts val="1200"/>
              </a:spcBef>
              <a:buClr>
                <a:srgbClr val="FF0000"/>
              </a:buClr>
              <a:buSzPct val="100000"/>
              <a:buFont typeface="Arial" pitchFamily="34" charset="0"/>
              <a:buChar char="•"/>
            </a:pPr>
            <a:r>
              <a:rPr lang="en-US" sz="2000" b="1" dirty="0">
                <a:solidFill>
                  <a:srgbClr val="FF0000"/>
                </a:solidFill>
              </a:rPr>
              <a:t>Strategic overview.</a:t>
            </a:r>
          </a:p>
          <a:p>
            <a:pPr marL="257175" indent="-257175">
              <a:spcBef>
                <a:spcPts val="1200"/>
              </a:spcBef>
              <a:buClr>
                <a:srgbClr val="FF0000"/>
              </a:buClr>
              <a:buSzPct val="100000"/>
              <a:buFont typeface="Arial" pitchFamily="34" charset="0"/>
              <a:buChar char="•"/>
            </a:pPr>
            <a:r>
              <a:rPr lang="en-US" sz="2000" b="1" dirty="0">
                <a:solidFill>
                  <a:srgbClr val="FF0000"/>
                </a:solidFill>
              </a:rPr>
              <a:t>Continual Development of the curriculum.</a:t>
            </a:r>
          </a:p>
          <a:p>
            <a:pPr marL="257175" indent="-257175">
              <a:spcBef>
                <a:spcPts val="1200"/>
              </a:spcBef>
              <a:buClr>
                <a:srgbClr val="FF0000"/>
              </a:buClr>
              <a:buSzPct val="100000"/>
              <a:buFont typeface="Arial" pitchFamily="34" charset="0"/>
              <a:buChar char="•"/>
            </a:pPr>
            <a:r>
              <a:rPr lang="en-US" sz="2000" b="1" dirty="0">
                <a:solidFill>
                  <a:srgbClr val="FF0000"/>
                </a:solidFill>
              </a:rPr>
              <a:t>Planned progressive routes for all curricular areas.</a:t>
            </a:r>
          </a:p>
          <a:p>
            <a:pPr marL="257175" indent="-257175">
              <a:spcBef>
                <a:spcPts val="1200"/>
              </a:spcBef>
              <a:buClr>
                <a:srgbClr val="FF0000"/>
              </a:buClr>
              <a:buSzPct val="100000"/>
              <a:buFont typeface="Arial" pitchFamily="34" charset="0"/>
              <a:buChar char="•"/>
            </a:pPr>
            <a:r>
              <a:rPr lang="en-US" sz="2000" b="1" dirty="0">
                <a:solidFill>
                  <a:srgbClr val="FF0000"/>
                </a:solidFill>
              </a:rPr>
              <a:t>Well planned 4 contexts, including Interdisciplinary learning. </a:t>
            </a:r>
          </a:p>
          <a:p>
            <a:pPr marL="257175" indent="-257175">
              <a:spcBef>
                <a:spcPts val="1200"/>
              </a:spcBef>
              <a:buClr>
                <a:srgbClr val="FF0000"/>
              </a:buClr>
              <a:buSzPct val="100000"/>
              <a:buFont typeface="Arial" pitchFamily="34" charset="0"/>
              <a:buChar char="•"/>
            </a:pPr>
            <a:r>
              <a:rPr lang="en-US" sz="2000" b="1" dirty="0">
                <a:solidFill>
                  <a:srgbClr val="FF0000"/>
                </a:solidFill>
              </a:rPr>
              <a:t>Clear framework for interdisciplinary learning to ensure a build up of knowledge and understanding and skills over time. </a:t>
            </a:r>
          </a:p>
          <a:p>
            <a:pPr marL="257175" indent="-257175">
              <a:spcBef>
                <a:spcPts val="1200"/>
              </a:spcBef>
              <a:buClr>
                <a:srgbClr val="FF0000"/>
              </a:buClr>
              <a:buSzPct val="100000"/>
              <a:buFont typeface="Arial" pitchFamily="34" charset="0"/>
              <a:buChar char="•"/>
            </a:pPr>
            <a:r>
              <a:rPr lang="en-US" sz="2000" b="1" dirty="0">
                <a:solidFill>
                  <a:srgbClr val="FF0000"/>
                </a:solidFill>
              </a:rPr>
              <a:t>Teachers providing high-quality experiences for learners across curriculum. </a:t>
            </a:r>
          </a:p>
          <a:p>
            <a:pPr marL="257175" indent="-257175">
              <a:spcBef>
                <a:spcPts val="1200"/>
              </a:spcBef>
              <a:buClr>
                <a:srgbClr val="FF0000"/>
              </a:buClr>
              <a:buSzPct val="100000"/>
              <a:buFont typeface="Arial" pitchFamily="34" charset="0"/>
              <a:buChar char="•"/>
            </a:pPr>
            <a:r>
              <a:rPr lang="en-US" sz="2000" b="1" dirty="0">
                <a:solidFill>
                  <a:srgbClr val="FF0000"/>
                </a:solidFill>
              </a:rPr>
              <a:t>Teachers understanding of Curriculum.</a:t>
            </a:r>
          </a:p>
          <a:p>
            <a:pPr marL="257175" indent="-257175">
              <a:spcBef>
                <a:spcPts val="1200"/>
              </a:spcBef>
              <a:buClr>
                <a:srgbClr val="FF0000"/>
              </a:buClr>
              <a:buSzPct val="100000"/>
              <a:buFont typeface="Arial" pitchFamily="34" charset="0"/>
              <a:buChar char="•"/>
            </a:pPr>
            <a:r>
              <a:rPr lang="en-US" sz="2000" b="1" dirty="0">
                <a:solidFill>
                  <a:srgbClr val="FF0000"/>
                </a:solidFill>
              </a:rPr>
              <a:t>Assessment. </a:t>
            </a:r>
          </a:p>
          <a:p>
            <a:pPr marL="257175" indent="-257175">
              <a:spcBef>
                <a:spcPts val="1200"/>
              </a:spcBef>
              <a:buClr>
                <a:srgbClr val="FF0000"/>
              </a:buClr>
              <a:buSzPct val="100000"/>
              <a:buFont typeface="Arial" pitchFamily="34" charset="0"/>
              <a:buChar char="•"/>
            </a:pPr>
            <a:r>
              <a:rPr lang="en-US" sz="2000" b="1" dirty="0">
                <a:solidFill>
                  <a:srgbClr val="FF0000"/>
                </a:solidFill>
              </a:rPr>
              <a:t>Curricular transitions.</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5.1 / 5.9 Joint Practice – Self Evaluation of the Curriculum</a:t>
            </a:r>
            <a:endParaRPr lang="en-GB" dirty="0"/>
          </a:p>
        </p:txBody>
      </p:sp>
      <p:sp>
        <p:nvSpPr>
          <p:cNvPr id="3" name="Content Placeholder 2"/>
          <p:cNvSpPr>
            <a:spLocks noGrp="1"/>
          </p:cNvSpPr>
          <p:nvPr>
            <p:ph sz="quarter" idx="1"/>
          </p:nvPr>
        </p:nvSpPr>
        <p:spPr/>
        <p:txBody>
          <a:bodyPr>
            <a:normAutofit fontScale="70000" lnSpcReduction="20000"/>
          </a:bodyPr>
          <a:lstStyle/>
          <a:p>
            <a:r>
              <a:rPr lang="en-US" b="1" dirty="0" smtClean="0">
                <a:solidFill>
                  <a:srgbClr val="FF0000"/>
                </a:solidFill>
              </a:rPr>
              <a:t>15 minute overview based on 4 themes from 5.1 (Draft Dates on blog)</a:t>
            </a:r>
          </a:p>
          <a:p>
            <a:endParaRPr lang="en-US" b="1" dirty="0" smtClean="0">
              <a:solidFill>
                <a:srgbClr val="FF0000"/>
              </a:solidFill>
            </a:endParaRPr>
          </a:p>
          <a:p>
            <a:r>
              <a:rPr lang="en-US" b="1" dirty="0" smtClean="0">
                <a:solidFill>
                  <a:srgbClr val="FF0000"/>
                </a:solidFill>
              </a:rPr>
              <a:t>Bring along 5.1 SQIP page and any examples to share of the following</a:t>
            </a:r>
          </a:p>
          <a:p>
            <a:endParaRPr lang="en-GB" dirty="0" smtClean="0"/>
          </a:p>
          <a:p>
            <a:pPr marL="622935" lvl="1" indent="-257175">
              <a:spcBef>
                <a:spcPts val="1200"/>
              </a:spcBef>
              <a:buClr>
                <a:srgbClr val="FF0000"/>
              </a:buClr>
              <a:buSzPct val="100000"/>
              <a:buFont typeface="Arial" pitchFamily="34" charset="0"/>
              <a:buChar char="•"/>
            </a:pPr>
            <a:r>
              <a:rPr lang="en-US" b="1" dirty="0" smtClean="0">
                <a:solidFill>
                  <a:srgbClr val="FF0000"/>
                </a:solidFill>
              </a:rPr>
              <a:t>Strategic overview</a:t>
            </a:r>
          </a:p>
          <a:p>
            <a:pPr marL="622935" lvl="1" indent="-257175">
              <a:spcBef>
                <a:spcPts val="1200"/>
              </a:spcBef>
              <a:buClr>
                <a:srgbClr val="FF0000"/>
              </a:buClr>
              <a:buSzPct val="100000"/>
              <a:buFont typeface="Arial" pitchFamily="34" charset="0"/>
              <a:buChar char="•"/>
            </a:pPr>
            <a:r>
              <a:rPr lang="en-US" b="1" dirty="0" smtClean="0">
                <a:solidFill>
                  <a:srgbClr val="FF0000"/>
                </a:solidFill>
              </a:rPr>
              <a:t>Planned progressive routes for a curricular area</a:t>
            </a:r>
          </a:p>
          <a:p>
            <a:pPr marL="622935" lvl="1" indent="-257175">
              <a:spcBef>
                <a:spcPts val="1200"/>
              </a:spcBef>
              <a:buClr>
                <a:srgbClr val="FF0000"/>
              </a:buClr>
              <a:buSzPct val="100000"/>
              <a:buFont typeface="Arial" pitchFamily="34" charset="0"/>
              <a:buChar char="•"/>
            </a:pPr>
            <a:r>
              <a:rPr lang="en-US" b="1" dirty="0" smtClean="0">
                <a:solidFill>
                  <a:srgbClr val="FF0000"/>
                </a:solidFill>
              </a:rPr>
              <a:t>Well planned 4 contexts</a:t>
            </a:r>
          </a:p>
          <a:p>
            <a:pPr marL="622935" lvl="1" indent="-257175">
              <a:spcBef>
                <a:spcPts val="1200"/>
              </a:spcBef>
              <a:buClr>
                <a:srgbClr val="FF0000"/>
              </a:buClr>
              <a:buSzPct val="100000"/>
              <a:buFont typeface="Arial" pitchFamily="34" charset="0"/>
              <a:buChar char="•"/>
            </a:pPr>
            <a:r>
              <a:rPr lang="en-US" b="1" dirty="0" smtClean="0">
                <a:solidFill>
                  <a:srgbClr val="FF0000"/>
                </a:solidFill>
              </a:rPr>
              <a:t>Clear framework for interdisciplinary</a:t>
            </a:r>
          </a:p>
          <a:p>
            <a:pPr marL="622935" lvl="1" indent="-257175">
              <a:spcBef>
                <a:spcPts val="1200"/>
              </a:spcBef>
              <a:buClr>
                <a:srgbClr val="FF0000"/>
              </a:buClr>
              <a:buSzPct val="100000"/>
              <a:buFont typeface="Arial" pitchFamily="34" charset="0"/>
              <a:buChar char="•"/>
            </a:pPr>
            <a:r>
              <a:rPr lang="en-US" b="1" dirty="0" smtClean="0">
                <a:solidFill>
                  <a:srgbClr val="FF0000"/>
                </a:solidFill>
              </a:rPr>
              <a:t>Assessment exemplar</a:t>
            </a:r>
          </a:p>
          <a:p>
            <a:pPr marL="622935" lvl="1" indent="-257175">
              <a:spcBef>
                <a:spcPts val="1200"/>
              </a:spcBef>
              <a:buClr>
                <a:srgbClr val="FF0000"/>
              </a:buClr>
              <a:buSzPct val="100000"/>
              <a:buFont typeface="Arial" pitchFamily="34" charset="0"/>
              <a:buChar char="•"/>
            </a:pPr>
            <a:r>
              <a:rPr lang="en-US" b="1" dirty="0" smtClean="0">
                <a:solidFill>
                  <a:srgbClr val="FF0000"/>
                </a:solidFill>
              </a:rPr>
              <a:t>Curricular transitions – including tracking and monitoring</a:t>
            </a:r>
          </a:p>
          <a:p>
            <a:pPr marL="257175" indent="-257175">
              <a:spcBef>
                <a:spcPts val="1200"/>
              </a:spcBef>
              <a:buClr>
                <a:srgbClr val="FF0000"/>
              </a:buClr>
              <a:buSzPct val="100000"/>
              <a:buNone/>
            </a:pPr>
            <a:endParaRPr lang="en-US" b="1" dirty="0" smtClean="0">
              <a:solidFill>
                <a:srgbClr val="FF0000"/>
              </a:solidFill>
            </a:endParaRPr>
          </a:p>
          <a:p>
            <a:pPr marL="257175" indent="-257175">
              <a:spcBef>
                <a:spcPts val="1200"/>
              </a:spcBef>
              <a:buClr>
                <a:srgbClr val="FF0000"/>
              </a:buClr>
              <a:buSzPct val="100000"/>
              <a:buNone/>
            </a:pPr>
            <a:endParaRPr lang="en-US" b="1" dirty="0" smtClean="0">
              <a:solidFill>
                <a:srgbClr val="FF0000"/>
              </a:solidFill>
            </a:endParaRPr>
          </a:p>
          <a:p>
            <a:r>
              <a:rPr lang="en-GB" dirty="0" smtClean="0"/>
              <a:t>Toolkit (5.1,5.9) – updated expectations on blog</a:t>
            </a:r>
          </a:p>
          <a:p>
            <a:r>
              <a:rPr lang="en-GB" dirty="0" smtClean="0"/>
              <a:t>Next session 1.1, 5.1, 5.9 Joint practice meetings</a:t>
            </a:r>
          </a:p>
          <a:p>
            <a:endParaRPr lang="en-GB"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Headline Primary School Priorities </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Attainment – Literacy and Numeracy ( SEAL), assessment and moderation</a:t>
            </a:r>
          </a:p>
          <a:p>
            <a:endParaRPr lang="en-GB" dirty="0" smtClean="0"/>
          </a:p>
          <a:p>
            <a:r>
              <a:rPr lang="en-GB" dirty="0" smtClean="0"/>
              <a:t>Curriculum -Curriculum planning, 1+2 languages</a:t>
            </a:r>
          </a:p>
          <a:p>
            <a:pPr>
              <a:buNone/>
            </a:pPr>
            <a:r>
              <a:rPr lang="en-GB" dirty="0" smtClean="0"/>
              <a:t>     Monitoring and tracking (OTwL)</a:t>
            </a:r>
          </a:p>
          <a:p>
            <a:pPr>
              <a:buNone/>
            </a:pPr>
            <a:endParaRPr lang="en-GB" dirty="0" smtClean="0"/>
          </a:p>
          <a:p>
            <a:r>
              <a:rPr lang="en-GB" dirty="0" smtClean="0"/>
              <a:t>Pedagogy – </a:t>
            </a:r>
            <a:r>
              <a:rPr lang="en-GB" dirty="0" err="1" smtClean="0"/>
              <a:t>Aifl</a:t>
            </a:r>
            <a:r>
              <a:rPr lang="en-GB" dirty="0" smtClean="0"/>
              <a:t>, meeting </a:t>
            </a:r>
            <a:r>
              <a:rPr lang="en-GB" dirty="0" err="1" smtClean="0"/>
              <a:t>learners’s</a:t>
            </a:r>
            <a:r>
              <a:rPr lang="en-GB" dirty="0" smtClean="0"/>
              <a:t> needs</a:t>
            </a:r>
          </a:p>
          <a:p>
            <a:endParaRPr lang="en-GB" dirty="0" smtClean="0"/>
          </a:p>
          <a:p>
            <a:r>
              <a:rPr lang="en-GB" dirty="0" smtClean="0"/>
              <a:t>CLPL</a:t>
            </a:r>
          </a:p>
          <a:p>
            <a:endParaRPr lang="en-GB" dirty="0" smtClean="0"/>
          </a:p>
          <a:p>
            <a:r>
              <a:rPr lang="en-GB" dirty="0" smtClean="0"/>
              <a:t>Implementation of 600 hours</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a:t>
            </a:r>
            <a:endParaRPr lang="en-GB" dirty="0"/>
          </a:p>
        </p:txBody>
      </p:sp>
      <p:sp>
        <p:nvSpPr>
          <p:cNvPr id="3" name="Content Placeholder 2"/>
          <p:cNvSpPr>
            <a:spLocks noGrp="1"/>
          </p:cNvSpPr>
          <p:nvPr>
            <p:ph sz="quarter" idx="1"/>
          </p:nvPr>
        </p:nvSpPr>
        <p:spPr/>
        <p:txBody>
          <a:bodyPr/>
          <a:lstStyle/>
          <a:p>
            <a:r>
              <a:rPr lang="en-GB" dirty="0" smtClean="0"/>
              <a:t>Early Years QIO – Eve Lyon</a:t>
            </a:r>
          </a:p>
          <a:p>
            <a:r>
              <a:rPr lang="en-GB" dirty="0" smtClean="0"/>
              <a:t>P7 Profile and P7/S1 transition</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bwMode="auto">
          <a:xfrm>
            <a:off x="457200" y="704850"/>
            <a:ext cx="8229600" cy="492125"/>
          </a:xfrm>
          <a:noFill/>
          <a:ln w="12700" cap="flat">
            <a:miter lim="0"/>
            <a:headEnd/>
            <a:tailEnd/>
          </a:ln>
        </p:spPr>
        <p:txBody>
          <a:bodyPr vert="horz" wrap="square" lIns="0" tIns="0" rIns="0" bIns="0" numCol="1" anchor="b" anchorCtr="0" compatLnSpc="1">
            <a:prstTxWarp prst="textNoShape">
              <a:avLst/>
            </a:prstTxWarp>
            <a:normAutofit fontScale="90000"/>
          </a:bodyPr>
          <a:lstStyle/>
          <a:p>
            <a:pPr defTabSz="693738"/>
            <a:r>
              <a:rPr lang="en-US" sz="3300">
                <a:solidFill>
                  <a:srgbClr val="04617B"/>
                </a:solidFill>
                <a:latin typeface="Calibri" pitchFamily="34" charset="0"/>
                <a:cs typeface="Calibri" pitchFamily="34" charset="0"/>
                <a:sym typeface="Calibri" pitchFamily="34" charset="0"/>
              </a:rPr>
              <a:t>Support Materials</a:t>
            </a:r>
            <a:endParaRPr lang="en-US"/>
          </a:p>
        </p:txBody>
      </p:sp>
      <p:sp>
        <p:nvSpPr>
          <p:cNvPr id="6147" name="Rectangle 3"/>
          <p:cNvSpPr>
            <a:spLocks noGrp="1"/>
          </p:cNvSpPr>
          <p:nvPr>
            <p:ph type="body" idx="1"/>
          </p:nvPr>
        </p:nvSpPr>
        <p:spPr bwMode="auto">
          <a:xfrm>
            <a:off x="384175" y="692150"/>
            <a:ext cx="8374063" cy="5472113"/>
          </a:xfrm>
          <a:noFill/>
          <a:ln w="12700" cap="flat">
            <a:miter lim="0"/>
            <a:headEnd/>
            <a:tailEnd/>
          </a:ln>
        </p:spPr>
        <p:txBody>
          <a:bodyPr vert="horz" wrap="square" lIns="0" tIns="0" rIns="0" bIns="0" numCol="1" anchor="t" anchorCtr="0" compatLnSpc="1">
            <a:prstTxWarp prst="textNoShape">
              <a:avLst/>
            </a:prstTxWarp>
          </a:bodyPr>
          <a:lstStyle/>
          <a:p>
            <a:pPr marL="77788" indent="-77788" defTabSz="914400">
              <a:spcBef>
                <a:spcPts val="600"/>
              </a:spcBef>
              <a:buClr>
                <a:srgbClr val="0BD0D9"/>
              </a:buClr>
              <a:buSzPct val="95000"/>
              <a:buFont typeface="Wingdings 2" pitchFamily="18" charset="2"/>
              <a:buChar char="●"/>
            </a:pPr>
            <a:endParaRPr lang="en-US" sz="2600" dirty="0">
              <a:latin typeface="Constantia" pitchFamily="18" charset="0"/>
              <a:ea typeface="Constantia" pitchFamily="18" charset="0"/>
              <a:cs typeface="Constantia" pitchFamily="18" charset="0"/>
              <a:sym typeface="Constantia" pitchFamily="18" charset="0"/>
            </a:endParaRPr>
          </a:p>
          <a:p>
            <a:pPr marL="77788" indent="-77788" defTabSz="914400">
              <a:spcBef>
                <a:spcPts val="600"/>
              </a:spcBef>
              <a:buClr>
                <a:srgbClr val="0BD0D9"/>
              </a:buClr>
              <a:buFont typeface="Wingdings 2" pitchFamily="18" charset="2"/>
              <a:buNone/>
            </a:pPr>
            <a:endParaRPr lang="en-US" sz="800" dirty="0">
              <a:latin typeface="Constantia" pitchFamily="18" charset="0"/>
              <a:ea typeface="Constantia" pitchFamily="18" charset="0"/>
              <a:cs typeface="Constantia" pitchFamily="18" charset="0"/>
              <a:sym typeface="Constantia" pitchFamily="18" charset="0"/>
            </a:endParaRPr>
          </a:p>
          <a:p>
            <a:pPr marL="77788" indent="-77788" defTabSz="914400">
              <a:spcBef>
                <a:spcPts val="600"/>
              </a:spcBef>
              <a:buClr>
                <a:srgbClr val="0BD0D9"/>
              </a:buClr>
              <a:buFont typeface="Wingdings 2" pitchFamily="18" charset="2"/>
              <a:buNone/>
            </a:pPr>
            <a:endParaRPr lang="en-US" sz="800" dirty="0">
              <a:latin typeface="Constantia" pitchFamily="18" charset="0"/>
              <a:ea typeface="Constantia" pitchFamily="18" charset="0"/>
              <a:cs typeface="Constantia" pitchFamily="18" charset="0"/>
              <a:sym typeface="Constantia" pitchFamily="18" charset="0"/>
            </a:endParaRPr>
          </a:p>
          <a:p>
            <a:pPr marL="77788" indent="-77788" defTabSz="914400">
              <a:spcBef>
                <a:spcPts val="600"/>
              </a:spcBef>
              <a:buClr>
                <a:srgbClr val="0BD0D9"/>
              </a:buClr>
              <a:buFont typeface="Wingdings 2" pitchFamily="18" charset="2"/>
              <a:buNone/>
            </a:pPr>
            <a:endParaRPr lang="en-US" sz="800" dirty="0">
              <a:latin typeface="Constantia" pitchFamily="18" charset="0"/>
              <a:ea typeface="Constantia" pitchFamily="18" charset="0"/>
              <a:cs typeface="Constantia" pitchFamily="18" charset="0"/>
              <a:sym typeface="Constantia" pitchFamily="18" charset="0"/>
            </a:endParaRPr>
          </a:p>
          <a:p>
            <a:pPr marL="77788" indent="-77788" defTabSz="914400">
              <a:spcBef>
                <a:spcPts val="600"/>
              </a:spcBef>
              <a:buClr>
                <a:srgbClr val="0BD0D9"/>
              </a:buClr>
              <a:buFont typeface="Wingdings 2" pitchFamily="18" charset="2"/>
              <a:buNone/>
            </a:pPr>
            <a:endParaRPr lang="en-US" sz="800" dirty="0" smtClean="0">
              <a:latin typeface="Constantia" pitchFamily="18" charset="0"/>
              <a:ea typeface="Constantia" pitchFamily="18" charset="0"/>
              <a:cs typeface="Constantia" pitchFamily="18" charset="0"/>
              <a:sym typeface="Constantia" pitchFamily="18" charset="0"/>
            </a:endParaRPr>
          </a:p>
          <a:p>
            <a:pPr marL="77788" indent="-77788" defTabSz="914400">
              <a:spcBef>
                <a:spcPts val="600"/>
              </a:spcBef>
              <a:buClr>
                <a:srgbClr val="0BD0D9"/>
              </a:buClr>
              <a:buFont typeface="Wingdings 2" pitchFamily="18" charset="2"/>
              <a:buNone/>
            </a:pPr>
            <a:endParaRPr lang="en-US" sz="800" dirty="0">
              <a:latin typeface="Constantia" pitchFamily="18" charset="0"/>
              <a:ea typeface="Constantia" pitchFamily="18" charset="0"/>
              <a:cs typeface="Constantia" pitchFamily="18" charset="0"/>
              <a:sym typeface="Constantia" pitchFamily="18" charset="0"/>
            </a:endParaRPr>
          </a:p>
          <a:p>
            <a:pPr marL="77788" indent="-77788" defTabSz="914400">
              <a:spcBef>
                <a:spcPts val="600"/>
              </a:spcBef>
              <a:buClr>
                <a:srgbClr val="0BD0D9"/>
              </a:buClr>
              <a:buSzPct val="95000"/>
              <a:buFont typeface="Arial" pitchFamily="34" charset="0"/>
              <a:buChar char="•"/>
            </a:pPr>
            <a:r>
              <a:rPr lang="en-US" sz="2600" dirty="0" smtClean="0">
                <a:latin typeface="Constantia" pitchFamily="18" charset="0"/>
                <a:ea typeface="Constantia" pitchFamily="18" charset="0"/>
                <a:cs typeface="Constantia" pitchFamily="18" charset="0"/>
                <a:sym typeface="Constantia" pitchFamily="18" charset="0"/>
              </a:rPr>
              <a:t> CEC </a:t>
            </a:r>
            <a:r>
              <a:rPr lang="en-US" sz="2600" dirty="0">
                <a:latin typeface="Constantia" pitchFamily="18" charset="0"/>
                <a:ea typeface="Constantia" pitchFamily="18" charset="0"/>
                <a:cs typeface="Constantia" pitchFamily="18" charset="0"/>
                <a:sym typeface="Constantia" pitchFamily="18" charset="0"/>
              </a:rPr>
              <a:t>Position Paper</a:t>
            </a:r>
          </a:p>
          <a:p>
            <a:pPr marL="77788" indent="-77788" defTabSz="914400">
              <a:spcBef>
                <a:spcPts val="600"/>
              </a:spcBef>
              <a:buClr>
                <a:srgbClr val="0BD0D9"/>
              </a:buClr>
              <a:buFont typeface="Wingdings 2" pitchFamily="18" charset="2"/>
              <a:buNone/>
            </a:pPr>
            <a:endParaRPr lang="en-US" sz="800" dirty="0">
              <a:latin typeface="Constantia" pitchFamily="18" charset="0"/>
              <a:ea typeface="Constantia" pitchFamily="18" charset="0"/>
              <a:cs typeface="Constantia" pitchFamily="18" charset="0"/>
              <a:sym typeface="Constantia" pitchFamily="18" charset="0"/>
            </a:endParaRPr>
          </a:p>
          <a:p>
            <a:pPr marL="77788" indent="-77788" defTabSz="914400">
              <a:spcBef>
                <a:spcPts val="600"/>
              </a:spcBef>
              <a:buClr>
                <a:srgbClr val="0BD0D9"/>
              </a:buClr>
              <a:buSzPct val="95000"/>
              <a:buFont typeface="Arial" pitchFamily="34" charset="0"/>
              <a:buChar char="•"/>
            </a:pPr>
            <a:r>
              <a:rPr lang="en-US" sz="2600" dirty="0" smtClean="0">
                <a:latin typeface="Constantia" pitchFamily="18" charset="0"/>
                <a:ea typeface="Constantia" pitchFamily="18" charset="0"/>
                <a:cs typeface="Constantia" pitchFamily="18" charset="0"/>
                <a:sym typeface="Constantia" pitchFamily="18" charset="0"/>
              </a:rPr>
              <a:t> </a:t>
            </a:r>
            <a:r>
              <a:rPr lang="en-US" sz="2600" dirty="0" err="1" smtClean="0">
                <a:latin typeface="Constantia" pitchFamily="18" charset="0"/>
                <a:ea typeface="Constantia" pitchFamily="18" charset="0"/>
                <a:cs typeface="Constantia" pitchFamily="18" charset="0"/>
                <a:sym typeface="Constantia" pitchFamily="18" charset="0"/>
              </a:rPr>
              <a:t>BtC</a:t>
            </a:r>
            <a:r>
              <a:rPr lang="en-US" sz="2600" dirty="0" smtClean="0">
                <a:latin typeface="Constantia" pitchFamily="18" charset="0"/>
                <a:ea typeface="Constantia" pitchFamily="18" charset="0"/>
                <a:cs typeface="Constantia" pitchFamily="18" charset="0"/>
                <a:sym typeface="Constantia" pitchFamily="18" charset="0"/>
              </a:rPr>
              <a:t> </a:t>
            </a:r>
            <a:r>
              <a:rPr lang="en-US" sz="2600" dirty="0">
                <a:latin typeface="Constantia" pitchFamily="18" charset="0"/>
                <a:ea typeface="Constantia" pitchFamily="18" charset="0"/>
                <a:cs typeface="Constantia" pitchFamily="18" charset="0"/>
                <a:sym typeface="Constantia" pitchFamily="18" charset="0"/>
              </a:rPr>
              <a:t>5 </a:t>
            </a:r>
            <a:r>
              <a:rPr lang="en-US" sz="2600" dirty="0" err="1">
                <a:latin typeface="Constantia" pitchFamily="18" charset="0"/>
                <a:ea typeface="Constantia" pitchFamily="18" charset="0"/>
                <a:cs typeface="Constantia" pitchFamily="18" charset="0"/>
                <a:sym typeface="Constantia" pitchFamily="18" charset="0"/>
              </a:rPr>
              <a:t>Recognising</a:t>
            </a:r>
            <a:r>
              <a:rPr lang="en-US" sz="2600" dirty="0">
                <a:latin typeface="Constantia" pitchFamily="18" charset="0"/>
                <a:ea typeface="Constantia" pitchFamily="18" charset="0"/>
                <a:cs typeface="Constantia" pitchFamily="18" charset="0"/>
                <a:sym typeface="Constantia" pitchFamily="18" charset="0"/>
              </a:rPr>
              <a:t> achievement, profiling</a:t>
            </a:r>
          </a:p>
          <a:p>
            <a:pPr marL="77788" indent="-77788" defTabSz="914400">
              <a:spcBef>
                <a:spcPts val="600"/>
              </a:spcBef>
              <a:buClr>
                <a:srgbClr val="0BD0D9"/>
              </a:buClr>
              <a:buFont typeface="Wingdings 2" pitchFamily="18" charset="2"/>
              <a:buNone/>
            </a:pPr>
            <a:r>
              <a:rPr lang="en-US" sz="2600" dirty="0">
                <a:latin typeface="Constantia" pitchFamily="18" charset="0"/>
                <a:ea typeface="Constantia" pitchFamily="18" charset="0"/>
                <a:cs typeface="Constantia" pitchFamily="18" charset="0"/>
                <a:sym typeface="Constantia" pitchFamily="18" charset="0"/>
              </a:rPr>
              <a:t>   and reporting</a:t>
            </a:r>
          </a:p>
          <a:p>
            <a:pPr marL="77788" indent="-77788" defTabSz="914400">
              <a:spcBef>
                <a:spcPts val="300"/>
              </a:spcBef>
              <a:buClr>
                <a:srgbClr val="0BD0D9"/>
              </a:buClr>
              <a:buFont typeface="Wingdings 2" pitchFamily="18" charset="2"/>
              <a:buNone/>
            </a:pPr>
            <a:r>
              <a:rPr lang="en-US" sz="1600" dirty="0">
                <a:latin typeface="Constantia" pitchFamily="18" charset="0"/>
                <a:ea typeface="Constantia" pitchFamily="18" charset="0"/>
                <a:cs typeface="Constantia" pitchFamily="18" charset="0"/>
                <a:sym typeface="Constantia" pitchFamily="18" charset="0"/>
                <a:hlinkClick r:id="rId2"/>
              </a:rPr>
              <a:t>http://www.educationscotland.gov.uk/publications/b/publication_tcm4641218.asp?strRefer</a:t>
            </a:r>
            <a:endParaRPr lang="en-US" sz="1600" dirty="0">
              <a:latin typeface="Constantia" pitchFamily="18" charset="0"/>
              <a:ea typeface="Constantia" pitchFamily="18" charset="0"/>
              <a:cs typeface="Constantia" pitchFamily="18" charset="0"/>
              <a:sym typeface="Constantia" pitchFamily="18" charset="0"/>
            </a:endParaRPr>
          </a:p>
          <a:p>
            <a:pPr marL="77788" indent="-77788" defTabSz="914400">
              <a:spcBef>
                <a:spcPts val="300"/>
              </a:spcBef>
              <a:buClr>
                <a:srgbClr val="0BD0D9"/>
              </a:buClr>
              <a:buFont typeface="Wingdings 2" pitchFamily="18" charset="2"/>
              <a:buNone/>
            </a:pPr>
            <a:r>
              <a:rPr lang="en-US" sz="1600" dirty="0" err="1">
                <a:latin typeface="Constantia" pitchFamily="18" charset="0"/>
                <a:ea typeface="Constantia" pitchFamily="18" charset="0"/>
                <a:cs typeface="Constantia" pitchFamily="18" charset="0"/>
                <a:sym typeface="Constantia" pitchFamily="18" charset="0"/>
                <a:hlinkClick r:id="rId2"/>
              </a:rPr>
              <a:t>ringChannel</a:t>
            </a:r>
            <a:r>
              <a:rPr lang="en-US" sz="1600" dirty="0">
                <a:latin typeface="Constantia" pitchFamily="18" charset="0"/>
                <a:ea typeface="Constantia" pitchFamily="18" charset="0"/>
                <a:cs typeface="Constantia" pitchFamily="18" charset="0"/>
                <a:sym typeface="Constantia" pitchFamily="18" charset="0"/>
                <a:hlinkClick r:id="rId2"/>
              </a:rPr>
              <a:t>=</a:t>
            </a:r>
            <a:r>
              <a:rPr lang="en-US" sz="1600" dirty="0" err="1">
                <a:latin typeface="Constantia" pitchFamily="18" charset="0"/>
                <a:ea typeface="Constantia" pitchFamily="18" charset="0"/>
                <a:cs typeface="Constantia" pitchFamily="18" charset="0"/>
                <a:sym typeface="Constantia" pitchFamily="18" charset="0"/>
                <a:hlinkClick r:id="rId2"/>
              </a:rPr>
              <a:t>educationscotland&amp;strReferringPageID</a:t>
            </a:r>
            <a:r>
              <a:rPr lang="en-US" sz="1600" dirty="0">
                <a:latin typeface="Constantia" pitchFamily="18" charset="0"/>
                <a:ea typeface="Constantia" pitchFamily="18" charset="0"/>
                <a:cs typeface="Constantia" pitchFamily="18" charset="0"/>
                <a:sym typeface="Constantia" pitchFamily="18" charset="0"/>
                <a:hlinkClick r:id="rId2"/>
              </a:rPr>
              <a:t>=tcm:4-615801-64</a:t>
            </a:r>
            <a:r>
              <a:rPr lang="en-US" sz="1600" dirty="0">
                <a:latin typeface="Constantia" pitchFamily="18" charset="0"/>
                <a:ea typeface="Constantia" pitchFamily="18" charset="0"/>
                <a:cs typeface="Constantia" pitchFamily="18" charset="0"/>
                <a:sym typeface="Constantia" pitchFamily="18" charset="0"/>
              </a:rPr>
              <a:t> </a:t>
            </a:r>
          </a:p>
          <a:p>
            <a:pPr marL="77788" indent="-77788" defTabSz="914400">
              <a:spcBef>
                <a:spcPts val="600"/>
              </a:spcBef>
              <a:buClr>
                <a:srgbClr val="0BD0D9"/>
              </a:buClr>
              <a:buFont typeface="Wingdings 2" pitchFamily="18" charset="2"/>
              <a:buNone/>
            </a:pPr>
            <a:endParaRPr lang="en-US" sz="800" dirty="0">
              <a:latin typeface="Constantia" pitchFamily="18" charset="0"/>
              <a:ea typeface="Constantia" pitchFamily="18" charset="0"/>
              <a:cs typeface="Constantia" pitchFamily="18" charset="0"/>
              <a:sym typeface="Constantia" pitchFamily="18" charset="0"/>
            </a:endParaRPr>
          </a:p>
          <a:p>
            <a:pPr marL="77788" indent="-77788" defTabSz="914400">
              <a:spcBef>
                <a:spcPts val="600"/>
              </a:spcBef>
              <a:buClr>
                <a:srgbClr val="0BD0D9"/>
              </a:buClr>
              <a:buSzPct val="95000"/>
              <a:buFont typeface="Arial" pitchFamily="34" charset="0"/>
              <a:buChar char="•"/>
            </a:pPr>
            <a:r>
              <a:rPr lang="en-US" sz="2600" dirty="0" smtClean="0">
                <a:latin typeface="Constantia" pitchFamily="18" charset="0"/>
                <a:ea typeface="Constantia" pitchFamily="18" charset="0"/>
                <a:cs typeface="Constantia" pitchFamily="18" charset="0"/>
                <a:sym typeface="Constantia" pitchFamily="18" charset="0"/>
              </a:rPr>
              <a:t> CfE </a:t>
            </a:r>
            <a:r>
              <a:rPr lang="en-US" sz="2600" dirty="0">
                <a:latin typeface="Constantia" pitchFamily="18" charset="0"/>
                <a:ea typeface="Constantia" pitchFamily="18" charset="0"/>
                <a:cs typeface="Constantia" pitchFamily="18" charset="0"/>
                <a:sym typeface="Constantia" pitchFamily="18" charset="0"/>
              </a:rPr>
              <a:t>Briefing 3: profiling and the S3 profile</a:t>
            </a:r>
          </a:p>
          <a:p>
            <a:pPr marL="77788" indent="-77788" defTabSz="914400">
              <a:spcBef>
                <a:spcPts val="300"/>
              </a:spcBef>
              <a:buClr>
                <a:srgbClr val="0BD0D9"/>
              </a:buClr>
              <a:buFont typeface="Wingdings 2" pitchFamily="18" charset="2"/>
              <a:buNone/>
            </a:pPr>
            <a:r>
              <a:rPr lang="en-US" sz="1600" dirty="0">
                <a:latin typeface="Constantia" pitchFamily="18" charset="0"/>
                <a:ea typeface="Constantia" pitchFamily="18" charset="0"/>
                <a:cs typeface="Constantia" pitchFamily="18" charset="0"/>
                <a:sym typeface="Constantia" pitchFamily="18" charset="0"/>
                <a:hlinkClick r:id="rId3"/>
              </a:rPr>
              <a:t>http://www.educationscotland.gov.uk/resources/c/genericresource_tcm4731978.asp</a:t>
            </a:r>
            <a:endParaRPr lang="en-US" dirty="0"/>
          </a:p>
        </p:txBody>
      </p:sp>
      <p:pic>
        <p:nvPicPr>
          <p:cNvPr id="6148" name="Picture 4" descr="C:\Users\mreive\Desktop\Picture1.jpg"/>
          <p:cNvPicPr>
            <a:picLocks noChangeAspect="1"/>
          </p:cNvPicPr>
          <p:nvPr/>
        </p:nvPicPr>
        <p:blipFill>
          <a:blip r:embed="rId4" cstate="print"/>
          <a:srcRect/>
          <a:stretch>
            <a:fillRect/>
          </a:stretch>
        </p:blipFill>
        <p:spPr bwMode="auto">
          <a:xfrm>
            <a:off x="4716016" y="188640"/>
            <a:ext cx="1728341" cy="2376264"/>
          </a:xfrm>
          <a:prstGeom prst="rect">
            <a:avLst/>
          </a:prstGeom>
          <a:noFill/>
          <a:ln w="12700" cap="flat" cmpd="sng">
            <a:noFill/>
            <a:prstDash val="solid"/>
            <a:miter lim="0"/>
            <a:headEnd type="none" w="med" len="med"/>
            <a:tailEnd type="none" w="med" len="med"/>
          </a:ln>
          <a:effectLst/>
        </p:spPr>
      </p:pic>
      <p:pic>
        <p:nvPicPr>
          <p:cNvPr id="6149" name="Picture 5" descr="image.png"/>
          <p:cNvPicPr>
            <a:picLocks noChangeAspect="1"/>
          </p:cNvPicPr>
          <p:nvPr/>
        </p:nvPicPr>
        <p:blipFill>
          <a:blip r:embed="rId5" cstate="print"/>
          <a:srcRect/>
          <a:stretch>
            <a:fillRect/>
          </a:stretch>
        </p:blipFill>
        <p:spPr bwMode="auto">
          <a:xfrm>
            <a:off x="6228184" y="476672"/>
            <a:ext cx="2592288" cy="2160240"/>
          </a:xfrm>
          <a:prstGeom prst="rect">
            <a:avLst/>
          </a:prstGeom>
          <a:noFill/>
          <a:ln w="12700" cap="flat" cmpd="sng">
            <a:noFill/>
            <a:prstDash val="solid"/>
            <a:miter lim="0"/>
            <a:headEnd type="none" w="med" len="med"/>
            <a:tailEnd type="none" w="med" len="med"/>
          </a:ln>
          <a:effectLst/>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p:cNvSpPr>
          <p:nvPr>
            <p:ph type="title"/>
          </p:nvPr>
        </p:nvSpPr>
        <p:spPr bwMode="auto">
          <a:xfrm>
            <a:off x="457200" y="704850"/>
            <a:ext cx="8229600" cy="492125"/>
          </a:xfrm>
          <a:noFill/>
          <a:ln w="12700" cap="flat">
            <a:miter lim="0"/>
            <a:headEnd/>
            <a:tailEnd/>
          </a:ln>
        </p:spPr>
        <p:txBody>
          <a:bodyPr vert="horz" wrap="square" lIns="0" tIns="0" rIns="0" bIns="0" numCol="1" anchor="b" anchorCtr="0" compatLnSpc="1">
            <a:prstTxWarp prst="textNoShape">
              <a:avLst/>
            </a:prstTxWarp>
            <a:normAutofit fontScale="90000"/>
          </a:bodyPr>
          <a:lstStyle/>
          <a:p>
            <a:pPr defTabSz="693738"/>
            <a:r>
              <a:rPr lang="en-US" sz="3300">
                <a:solidFill>
                  <a:srgbClr val="04617B"/>
                </a:solidFill>
                <a:latin typeface="Calibri" pitchFamily="34" charset="0"/>
                <a:cs typeface="Calibri" pitchFamily="34" charset="0"/>
                <a:sym typeface="Calibri" pitchFamily="34" charset="0"/>
              </a:rPr>
              <a:t>Support Materials</a:t>
            </a:r>
            <a:endParaRPr lang="en-US"/>
          </a:p>
        </p:txBody>
      </p:sp>
      <p:sp>
        <p:nvSpPr>
          <p:cNvPr id="7170" name="Rectangle 2"/>
          <p:cNvSpPr>
            <a:spLocks noGrp="1"/>
          </p:cNvSpPr>
          <p:nvPr>
            <p:ph type="body" idx="1"/>
          </p:nvPr>
        </p:nvSpPr>
        <p:spPr bwMode="auto">
          <a:xfrm>
            <a:off x="179388" y="1196975"/>
            <a:ext cx="8641084" cy="5472113"/>
          </a:xfrm>
          <a:noFill/>
          <a:ln w="12700" cap="flat">
            <a:miter lim="0"/>
            <a:headEnd/>
            <a:tailEnd/>
          </a:ln>
        </p:spPr>
        <p:txBody>
          <a:bodyPr vert="horz" wrap="square" lIns="0" tIns="0" rIns="0" bIns="0" numCol="1" anchor="t" anchorCtr="0" compatLnSpc="1">
            <a:prstTxWarp prst="textNoShape">
              <a:avLst/>
            </a:prstTxWarp>
            <a:noAutofit/>
          </a:bodyPr>
          <a:lstStyle/>
          <a:p>
            <a:pPr marL="47625" indent="-47625" defTabSz="812800">
              <a:spcBef>
                <a:spcPts val="500"/>
              </a:spcBef>
              <a:buClr>
                <a:srgbClr val="0BD0D9"/>
              </a:buClr>
              <a:buFont typeface="Wingdings 2" pitchFamily="18" charset="2"/>
              <a:buNone/>
            </a:pPr>
            <a:endParaRPr lang="en-US" b="1" u="sng" dirty="0">
              <a:latin typeface="Constantia" pitchFamily="18" charset="0"/>
              <a:ea typeface="Constantia" pitchFamily="18" charset="0"/>
              <a:cs typeface="Constantia" pitchFamily="18" charset="0"/>
              <a:sym typeface="Constantia" pitchFamily="18" charset="0"/>
            </a:endParaRPr>
          </a:p>
          <a:p>
            <a:pPr marL="47625" indent="-47625" defTabSz="812800">
              <a:spcBef>
                <a:spcPts val="500"/>
              </a:spcBef>
              <a:buClr>
                <a:srgbClr val="0BD0D9"/>
              </a:buClr>
              <a:buSzPct val="95000"/>
              <a:buNone/>
            </a:pPr>
            <a:endParaRPr lang="en-US" dirty="0" smtClean="0">
              <a:latin typeface="Constantia" pitchFamily="18" charset="0"/>
              <a:ea typeface="Constantia" pitchFamily="18" charset="0"/>
              <a:cs typeface="Constantia" pitchFamily="18" charset="0"/>
              <a:sym typeface="Constantia" pitchFamily="18" charset="0"/>
            </a:endParaRPr>
          </a:p>
          <a:p>
            <a:pPr marL="47625" indent="-47625" defTabSz="812800">
              <a:spcBef>
                <a:spcPts val="500"/>
              </a:spcBef>
              <a:buClr>
                <a:srgbClr val="0BD0D9"/>
              </a:buClr>
              <a:buSzPct val="95000"/>
              <a:buNone/>
            </a:pPr>
            <a:r>
              <a:rPr lang="en-US" dirty="0" smtClean="0">
                <a:latin typeface="Constantia" pitchFamily="18" charset="0"/>
                <a:ea typeface="Constantia" pitchFamily="18" charset="0"/>
                <a:cs typeface="Constantia" pitchFamily="18" charset="0"/>
                <a:sym typeface="Constantia" pitchFamily="18" charset="0"/>
              </a:rPr>
              <a:t>Education Scotland website:</a:t>
            </a:r>
          </a:p>
          <a:p>
            <a:pPr marL="47625" indent="-47625" defTabSz="812800">
              <a:spcBef>
                <a:spcPts val="500"/>
              </a:spcBef>
              <a:buClr>
                <a:srgbClr val="0BD0D9"/>
              </a:buClr>
              <a:buSzPct val="95000"/>
              <a:buNone/>
            </a:pPr>
            <a:endParaRPr lang="en-US" sz="1000" dirty="0">
              <a:latin typeface="Constantia" pitchFamily="18" charset="0"/>
              <a:ea typeface="Constantia" pitchFamily="18" charset="0"/>
              <a:cs typeface="Constantia" pitchFamily="18" charset="0"/>
              <a:sym typeface="Constantia" pitchFamily="18" charset="0"/>
            </a:endParaRPr>
          </a:p>
          <a:p>
            <a:pPr marL="473075" lvl="1" indent="-123825" defTabSz="812800">
              <a:spcBef>
                <a:spcPts val="500"/>
              </a:spcBef>
              <a:buClr>
                <a:srgbClr val="0F6FC6"/>
              </a:buClr>
              <a:buSzPct val="85000"/>
              <a:buFont typeface="Arial" pitchFamily="34" charset="0"/>
              <a:buChar char="•"/>
            </a:pPr>
            <a:r>
              <a:rPr lang="en-US" sz="2600" dirty="0" smtClean="0">
                <a:latin typeface="Constantia" pitchFamily="18" charset="0"/>
                <a:ea typeface="Constantia" pitchFamily="18" charset="0"/>
                <a:cs typeface="Constantia" pitchFamily="18" charset="0"/>
                <a:sym typeface="Constantia" pitchFamily="18" charset="0"/>
              </a:rPr>
              <a:t> Profiling </a:t>
            </a:r>
            <a:r>
              <a:rPr lang="en-US" sz="2600" dirty="0">
                <a:latin typeface="Constantia" pitchFamily="18" charset="0"/>
                <a:ea typeface="Constantia" pitchFamily="18" charset="0"/>
                <a:cs typeface="Constantia" pitchFamily="18" charset="0"/>
                <a:sym typeface="Constantia" pitchFamily="18" charset="0"/>
              </a:rPr>
              <a:t>and S3 Profiles</a:t>
            </a:r>
          </a:p>
          <a:p>
            <a:pPr marL="473075" lvl="1" indent="-123825" defTabSz="812800">
              <a:spcBef>
                <a:spcPts val="300"/>
              </a:spcBef>
              <a:buClr>
                <a:srgbClr val="0BD0D9"/>
              </a:buClr>
              <a:buFont typeface="Wingdings 2" pitchFamily="18" charset="2"/>
              <a:buNone/>
            </a:pPr>
            <a:r>
              <a:rPr lang="en-US" sz="1800" dirty="0">
                <a:latin typeface="Constantia" pitchFamily="18" charset="0"/>
                <a:ea typeface="Constantia" pitchFamily="18" charset="0"/>
                <a:cs typeface="Constantia" pitchFamily="18" charset="0"/>
                <a:sym typeface="Constantia" pitchFamily="18" charset="0"/>
                <a:hlinkClick r:id="rId2"/>
              </a:rPr>
              <a:t>http://www.educationscotland.gov.uk/learningteachingandassessment/assessment/achievement/profiling/s3profiles/pointstoconsider.asp</a:t>
            </a:r>
            <a:r>
              <a:rPr lang="en-US" sz="1800" dirty="0">
                <a:latin typeface="Constantia" pitchFamily="18" charset="0"/>
                <a:ea typeface="Constantia" pitchFamily="18" charset="0"/>
                <a:cs typeface="Constantia" pitchFamily="18" charset="0"/>
                <a:sym typeface="Constantia" pitchFamily="18" charset="0"/>
              </a:rPr>
              <a:t> </a:t>
            </a:r>
            <a:endParaRPr lang="en-US" sz="1800" dirty="0" smtClean="0">
              <a:latin typeface="Constantia" pitchFamily="18" charset="0"/>
              <a:ea typeface="Constantia" pitchFamily="18" charset="0"/>
              <a:cs typeface="Constantia" pitchFamily="18" charset="0"/>
              <a:sym typeface="Constantia" pitchFamily="18" charset="0"/>
            </a:endParaRPr>
          </a:p>
          <a:p>
            <a:pPr marL="473075" lvl="1" indent="-123825" defTabSz="812800">
              <a:spcBef>
                <a:spcPts val="300"/>
              </a:spcBef>
              <a:buClr>
                <a:srgbClr val="0BD0D9"/>
              </a:buClr>
              <a:buFont typeface="Wingdings 2" pitchFamily="18" charset="2"/>
              <a:buNone/>
            </a:pPr>
            <a:endParaRPr lang="en-US" sz="800" dirty="0" smtClean="0">
              <a:latin typeface="Constantia" pitchFamily="18" charset="0"/>
              <a:ea typeface="Constantia" pitchFamily="18" charset="0"/>
              <a:cs typeface="Constantia" pitchFamily="18" charset="0"/>
              <a:sym typeface="Constantia" pitchFamily="18" charset="0"/>
            </a:endParaRPr>
          </a:p>
          <a:p>
            <a:pPr>
              <a:buNone/>
            </a:pPr>
            <a:endParaRPr lang="en-US" sz="800" dirty="0" smtClean="0">
              <a:latin typeface="Constantia" pitchFamily="18" charset="0"/>
              <a:ea typeface="Constantia" pitchFamily="18" charset="0"/>
              <a:cs typeface="Constantia" pitchFamily="18" charset="0"/>
              <a:sym typeface="Constantia" pitchFamily="18" charset="0"/>
            </a:endParaRPr>
          </a:p>
          <a:p>
            <a:pPr marL="473075" lvl="1" indent="-123825" defTabSz="812800">
              <a:spcBef>
                <a:spcPts val="300"/>
              </a:spcBef>
              <a:buClr>
                <a:srgbClr val="0BD0D9"/>
              </a:buClr>
              <a:buFont typeface="Arial" pitchFamily="34" charset="0"/>
              <a:buChar char="•"/>
            </a:pPr>
            <a:r>
              <a:rPr lang="en-US" sz="2600" dirty="0" smtClean="0">
                <a:latin typeface="Constantia" pitchFamily="18" charset="0"/>
                <a:ea typeface="Constantia" pitchFamily="18" charset="0"/>
                <a:cs typeface="Constantia" pitchFamily="18" charset="0"/>
                <a:sym typeface="Constantia" pitchFamily="18" charset="0"/>
              </a:rPr>
              <a:t>Information </a:t>
            </a:r>
            <a:r>
              <a:rPr lang="en-US" sz="2600" dirty="0">
                <a:latin typeface="Constantia" pitchFamily="18" charset="0"/>
                <a:ea typeface="Constantia" pitchFamily="18" charset="0"/>
                <a:cs typeface="Constantia" pitchFamily="18" charset="0"/>
                <a:sym typeface="Constantia" pitchFamily="18" charset="0"/>
              </a:rPr>
              <a:t>on </a:t>
            </a:r>
            <a:r>
              <a:rPr lang="en-US" sz="2600" dirty="0" err="1">
                <a:latin typeface="Constantia" pitchFamily="18" charset="0"/>
                <a:ea typeface="Constantia" pitchFamily="18" charset="0"/>
                <a:cs typeface="Constantia" pitchFamily="18" charset="0"/>
                <a:sym typeface="Constantia" pitchFamily="18" charset="0"/>
              </a:rPr>
              <a:t>Parentzone</a:t>
            </a:r>
            <a:endParaRPr lang="en-US" sz="2600" dirty="0">
              <a:latin typeface="Constantia" pitchFamily="18" charset="0"/>
              <a:ea typeface="Constantia" pitchFamily="18" charset="0"/>
              <a:cs typeface="Constantia" pitchFamily="18" charset="0"/>
              <a:sym typeface="Constantia" pitchFamily="18" charset="0"/>
            </a:endParaRPr>
          </a:p>
          <a:p>
            <a:pPr marL="473075" lvl="1" indent="-123825" defTabSz="812800">
              <a:spcBef>
                <a:spcPts val="300"/>
              </a:spcBef>
              <a:buClr>
                <a:srgbClr val="0BD0D9"/>
              </a:buClr>
              <a:buFont typeface="Wingdings 2" pitchFamily="18" charset="2"/>
              <a:buNone/>
            </a:pPr>
            <a:r>
              <a:rPr lang="en-US" sz="1800" dirty="0">
                <a:latin typeface="Constantia" pitchFamily="18" charset="0"/>
                <a:ea typeface="Constantia" pitchFamily="18" charset="0"/>
                <a:cs typeface="Constantia" pitchFamily="18" charset="0"/>
                <a:sym typeface="Constantia" pitchFamily="18" charset="0"/>
                <a:hlinkClick r:id="rId3"/>
              </a:rPr>
              <a:t>http://www.educationscotland.gov.uk/parentzone/cfe/recognisingachievement/recognisingachievement/reocgnisingachievement.asp</a:t>
            </a:r>
            <a:r>
              <a:rPr lang="en-US" sz="1800" dirty="0">
                <a:solidFill>
                  <a:srgbClr val="262626"/>
                </a:solidFill>
                <a:latin typeface="Constantia" pitchFamily="18" charset="0"/>
                <a:ea typeface="Constantia" pitchFamily="18" charset="0"/>
                <a:cs typeface="Constantia" pitchFamily="18" charset="0"/>
                <a:sym typeface="Constantia" pitchFamily="18" charset="0"/>
              </a:rPr>
              <a:t> </a:t>
            </a:r>
          </a:p>
          <a:p>
            <a:pPr marL="473075" lvl="1" indent="-123825" defTabSz="812800">
              <a:spcBef>
                <a:spcPts val="500"/>
              </a:spcBef>
              <a:buClr>
                <a:srgbClr val="0F6FC6"/>
              </a:buClr>
              <a:buSzPct val="85000"/>
              <a:buNone/>
            </a:pPr>
            <a:r>
              <a:rPr lang="en-US" dirty="0" smtClean="0">
                <a:latin typeface="Constantia" pitchFamily="18" charset="0"/>
                <a:ea typeface="Constantia" pitchFamily="18" charset="0"/>
                <a:cs typeface="Constantia" pitchFamily="18" charset="0"/>
                <a:sym typeface="Constantia" pitchFamily="18" charset="0"/>
              </a:rPr>
              <a:t> </a:t>
            </a:r>
            <a:endParaRPr lang="en-US" b="1" dirty="0" smtClean="0">
              <a:latin typeface="Constantia" pitchFamily="18" charset="0"/>
              <a:sym typeface="Constantia" pitchFamily="18" charset="0"/>
            </a:endParaRPr>
          </a:p>
        </p:txBody>
      </p:sp>
      <p:pic>
        <p:nvPicPr>
          <p:cNvPr id="7171" name="Picture 3" descr="image.png"/>
          <p:cNvPicPr>
            <a:picLocks noChangeAspect="1"/>
          </p:cNvPicPr>
          <p:nvPr/>
        </p:nvPicPr>
        <p:blipFill>
          <a:blip r:embed="rId4" cstate="print"/>
          <a:srcRect/>
          <a:stretch>
            <a:fillRect/>
          </a:stretch>
        </p:blipFill>
        <p:spPr bwMode="auto">
          <a:xfrm>
            <a:off x="4644008" y="188640"/>
            <a:ext cx="3010471" cy="2376264"/>
          </a:xfrm>
          <a:prstGeom prst="rect">
            <a:avLst/>
          </a:prstGeom>
          <a:noFill/>
          <a:ln w="12700" cap="flat" cmpd="sng">
            <a:noFill/>
            <a:prstDash val="solid"/>
            <a:miter lim="0"/>
            <a:headEnd type="none" w="med" len="med"/>
            <a:tailEnd type="none" w="med" len="med"/>
          </a:ln>
          <a:effectLst/>
        </p:spPr>
      </p:pic>
      <p:pic>
        <p:nvPicPr>
          <p:cNvPr id="7172" name="Picture 4" descr="image.png"/>
          <p:cNvPicPr>
            <a:picLocks noChangeAspect="1"/>
          </p:cNvPicPr>
          <p:nvPr/>
        </p:nvPicPr>
        <p:blipFill>
          <a:blip r:embed="rId5" cstate="print"/>
          <a:srcRect/>
          <a:stretch>
            <a:fillRect/>
          </a:stretch>
        </p:blipFill>
        <p:spPr bwMode="auto">
          <a:xfrm>
            <a:off x="6084168" y="404664"/>
            <a:ext cx="2902520" cy="2376264"/>
          </a:xfrm>
          <a:prstGeom prst="rect">
            <a:avLst/>
          </a:prstGeom>
          <a:noFill/>
          <a:ln w="12700" cap="flat" cmpd="sng">
            <a:noFill/>
            <a:prstDash val="solid"/>
            <a:miter lim="0"/>
            <a:headEnd type="none" w="med" len="med"/>
            <a:tailEnd type="none" w="med" len="med"/>
          </a:ln>
          <a:effectLst/>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cs typeface="Calibri" pitchFamily="34" charset="0"/>
              </a:rPr>
              <a:t>Where are we?</a:t>
            </a:r>
            <a:endParaRPr lang="en-GB" dirty="0">
              <a:latin typeface="Calibri" pitchFamily="34" charset="0"/>
              <a:cs typeface="Calibri" pitchFamily="34" charset="0"/>
            </a:endParaRPr>
          </a:p>
        </p:txBody>
      </p:sp>
      <p:sp>
        <p:nvSpPr>
          <p:cNvPr id="3" name="Content Placeholder 2"/>
          <p:cNvSpPr>
            <a:spLocks noGrp="1"/>
          </p:cNvSpPr>
          <p:nvPr>
            <p:ph sz="quarter" idx="1"/>
          </p:nvPr>
        </p:nvSpPr>
        <p:spPr>
          <a:xfrm>
            <a:off x="683568" y="1447800"/>
            <a:ext cx="8003232" cy="4789512"/>
          </a:xfrm>
        </p:spPr>
        <p:txBody>
          <a:bodyPr/>
          <a:lstStyle/>
          <a:p>
            <a:r>
              <a:rPr lang="en-GB" dirty="0" smtClean="0"/>
              <a:t>CEC Position Paper 2013</a:t>
            </a:r>
          </a:p>
          <a:p>
            <a:r>
              <a:rPr lang="en-GB" dirty="0" smtClean="0"/>
              <a:t>All nursery, primary, secondary and special schools in a position to produce profiles at Nursery, P7 and S3 as appropriate by June 2014</a:t>
            </a:r>
          </a:p>
          <a:p>
            <a:r>
              <a:rPr lang="en-GB" dirty="0" smtClean="0"/>
              <a:t>Professional learning opportunities have been delivered to P7, DHTs primary, those with lead responsibility for S3 profiles, Special School HTs</a:t>
            </a:r>
          </a:p>
          <a:p>
            <a:r>
              <a:rPr lang="en-GB" dirty="0" smtClean="0"/>
              <a:t>We have information on progress from primary schools, S3 lead practitioners self-evaluation in secondary and special</a:t>
            </a:r>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itchFamily="34" charset="0"/>
                <a:cs typeface="Calibri" pitchFamily="34" charset="0"/>
              </a:rPr>
              <a:t>What’s new?</a:t>
            </a:r>
            <a:endParaRPr lang="en-GB" dirty="0">
              <a:latin typeface="Calibri" pitchFamily="34" charset="0"/>
              <a:cs typeface="Calibri" pitchFamily="34" charset="0"/>
            </a:endParaRPr>
          </a:p>
        </p:txBody>
      </p:sp>
      <p:sp>
        <p:nvSpPr>
          <p:cNvPr id="3" name="Content Placeholder 2"/>
          <p:cNvSpPr>
            <a:spLocks noGrp="1"/>
          </p:cNvSpPr>
          <p:nvPr>
            <p:ph sz="quarter" idx="1"/>
          </p:nvPr>
        </p:nvSpPr>
        <p:spPr>
          <a:xfrm>
            <a:off x="539552" y="1484784"/>
            <a:ext cx="8208912" cy="4572000"/>
          </a:xfrm>
        </p:spPr>
        <p:txBody>
          <a:bodyPr>
            <a:normAutofit fontScale="85000" lnSpcReduction="10000"/>
          </a:bodyPr>
          <a:lstStyle/>
          <a:p>
            <a:pPr>
              <a:buNone/>
            </a:pPr>
            <a:r>
              <a:rPr lang="en-GB" sz="3300" dirty="0" smtClean="0">
                <a:latin typeface="Calibri" pitchFamily="34" charset="0"/>
                <a:cs typeface="Calibri" pitchFamily="34" charset="0"/>
              </a:rPr>
              <a:t>Greater focus on learner dialogue and the ‘process’ of </a:t>
            </a:r>
          </a:p>
          <a:p>
            <a:pPr>
              <a:buNone/>
            </a:pPr>
            <a:r>
              <a:rPr lang="en-GB" sz="3300" dirty="0" smtClean="0">
                <a:latin typeface="Calibri" pitchFamily="34" charset="0"/>
                <a:cs typeface="Calibri" pitchFamily="34" charset="0"/>
              </a:rPr>
              <a:t>profiling - embedded in learning, teaching.</a:t>
            </a:r>
          </a:p>
          <a:p>
            <a:pPr lvl="1" defTabSz="868363">
              <a:spcBef>
                <a:spcPts val="500"/>
              </a:spcBef>
              <a:buClr>
                <a:srgbClr val="0BD0D9"/>
              </a:buClr>
            </a:pPr>
            <a:r>
              <a:rPr lang="en-US" sz="2800" dirty="0" smtClean="0">
                <a:latin typeface="Calibri" pitchFamily="34" charset="0"/>
                <a:ea typeface="Constantia" pitchFamily="18" charset="0"/>
                <a:cs typeface="Calibri" pitchFamily="34" charset="0"/>
                <a:sym typeface="Constantia" pitchFamily="18" charset="0"/>
              </a:rPr>
              <a:t>supporting young people to talk about and reflect on their learning in curriculum areas, their achievements and the skills for learning, life and work they are developing. </a:t>
            </a:r>
          </a:p>
          <a:p>
            <a:pPr>
              <a:buNone/>
            </a:pPr>
            <a:endParaRPr lang="en-GB" dirty="0" smtClean="0">
              <a:latin typeface="Calibri" pitchFamily="34" charset="0"/>
              <a:cs typeface="Calibri" pitchFamily="34" charset="0"/>
            </a:endParaRPr>
          </a:p>
          <a:p>
            <a:pPr marL="473075" lvl="1" indent="-123825" defTabSz="812800">
              <a:spcBef>
                <a:spcPts val="500"/>
              </a:spcBef>
              <a:buClr>
                <a:srgbClr val="0F6FC6"/>
              </a:buClr>
              <a:buFont typeface="Arial" pitchFamily="34" charset="0"/>
              <a:buChar char="•"/>
            </a:pPr>
            <a:r>
              <a:rPr lang="en-GB" sz="3300" dirty="0" smtClean="0">
                <a:latin typeface="Calibri" pitchFamily="34" charset="0"/>
                <a:cs typeface="Calibri" pitchFamily="34" charset="0"/>
              </a:rPr>
              <a:t>Emerging approaches to 3 -18 profiling </a:t>
            </a:r>
          </a:p>
          <a:p>
            <a:pPr>
              <a:buNone/>
            </a:pPr>
            <a:r>
              <a:rPr lang="en-GB" sz="2100" u="sng" dirty="0" smtClean="0">
                <a:latin typeface="Calibri" pitchFamily="34" charset="0"/>
                <a:cs typeface="Calibri" pitchFamily="34" charset="0"/>
                <a:hlinkClick r:id="rId2"/>
              </a:rPr>
              <a:t>http://www.educationscotland.gov.uk/learningteachingandassessment/assessment/achievement/profiling/3to18profiles/index.asp</a:t>
            </a:r>
            <a:r>
              <a:rPr lang="en-GB" sz="2100" dirty="0" smtClean="0">
                <a:latin typeface="Calibri" pitchFamily="34" charset="0"/>
                <a:cs typeface="Calibri" pitchFamily="34" charset="0"/>
              </a:rPr>
              <a:t> </a:t>
            </a:r>
          </a:p>
          <a:p>
            <a:pPr>
              <a:buNone/>
            </a:pPr>
            <a:endParaRPr lang="en-GB" sz="1800" dirty="0" smtClean="0">
              <a:latin typeface="Calibri" pitchFamily="34" charset="0"/>
              <a:cs typeface="Calibri" pitchFamily="34" charset="0"/>
            </a:endParaRPr>
          </a:p>
          <a:p>
            <a:pPr>
              <a:buNone/>
            </a:pPr>
            <a:endParaRPr lang="en-GB" sz="1800" dirty="0" smtClean="0">
              <a:latin typeface="Calibri" pitchFamily="34" charset="0"/>
              <a:cs typeface="Calibri" pitchFamily="34" charset="0"/>
            </a:endParaRPr>
          </a:p>
          <a:p>
            <a:pPr>
              <a:buNone/>
            </a:pPr>
            <a:r>
              <a:rPr lang="en-GB" sz="2400" dirty="0" smtClean="0">
                <a:latin typeface="Calibri" pitchFamily="34" charset="0"/>
                <a:cs typeface="Calibri" pitchFamily="34" charset="0"/>
              </a:rPr>
              <a:t>        ..... avoid the ‘profiling week’ .....</a:t>
            </a:r>
          </a:p>
          <a:p>
            <a:endParaRPr lang="en-GB"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994122"/>
          </a:xfrm>
        </p:spPr>
        <p:txBody>
          <a:bodyPr>
            <a:normAutofit/>
          </a:bodyPr>
          <a:lstStyle/>
          <a:p>
            <a:r>
              <a:rPr lang="en-GB" sz="3200" dirty="0" smtClean="0">
                <a:latin typeface="Calibri" pitchFamily="34" charset="0"/>
                <a:cs typeface="Calibri" pitchFamily="34" charset="0"/>
              </a:rPr>
              <a:t>What do we need to get better at?</a:t>
            </a:r>
            <a:endParaRPr lang="en-GB" sz="3200" dirty="0">
              <a:latin typeface="Calibri" pitchFamily="34" charset="0"/>
              <a:cs typeface="Calibri" pitchFamily="34" charset="0"/>
            </a:endParaRPr>
          </a:p>
        </p:txBody>
      </p:sp>
      <p:sp>
        <p:nvSpPr>
          <p:cNvPr id="3" name="Content Placeholder 2"/>
          <p:cNvSpPr>
            <a:spLocks noGrp="1"/>
          </p:cNvSpPr>
          <p:nvPr>
            <p:ph sz="quarter" idx="1"/>
          </p:nvPr>
        </p:nvSpPr>
        <p:spPr>
          <a:xfrm>
            <a:off x="467544" y="1412776"/>
            <a:ext cx="8003232" cy="4789512"/>
          </a:xfrm>
        </p:spPr>
        <p:txBody>
          <a:bodyPr/>
          <a:lstStyle/>
          <a:p>
            <a:r>
              <a:rPr lang="en-GB" dirty="0" smtClean="0"/>
              <a:t>embed learner dialogue and profiling in learning, teaching and assessment </a:t>
            </a:r>
          </a:p>
          <a:p>
            <a:r>
              <a:rPr lang="en-GB" dirty="0" smtClean="0"/>
              <a:t>ensure all teachers understand their responsibility to support learner dialogue and profiling</a:t>
            </a:r>
          </a:p>
          <a:p>
            <a:r>
              <a:rPr lang="en-GB" dirty="0" smtClean="0"/>
              <a:t>structure (scaffold) support to ensure the profile identifies skills and achievements (not descriptive)</a:t>
            </a:r>
          </a:p>
          <a:p>
            <a:r>
              <a:rPr lang="en-GB" dirty="0" smtClean="0"/>
              <a:t>flexibility in the format - appropriate to the leaner’s age, stage and individual needs </a:t>
            </a:r>
          </a:p>
          <a:p>
            <a:r>
              <a:rPr lang="en-GB" dirty="0" smtClean="0"/>
              <a:t>ensure all teachers are aware of profiling and the profile at each stage and that is supports transition</a:t>
            </a:r>
          </a:p>
          <a:p>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43000"/>
          </a:xfrm>
        </p:spPr>
        <p:txBody>
          <a:bodyPr>
            <a:normAutofit/>
          </a:bodyPr>
          <a:lstStyle/>
          <a:p>
            <a:r>
              <a:rPr lang="en-GB" sz="3200" dirty="0" smtClean="0">
                <a:latin typeface="Calibri" pitchFamily="34" charset="0"/>
                <a:cs typeface="Calibri" pitchFamily="34" charset="0"/>
              </a:rPr>
              <a:t>What are we going to do next?</a:t>
            </a:r>
            <a:endParaRPr lang="en-GB" sz="3200" dirty="0">
              <a:latin typeface="Calibri" pitchFamily="34" charset="0"/>
              <a:cs typeface="Calibri" pitchFamily="34" charset="0"/>
            </a:endParaRPr>
          </a:p>
        </p:txBody>
      </p:sp>
      <p:sp>
        <p:nvSpPr>
          <p:cNvPr id="3" name="Content Placeholder 2"/>
          <p:cNvSpPr>
            <a:spLocks noGrp="1"/>
          </p:cNvSpPr>
          <p:nvPr>
            <p:ph sz="quarter" idx="1"/>
          </p:nvPr>
        </p:nvSpPr>
        <p:spPr>
          <a:xfrm>
            <a:off x="611560" y="1447800"/>
            <a:ext cx="8075240" cy="4572000"/>
          </a:xfrm>
        </p:spPr>
        <p:txBody>
          <a:bodyPr>
            <a:normAutofit/>
          </a:bodyPr>
          <a:lstStyle/>
          <a:p>
            <a:r>
              <a:rPr lang="en-GB" dirty="0" smtClean="0">
                <a:latin typeface="Calibri" pitchFamily="34" charset="0"/>
                <a:cs typeface="Calibri" pitchFamily="34" charset="0"/>
              </a:rPr>
              <a:t>SLWG </a:t>
            </a:r>
          </a:p>
          <a:p>
            <a:r>
              <a:rPr lang="en-GB" dirty="0" smtClean="0">
                <a:latin typeface="Calibri" pitchFamily="34" charset="0"/>
                <a:cs typeface="Calibri" pitchFamily="34" charset="0"/>
              </a:rPr>
              <a:t>Update Position Paper to include key features of good practice in:</a:t>
            </a:r>
          </a:p>
          <a:p>
            <a:pPr lvl="1"/>
            <a:r>
              <a:rPr lang="en-GB" dirty="0" smtClean="0">
                <a:latin typeface="Calibri" pitchFamily="34" charset="0"/>
                <a:cs typeface="Calibri" pitchFamily="34" charset="0"/>
              </a:rPr>
              <a:t>embedding learner dialogue and profiling</a:t>
            </a:r>
          </a:p>
          <a:p>
            <a:pPr lvl="1"/>
            <a:r>
              <a:rPr lang="en-GB" dirty="0" smtClean="0">
                <a:latin typeface="Calibri" pitchFamily="34" charset="0"/>
                <a:cs typeface="Calibri" pitchFamily="34" charset="0"/>
              </a:rPr>
              <a:t>best use of profiles at points of transition</a:t>
            </a:r>
          </a:p>
          <a:p>
            <a:pPr lvl="1"/>
            <a:r>
              <a:rPr lang="en-GB" dirty="0" smtClean="0">
                <a:latin typeface="Calibri" pitchFamily="34" charset="0"/>
                <a:cs typeface="Calibri" pitchFamily="34" charset="0"/>
              </a:rPr>
              <a:t>structuring support to complete profiles</a:t>
            </a:r>
          </a:p>
          <a:p>
            <a:pPr lvl="1"/>
            <a:r>
              <a:rPr lang="en-GB" dirty="0" smtClean="0">
                <a:latin typeface="Calibri" pitchFamily="34" charset="0"/>
                <a:cs typeface="Calibri" pitchFamily="34" charset="0"/>
              </a:rPr>
              <a:t>differentiated/flexible formats</a:t>
            </a:r>
          </a:p>
          <a:p>
            <a:r>
              <a:rPr lang="en-GB" dirty="0" smtClean="0">
                <a:latin typeface="Calibri" pitchFamily="34" charset="0"/>
                <a:cs typeface="Calibri" pitchFamily="34" charset="0"/>
              </a:rPr>
              <a:t>Paper completed by May</a:t>
            </a:r>
          </a:p>
          <a:p>
            <a:pPr lvl="1"/>
            <a:r>
              <a:rPr lang="en-GB" dirty="0" smtClean="0">
                <a:latin typeface="Calibri" pitchFamily="34" charset="0"/>
                <a:cs typeface="Calibri" pitchFamily="34" charset="0"/>
              </a:rPr>
              <a:t>share at cluster HTs meetings, with S3 lead practitioners, DHT networks</a:t>
            </a:r>
          </a:p>
          <a:p>
            <a:pPr lvl="1"/>
            <a:endParaRPr lang="en-GB" dirty="0" smtClean="0">
              <a:latin typeface="Calibri" pitchFamily="34" charset="0"/>
              <a:cs typeface="Calibri" pitchFamily="34" charset="0"/>
            </a:endParaRPr>
          </a:p>
          <a:p>
            <a:pPr lvl="1"/>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450" y="188913"/>
            <a:ext cx="7200974" cy="6553200"/>
          </a:xfrm>
        </p:spPr>
        <p:txBody>
          <a:bodyPr>
            <a:noAutofit/>
          </a:bodyPr>
          <a:lstStyle/>
          <a:p>
            <a:pPr marL="0" indent="0">
              <a:buFontTx/>
              <a:buNone/>
              <a:defRPr/>
            </a:pPr>
            <a:r>
              <a:rPr lang="en-GB" sz="1600" b="1" dirty="0" smtClean="0"/>
              <a:t>Transition</a:t>
            </a:r>
          </a:p>
          <a:p>
            <a:pPr>
              <a:defRPr/>
            </a:pPr>
            <a:r>
              <a:rPr lang="en-GB" sz="1600" dirty="0" smtClean="0"/>
              <a:t>P7 Transition information – cluster agreement – as per last session (Mathematics, English)</a:t>
            </a:r>
          </a:p>
          <a:p>
            <a:pPr>
              <a:defRPr/>
            </a:pPr>
            <a:r>
              <a:rPr lang="en-GB" sz="1600" dirty="0" smtClean="0"/>
              <a:t>Standardised test results / reports to be emailed to secondary school</a:t>
            </a:r>
          </a:p>
          <a:p>
            <a:pPr>
              <a:defRPr/>
            </a:pPr>
            <a:endParaRPr lang="en-GB" sz="1600" dirty="0" smtClean="0"/>
          </a:p>
          <a:p>
            <a:pPr>
              <a:buNone/>
            </a:pPr>
            <a:r>
              <a:rPr lang="en-GB" sz="1600" b="1" dirty="0" smtClean="0"/>
              <a:t>SEEMIS</a:t>
            </a:r>
          </a:p>
          <a:p>
            <a:endParaRPr lang="en-GB" sz="1600" dirty="0" smtClean="0"/>
          </a:p>
          <a:p>
            <a:pPr lvl="0"/>
            <a:r>
              <a:rPr lang="en-GB" sz="1600" dirty="0" smtClean="0"/>
              <a:t>English/literacy and mathematics/numeracy levels will be collected end May 30</a:t>
            </a:r>
            <a:r>
              <a:rPr lang="en-GB" sz="1600" baseline="30000" dirty="0" smtClean="0"/>
              <a:t>th</a:t>
            </a:r>
            <a:r>
              <a:rPr lang="en-GB" sz="1600" dirty="0" smtClean="0"/>
              <a:t> 2014.</a:t>
            </a:r>
          </a:p>
          <a:p>
            <a:pPr lvl="1"/>
            <a:r>
              <a:rPr lang="en-GB" sz="1300" dirty="0" smtClean="0"/>
              <a:t>Sub organiser if you wish BUT overall is required</a:t>
            </a:r>
          </a:p>
          <a:p>
            <a:pPr lvl="1"/>
            <a:endParaRPr lang="en-GB" sz="1300" dirty="0" smtClean="0"/>
          </a:p>
          <a:p>
            <a:r>
              <a:rPr lang="en-GB" sz="1600" u="sng" dirty="0" smtClean="0"/>
              <a:t>All</a:t>
            </a:r>
            <a:r>
              <a:rPr lang="en-GB" sz="1600" dirty="0" smtClean="0"/>
              <a:t> curriculum areas in SEEMIS, D,C,S</a:t>
            </a:r>
          </a:p>
          <a:p>
            <a:endParaRPr lang="en-GB" sz="1600" dirty="0" smtClean="0"/>
          </a:p>
          <a:p>
            <a:r>
              <a:rPr lang="en-GB" sz="1600" dirty="0" smtClean="0"/>
              <a:t>Email from Andy McKenzie / Joanne Burns including instructions for what to do to allow Secondary to “see” S1 pupils</a:t>
            </a:r>
          </a:p>
          <a:p>
            <a:pPr marL="0" indent="0">
              <a:buFontTx/>
              <a:buNone/>
              <a:defRPr/>
            </a:pPr>
            <a:endParaRPr lang="en-GB" sz="16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5263" y="211138"/>
            <a:ext cx="8015287" cy="914400"/>
          </a:xfrm>
        </p:spPr>
        <p:txBody>
          <a:bodyPr>
            <a:normAutofit fontScale="90000"/>
          </a:bodyPr>
          <a:lstStyle/>
          <a:p>
            <a:r>
              <a:rPr lang="en-GB" sz="3400" b="1"/>
              <a:t>Transition for current P7 </a:t>
            </a:r>
            <a:r>
              <a:rPr lang="en-GB" sz="4000">
                <a:solidFill>
                  <a:schemeClr val="tx1"/>
                </a:solidFill>
              </a:rPr>
              <a:t/>
            </a:r>
            <a:br>
              <a:rPr lang="en-GB" sz="4000">
                <a:solidFill>
                  <a:schemeClr val="tx1"/>
                </a:solidFill>
              </a:rPr>
            </a:br>
            <a:endParaRPr lang="en-GB" sz="4000"/>
          </a:p>
        </p:txBody>
      </p:sp>
      <p:graphicFrame>
        <p:nvGraphicFramePr>
          <p:cNvPr id="3075" name="Group 3"/>
          <p:cNvGraphicFramePr>
            <a:graphicFrameLocks noGrp="1"/>
          </p:cNvGraphicFramePr>
          <p:nvPr>
            <p:ph idx="4294967295"/>
          </p:nvPr>
        </p:nvGraphicFramePr>
        <p:xfrm>
          <a:off x="323528" y="692150"/>
          <a:ext cx="8280919" cy="5220653"/>
        </p:xfrm>
        <a:graphic>
          <a:graphicData uri="http://schemas.openxmlformats.org/drawingml/2006/table">
            <a:tbl>
              <a:tblPr/>
              <a:tblGrid>
                <a:gridCol w="1038667"/>
                <a:gridCol w="3957165"/>
                <a:gridCol w="3285087"/>
              </a:tblGrid>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rPr>
                        <a:t>Mathematics and Numeracy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rPr>
                        <a:t>Literacy and English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93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What?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charset="0"/>
                        </a:rPr>
                        <a:t>Transition information criteria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Process / Documentation shows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rPr>
                        <a:t>How </a:t>
                      </a:r>
                      <a:r>
                        <a:rPr kumimoji="0" lang="en-GB" sz="1400" b="1" i="0" u="none" strike="noStrike" cap="none" normalizeH="0" baseline="0" smtClean="0">
                          <a:ln>
                            <a:noFill/>
                          </a:ln>
                          <a:solidFill>
                            <a:srgbClr val="000000"/>
                          </a:solidFill>
                          <a:effectLst/>
                          <a:latin typeface="Arial" charset="0"/>
                        </a:rPr>
                        <a:t>much</a:t>
                      </a:r>
                      <a:r>
                        <a:rPr kumimoji="0" lang="en-GB" sz="1400" b="0" i="0" u="none" strike="noStrike" cap="none" normalizeH="0" baseline="0" smtClean="0">
                          <a:ln>
                            <a:noFill/>
                          </a:ln>
                          <a:solidFill>
                            <a:srgbClr val="000000"/>
                          </a:solidFill>
                          <a:effectLst/>
                          <a:latin typeface="Arial" charset="0"/>
                        </a:rPr>
                        <a:t> content has been covered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rPr>
                        <a:t>How </a:t>
                      </a:r>
                      <a:r>
                        <a:rPr kumimoji="0" lang="en-GB" sz="1400" b="1" i="0" u="none" strike="noStrike" cap="none" normalizeH="0" baseline="0" smtClean="0">
                          <a:ln>
                            <a:noFill/>
                          </a:ln>
                          <a:solidFill>
                            <a:srgbClr val="000000"/>
                          </a:solidFill>
                          <a:effectLst/>
                          <a:latin typeface="Arial" charset="0"/>
                        </a:rPr>
                        <a:t>well</a:t>
                      </a:r>
                      <a:r>
                        <a:rPr kumimoji="0" lang="en-GB" sz="1400" b="0" i="0" u="none" strike="noStrike" cap="none" normalizeH="0" baseline="0" smtClean="0">
                          <a:ln>
                            <a:noFill/>
                          </a:ln>
                          <a:solidFill>
                            <a:srgbClr val="000000"/>
                          </a:solidFill>
                          <a:effectLst/>
                          <a:latin typeface="Arial" charset="0"/>
                        </a:rPr>
                        <a:t> have learners achieved within this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rPr>
                        <a:t>Indication of specific learning needs for particular pupils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Arial" charset="0"/>
                        </a:rPr>
                        <a:t>Transition Writing Approach</a:t>
                      </a:r>
                      <a:endParaRPr kumimoji="0" lang="en-GB" sz="1400" b="0" i="0" u="none" strike="noStrike" cap="none" normalizeH="0" baseline="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In the final term of P7, learners write in a new “jotter” that will travel with them and continue to be used in their secondary school.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rPr>
                        <a:t>Evidence of planning and formative assessment should be included.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703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Cluster role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Agree process at cluster level which meets criteria. This is likely to involve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Face to face P7/S1 staff discussion, documentation – electronic, paper, SEEMIS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hMerge="1">
                  <a:txBody>
                    <a:bodyPr/>
                    <a:lstStyle/>
                    <a:p>
                      <a:endParaRPr lang="en-GB"/>
                    </a:p>
                  </a:txBody>
                  <a:tcPr/>
                </a:tc>
              </a:tr>
              <a:tr h="2139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Support / Options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Use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annotated CEC learning intention level overviews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CC"/>
                          </a:solidFill>
                          <a:effectLst/>
                          <a:latin typeface="Arial" charset="0"/>
                        </a:rPr>
                        <a:t>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Spreadsheet (Es and Os)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CC"/>
                          </a:solidFill>
                          <a:effectLst/>
                          <a:latin typeface="Arial" charset="0"/>
                        </a:rPr>
                        <a: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cluster agreed documentation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rPr>
                        <a:t>Clusters should determine the genres of writing to be covered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 Literacy</a:t>
            </a:r>
            <a:endParaRPr lang="en-GB" dirty="0"/>
          </a:p>
        </p:txBody>
      </p:sp>
      <p:sp>
        <p:nvSpPr>
          <p:cNvPr id="3" name="Content Placeholder 2"/>
          <p:cNvSpPr>
            <a:spLocks noGrp="1"/>
          </p:cNvSpPr>
          <p:nvPr>
            <p:ph sz="quarter" idx="1"/>
          </p:nvPr>
        </p:nvSpPr>
        <p:spPr/>
        <p:txBody>
          <a:bodyPr>
            <a:normAutofit lnSpcReduction="10000"/>
          </a:bodyPr>
          <a:lstStyle/>
          <a:p>
            <a:r>
              <a:rPr lang="en-GB" sz="3200" dirty="0" smtClean="0"/>
              <a:t>CD of Resources for Literacy Rich for P1/P2</a:t>
            </a:r>
          </a:p>
          <a:p>
            <a:r>
              <a:rPr lang="en-GB" sz="3200" dirty="0" smtClean="0"/>
              <a:t>Pilot of vocabulary enhancement Nursery-P2 (small group of PA schools)</a:t>
            </a:r>
          </a:p>
          <a:p>
            <a:r>
              <a:rPr lang="en-GB" sz="3200" dirty="0" smtClean="0"/>
              <a:t>Literacy Interventions – Read Write Inc, Fresh Start</a:t>
            </a:r>
          </a:p>
          <a:p>
            <a:r>
              <a:rPr lang="en-GB" sz="3200" dirty="0" smtClean="0"/>
              <a:t>Assessment and Moderation – cluster and school</a:t>
            </a:r>
          </a:p>
          <a:p>
            <a:r>
              <a:rPr lang="en-GB" sz="3200" dirty="0" smtClean="0"/>
              <a:t>Literacy Hub</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p:cNvSpPr>
          <p:nvPr>
            <p:ph type="title"/>
          </p:nvPr>
        </p:nvSpPr>
        <p:spPr bwMode="auto">
          <a:xfrm>
            <a:off x="1371600" y="609600"/>
            <a:ext cx="8229600" cy="711200"/>
          </a:xfrm>
          <a:noFill/>
          <a:ln w="12700" cap="flat">
            <a:miter lim="0"/>
            <a:headEnd/>
            <a:tailEnd/>
          </a:ln>
        </p:spPr>
        <p:txBody>
          <a:bodyPr vert="horz" wrap="square" lIns="0" tIns="0" rIns="0" bIns="0" numCol="1" anchor="ctr" anchorCtr="0" compatLnSpc="1">
            <a:prstTxWarp prst="textNoShape">
              <a:avLst/>
            </a:prstTxWarp>
          </a:bodyPr>
          <a:lstStyle/>
          <a:p>
            <a:pPr defTabSz="904875"/>
            <a:r>
              <a:rPr lang="en-US" sz="4300">
                <a:solidFill>
                  <a:srgbClr val="003366"/>
                </a:solidFill>
                <a:latin typeface="Times New Roman" pitchFamily="18" charset="0"/>
                <a:cs typeface="Times New Roman" pitchFamily="18" charset="0"/>
                <a:sym typeface="Times New Roman" pitchFamily="18" charset="0"/>
              </a:rPr>
              <a:t>OUR exemplars</a:t>
            </a:r>
            <a:endParaRPr lang="en-US"/>
          </a:p>
        </p:txBody>
      </p:sp>
      <p:sp>
        <p:nvSpPr>
          <p:cNvPr id="38914" name="Rectangle 2"/>
          <p:cNvSpPr>
            <a:spLocks noGrp="1"/>
          </p:cNvSpPr>
          <p:nvPr>
            <p:ph type="body" idx="1"/>
          </p:nvPr>
        </p:nvSpPr>
        <p:spPr bwMode="auto">
          <a:xfrm>
            <a:off x="1143000" y="1600200"/>
            <a:ext cx="8229600" cy="3702050"/>
          </a:xfrm>
          <a:noFill/>
          <a:ln w="12700" cap="flat">
            <a:miter lim="0"/>
            <a:headEnd/>
            <a:tailEnd/>
          </a:ln>
        </p:spPr>
        <p:txBody>
          <a:bodyPr vert="horz" wrap="square" lIns="0" tIns="0" rIns="0" bIns="0" numCol="1" anchor="t" anchorCtr="0" compatLnSpc="1">
            <a:prstTxWarp prst="textNoShape">
              <a:avLst/>
            </a:prstTxWarp>
          </a:bodyPr>
          <a:lstStyle/>
          <a:p>
            <a:pPr defTabSz="685800">
              <a:spcBef>
                <a:spcPts val="500"/>
              </a:spcBef>
            </a:pPr>
            <a:endParaRPr lang="en-US" sz="2400">
              <a:latin typeface="Arial" pitchFamily="34" charset="0"/>
              <a:cs typeface="Arial" pitchFamily="34" charset="0"/>
              <a:sym typeface="Arial" pitchFamily="34" charset="0"/>
            </a:endParaRPr>
          </a:p>
          <a:p>
            <a:pPr marL="857250" lvl="2" indent="-171450" defTabSz="685800">
              <a:spcBef>
                <a:spcPts val="400"/>
              </a:spcBef>
              <a:buClr>
                <a:srgbClr val="000000"/>
              </a:buClr>
              <a:buFont typeface="Arial" pitchFamily="34" charset="0"/>
              <a:buChar char="•"/>
            </a:pPr>
            <a:r>
              <a:rPr lang="en-US" sz="1800">
                <a:latin typeface="Arial" pitchFamily="34" charset="0"/>
                <a:cs typeface="Arial" pitchFamily="34" charset="0"/>
                <a:sym typeface="Arial" pitchFamily="34" charset="0"/>
              </a:rPr>
              <a:t>A4 or A3 format.</a:t>
            </a:r>
          </a:p>
          <a:p>
            <a:pPr marL="857250" lvl="2" indent="-171450" defTabSz="685800">
              <a:spcBef>
                <a:spcPts val="400"/>
              </a:spcBef>
              <a:buClr>
                <a:srgbClr val="000000"/>
              </a:buClr>
              <a:buFont typeface="Arial" pitchFamily="34" charset="0"/>
              <a:buChar char="•"/>
            </a:pPr>
            <a:r>
              <a:rPr lang="en-US" sz="1800">
                <a:latin typeface="Arial" pitchFamily="34" charset="0"/>
                <a:cs typeface="Arial" pitchFamily="34" charset="0"/>
                <a:sym typeface="Arial" pitchFamily="34" charset="0"/>
              </a:rPr>
              <a:t>Level</a:t>
            </a:r>
          </a:p>
          <a:p>
            <a:pPr marL="857250" lvl="2" indent="-171450" defTabSz="685800">
              <a:spcBef>
                <a:spcPts val="400"/>
              </a:spcBef>
              <a:buClr>
                <a:srgbClr val="000000"/>
              </a:buClr>
              <a:buFont typeface="Arial" pitchFamily="34" charset="0"/>
              <a:buChar char="•"/>
            </a:pPr>
            <a:r>
              <a:rPr lang="en-US" sz="1800">
                <a:latin typeface="Arial" pitchFamily="34" charset="0"/>
                <a:cs typeface="Arial" pitchFamily="34" charset="0"/>
                <a:sym typeface="Arial" pitchFamily="34" charset="0"/>
              </a:rPr>
              <a:t>Title -Reading/Writing/L and T</a:t>
            </a:r>
          </a:p>
          <a:p>
            <a:pPr marL="857250" lvl="2" indent="-171450" defTabSz="685800">
              <a:spcBef>
                <a:spcPts val="400"/>
              </a:spcBef>
              <a:buClr>
                <a:srgbClr val="000000"/>
              </a:buClr>
              <a:buFont typeface="Arial" pitchFamily="34" charset="0"/>
              <a:buChar char="•"/>
            </a:pPr>
            <a:r>
              <a:rPr lang="en-US" sz="1800">
                <a:latin typeface="Arial" pitchFamily="34" charset="0"/>
                <a:cs typeface="Arial" pitchFamily="34" charset="0"/>
                <a:sym typeface="Arial" pitchFamily="34" charset="0"/>
              </a:rPr>
              <a:t>Significant aspects</a:t>
            </a:r>
          </a:p>
          <a:p>
            <a:pPr marL="857250" lvl="2" indent="-171450" defTabSz="685800">
              <a:spcBef>
                <a:spcPts val="400"/>
              </a:spcBef>
              <a:buClr>
                <a:srgbClr val="000000"/>
              </a:buClr>
              <a:buFont typeface="Arial" pitchFamily="34" charset="0"/>
              <a:buChar char="•"/>
            </a:pPr>
            <a:r>
              <a:rPr lang="en-US" sz="1800">
                <a:latin typeface="Arial" pitchFamily="34" charset="0"/>
                <a:cs typeface="Arial" pitchFamily="34" charset="0"/>
                <a:sym typeface="Arial" pitchFamily="34" charset="0"/>
              </a:rPr>
              <a:t>context in which the learning took place</a:t>
            </a:r>
          </a:p>
          <a:p>
            <a:pPr marL="857250" lvl="2" indent="-171450" defTabSz="685800">
              <a:spcBef>
                <a:spcPts val="400"/>
              </a:spcBef>
              <a:buClr>
                <a:srgbClr val="000000"/>
              </a:buClr>
              <a:buFont typeface="Arial" pitchFamily="34" charset="0"/>
              <a:buChar char="•"/>
            </a:pPr>
            <a:r>
              <a:rPr lang="en-US" sz="1800">
                <a:latin typeface="Arial" pitchFamily="34" charset="0"/>
                <a:cs typeface="Arial" pitchFamily="34" charset="0"/>
                <a:sym typeface="Arial" pitchFamily="34" charset="0"/>
              </a:rPr>
              <a:t>learner evidence</a:t>
            </a:r>
          </a:p>
          <a:p>
            <a:pPr marL="857250" lvl="2" indent="-171450" defTabSz="685800">
              <a:spcBef>
                <a:spcPts val="400"/>
              </a:spcBef>
              <a:buClr>
                <a:srgbClr val="000000"/>
              </a:buClr>
              <a:buFont typeface="Arial" pitchFamily="34" charset="0"/>
              <a:buChar char="•"/>
            </a:pPr>
            <a:r>
              <a:rPr lang="en-US" sz="1800">
                <a:latin typeface="Arial" pitchFamily="34" charset="0"/>
                <a:cs typeface="Arial" pitchFamily="34" charset="0"/>
                <a:sym typeface="Arial" pitchFamily="34" charset="0"/>
              </a:rPr>
              <a:t>Annotations - teachers’ notes- what is going on inside teacher’s head/ pupil voice -may be captured within the evidence</a:t>
            </a:r>
          </a:p>
          <a:p>
            <a:pPr marL="857250" lvl="2" indent="-171450" defTabSz="685800">
              <a:spcBef>
                <a:spcPts val="400"/>
              </a:spcBef>
              <a:buClr>
                <a:srgbClr val="FF0000"/>
              </a:buClr>
              <a:buFont typeface="Arial" pitchFamily="34" charset="0"/>
              <a:buChar char="•"/>
            </a:pPr>
            <a:r>
              <a:rPr lang="en-US" sz="1800" i="1">
                <a:latin typeface="Arial" pitchFamily="34" charset="0"/>
                <a:cs typeface="Arial" pitchFamily="34" charset="0"/>
                <a:sym typeface="Arial" pitchFamily="34" charset="0"/>
              </a:rPr>
              <a:t>learner  reflection/conversations</a:t>
            </a:r>
            <a:endParaRPr lang="en-US" sz="1800">
              <a:latin typeface="Arial" pitchFamily="34" charset="0"/>
              <a:cs typeface="Arial" pitchFamily="34" charset="0"/>
              <a:sym typeface="Arial" pitchFamily="34" charset="0"/>
            </a:endParaRPr>
          </a:p>
          <a:p>
            <a:pPr marL="857250" lvl="2" indent="-171450" defTabSz="685800">
              <a:spcBef>
                <a:spcPts val="400"/>
              </a:spcBef>
              <a:buClr>
                <a:srgbClr val="FF0000"/>
              </a:buClr>
              <a:buFont typeface="Arial" pitchFamily="34" charset="0"/>
              <a:buChar char="•"/>
            </a:pPr>
            <a:r>
              <a:rPr lang="en-US" sz="1800" i="1">
                <a:latin typeface="Arial" pitchFamily="34" charset="0"/>
                <a:cs typeface="Arial" pitchFamily="34" charset="0"/>
                <a:sym typeface="Arial" pitchFamily="34" charset="0"/>
              </a:rPr>
              <a:t>No names</a:t>
            </a:r>
            <a:endParaRPr lang="en-US"/>
          </a:p>
        </p:txBody>
      </p:sp>
      <p:sp>
        <p:nvSpPr>
          <p:cNvPr id="38915" name="AutoShape 3"/>
          <p:cNvSpPr>
            <a:spLocks/>
          </p:cNvSpPr>
          <p:nvPr/>
        </p:nvSpPr>
        <p:spPr bwMode="auto">
          <a:xfrm>
            <a:off x="395536" y="5589240"/>
            <a:ext cx="8229600" cy="598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ctr"/>
          <a:lstStyle/>
          <a:p>
            <a:pPr defTabSz="904875"/>
            <a:r>
              <a:rPr lang="en-US" sz="4300" dirty="0">
                <a:solidFill>
                  <a:srgbClr val="003366"/>
                </a:solidFill>
                <a:latin typeface="Times New Roman" pitchFamily="18" charset="0"/>
                <a:cs typeface="Times New Roman" pitchFamily="18" charset="0"/>
                <a:sym typeface="Times New Roman" pitchFamily="18" charset="0"/>
              </a:rPr>
              <a:t>ES </a:t>
            </a:r>
            <a:r>
              <a:rPr lang="en-US" sz="4300" dirty="0" smtClean="0">
                <a:solidFill>
                  <a:srgbClr val="003366"/>
                </a:solidFill>
                <a:latin typeface="Times New Roman" pitchFamily="18" charset="0"/>
                <a:cs typeface="Times New Roman" pitchFamily="18" charset="0"/>
                <a:sym typeface="Times New Roman" pitchFamily="18" charset="0"/>
              </a:rPr>
              <a:t>exemplars - </a:t>
            </a:r>
            <a:r>
              <a:rPr lang="en-GB" sz="2800" b="1" dirty="0" smtClean="0"/>
              <a:t>http://tinyurl.com/edscotexemplars</a:t>
            </a:r>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p:cNvSpPr>
          <p:nvPr>
            <p:ph type="title"/>
          </p:nvPr>
        </p:nvSpPr>
        <p:spPr bwMode="auto">
          <a:xfrm>
            <a:off x="914400" y="685800"/>
            <a:ext cx="8229600" cy="711200"/>
          </a:xfrm>
          <a:noFill/>
          <a:ln w="12700" cap="flat">
            <a:miter lim="0"/>
            <a:headEnd/>
            <a:tailEnd/>
          </a:ln>
        </p:spPr>
        <p:txBody>
          <a:bodyPr vert="horz" wrap="square" lIns="0" tIns="0" rIns="0" bIns="0" numCol="1" anchor="ctr" anchorCtr="0" compatLnSpc="1">
            <a:prstTxWarp prst="textNoShape">
              <a:avLst/>
            </a:prstTxWarp>
            <a:normAutofit fontScale="90000"/>
          </a:bodyPr>
          <a:lstStyle/>
          <a:p>
            <a:pPr defTabSz="750888"/>
            <a:r>
              <a:rPr lang="en-US" sz="3500">
                <a:solidFill>
                  <a:srgbClr val="003366"/>
                </a:solidFill>
                <a:latin typeface="Times New Roman" pitchFamily="18" charset="0"/>
                <a:cs typeface="Times New Roman" pitchFamily="18" charset="0"/>
                <a:sym typeface="Times New Roman" pitchFamily="18" charset="0"/>
              </a:rPr>
              <a:t>Next step as a school assessment coordinator </a:t>
            </a:r>
            <a:endParaRPr lang="en-US"/>
          </a:p>
        </p:txBody>
      </p:sp>
      <p:sp>
        <p:nvSpPr>
          <p:cNvPr id="43010" name="Rectangle 2"/>
          <p:cNvSpPr>
            <a:spLocks noGrp="1"/>
          </p:cNvSpPr>
          <p:nvPr>
            <p:ph type="body" idx="1"/>
          </p:nvPr>
        </p:nvSpPr>
        <p:spPr bwMode="auto">
          <a:xfrm>
            <a:off x="1101725" y="1995488"/>
            <a:ext cx="7315200" cy="4187825"/>
          </a:xfrm>
          <a:noFill/>
          <a:ln w="12700" cap="flat">
            <a:miter lim="0"/>
            <a:headEnd/>
            <a:tailEnd/>
          </a:ln>
        </p:spPr>
        <p:txBody>
          <a:bodyPr vert="horz" wrap="square" lIns="0" tIns="0" rIns="0" bIns="0" numCol="1" anchor="t" anchorCtr="0" compatLnSpc="1">
            <a:prstTxWarp prst="textNoShape">
              <a:avLst/>
            </a:prstTxWarp>
            <a:normAutofit fontScale="92500" lnSpcReduction="10000"/>
          </a:bodyPr>
          <a:lstStyle/>
          <a:p>
            <a:pPr marL="482600" indent="-482600" defTabSz="644525">
              <a:lnSpc>
                <a:spcPct val="90000"/>
              </a:lnSpc>
              <a:spcBef>
                <a:spcPts val="100"/>
              </a:spcBef>
              <a:buClr>
                <a:srgbClr val="0099CC"/>
              </a:buClr>
              <a:buSzPct val="80000"/>
              <a:buFont typeface="Wingdings" pitchFamily="2" charset="2"/>
              <a:buChar char="■"/>
            </a:pPr>
            <a:r>
              <a:rPr lang="en-US" sz="2200" dirty="0">
                <a:solidFill>
                  <a:srgbClr val="0099CC"/>
                </a:solidFill>
              </a:rPr>
              <a:t>What will you need to do now ?</a:t>
            </a:r>
          </a:p>
          <a:p>
            <a:pPr marL="482600" indent="-482600" defTabSz="644525">
              <a:lnSpc>
                <a:spcPct val="90000"/>
              </a:lnSpc>
              <a:spcBef>
                <a:spcPts val="100"/>
              </a:spcBef>
              <a:buClr>
                <a:srgbClr val="0099CC"/>
              </a:buClr>
              <a:buSzPct val="80000"/>
              <a:buFont typeface="Wingdings" pitchFamily="2" charset="2"/>
              <a:buChar char="■"/>
            </a:pPr>
            <a:r>
              <a:rPr lang="en-US" sz="2200" dirty="0">
                <a:solidFill>
                  <a:srgbClr val="0099CC"/>
                </a:solidFill>
              </a:rPr>
              <a:t>Share information with your headteacher </a:t>
            </a:r>
          </a:p>
          <a:p>
            <a:pPr marL="482600" indent="-482600" defTabSz="644525">
              <a:lnSpc>
                <a:spcPct val="90000"/>
              </a:lnSpc>
              <a:spcBef>
                <a:spcPts val="100"/>
              </a:spcBef>
              <a:buClr>
                <a:srgbClr val="0099CC"/>
              </a:buClr>
              <a:buSzPct val="80000"/>
              <a:buFont typeface="Wingdings" pitchFamily="2" charset="2"/>
              <a:buChar char="■"/>
            </a:pPr>
            <a:r>
              <a:rPr lang="en-US" sz="2200" dirty="0">
                <a:solidFill>
                  <a:srgbClr val="0099CC"/>
                </a:solidFill>
              </a:rPr>
              <a:t>Share annotated exemplars with P1,P4 and P7 staff before end of term </a:t>
            </a:r>
          </a:p>
          <a:p>
            <a:pPr marL="482600" indent="-482600" defTabSz="644525">
              <a:lnSpc>
                <a:spcPct val="90000"/>
              </a:lnSpc>
              <a:spcBef>
                <a:spcPts val="400"/>
              </a:spcBef>
              <a:buClr>
                <a:srgbClr val="0099CC"/>
              </a:buClr>
              <a:buSzPct val="80000"/>
              <a:buFont typeface="Wingdings" pitchFamily="2" charset="2"/>
              <a:buChar char="■"/>
            </a:pPr>
            <a:r>
              <a:rPr lang="en-US" sz="2200" dirty="0">
                <a:solidFill>
                  <a:srgbClr val="0099CC"/>
                </a:solidFill>
              </a:rPr>
              <a:t>Arrange meetings as a cluster group? (Cover provided for two days cover - one twilight )</a:t>
            </a:r>
          </a:p>
          <a:p>
            <a:pPr marL="482600" indent="-482600" defTabSz="644525">
              <a:lnSpc>
                <a:spcPct val="90000"/>
              </a:lnSpc>
              <a:spcBef>
                <a:spcPts val="400"/>
              </a:spcBef>
              <a:buClr>
                <a:srgbClr val="0099CC"/>
              </a:buClr>
              <a:buSzPct val="80000"/>
              <a:buFont typeface="Wingdings" pitchFamily="2" charset="2"/>
              <a:buChar char="■"/>
            </a:pPr>
            <a:r>
              <a:rPr lang="en-US" sz="2200" dirty="0">
                <a:solidFill>
                  <a:srgbClr val="0099CC"/>
                </a:solidFill>
              </a:rPr>
              <a:t>To support our authority moderation -For one learner - P1/4 or P7-Gather evidence of achievement at a level</a:t>
            </a:r>
          </a:p>
          <a:p>
            <a:pPr marL="482600" indent="-482600" defTabSz="644525">
              <a:lnSpc>
                <a:spcPct val="90000"/>
              </a:lnSpc>
              <a:spcBef>
                <a:spcPts val="400"/>
              </a:spcBef>
              <a:buClr>
                <a:srgbClr val="0099CC"/>
              </a:buClr>
              <a:buSzPct val="80000"/>
              <a:buFont typeface="Wingdings" pitchFamily="2" charset="2"/>
              <a:buChar char="■"/>
            </a:pPr>
            <a:r>
              <a:rPr lang="en-US" sz="2200" dirty="0">
                <a:solidFill>
                  <a:srgbClr val="0099CC"/>
                </a:solidFill>
              </a:rPr>
              <a:t>Create 1 annotated exemplar</a:t>
            </a:r>
          </a:p>
          <a:p>
            <a:pPr marL="482600" indent="-482600" defTabSz="644525">
              <a:lnSpc>
                <a:spcPct val="90000"/>
              </a:lnSpc>
              <a:spcBef>
                <a:spcPts val="400"/>
              </a:spcBef>
              <a:buClr>
                <a:srgbClr val="0099CC"/>
              </a:buClr>
              <a:buSzPct val="80000"/>
              <a:buFont typeface="Wingdings" pitchFamily="2" charset="2"/>
              <a:buChar char="■"/>
            </a:pPr>
            <a:r>
              <a:rPr lang="en-US" sz="2200" dirty="0">
                <a:solidFill>
                  <a:srgbClr val="0099CC"/>
                </a:solidFill>
              </a:rPr>
              <a:t>Moderate this evidence as a cluster </a:t>
            </a:r>
          </a:p>
          <a:p>
            <a:pPr marL="482600" indent="-482600" defTabSz="644525">
              <a:lnSpc>
                <a:spcPct val="90000"/>
              </a:lnSpc>
              <a:spcBef>
                <a:spcPts val="400"/>
              </a:spcBef>
              <a:buClr>
                <a:srgbClr val="0099CC"/>
              </a:buClr>
              <a:buSzPct val="80000"/>
              <a:buFont typeface="Wingdings" pitchFamily="2" charset="2"/>
              <a:buChar char="■"/>
            </a:pPr>
            <a:r>
              <a:rPr lang="en-US" sz="2200" dirty="0">
                <a:solidFill>
                  <a:srgbClr val="0099CC"/>
                </a:solidFill>
              </a:rPr>
              <a:t>Liaise with cluster coordinator to plan cluster CATs - plan to be brought back on JUNE </a:t>
            </a:r>
            <a:r>
              <a:rPr lang="en-US" sz="2200" dirty="0" smtClean="0">
                <a:solidFill>
                  <a:srgbClr val="0099CC"/>
                </a:solidFill>
              </a:rPr>
              <a:t>3</a:t>
            </a:r>
          </a:p>
          <a:p>
            <a:pPr marL="482600" indent="-482600" defTabSz="644525">
              <a:lnSpc>
                <a:spcPct val="90000"/>
              </a:lnSpc>
              <a:spcBef>
                <a:spcPts val="400"/>
              </a:spcBef>
              <a:buClr>
                <a:srgbClr val="0099CC"/>
              </a:buClr>
              <a:buSzPct val="80000"/>
              <a:buFont typeface="Wingdings" pitchFamily="2" charset="2"/>
              <a:buChar char="■"/>
            </a:pPr>
            <a:endParaRPr lang="en-US" sz="2200" dirty="0" smtClean="0">
              <a:solidFill>
                <a:srgbClr val="0099CC"/>
              </a:solidFill>
            </a:endParaRPr>
          </a:p>
          <a:p>
            <a:pPr marL="482600" indent="-482600" defTabSz="644525">
              <a:lnSpc>
                <a:spcPct val="90000"/>
              </a:lnSpc>
              <a:spcBef>
                <a:spcPts val="400"/>
              </a:spcBef>
              <a:buClr>
                <a:srgbClr val="0099CC"/>
              </a:buClr>
              <a:buSzPct val="80000"/>
              <a:buFont typeface="Wingdings" pitchFamily="2" charset="2"/>
              <a:buChar char="■"/>
            </a:pPr>
            <a:r>
              <a:rPr lang="en-US" sz="2200" dirty="0" smtClean="0">
                <a:solidFill>
                  <a:schemeClr val="accent3"/>
                </a:solidFill>
              </a:rPr>
              <a:t>+ Network meetings for coordinators</a:t>
            </a:r>
            <a:endParaRPr lang="en-US" dirty="0">
              <a:solidFill>
                <a:schemeClr val="accent3"/>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1"/>
          <p:cNvSpPr>
            <a:spLocks/>
          </p:cNvSpPr>
          <p:nvPr/>
        </p:nvSpPr>
        <p:spPr bwMode="auto">
          <a:xfrm>
            <a:off x="0" y="0"/>
            <a:ext cx="9144000" cy="685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120650" cap="flat" cmpd="sng">
            <a:solidFill>
              <a:srgbClr val="8000FF"/>
            </a:solidFill>
            <a:prstDash val="solid"/>
            <a:round/>
            <a:headEnd/>
            <a:tailEnd/>
          </a:ln>
          <a:effectLst/>
        </p:spPr>
        <p:txBody>
          <a:bodyPr lIns="0" tIns="0" rIns="0" bIns="0" anchor="ctr"/>
          <a:lstStyle/>
          <a:p>
            <a:endParaRPr lang="en-US"/>
          </a:p>
        </p:txBody>
      </p:sp>
      <p:pic>
        <p:nvPicPr>
          <p:cNvPr id="41986" name="Picture 2" descr="image.png"/>
          <p:cNvPicPr>
            <a:picLocks noChangeAspect="1"/>
          </p:cNvPicPr>
          <p:nvPr/>
        </p:nvPicPr>
        <p:blipFill>
          <a:blip r:embed="rId2" cstate="print"/>
          <a:srcRect/>
          <a:stretch>
            <a:fillRect/>
          </a:stretch>
        </p:blipFill>
        <p:spPr bwMode="auto">
          <a:xfrm>
            <a:off x="1282700" y="1101725"/>
            <a:ext cx="6578600" cy="4654550"/>
          </a:xfrm>
          <a:prstGeom prst="rect">
            <a:avLst/>
          </a:prstGeom>
          <a:noFill/>
          <a:ln w="12700" cap="flat" cmpd="sng">
            <a:noFill/>
            <a:prstDash val="solid"/>
            <a:miter lim="0"/>
            <a:headEnd type="none" w="med" len="med"/>
            <a:tailEnd type="none" w="med" len="med"/>
          </a:ln>
          <a:effectLst/>
        </p:spPr>
      </p:pic>
      <p:sp>
        <p:nvSpPr>
          <p:cNvPr id="41987" name="AutoShape 3"/>
          <p:cNvSpPr>
            <a:spLocks/>
          </p:cNvSpPr>
          <p:nvPr/>
        </p:nvSpPr>
        <p:spPr bwMode="auto">
          <a:xfrm>
            <a:off x="3244850" y="2949575"/>
            <a:ext cx="2589213" cy="874713"/>
          </a:xfrm>
          <a:prstGeom prst="roundRect">
            <a:avLst>
              <a:gd name="adj" fmla="val 16667"/>
            </a:avLst>
          </a:prstGeom>
          <a:solidFill>
            <a:srgbClr val="FFFFFF"/>
          </a:solidFill>
          <a:ln w="25400" cap="flat" cmpd="sng">
            <a:solidFill>
              <a:srgbClr val="FFFFFF"/>
            </a:solidFill>
            <a:prstDash val="solid"/>
            <a:round/>
            <a:headEnd/>
            <a:tailEnd/>
          </a:ln>
          <a:effectLst/>
        </p:spPr>
        <p:txBody>
          <a:bodyPr lIns="0" tIns="0" rIns="0" bIns="0" anchor="ctr"/>
          <a:lstStyle/>
          <a:p>
            <a:pPr algn="ctr"/>
            <a:endParaRPr lang="en-US">
              <a:solidFill>
                <a:srgbClr val="FFFFFF"/>
              </a:solidFill>
            </a:endParaRPr>
          </a:p>
        </p:txBody>
      </p:sp>
      <p:sp>
        <p:nvSpPr>
          <p:cNvPr id="41988" name="AutoShape 4"/>
          <p:cNvSpPr>
            <a:spLocks/>
          </p:cNvSpPr>
          <p:nvPr/>
        </p:nvSpPr>
        <p:spPr bwMode="auto">
          <a:xfrm>
            <a:off x="3244850" y="2949575"/>
            <a:ext cx="2486025" cy="649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r>
              <a:rPr lang="en-US"/>
              <a:t>Where will you find  evidence of learning?</a:t>
            </a:r>
          </a:p>
        </p:txBody>
      </p:sp>
      <p:sp>
        <p:nvSpPr>
          <p:cNvPr id="41989" name="AutoShape 5"/>
          <p:cNvSpPr>
            <a:spLocks/>
          </p:cNvSpPr>
          <p:nvPr/>
        </p:nvSpPr>
        <p:spPr bwMode="auto">
          <a:xfrm>
            <a:off x="2808288" y="4752975"/>
            <a:ext cx="1209675" cy="1003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FFFFFF"/>
            </a:solidFill>
            <a:prstDash val="solid"/>
            <a:round/>
            <a:headEnd/>
            <a:tailEnd/>
          </a:ln>
          <a:effectLst/>
        </p:spPr>
        <p:txBody>
          <a:bodyPr lIns="0" tIns="0" rIns="0" bIns="0" anchor="ctr"/>
          <a:lstStyle/>
          <a:p>
            <a:pPr algn="ctr"/>
            <a:endParaRPr lang="en-US">
              <a:solidFill>
                <a:srgbClr val="FFFFFF"/>
              </a:solidFill>
            </a:endParaRPr>
          </a:p>
        </p:txBody>
      </p:sp>
      <p:sp>
        <p:nvSpPr>
          <p:cNvPr id="41990" name="AutoShape 6"/>
          <p:cNvSpPr>
            <a:spLocks/>
          </p:cNvSpPr>
          <p:nvPr/>
        </p:nvSpPr>
        <p:spPr bwMode="auto">
          <a:xfrm>
            <a:off x="2949575" y="4841875"/>
            <a:ext cx="977900" cy="682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006F95"/>
            </a:solidFill>
            <a:prstDash val="solid"/>
            <a:round/>
            <a:headEnd/>
            <a:tailEnd/>
          </a:ln>
          <a:effectLst/>
        </p:spPr>
        <p:txBody>
          <a:bodyPr lIns="0" tIns="0" rIns="0" bIns="0" anchor="ctr"/>
          <a:lstStyle/>
          <a:p>
            <a:pPr algn="ctr"/>
            <a:endParaRPr lang="en-US">
              <a:solidFill>
                <a:srgbClr val="FFFFFF"/>
              </a:solidFill>
            </a:endParaRPr>
          </a:p>
        </p:txBody>
      </p:sp>
      <p:sp>
        <p:nvSpPr>
          <p:cNvPr id="41991" name="AutoShape 7"/>
          <p:cNvSpPr>
            <a:spLocks/>
          </p:cNvSpPr>
          <p:nvPr/>
        </p:nvSpPr>
        <p:spPr bwMode="auto">
          <a:xfrm>
            <a:off x="2949575" y="4957763"/>
            <a:ext cx="977900" cy="395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r>
              <a:rPr lang="en-US" sz="1000" b="1"/>
              <a:t>Peer Assessment</a:t>
            </a:r>
            <a:endParaRPr lang="en-US"/>
          </a:p>
        </p:txBody>
      </p:sp>
      <p:sp>
        <p:nvSpPr>
          <p:cNvPr id="41992" name="AutoShape 8"/>
          <p:cNvSpPr>
            <a:spLocks/>
          </p:cNvSpPr>
          <p:nvPr/>
        </p:nvSpPr>
        <p:spPr bwMode="auto">
          <a:xfrm>
            <a:off x="1712913" y="4262438"/>
            <a:ext cx="836612" cy="400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FFFFFF"/>
            </a:solidFill>
            <a:prstDash val="solid"/>
            <a:round/>
            <a:headEnd/>
            <a:tailEnd/>
          </a:ln>
          <a:effectLst/>
        </p:spPr>
        <p:txBody>
          <a:bodyPr lIns="0" tIns="0" rIns="0" bIns="0" anchor="ctr"/>
          <a:lstStyle/>
          <a:p>
            <a:pPr algn="ctr"/>
            <a:endParaRPr lang="en-US">
              <a:solidFill>
                <a:srgbClr val="FFFFFF"/>
              </a:solidFill>
            </a:endParaRPr>
          </a:p>
        </p:txBody>
      </p:sp>
      <p:sp>
        <p:nvSpPr>
          <p:cNvPr id="41993" name="AutoShape 9"/>
          <p:cNvSpPr>
            <a:spLocks/>
          </p:cNvSpPr>
          <p:nvPr/>
        </p:nvSpPr>
        <p:spPr bwMode="auto">
          <a:xfrm>
            <a:off x="1671638" y="4298950"/>
            <a:ext cx="979487"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r>
              <a:rPr lang="en-US" sz="1000" b="1"/>
              <a:t>Self Assessment</a:t>
            </a:r>
            <a:endParaRPr lang="en-US"/>
          </a:p>
        </p:txBody>
      </p:sp>
      <p:sp>
        <p:nvSpPr>
          <p:cNvPr id="41994" name="AutoShape 10"/>
          <p:cNvSpPr>
            <a:spLocks/>
          </p:cNvSpPr>
          <p:nvPr/>
        </p:nvSpPr>
        <p:spPr bwMode="auto">
          <a:xfrm>
            <a:off x="1531938" y="3181350"/>
            <a:ext cx="760412" cy="414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25400" cap="flat" cmpd="sng">
            <a:solidFill>
              <a:srgbClr val="FFFFFF"/>
            </a:solidFill>
            <a:prstDash val="solid"/>
            <a:round/>
            <a:headEnd/>
            <a:tailEnd/>
          </a:ln>
          <a:effectLst/>
        </p:spPr>
        <p:txBody>
          <a:bodyPr lIns="0" tIns="0" rIns="0" bIns="0" anchor="ctr"/>
          <a:lstStyle/>
          <a:p>
            <a:pPr algn="ctr"/>
            <a:endParaRPr lang="en-US">
              <a:solidFill>
                <a:srgbClr val="FFFFFF"/>
              </a:solidFill>
            </a:endParaRPr>
          </a:p>
        </p:txBody>
      </p:sp>
      <p:sp>
        <p:nvSpPr>
          <p:cNvPr id="41995" name="AutoShape 11"/>
          <p:cNvSpPr>
            <a:spLocks/>
          </p:cNvSpPr>
          <p:nvPr/>
        </p:nvSpPr>
        <p:spPr bwMode="auto">
          <a:xfrm>
            <a:off x="1516063" y="3228975"/>
            <a:ext cx="776287" cy="2428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r>
              <a:rPr lang="en-US" sz="1000" b="1"/>
              <a:t>Plenary</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fltVal val="0"/>
                                          </p:val>
                                        </p:tav>
                                        <p:tav tm="100000">
                                          <p:val>
                                            <p:strVal val="#ppt_w"/>
                                          </p:val>
                                        </p:tav>
                                      </p:tavLst>
                                    </p:anim>
                                    <p:anim calcmode="lin" valueType="num">
                                      <p:cBhvr>
                                        <p:cTn id="8" dur="1000" fill="hold"/>
                                        <p:tgtEl>
                                          <p:spTgt spid="41986"/>
                                        </p:tgtEl>
                                        <p:attrNameLst>
                                          <p:attrName>ppt_h</p:attrName>
                                        </p:attrNameLst>
                                      </p:cBhvr>
                                      <p:tavLst>
                                        <p:tav tm="0">
                                          <p:val>
                                            <p:fltVal val="0"/>
                                          </p:val>
                                        </p:tav>
                                        <p:tav tm="100000">
                                          <p:val>
                                            <p:strVal val="#ppt_h"/>
                                          </p:val>
                                        </p:tav>
                                      </p:tavLst>
                                    </p:anim>
                                    <p:anim calcmode="lin" valueType="num">
                                      <p:cBhvr>
                                        <p:cTn id="9" dur="1000" fill="hold"/>
                                        <p:tgtEl>
                                          <p:spTgt spid="419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Mathematics / Numeracy</a:t>
            </a:r>
            <a:endParaRPr lang="en-GB" dirty="0"/>
          </a:p>
        </p:txBody>
      </p:sp>
      <p:sp>
        <p:nvSpPr>
          <p:cNvPr id="3" name="Content Placeholder 2"/>
          <p:cNvSpPr>
            <a:spLocks noGrp="1"/>
          </p:cNvSpPr>
          <p:nvPr>
            <p:ph sz="quarter" idx="1"/>
          </p:nvPr>
        </p:nvSpPr>
        <p:spPr>
          <a:xfrm>
            <a:off x="457200" y="1600200"/>
            <a:ext cx="7931224" cy="4873752"/>
          </a:xfrm>
        </p:spPr>
        <p:txBody>
          <a:bodyPr>
            <a:normAutofit fontScale="92500" lnSpcReduction="10000"/>
          </a:bodyPr>
          <a:lstStyle/>
          <a:p>
            <a:r>
              <a:rPr lang="en-GB" dirty="0" smtClean="0"/>
              <a:t>SEAL Update</a:t>
            </a:r>
          </a:p>
          <a:p>
            <a:pPr lvl="1"/>
            <a:r>
              <a:rPr lang="en-GB" dirty="0" smtClean="0"/>
              <a:t>CPD</a:t>
            </a:r>
          </a:p>
          <a:p>
            <a:pPr lvl="1"/>
            <a:r>
              <a:rPr lang="en-GB" dirty="0" smtClean="0"/>
              <a:t>Resources</a:t>
            </a:r>
          </a:p>
          <a:p>
            <a:pPr lvl="1"/>
            <a:r>
              <a:rPr lang="en-GB" dirty="0" smtClean="0"/>
              <a:t>Assessment</a:t>
            </a:r>
          </a:p>
          <a:p>
            <a:pPr lvl="1"/>
            <a:r>
              <a:rPr lang="en-GB" dirty="0" smtClean="0"/>
              <a:t>Home learning wall</a:t>
            </a:r>
          </a:p>
          <a:p>
            <a:pPr lvl="1"/>
            <a:r>
              <a:rPr lang="en-GB" dirty="0" err="1" smtClean="0"/>
              <a:t>Pinterest</a:t>
            </a:r>
            <a:endParaRPr lang="en-GB" dirty="0" smtClean="0"/>
          </a:p>
          <a:p>
            <a:r>
              <a:rPr lang="en-GB" dirty="0" smtClean="0"/>
              <a:t>Mental agility guidelines draft</a:t>
            </a:r>
          </a:p>
          <a:p>
            <a:r>
              <a:rPr lang="en-GB" dirty="0" smtClean="0"/>
              <a:t>Difficulties with numeracy guidelines</a:t>
            </a:r>
          </a:p>
          <a:p>
            <a:r>
              <a:rPr lang="en-GB" dirty="0" smtClean="0"/>
              <a:t>Numeracy coordinators meeting - 7</a:t>
            </a:r>
            <a:r>
              <a:rPr lang="en-GB" baseline="30000" dirty="0" smtClean="0"/>
              <a:t>th</a:t>
            </a:r>
            <a:r>
              <a:rPr lang="en-GB" dirty="0" smtClean="0"/>
              <a:t> May</a:t>
            </a:r>
          </a:p>
          <a:p>
            <a:r>
              <a:rPr lang="en-GB" dirty="0" smtClean="0"/>
              <a:t>Numeracy Hub (East Lothian, Mid Lothian, Edinburgh)</a:t>
            </a:r>
          </a:p>
          <a:p>
            <a:r>
              <a:rPr lang="en-GB" dirty="0" smtClean="0"/>
              <a:t>Assessment / Moderation – same model as for literacy (Oct-Feb cluster coordinators, Feb-June school coordinators)</a:t>
            </a:r>
          </a:p>
          <a:p>
            <a:endParaRPr lang="en-GB" dirty="0" smtClean="0"/>
          </a:p>
          <a:p>
            <a:endParaRPr lang="en-GB" dirty="0" smtClean="0"/>
          </a:p>
          <a:p>
            <a:pPr lvl="1"/>
            <a:endParaRPr lang="en-GB" dirty="0" smtClean="0"/>
          </a:p>
          <a:p>
            <a:pPr lvl="1"/>
            <a:endParaRPr lang="en-GB" dirty="0" smtClean="0"/>
          </a:p>
          <a:p>
            <a:endParaRPr lang="en-GB" dirty="0" smtClean="0"/>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a:spLocks/>
          </p:cNvSpPr>
          <p:nvPr/>
        </p:nvSpPr>
        <p:spPr bwMode="auto">
          <a:xfrm>
            <a:off x="3152471" y="3854848"/>
            <a:ext cx="3373281" cy="2404546"/>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ln>
            <a:headEnd/>
            <a:tailEnd/>
          </a:ln>
        </p:spPr>
        <p:style>
          <a:lnRef idx="1">
            <a:schemeClr val="dk1"/>
          </a:lnRef>
          <a:fillRef idx="2">
            <a:schemeClr val="dk1"/>
          </a:fillRef>
          <a:effectRef idx="1">
            <a:schemeClr val="dk1"/>
          </a:effectRef>
          <a:fontRef idx="minor">
            <a:schemeClr val="dk1"/>
          </a:fontRef>
        </p:style>
        <p:txBody>
          <a:bodyPr lIns="36000" tIns="324000" anchor="ctr"/>
          <a:lstStyle/>
          <a:p>
            <a:pPr algn="ctr">
              <a:defRPr/>
            </a:pPr>
            <a:endParaRPr lang="en-GB" dirty="0">
              <a:latin typeface="Calibri" pitchFamily="34" charset="0"/>
              <a:ea typeface="+mn-ea"/>
            </a:endParaRPr>
          </a:p>
        </p:txBody>
      </p:sp>
      <p:sp>
        <p:nvSpPr>
          <p:cNvPr id="7" name="Freeform 8"/>
          <p:cNvSpPr>
            <a:spLocks/>
          </p:cNvSpPr>
          <p:nvPr/>
        </p:nvSpPr>
        <p:spPr bwMode="auto">
          <a:xfrm>
            <a:off x="2572733" y="249041"/>
            <a:ext cx="3376122" cy="2402521"/>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ln>
            <a:headEnd/>
            <a:tailEnd/>
          </a:ln>
        </p:spPr>
        <p:style>
          <a:lnRef idx="1">
            <a:schemeClr val="dk1"/>
          </a:lnRef>
          <a:fillRef idx="2">
            <a:schemeClr val="dk1"/>
          </a:fillRef>
          <a:effectRef idx="1">
            <a:schemeClr val="dk1"/>
          </a:effectRef>
          <a:fontRef idx="minor">
            <a:schemeClr val="dk1"/>
          </a:fontRef>
        </p:style>
        <p:txBody>
          <a:bodyPr bIns="360000" anchor="ctr"/>
          <a:lstStyle/>
          <a:p>
            <a:pPr algn="ctr">
              <a:defRPr/>
            </a:pPr>
            <a:endParaRPr lang="en-GB" dirty="0">
              <a:latin typeface="Calibri" pitchFamily="34" charset="0"/>
              <a:ea typeface="+mn-ea"/>
            </a:endParaRPr>
          </a:p>
        </p:txBody>
      </p:sp>
      <p:grpSp>
        <p:nvGrpSpPr>
          <p:cNvPr id="2" name="Group 19"/>
          <p:cNvGrpSpPr/>
          <p:nvPr/>
        </p:nvGrpSpPr>
        <p:grpSpPr>
          <a:xfrm>
            <a:off x="327669" y="150242"/>
            <a:ext cx="2807751" cy="2501320"/>
            <a:chOff x="327669" y="150242"/>
            <a:chExt cx="2807751" cy="2501320"/>
          </a:xfrm>
        </p:grpSpPr>
        <p:sp>
          <p:nvSpPr>
            <p:cNvPr id="8" name="Freeform 10"/>
            <p:cNvSpPr>
              <a:spLocks/>
            </p:cNvSpPr>
            <p:nvPr/>
          </p:nvSpPr>
          <p:spPr bwMode="auto">
            <a:xfrm>
              <a:off x="327669" y="249041"/>
              <a:ext cx="2807751" cy="2402521"/>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bIns="360000" anchor="ctr"/>
            <a:lstStyle/>
            <a:p>
              <a:pPr algn="ctr">
                <a:defRPr/>
              </a:pPr>
              <a:endParaRPr lang="en-GB" dirty="0">
                <a:latin typeface="Calibri" pitchFamily="34" charset="0"/>
                <a:ea typeface="+mn-ea"/>
              </a:endParaRPr>
            </a:p>
          </p:txBody>
        </p:sp>
        <p:sp>
          <p:nvSpPr>
            <p:cNvPr id="14" name="TextBox 13">
              <a:hlinkClick r:id="rId3" action="ppaction://hlinkpres?slideindex=1&amp;slidetitle="/>
            </p:cNvPr>
            <p:cNvSpPr txBox="1"/>
            <p:nvPr/>
          </p:nvSpPr>
          <p:spPr>
            <a:xfrm>
              <a:off x="429330" y="150242"/>
              <a:ext cx="2580131" cy="175432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smtClean="0">
                  <a:latin typeface="Calibri" pitchFamily="34" charset="0"/>
                </a:rPr>
                <a:t>Assessment  </a:t>
              </a:r>
              <a:r>
                <a:rPr lang="en-US" sz="3600" b="1" dirty="0" smtClean="0">
                  <a:latin typeface="Calibri" pitchFamily="34" charset="0"/>
                  <a:hlinkClick r:id="rId3" action="ppaction://hlinkpres?slideindex=1&amp;slidetitle="/>
                </a:rPr>
                <a:t>AS</a:t>
              </a:r>
              <a:endParaRPr lang="en-US" sz="3600" b="1" dirty="0" smtClean="0">
                <a:latin typeface="Calibri" pitchFamily="34" charset="0"/>
              </a:endParaRPr>
            </a:p>
            <a:p>
              <a:pPr algn="ctr"/>
              <a:r>
                <a:rPr lang="en-US" sz="3600" dirty="0" smtClean="0">
                  <a:latin typeface="Calibri" pitchFamily="34" charset="0"/>
                </a:rPr>
                <a:t> learning</a:t>
              </a:r>
              <a:endParaRPr lang="en-GB" sz="3600" dirty="0" smtClean="0">
                <a:latin typeface="Calibri" pitchFamily="34" charset="0"/>
              </a:endParaRPr>
            </a:p>
          </p:txBody>
        </p:sp>
      </p:grpSp>
      <p:grpSp>
        <p:nvGrpSpPr>
          <p:cNvPr id="3" name="Group 20"/>
          <p:cNvGrpSpPr/>
          <p:nvPr/>
        </p:nvGrpSpPr>
        <p:grpSpPr>
          <a:xfrm>
            <a:off x="5386168" y="122631"/>
            <a:ext cx="3378964" cy="2127835"/>
            <a:chOff x="5386168" y="122631"/>
            <a:chExt cx="3378964" cy="2127835"/>
          </a:xfrm>
        </p:grpSpPr>
        <p:sp>
          <p:nvSpPr>
            <p:cNvPr id="10" name="Freeform 12"/>
            <p:cNvSpPr>
              <a:spLocks/>
            </p:cNvSpPr>
            <p:nvPr/>
          </p:nvSpPr>
          <p:spPr bwMode="auto">
            <a:xfrm>
              <a:off x="5386168" y="249041"/>
              <a:ext cx="3378964" cy="2001425"/>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lIns="360000" anchor="ctr"/>
            <a:lstStyle/>
            <a:p>
              <a:pPr algn="ctr">
                <a:defRPr/>
              </a:pPr>
              <a:endParaRPr lang="en-GB" dirty="0">
                <a:latin typeface="Calibri" pitchFamily="34" charset="0"/>
                <a:ea typeface="+mn-ea"/>
              </a:endParaRPr>
            </a:p>
          </p:txBody>
        </p:sp>
        <p:sp>
          <p:nvSpPr>
            <p:cNvPr id="15" name="TextBox 14"/>
            <p:cNvSpPr txBox="1"/>
            <p:nvPr/>
          </p:nvSpPr>
          <p:spPr>
            <a:xfrm>
              <a:off x="5957381" y="122631"/>
              <a:ext cx="2807751" cy="2031325"/>
            </a:xfrm>
            <a:prstGeom prst="rect">
              <a:avLst/>
            </a:prstGeom>
            <a:noFill/>
            <a:ln>
              <a:noFill/>
            </a:ln>
          </p:spPr>
          <p:txBody>
            <a:bodyPr wrap="square" rtlCol="0">
              <a:spAutoFit/>
            </a:bodyPr>
            <a:lstStyle/>
            <a:p>
              <a:pPr algn="ctr"/>
              <a:r>
                <a:rPr lang="en-US" sz="3600" dirty="0" smtClean="0">
                  <a:latin typeface="Calibri" pitchFamily="34" charset="0"/>
                  <a:ea typeface="+mn-ea"/>
                </a:rPr>
                <a:t>Assessment  </a:t>
              </a:r>
              <a:r>
                <a:rPr lang="en-US" sz="3600" b="1" dirty="0" smtClean="0">
                  <a:latin typeface="Calibri" pitchFamily="34" charset="0"/>
                  <a:ea typeface="+mn-ea"/>
                  <a:hlinkClick r:id="rId4" action="ppaction://hlinkpres?slideindex=1&amp;slidetitle="/>
                </a:rPr>
                <a:t>FOR</a:t>
              </a:r>
              <a:endParaRPr lang="en-US" sz="3600" b="1" dirty="0" smtClean="0">
                <a:latin typeface="Calibri" pitchFamily="34" charset="0"/>
                <a:ea typeface="+mn-ea"/>
              </a:endParaRPr>
            </a:p>
            <a:p>
              <a:pPr algn="ctr"/>
              <a:r>
                <a:rPr lang="en-US" sz="3600" dirty="0" smtClean="0">
                  <a:latin typeface="Calibri" pitchFamily="34" charset="0"/>
                  <a:ea typeface="+mn-ea"/>
                </a:rPr>
                <a:t> learning</a:t>
              </a:r>
              <a:endParaRPr lang="en-GB" sz="3600" dirty="0" smtClean="0">
                <a:latin typeface="Calibri" pitchFamily="34" charset="0"/>
                <a:ea typeface="+mn-ea"/>
              </a:endParaRPr>
            </a:p>
            <a:p>
              <a:pPr algn="ctr"/>
              <a:endParaRPr lang="en-US" dirty="0"/>
            </a:p>
          </p:txBody>
        </p:sp>
      </p:grpSp>
      <p:grpSp>
        <p:nvGrpSpPr>
          <p:cNvPr id="13" name="Group 21"/>
          <p:cNvGrpSpPr/>
          <p:nvPr/>
        </p:nvGrpSpPr>
        <p:grpSpPr>
          <a:xfrm>
            <a:off x="327668" y="4255943"/>
            <a:ext cx="3378965" cy="2264809"/>
            <a:chOff x="327668" y="4255943"/>
            <a:chExt cx="3378965" cy="2264809"/>
          </a:xfrm>
        </p:grpSpPr>
        <p:sp>
          <p:nvSpPr>
            <p:cNvPr id="9" name="Freeform 11"/>
            <p:cNvSpPr>
              <a:spLocks/>
            </p:cNvSpPr>
            <p:nvPr/>
          </p:nvSpPr>
          <p:spPr bwMode="auto">
            <a:xfrm>
              <a:off x="327669" y="4255943"/>
              <a:ext cx="3378964" cy="2003451"/>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rIns="324000" anchor="ctr"/>
            <a:lstStyle/>
            <a:p>
              <a:pPr algn="ctr">
                <a:defRPr/>
              </a:pPr>
              <a:endParaRPr lang="en-GB" dirty="0">
                <a:latin typeface="Calibri" pitchFamily="34" charset="0"/>
                <a:ea typeface="+mn-ea"/>
              </a:endParaRPr>
            </a:p>
          </p:txBody>
        </p:sp>
        <p:sp>
          <p:nvSpPr>
            <p:cNvPr id="16" name="TextBox 15"/>
            <p:cNvSpPr txBox="1"/>
            <p:nvPr/>
          </p:nvSpPr>
          <p:spPr>
            <a:xfrm>
              <a:off x="327668" y="4489427"/>
              <a:ext cx="2807751" cy="2031325"/>
            </a:xfrm>
            <a:prstGeom prst="rect">
              <a:avLst/>
            </a:prstGeom>
            <a:noFill/>
          </p:spPr>
          <p:txBody>
            <a:bodyPr wrap="square" rtlCol="0">
              <a:spAutoFit/>
            </a:bodyPr>
            <a:lstStyle/>
            <a:p>
              <a:pPr algn="ctr"/>
              <a:r>
                <a:rPr lang="en-US" sz="3600" dirty="0" smtClean="0">
                  <a:latin typeface="Calibri" pitchFamily="34" charset="0"/>
                  <a:ea typeface="+mn-ea"/>
                </a:rPr>
                <a:t>Assessment  </a:t>
              </a:r>
              <a:r>
                <a:rPr lang="en-US" sz="3600" b="1" dirty="0" smtClean="0">
                  <a:latin typeface="Calibri" pitchFamily="34" charset="0"/>
                  <a:ea typeface="+mn-ea"/>
                  <a:hlinkClick r:id="rId5" action="ppaction://hlinkpres?slideindex=1&amp;slidetitle="/>
                </a:rPr>
                <a:t>OF</a:t>
              </a:r>
              <a:endParaRPr lang="en-US" sz="3600" b="1" dirty="0" smtClean="0">
                <a:latin typeface="Calibri" pitchFamily="34" charset="0"/>
                <a:ea typeface="+mn-ea"/>
              </a:endParaRPr>
            </a:p>
            <a:p>
              <a:pPr algn="ctr"/>
              <a:r>
                <a:rPr lang="en-US" sz="3600" dirty="0" smtClean="0">
                  <a:latin typeface="Calibri" pitchFamily="34" charset="0"/>
                  <a:ea typeface="+mn-ea"/>
                </a:rPr>
                <a:t> learning</a:t>
              </a:r>
              <a:endParaRPr lang="en-GB" sz="3600" dirty="0" smtClean="0">
                <a:latin typeface="Calibri" pitchFamily="34" charset="0"/>
                <a:ea typeface="+mn-ea"/>
              </a:endParaRPr>
            </a:p>
            <a:p>
              <a:pPr algn="ctr"/>
              <a:endParaRPr lang="en-US" dirty="0"/>
            </a:p>
          </p:txBody>
        </p:sp>
      </p:grpSp>
      <p:grpSp>
        <p:nvGrpSpPr>
          <p:cNvPr id="18" name="Group 22"/>
          <p:cNvGrpSpPr/>
          <p:nvPr/>
        </p:nvGrpSpPr>
        <p:grpSpPr>
          <a:xfrm>
            <a:off x="5954538" y="3852822"/>
            <a:ext cx="2810594" cy="2430394"/>
            <a:chOff x="5954538" y="3852822"/>
            <a:chExt cx="2810594" cy="2430394"/>
          </a:xfrm>
        </p:grpSpPr>
        <p:sp>
          <p:nvSpPr>
            <p:cNvPr id="11" name="Freeform 13"/>
            <p:cNvSpPr>
              <a:spLocks/>
            </p:cNvSpPr>
            <p:nvPr/>
          </p:nvSpPr>
          <p:spPr bwMode="auto">
            <a:xfrm>
              <a:off x="5954538" y="3852822"/>
              <a:ext cx="2810594" cy="2406572"/>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lIns="324000" tIns="288000" anchor="ctr"/>
            <a:lstStyle/>
            <a:p>
              <a:pPr algn="ctr">
                <a:defRPr/>
              </a:pPr>
              <a:endParaRPr lang="en-GB" dirty="0">
                <a:latin typeface="Calibri" pitchFamily="34" charset="0"/>
                <a:ea typeface="+mn-ea"/>
              </a:endParaRPr>
            </a:p>
          </p:txBody>
        </p:sp>
        <p:sp>
          <p:nvSpPr>
            <p:cNvPr id="17" name="TextBox 16"/>
            <p:cNvSpPr txBox="1"/>
            <p:nvPr/>
          </p:nvSpPr>
          <p:spPr>
            <a:xfrm>
              <a:off x="5957381" y="4251891"/>
              <a:ext cx="2807751" cy="203132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smtClean="0">
                  <a:latin typeface="Calibri" pitchFamily="34" charset="0"/>
                  <a:ea typeface="+mn-ea"/>
                  <a:hlinkClick r:id="rId6" action="ppaction://hlinkpres?slideindex=1&amp;slidetitle="/>
                </a:rPr>
                <a:t>Questioning</a:t>
              </a:r>
              <a:r>
                <a:rPr lang="en-GB" sz="3600" dirty="0" smtClean="0">
                  <a:latin typeface="Calibri" pitchFamily="34" charset="0"/>
                  <a:ea typeface="+mn-ea"/>
                  <a:hlinkClick r:id="rId6" action="ppaction://hlinkpres?slideindex=1&amp;slidetitle="/>
                </a:rPr>
                <a:t> </a:t>
              </a:r>
              <a:r>
                <a:rPr lang="en-GB" sz="3600" dirty="0" smtClean="0">
                  <a:latin typeface="Calibri" pitchFamily="34" charset="0"/>
                  <a:ea typeface="+mn-ea"/>
                </a:rPr>
                <a:t>&amp; </a:t>
              </a:r>
            </a:p>
            <a:p>
              <a:pPr algn="ctr"/>
              <a:r>
                <a:rPr lang="en-GB" sz="3600" b="1" dirty="0" smtClean="0">
                  <a:latin typeface="Calibri" pitchFamily="34" charset="0"/>
                </a:rPr>
                <a:t>interactions</a:t>
              </a:r>
            </a:p>
            <a:p>
              <a:pPr algn="ctr"/>
              <a:endParaRPr lang="en-US" dirty="0"/>
            </a:p>
          </p:txBody>
        </p:sp>
      </p:grpSp>
      <p:grpSp>
        <p:nvGrpSpPr>
          <p:cNvPr id="19" name="Group 24"/>
          <p:cNvGrpSpPr/>
          <p:nvPr/>
        </p:nvGrpSpPr>
        <p:grpSpPr>
          <a:xfrm>
            <a:off x="2572733" y="2250466"/>
            <a:ext cx="3938809" cy="2001425"/>
            <a:chOff x="2572733" y="2250466"/>
            <a:chExt cx="3938809" cy="2001425"/>
          </a:xfrm>
        </p:grpSpPr>
        <p:sp>
          <p:nvSpPr>
            <p:cNvPr id="12" name="Freeform 9"/>
            <p:cNvSpPr>
              <a:spLocks/>
            </p:cNvSpPr>
            <p:nvPr/>
          </p:nvSpPr>
          <p:spPr bwMode="auto">
            <a:xfrm>
              <a:off x="2572733" y="2250466"/>
              <a:ext cx="3938809" cy="2001425"/>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dirty="0">
                <a:latin typeface="Calibri" pitchFamily="34" charset="0"/>
                <a:ea typeface="+mn-ea"/>
              </a:endParaRPr>
            </a:p>
          </p:txBody>
        </p:sp>
        <p:sp>
          <p:nvSpPr>
            <p:cNvPr id="24" name="TextBox 23"/>
            <p:cNvSpPr txBox="1"/>
            <p:nvPr/>
          </p:nvSpPr>
          <p:spPr>
            <a:xfrm>
              <a:off x="3152471" y="2639913"/>
              <a:ext cx="2807751" cy="1477328"/>
            </a:xfrm>
            <a:prstGeom prst="rect">
              <a:avLst/>
            </a:prstGeom>
            <a:noFill/>
            <a:ln>
              <a:noFill/>
            </a:ln>
          </p:spPr>
          <p:txBody>
            <a:bodyPr wrap="square" rtlCol="0">
              <a:spAutoFit/>
            </a:bodyPr>
            <a:lstStyle/>
            <a:p>
              <a:pPr algn="ctr"/>
              <a:r>
                <a:rPr lang="en-GB" sz="3600" b="1" dirty="0" smtClean="0">
                  <a:latin typeface="Calibri" pitchFamily="34" charset="0"/>
                </a:rPr>
                <a:t>Dialogue</a:t>
              </a:r>
              <a:r>
                <a:rPr lang="en-GB" sz="3600" dirty="0" smtClean="0">
                  <a:latin typeface="Calibri" pitchFamily="34" charset="0"/>
                </a:rPr>
                <a:t> </a:t>
              </a:r>
              <a:r>
                <a:rPr lang="en-GB" sz="2000" b="1" i="1" dirty="0" smtClean="0">
                  <a:latin typeface="Calibri" pitchFamily="34" charset="0"/>
                </a:rPr>
                <a:t>about </a:t>
              </a:r>
              <a:r>
                <a:rPr lang="en-GB" sz="3600" dirty="0" smtClean="0">
                  <a:latin typeface="Calibri" pitchFamily="34" charset="0"/>
                </a:rPr>
                <a:t>learning</a:t>
              </a:r>
              <a:endParaRPr lang="en-GB" sz="3600" dirty="0" smtClean="0">
                <a:latin typeface="Calibri" pitchFamily="34" charset="0"/>
                <a:ea typeface="+mn-ea"/>
              </a:endParaRPr>
            </a:p>
            <a:p>
              <a:pPr algn="ctr"/>
              <a:endParaRPr lang="en-US" dirty="0"/>
            </a:p>
          </p:txBody>
        </p:sp>
      </p:grpSp>
      <p:sp>
        <p:nvSpPr>
          <p:cNvPr id="26" name="TextBox 25"/>
          <p:cNvSpPr txBox="1"/>
          <p:nvPr/>
        </p:nvSpPr>
        <p:spPr>
          <a:xfrm>
            <a:off x="3135419" y="430795"/>
            <a:ext cx="2807751" cy="2031325"/>
          </a:xfrm>
          <a:prstGeom prst="rect">
            <a:avLst/>
          </a:prstGeom>
          <a:noFill/>
          <a:ln>
            <a:noFill/>
          </a:ln>
        </p:spPr>
        <p:txBody>
          <a:bodyPr wrap="square" rtlCol="0">
            <a:spAutoFit/>
          </a:bodyPr>
          <a:lstStyle/>
          <a:p>
            <a:pPr algn="ctr"/>
            <a:r>
              <a:rPr lang="en-US" sz="3600" b="1" dirty="0" err="1" smtClean="0">
                <a:latin typeface="Calibri" pitchFamily="34" charset="0"/>
                <a:ea typeface="+mn-ea"/>
              </a:rPr>
              <a:t>Organisation</a:t>
            </a:r>
            <a:r>
              <a:rPr lang="en-US" sz="3600" dirty="0" smtClean="0">
                <a:latin typeface="Calibri" pitchFamily="34" charset="0"/>
                <a:ea typeface="+mn-ea"/>
              </a:rPr>
              <a:t> for </a:t>
            </a:r>
          </a:p>
          <a:p>
            <a:pPr algn="ctr"/>
            <a:r>
              <a:rPr lang="en-US" sz="3600" dirty="0" smtClean="0">
                <a:latin typeface="Calibri" pitchFamily="34" charset="0"/>
                <a:ea typeface="+mn-ea"/>
              </a:rPr>
              <a:t>learning</a:t>
            </a:r>
            <a:endParaRPr lang="en-GB" sz="3600" dirty="0" smtClean="0">
              <a:latin typeface="Calibri" pitchFamily="34" charset="0"/>
              <a:ea typeface="+mn-ea"/>
            </a:endParaRPr>
          </a:p>
          <a:p>
            <a:pPr algn="ctr"/>
            <a:endParaRPr lang="en-US" dirty="0"/>
          </a:p>
        </p:txBody>
      </p:sp>
      <p:grpSp>
        <p:nvGrpSpPr>
          <p:cNvPr id="20" name="Group 29"/>
          <p:cNvGrpSpPr/>
          <p:nvPr/>
        </p:nvGrpSpPr>
        <p:grpSpPr>
          <a:xfrm>
            <a:off x="5951697" y="1853423"/>
            <a:ext cx="3009544" cy="2400494"/>
            <a:chOff x="5951697" y="1853423"/>
            <a:chExt cx="3009544" cy="2400494"/>
          </a:xfrm>
        </p:grpSpPr>
        <p:sp>
          <p:nvSpPr>
            <p:cNvPr id="5" name="Freeform 6"/>
            <p:cNvSpPr>
              <a:spLocks/>
            </p:cNvSpPr>
            <p:nvPr/>
          </p:nvSpPr>
          <p:spPr bwMode="auto">
            <a:xfrm>
              <a:off x="5951697" y="1853423"/>
              <a:ext cx="2813435" cy="2400494"/>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ln>
              <a:headEnd/>
              <a:tailEnd/>
            </a:ln>
          </p:spPr>
          <p:style>
            <a:lnRef idx="1">
              <a:schemeClr val="dk1"/>
            </a:lnRef>
            <a:fillRef idx="2">
              <a:schemeClr val="dk1"/>
            </a:fillRef>
            <a:effectRef idx="1">
              <a:schemeClr val="dk1"/>
            </a:effectRef>
            <a:fontRef idx="minor">
              <a:schemeClr val="dk1"/>
            </a:fontRef>
          </p:style>
          <p:txBody>
            <a:bodyPr lIns="288000" tIns="288000" anchor="ctr"/>
            <a:lstStyle/>
            <a:p>
              <a:pPr algn="ctr">
                <a:defRPr/>
              </a:pPr>
              <a:endParaRPr lang="en-GB" dirty="0">
                <a:latin typeface="Calibri" pitchFamily="34" charset="0"/>
                <a:ea typeface="+mn-ea"/>
              </a:endParaRPr>
            </a:p>
          </p:txBody>
        </p:sp>
        <p:sp>
          <p:nvSpPr>
            <p:cNvPr id="27" name="TextBox 26"/>
            <p:cNvSpPr txBox="1"/>
            <p:nvPr/>
          </p:nvSpPr>
          <p:spPr>
            <a:xfrm>
              <a:off x="6153490" y="2482497"/>
              <a:ext cx="2807751" cy="1477328"/>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dirty="0" smtClean="0">
                  <a:latin typeface="Calibri" pitchFamily="34" charset="0"/>
                  <a:ea typeface="+mn-ea"/>
                </a:rPr>
                <a:t>Skills</a:t>
              </a:r>
              <a:r>
                <a:rPr lang="en-US" sz="3600" dirty="0" smtClean="0">
                  <a:latin typeface="Calibri" pitchFamily="34" charset="0"/>
                  <a:ea typeface="+mn-ea"/>
                </a:rPr>
                <a:t> for learning</a:t>
              </a:r>
              <a:endParaRPr lang="en-GB" sz="3600" dirty="0" smtClean="0">
                <a:latin typeface="Calibri" pitchFamily="34" charset="0"/>
                <a:ea typeface="+mn-ea"/>
              </a:endParaRPr>
            </a:p>
            <a:p>
              <a:pPr algn="ctr"/>
              <a:endParaRPr lang="en-US" dirty="0"/>
            </a:p>
          </p:txBody>
        </p:sp>
      </p:grpSp>
      <p:grpSp>
        <p:nvGrpSpPr>
          <p:cNvPr id="21" name="Group 28"/>
          <p:cNvGrpSpPr/>
          <p:nvPr/>
        </p:nvGrpSpPr>
        <p:grpSpPr>
          <a:xfrm>
            <a:off x="201710" y="2252492"/>
            <a:ext cx="2939394" cy="2408599"/>
            <a:chOff x="201710" y="2252492"/>
            <a:chExt cx="2939394" cy="2408599"/>
          </a:xfrm>
        </p:grpSpPr>
        <p:sp>
          <p:nvSpPr>
            <p:cNvPr id="4" name="Freeform 5"/>
            <p:cNvSpPr>
              <a:spLocks/>
            </p:cNvSpPr>
            <p:nvPr/>
          </p:nvSpPr>
          <p:spPr bwMode="auto">
            <a:xfrm>
              <a:off x="327669" y="2252492"/>
              <a:ext cx="2813435" cy="2408599"/>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ln>
              <a:headEnd/>
              <a:tailEnd/>
            </a:ln>
          </p:spPr>
          <p:style>
            <a:lnRef idx="1">
              <a:schemeClr val="dk1"/>
            </a:lnRef>
            <a:fillRef idx="2">
              <a:schemeClr val="dk1"/>
            </a:fillRef>
            <a:effectRef idx="1">
              <a:schemeClr val="dk1"/>
            </a:effectRef>
            <a:fontRef idx="minor">
              <a:schemeClr val="dk1"/>
            </a:fontRef>
          </p:style>
          <p:txBody>
            <a:bodyPr bIns="360000" anchor="ctr"/>
            <a:lstStyle/>
            <a:p>
              <a:pPr algn="ctr">
                <a:defRPr/>
              </a:pPr>
              <a:endParaRPr lang="en-GB" dirty="0">
                <a:latin typeface="Calibri" pitchFamily="34" charset="0"/>
                <a:ea typeface="+mn-ea"/>
              </a:endParaRPr>
            </a:p>
          </p:txBody>
        </p:sp>
        <p:sp>
          <p:nvSpPr>
            <p:cNvPr id="28" name="TextBox 27"/>
            <p:cNvSpPr txBox="1"/>
            <p:nvPr/>
          </p:nvSpPr>
          <p:spPr>
            <a:xfrm>
              <a:off x="201710" y="2639913"/>
              <a:ext cx="2807751" cy="1477328"/>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b="1" dirty="0" smtClean="0">
                  <a:latin typeface="Calibri" pitchFamily="34" charset="0"/>
                  <a:ea typeface="+mn-ea"/>
                </a:rPr>
                <a:t>Evidencing</a:t>
              </a:r>
            </a:p>
            <a:p>
              <a:pPr algn="ctr"/>
              <a:r>
                <a:rPr lang="en-US" sz="3600" dirty="0" smtClean="0">
                  <a:latin typeface="Calibri" pitchFamily="34" charset="0"/>
                  <a:ea typeface="+mn-ea"/>
                </a:rPr>
                <a:t>learning</a:t>
              </a:r>
              <a:endParaRPr lang="en-GB" sz="3600" dirty="0" smtClean="0">
                <a:latin typeface="Calibri" pitchFamily="34" charset="0"/>
                <a:ea typeface="+mn-ea"/>
              </a:endParaRPr>
            </a:p>
            <a:p>
              <a:pPr algn="ctr"/>
              <a:endParaRPr lang="en-US" dirty="0"/>
            </a:p>
          </p:txBody>
        </p:sp>
      </p:grpSp>
      <p:sp>
        <p:nvSpPr>
          <p:cNvPr id="31" name="TextBox 30"/>
          <p:cNvSpPr txBox="1"/>
          <p:nvPr/>
        </p:nvSpPr>
        <p:spPr>
          <a:xfrm>
            <a:off x="3354583" y="4489427"/>
            <a:ext cx="2676932" cy="2031325"/>
          </a:xfrm>
          <a:prstGeom prst="rect">
            <a:avLst/>
          </a:prstGeom>
          <a:noFill/>
          <a:ln>
            <a:noFill/>
          </a:ln>
        </p:spPr>
        <p:txBody>
          <a:bodyPr wrap="square" rtlCol="0">
            <a:spAutoFit/>
          </a:bodyPr>
          <a:lstStyle/>
          <a:p>
            <a:pPr algn="ctr"/>
            <a:r>
              <a:rPr lang="en-US" sz="3600" b="1" dirty="0" smtClean="0">
                <a:latin typeface="Calibri" pitchFamily="34" charset="0"/>
                <a:ea typeface="+mn-ea"/>
              </a:rPr>
              <a:t>Significant</a:t>
            </a:r>
            <a:r>
              <a:rPr lang="en-US" sz="3600" dirty="0" smtClean="0">
                <a:latin typeface="Calibri" pitchFamily="34" charset="0"/>
                <a:ea typeface="+mn-ea"/>
              </a:rPr>
              <a:t> </a:t>
            </a:r>
            <a:r>
              <a:rPr lang="en-US" sz="3600" b="1" dirty="0" smtClean="0">
                <a:latin typeface="Calibri" pitchFamily="34" charset="0"/>
                <a:ea typeface="+mn-ea"/>
              </a:rPr>
              <a:t>aspects</a:t>
            </a:r>
            <a:r>
              <a:rPr lang="en-US" sz="3600" dirty="0" smtClean="0">
                <a:latin typeface="Calibri" pitchFamily="34" charset="0"/>
                <a:ea typeface="+mn-ea"/>
              </a:rPr>
              <a:t> of learning</a:t>
            </a:r>
            <a:endParaRPr lang="en-GB" sz="3600" dirty="0" smtClean="0">
              <a:latin typeface="Calibri" pitchFamily="34" charset="0"/>
              <a:ea typeface="+mn-ea"/>
            </a:endParaRPr>
          </a:p>
          <a:p>
            <a:pPr algn="ctr"/>
            <a:endParaRPr lang="en-US" dirty="0"/>
          </a:p>
        </p:txBody>
      </p:sp>
    </p:spTree>
    <p:extLst>
      <p:ext uri="{BB962C8B-B14F-4D97-AF65-F5344CB8AC3E}">
        <p14:creationId xmlns:p14="http://schemas.microsoft.com/office/powerpoint/2010/main" val="1612529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410</TotalTime>
  <Words>2497</Words>
  <Application>Microsoft Office PowerPoint</Application>
  <PresentationFormat>On-screen Show (4:3)</PresentationFormat>
  <Paragraphs>336</Paragraphs>
  <Slides>38</Slides>
  <Notes>5</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Calibri</vt:lpstr>
      <vt:lpstr>Capitals</vt:lpstr>
      <vt:lpstr>Century Schoolbook</vt:lpstr>
      <vt:lpstr>Constantia</vt:lpstr>
      <vt:lpstr>Franklin Gothic Book</vt:lpstr>
      <vt:lpstr>Perpetua</vt:lpstr>
      <vt:lpstr>Times New Roman</vt:lpstr>
      <vt:lpstr>Wingdings</vt:lpstr>
      <vt:lpstr>Wingdings 2</vt:lpstr>
      <vt:lpstr>Oriel</vt:lpstr>
      <vt:lpstr>Equity</vt:lpstr>
      <vt:lpstr>Primary Headteacher CfE Meeting</vt:lpstr>
      <vt:lpstr>Key strategic school priorities</vt:lpstr>
      <vt:lpstr>Headline Primary School Priorities </vt:lpstr>
      <vt:lpstr>English / Literacy</vt:lpstr>
      <vt:lpstr>OUR exemplars</vt:lpstr>
      <vt:lpstr>Next step as a school assessment coordinator </vt:lpstr>
      <vt:lpstr>PowerPoint Presentation</vt:lpstr>
      <vt:lpstr>Mathematics / Numeracy</vt:lpstr>
      <vt:lpstr>PowerPoint Presentation</vt:lpstr>
      <vt:lpstr>PowerPoint Presentation</vt:lpstr>
      <vt:lpstr>Follow up to anti-bullying questionnaire </vt:lpstr>
      <vt:lpstr>OTWL Tracking and Monitoring</vt:lpstr>
      <vt:lpstr>Science Example</vt:lpstr>
      <vt:lpstr>OTwL developments - Management Reports</vt:lpstr>
      <vt:lpstr>Tracking and Monitoring</vt:lpstr>
      <vt:lpstr>Modern Languages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vt:lpstr>
      <vt:lpstr>PowerPoint Presentation</vt:lpstr>
      <vt:lpstr>5.1 / 5.9 Joint Practice – Self Evaluation of the Curriculum</vt:lpstr>
      <vt:lpstr>Transition</vt:lpstr>
      <vt:lpstr>Support Materials</vt:lpstr>
      <vt:lpstr>Support Materials</vt:lpstr>
      <vt:lpstr>Where are we?</vt:lpstr>
      <vt:lpstr>What’s new?</vt:lpstr>
      <vt:lpstr>What do we need to get better at?</vt:lpstr>
      <vt:lpstr>What are we going to do next?</vt:lpstr>
      <vt:lpstr>PowerPoint Presentation</vt:lpstr>
      <vt:lpstr>Transition for current P7  </vt:lpstr>
    </vt:vector>
  </TitlesOfParts>
  <Company>City of Edinburgh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Headteacher CfE Meeting</dc:title>
  <dc:creator>Peter Gorrie</dc:creator>
  <cp:lastModifiedBy>Peter Gorrie</cp:lastModifiedBy>
  <cp:revision>65</cp:revision>
  <dcterms:created xsi:type="dcterms:W3CDTF">2014-04-16T09:29:29Z</dcterms:created>
  <dcterms:modified xsi:type="dcterms:W3CDTF">2014-04-30T07:22:39Z</dcterms:modified>
</cp:coreProperties>
</file>