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4"/>
  </p:notesMasterIdLst>
  <p:handoutMasterIdLst>
    <p:handoutMasterId r:id="rId5"/>
  </p:handoutMasterIdLst>
  <p:sldIdLst>
    <p:sldId id="333" r:id="rId3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B5D"/>
    <a:srgbClr val="F7F7F7"/>
    <a:srgbClr val="F5F5F5"/>
    <a:srgbClr val="DD462F"/>
    <a:srgbClr val="DEDEDE"/>
    <a:srgbClr val="7F7F7F"/>
    <a:srgbClr val="D24726"/>
    <a:srgbClr val="62B57B"/>
    <a:srgbClr val="333333"/>
    <a:srgbClr val="08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6" y="120"/>
      </p:cViewPr>
      <p:guideLst>
        <p:guide orient="horz" pos="2880"/>
        <p:guide pos="5120"/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2AFB6-C729-4063-9CC3-15A6E2243AD9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CDA7F-0D20-4EB4-8DB4-59ADA9A65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49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FFE3-91B8-4163-874B-3CA8E62B1B5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9EAF2-C63D-4C88-B38E-9164CC08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76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9EAF2-C63D-4C88-B38E-9164CC087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6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E38-668E-47B2-84FF-F257E09CCEF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1/29/2014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3A8A-FA93-41CF-A555-8B1F183856A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4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E38-668E-47B2-84FF-F257E09CCEF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1/29/2014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3A8A-FA93-41CF-A555-8B1F183856A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1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E38-668E-47B2-84FF-F257E09CCEF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1/29/2014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3A8A-FA93-41CF-A555-8B1F183856A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3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F7F7F7"/>
              </a:gs>
              <a:gs pos="57000">
                <a:srgbClr val="F5F5F5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89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" y="0"/>
            <a:ext cx="4582048" cy="6858000"/>
            <a:chOff x="1" y="0"/>
            <a:chExt cx="3436536" cy="5143500"/>
          </a:xfrm>
        </p:grpSpPr>
        <p:sp>
          <p:nvSpPr>
            <p:cNvPr id="8" name="Rectangle 7"/>
            <p:cNvSpPr/>
            <p:nvPr/>
          </p:nvSpPr>
          <p:spPr>
            <a:xfrm>
              <a:off x="1" y="0"/>
              <a:ext cx="3436536" cy="5143500"/>
            </a:xfrm>
            <a:prstGeom prst="rect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sz="5867" b="1" dirty="0">
                <a:solidFill>
                  <a:schemeClr val="bg1"/>
                </a:solidFill>
                <a:latin typeface="Segoe UI Light (Headings)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68985" y="1720884"/>
              <a:ext cx="2498569" cy="7464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5867" dirty="0">
                  <a:solidFill>
                    <a:prstClr val="white"/>
                  </a:solidFill>
                  <a:latin typeface="Segoe UI Light"/>
                </a:rPr>
                <a:t>Welcome!</a:t>
              </a:r>
              <a:endParaRPr lang="en-US" sz="5867" b="1" dirty="0">
                <a:solidFill>
                  <a:prstClr val="white"/>
                </a:solidFill>
                <a:latin typeface="Segoe UI Light (Headings)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7849" y="3925115"/>
              <a:ext cx="1320839" cy="3270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92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E38-668E-47B2-84FF-F257E09CCEF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1/29/2014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3A8A-FA93-41CF-A555-8B1F183856A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E38-668E-47B2-84FF-F257E09CCEF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1/29/2014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3A8A-FA93-41CF-A555-8B1F183856A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62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E38-668E-47B2-84FF-F257E09CCEF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1/29/2014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3A8A-FA93-41CF-A555-8B1F183856A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5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E38-668E-47B2-84FF-F257E09CCEF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1/29/2014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3A8A-FA93-41CF-A555-8B1F183856A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87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E38-668E-47B2-84FF-F257E09CCEF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1/29/2014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3A8A-FA93-41CF-A555-8B1F183856A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6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E38-668E-47B2-84FF-F257E09CCEF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1/29/2014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3A8A-FA93-41CF-A555-8B1F183856A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F7F7F7"/>
              </a:gs>
              <a:gs pos="57000">
                <a:srgbClr val="F5F5F5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89"/>
          </a:p>
        </p:txBody>
      </p:sp>
    </p:spTree>
    <p:extLst>
      <p:ext uri="{BB962C8B-B14F-4D97-AF65-F5344CB8AC3E}">
        <p14:creationId xmlns:p14="http://schemas.microsoft.com/office/powerpoint/2010/main" val="208325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E38-668E-47B2-84FF-F257E09CCEF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1/29/2014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3A8A-FA93-41CF-A555-8B1F183856A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6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1E38-668E-47B2-84FF-F257E09CCEF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1/29/2014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3A8A-FA93-41CF-A555-8B1F183856A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4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41E38-668E-47B2-84FF-F257E09CCEF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1/29/2014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03A8A-FA93-41CF-A555-8B1F183856A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0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407" name="Straight Connector 42406" hidden="1"/>
          <p:cNvCxnSpPr/>
          <p:nvPr>
            <p:custDataLst>
              <p:tags r:id="rId2"/>
            </p:custDataLst>
          </p:nvPr>
        </p:nvCxnSpPr>
        <p:spPr>
          <a:xfrm>
            <a:off x="8712902" y="3302000"/>
            <a:ext cx="0" cy="1804753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05" name="Straight Connector 42404" hidden="1"/>
          <p:cNvCxnSpPr/>
          <p:nvPr>
            <p:custDataLst>
              <p:tags r:id="rId3"/>
            </p:custDataLst>
          </p:nvPr>
        </p:nvCxnSpPr>
        <p:spPr>
          <a:xfrm>
            <a:off x="7117838" y="3302000"/>
            <a:ext cx="0" cy="1804753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03" name="Straight Connector 42402"/>
          <p:cNvCxnSpPr/>
          <p:nvPr>
            <p:custDataLst>
              <p:tags r:id="rId4"/>
            </p:custDataLst>
          </p:nvPr>
        </p:nvCxnSpPr>
        <p:spPr>
          <a:xfrm>
            <a:off x="2735263" y="5208353"/>
            <a:ext cx="3672962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21" name="Rectangle 42320"/>
          <p:cNvSpPr/>
          <p:nvPr>
            <p:custDataLst>
              <p:tags r:id="rId5"/>
            </p:custDataLst>
          </p:nvPr>
        </p:nvSpPr>
        <p:spPr>
          <a:xfrm>
            <a:off x="7117838" y="5106753"/>
            <a:ext cx="1595064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318" name="Straight Connector 42317" hidden="1"/>
          <p:cNvCxnSpPr/>
          <p:nvPr>
            <p:custDataLst>
              <p:tags r:id="rId6"/>
            </p:custDataLst>
          </p:nvPr>
        </p:nvCxnSpPr>
        <p:spPr>
          <a:xfrm>
            <a:off x="8712902" y="3302000"/>
            <a:ext cx="0" cy="1538053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14" name="Straight Connector 42313" hidden="1"/>
          <p:cNvCxnSpPr/>
          <p:nvPr>
            <p:custDataLst>
              <p:tags r:id="rId7"/>
            </p:custDataLst>
          </p:nvPr>
        </p:nvCxnSpPr>
        <p:spPr>
          <a:xfrm>
            <a:off x="5672311" y="3302000"/>
            <a:ext cx="0" cy="1538053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11" name="Straight Connector 42310"/>
          <p:cNvCxnSpPr/>
          <p:nvPr>
            <p:custDataLst>
              <p:tags r:id="rId8"/>
            </p:custDataLst>
          </p:nvPr>
        </p:nvCxnSpPr>
        <p:spPr>
          <a:xfrm>
            <a:off x="3324225" y="4941653"/>
            <a:ext cx="1638473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90" name="Rectangle 42289"/>
          <p:cNvSpPr/>
          <p:nvPr>
            <p:custDataLst>
              <p:tags r:id="rId9"/>
            </p:custDataLst>
          </p:nvPr>
        </p:nvSpPr>
        <p:spPr>
          <a:xfrm>
            <a:off x="5672311" y="4840053"/>
            <a:ext cx="3040591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287" name="Straight Connector 42286" hidden="1"/>
          <p:cNvCxnSpPr/>
          <p:nvPr>
            <p:custDataLst>
              <p:tags r:id="rId10"/>
            </p:custDataLst>
          </p:nvPr>
        </p:nvCxnSpPr>
        <p:spPr>
          <a:xfrm>
            <a:off x="3828018" y="3302000"/>
            <a:ext cx="0" cy="1271353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83" name="Straight Connector 42282" hidden="1"/>
          <p:cNvCxnSpPr/>
          <p:nvPr>
            <p:custDataLst>
              <p:tags r:id="rId11"/>
            </p:custDataLst>
          </p:nvPr>
        </p:nvCxnSpPr>
        <p:spPr>
          <a:xfrm>
            <a:off x="3578790" y="3302000"/>
            <a:ext cx="0" cy="1271353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79" name="Straight Connector 42278"/>
          <p:cNvCxnSpPr/>
          <p:nvPr>
            <p:custDataLst>
              <p:tags r:id="rId12"/>
            </p:custDataLst>
          </p:nvPr>
        </p:nvCxnSpPr>
        <p:spPr>
          <a:xfrm>
            <a:off x="2794001" y="4674953"/>
            <a:ext cx="75177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59" name="Rectangle 42258"/>
          <p:cNvSpPr/>
          <p:nvPr>
            <p:custDataLst>
              <p:tags r:id="rId13"/>
            </p:custDataLst>
          </p:nvPr>
        </p:nvSpPr>
        <p:spPr>
          <a:xfrm>
            <a:off x="3578790" y="4573353"/>
            <a:ext cx="249228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255" name="Straight Connector 42254" hidden="1"/>
          <p:cNvCxnSpPr/>
          <p:nvPr>
            <p:custDataLst>
              <p:tags r:id="rId14"/>
            </p:custDataLst>
          </p:nvPr>
        </p:nvCxnSpPr>
        <p:spPr>
          <a:xfrm>
            <a:off x="4525859" y="3302000"/>
            <a:ext cx="0" cy="1004653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51" name="Straight Connector 42250" hidden="1"/>
          <p:cNvCxnSpPr/>
          <p:nvPr>
            <p:custDataLst>
              <p:tags r:id="rId15"/>
            </p:custDataLst>
          </p:nvPr>
        </p:nvCxnSpPr>
        <p:spPr>
          <a:xfrm>
            <a:off x="3578790" y="3302000"/>
            <a:ext cx="0" cy="1004653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49" name="Straight Connector 42248"/>
          <p:cNvCxnSpPr/>
          <p:nvPr>
            <p:custDataLst>
              <p:tags r:id="rId16"/>
            </p:custDataLst>
          </p:nvPr>
        </p:nvCxnSpPr>
        <p:spPr>
          <a:xfrm>
            <a:off x="3036888" y="4408253"/>
            <a:ext cx="0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29" name="Rectangle 42228"/>
          <p:cNvSpPr/>
          <p:nvPr>
            <p:custDataLst>
              <p:tags r:id="rId17"/>
            </p:custDataLst>
          </p:nvPr>
        </p:nvSpPr>
        <p:spPr>
          <a:xfrm>
            <a:off x="3578790" y="4306653"/>
            <a:ext cx="947069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205" name="Straight Connector 42204" hidden="1"/>
          <p:cNvCxnSpPr/>
          <p:nvPr>
            <p:custDataLst>
              <p:tags r:id="rId18"/>
            </p:custDataLst>
          </p:nvPr>
        </p:nvCxnSpPr>
        <p:spPr>
          <a:xfrm>
            <a:off x="4476013" y="2828925"/>
            <a:ext cx="0" cy="12700"/>
          </a:xfrm>
          <a:prstGeom prst="line">
            <a:avLst/>
          </a:prstGeom>
          <a:ln w="12700" cap="flat" cmpd="sng" algn="ctr">
            <a:solidFill>
              <a:srgbClr val="EA161E">
                <a:alpha val="35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92" name="Straight Connector 42191" hidden="1"/>
          <p:cNvCxnSpPr/>
          <p:nvPr>
            <p:custDataLst>
              <p:tags r:id="rId19"/>
            </p:custDataLst>
          </p:nvPr>
        </p:nvCxnSpPr>
        <p:spPr>
          <a:xfrm>
            <a:off x="5124008" y="3492500"/>
            <a:ext cx="0" cy="0"/>
          </a:xfrm>
          <a:prstGeom prst="line">
            <a:avLst/>
          </a:prstGeom>
          <a:ln w="12700" cap="flat" cmpd="sng" algn="ctr">
            <a:solidFill>
              <a:schemeClr val="tx2">
                <a:alpha val="3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78" name="Straight Connector 42177"/>
          <p:cNvCxnSpPr/>
          <p:nvPr>
            <p:custDataLst>
              <p:tags r:id="rId20"/>
            </p:custDataLst>
          </p:nvPr>
        </p:nvCxnSpPr>
        <p:spPr>
          <a:xfrm>
            <a:off x="5146233" y="844660"/>
            <a:ext cx="0" cy="2203340"/>
          </a:xfrm>
          <a:prstGeom prst="line">
            <a:avLst/>
          </a:prstGeom>
          <a:ln w="15875">
            <a:solidFill>
              <a:schemeClr val="tx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57" name="Straight Connector 38356"/>
          <p:cNvCxnSpPr/>
          <p:nvPr>
            <p:custDataLst>
              <p:tags r:id="rId21"/>
            </p:custDataLst>
          </p:nvPr>
        </p:nvCxnSpPr>
        <p:spPr>
          <a:xfrm>
            <a:off x="5345616" y="137858"/>
            <a:ext cx="0" cy="2910142"/>
          </a:xfrm>
          <a:prstGeom prst="line">
            <a:avLst/>
          </a:prstGeom>
          <a:ln w="15875">
            <a:solidFill>
              <a:schemeClr val="tx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46" name="Straight Connector 38345"/>
          <p:cNvCxnSpPr/>
          <p:nvPr>
            <p:custDataLst>
              <p:tags r:id="rId22"/>
            </p:custDataLst>
          </p:nvPr>
        </p:nvCxnSpPr>
        <p:spPr>
          <a:xfrm>
            <a:off x="5744382" y="891497"/>
            <a:ext cx="0" cy="2156503"/>
          </a:xfrm>
          <a:prstGeom prst="line">
            <a:avLst/>
          </a:prstGeom>
          <a:ln w="15875">
            <a:solidFill>
              <a:schemeClr val="tx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74" name="Straight Connector 42173"/>
          <p:cNvCxnSpPr/>
          <p:nvPr>
            <p:custDataLst>
              <p:tags r:id="rId23"/>
            </p:custDataLst>
          </p:nvPr>
        </p:nvCxnSpPr>
        <p:spPr>
          <a:xfrm>
            <a:off x="5844073" y="1645137"/>
            <a:ext cx="0" cy="1402863"/>
          </a:xfrm>
          <a:prstGeom prst="line">
            <a:avLst/>
          </a:prstGeom>
          <a:ln w="15875">
            <a:solidFill>
              <a:schemeClr val="tx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55" name="Straight Connector 42154"/>
          <p:cNvCxnSpPr/>
          <p:nvPr>
            <p:custDataLst>
              <p:tags r:id="rId24"/>
            </p:custDataLst>
          </p:nvPr>
        </p:nvCxnSpPr>
        <p:spPr>
          <a:xfrm>
            <a:off x="6093302" y="2398776"/>
            <a:ext cx="0" cy="649224"/>
          </a:xfrm>
          <a:prstGeom prst="line">
            <a:avLst/>
          </a:prstGeom>
          <a:ln w="15875">
            <a:solidFill>
              <a:schemeClr val="tx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88" name="Straight Connector 42387"/>
          <p:cNvCxnSpPr/>
          <p:nvPr>
            <p:custDataLst>
              <p:tags r:id="rId25"/>
            </p:custDataLst>
          </p:nvPr>
        </p:nvCxnSpPr>
        <p:spPr>
          <a:xfrm>
            <a:off x="8685281" y="621964"/>
            <a:ext cx="0" cy="2426036"/>
          </a:xfrm>
          <a:prstGeom prst="line">
            <a:avLst/>
          </a:prstGeom>
          <a:ln w="15875">
            <a:solidFill>
              <a:schemeClr val="tx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77" name="Straight Connector 42376"/>
          <p:cNvCxnSpPr/>
          <p:nvPr>
            <p:custDataLst>
              <p:tags r:id="rId26"/>
            </p:custDataLst>
          </p:nvPr>
        </p:nvCxnSpPr>
        <p:spPr>
          <a:xfrm>
            <a:off x="8685281" y="1443314"/>
            <a:ext cx="0" cy="1604686"/>
          </a:xfrm>
          <a:prstGeom prst="line">
            <a:avLst/>
          </a:prstGeom>
          <a:ln w="15875">
            <a:solidFill>
              <a:schemeClr val="tx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50" name="Straight Connector 42349"/>
          <p:cNvCxnSpPr/>
          <p:nvPr>
            <p:custDataLst>
              <p:tags r:id="rId27"/>
            </p:custDataLst>
          </p:nvPr>
        </p:nvCxnSpPr>
        <p:spPr>
          <a:xfrm>
            <a:off x="8834818" y="2264664"/>
            <a:ext cx="0" cy="783336"/>
          </a:xfrm>
          <a:prstGeom prst="line">
            <a:avLst/>
          </a:prstGeom>
          <a:ln w="15875">
            <a:solidFill>
              <a:schemeClr val="tx1"/>
            </a:solidFill>
            <a:headEnd type="none"/>
            <a:tailEnd type="none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63" name="Footer Placeholder 38362"/>
          <p:cNvSpPr>
            <a:spLocks noGrp="1"/>
          </p:cNvSpPr>
          <p:nvPr>
            <p:ph type="ftr" sz="quarter" idx="11"/>
          </p:nvPr>
        </p:nvSpPr>
        <p:spPr>
          <a:xfrm>
            <a:off x="2735263" y="5709971"/>
            <a:ext cx="7164224" cy="365125"/>
          </a:xfrm>
        </p:spPr>
        <p:txBody>
          <a:bodyPr/>
          <a:lstStyle/>
          <a:p>
            <a:r>
              <a:rPr lang="en-GB" sz="2000" b="1" dirty="0" smtClean="0">
                <a:solidFill>
                  <a:srgbClr val="000000">
                    <a:tint val="75000"/>
                  </a:srgbClr>
                </a:solidFill>
              </a:rPr>
              <a:t>Timeline for Primary Standardised Assessment 2013-14</a:t>
            </a:r>
            <a:endParaRPr lang="en-US" sz="2000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Rounded Rectangle 7"/>
          <p:cNvSpPr/>
          <p:nvPr>
            <p:custDataLst>
              <p:tags r:id="rId28"/>
            </p:custDataLst>
          </p:nvPr>
        </p:nvSpPr>
        <p:spPr>
          <a:xfrm>
            <a:off x="1584960" y="3048000"/>
            <a:ext cx="9022080" cy="254000"/>
          </a:xfrm>
          <a:prstGeom prst="roundRect">
            <a:avLst/>
          </a:prstGeom>
          <a:gradFill flip="none" rotWithShape="1">
            <a:gsLst>
              <a:gs pos="0">
                <a:srgbClr val="5E5E5E"/>
              </a:gs>
              <a:gs pos="100000">
                <a:srgbClr val="7F7F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>
            <p:custDataLst>
              <p:tags r:id="rId29"/>
            </p:custDataLst>
          </p:nvPr>
        </p:nvSpPr>
        <p:spPr>
          <a:xfrm>
            <a:off x="1584960" y="2794000"/>
            <a:ext cx="498855" cy="276999"/>
          </a:xfrm>
          <a:prstGeom prst="rect">
            <a:avLst/>
          </a:prstGeom>
          <a:noFill/>
        </p:spPr>
        <p:txBody>
          <a:bodyPr vert="horz" wrap="none" rtlCol="0" anchor="b" anchorCtr="0">
            <a:spAutoFit/>
          </a:bodyPr>
          <a:lstStyle/>
          <a:p>
            <a:r>
              <a:rPr lang="en-GB" sz="1200" smtClean="0">
                <a:solidFill>
                  <a:schemeClr val="tx2"/>
                </a:solidFill>
                <a:latin typeface="Calibri" panose="020F0502020204030204" pitchFamily="34" charset="0"/>
              </a:rPr>
              <a:t>2014</a:t>
            </a:r>
            <a:endParaRPr lang="en-GB" sz="12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30"/>
            </p:custDataLst>
          </p:nvPr>
        </p:nvSpPr>
        <p:spPr>
          <a:xfrm>
            <a:off x="1584960" y="3048000"/>
            <a:ext cx="1503680" cy="254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Jan</a:t>
            </a:r>
            <a:endParaRPr lang="en-GB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>
            <p:custDataLst>
              <p:tags r:id="rId31"/>
            </p:custDataLst>
          </p:nvPr>
        </p:nvSpPr>
        <p:spPr>
          <a:xfrm>
            <a:off x="3130178" y="3048000"/>
            <a:ext cx="1503680" cy="254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Feb</a:t>
            </a:r>
            <a:endParaRPr lang="en-GB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>
            <p:custDataLst>
              <p:tags r:id="rId32"/>
            </p:custDataLst>
          </p:nvPr>
        </p:nvSpPr>
        <p:spPr>
          <a:xfrm>
            <a:off x="4525859" y="3048000"/>
            <a:ext cx="1503680" cy="254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Mar</a:t>
            </a:r>
            <a:endParaRPr lang="en-GB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>
            <p:custDataLst>
              <p:tags r:id="rId33"/>
            </p:custDataLst>
          </p:nvPr>
        </p:nvSpPr>
        <p:spPr>
          <a:xfrm>
            <a:off x="6071077" y="3048000"/>
            <a:ext cx="1503680" cy="254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Apr</a:t>
            </a:r>
            <a:endParaRPr lang="en-GB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>
            <p:custDataLst>
              <p:tags r:id="rId34"/>
            </p:custDataLst>
          </p:nvPr>
        </p:nvSpPr>
        <p:spPr>
          <a:xfrm>
            <a:off x="7566449" y="3048000"/>
            <a:ext cx="1503680" cy="254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May</a:t>
            </a:r>
            <a:endParaRPr lang="en-GB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>
            <p:custDataLst>
              <p:tags r:id="rId35"/>
            </p:custDataLst>
          </p:nvPr>
        </p:nvSpPr>
        <p:spPr>
          <a:xfrm>
            <a:off x="9111667" y="3048000"/>
            <a:ext cx="1503680" cy="254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GB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Jun</a:t>
            </a:r>
            <a:endParaRPr lang="en-GB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>
            <p:custDataLst>
              <p:tags r:id="rId36"/>
            </p:custDataLst>
          </p:nvPr>
        </p:nvSpPr>
        <p:spPr>
          <a:xfrm>
            <a:off x="10607040" y="3048000"/>
            <a:ext cx="647613" cy="254000"/>
          </a:xfrm>
          <a:prstGeom prst="rect">
            <a:avLst/>
          </a:prstGeom>
          <a:noFill/>
        </p:spPr>
        <p:txBody>
          <a:bodyPr vert="horz" wrap="none" lIns="127000" tIns="0" rIns="127000" bIns="0" rtlCol="0" anchor="ctr">
            <a:spAutoFit/>
          </a:bodyPr>
          <a:lstStyle/>
          <a:p>
            <a:pPr algn="ctr"/>
            <a:r>
              <a:rPr lang="en-GB" sz="1200" b="1" smtClean="0">
                <a:solidFill>
                  <a:srgbClr val="FF4500"/>
                </a:solidFill>
                <a:latin typeface="Tahoma" panose="020B0604030504040204" pitchFamily="34" charset="0"/>
              </a:rPr>
              <a:t>2014</a:t>
            </a:r>
            <a:endParaRPr lang="en-GB" sz="1200" b="1">
              <a:solidFill>
                <a:srgbClr val="FF4500"/>
              </a:solidFill>
              <a:latin typeface="Tahoma" panose="020B0604030504040204" pitchFamily="34" charset="0"/>
            </a:endParaRPr>
          </a:p>
        </p:txBody>
      </p:sp>
      <p:sp>
        <p:nvSpPr>
          <p:cNvPr id="24" name="Rounded Rectangle 23"/>
          <p:cNvSpPr/>
          <p:nvPr>
            <p:custDataLst>
              <p:tags r:id="rId37"/>
            </p:custDataLst>
          </p:nvPr>
        </p:nvSpPr>
        <p:spPr>
          <a:xfrm>
            <a:off x="1584960" y="3048000"/>
            <a:ext cx="1395681" cy="254000"/>
          </a:xfrm>
          <a:prstGeom prst="roundRect">
            <a:avLst/>
          </a:prstGeom>
          <a:solidFill>
            <a:srgbClr val="FF0000"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8-Point Star 25"/>
          <p:cNvSpPr/>
          <p:nvPr>
            <p:custDataLst>
              <p:tags r:id="rId38"/>
            </p:custDataLst>
          </p:nvPr>
        </p:nvSpPr>
        <p:spPr>
          <a:xfrm>
            <a:off x="9745054" y="3238500"/>
            <a:ext cx="228600" cy="254000"/>
          </a:xfrm>
          <a:prstGeom prst="star8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>
            <p:custDataLst>
              <p:tags r:id="rId39"/>
            </p:custDataLst>
          </p:nvPr>
        </p:nvSpPr>
        <p:spPr>
          <a:xfrm>
            <a:off x="9443429" y="3697188"/>
            <a:ext cx="831850" cy="270843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Data returned to school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31" name="TextBox 30"/>
          <p:cNvSpPr txBox="1"/>
          <p:nvPr>
            <p:custDataLst>
              <p:tags r:id="rId40"/>
            </p:custDataLst>
          </p:nvPr>
        </p:nvSpPr>
        <p:spPr>
          <a:xfrm>
            <a:off x="9579629" y="3517900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16/6/2014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341" name="Flowchart: Merge 42340"/>
          <p:cNvSpPr/>
          <p:nvPr>
            <p:custDataLst>
              <p:tags r:id="rId41"/>
            </p:custDataLst>
          </p:nvPr>
        </p:nvSpPr>
        <p:spPr>
          <a:xfrm rot="16200000">
            <a:off x="8860218" y="2264664"/>
            <a:ext cx="165100" cy="1651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344" name="TextBox 42343"/>
          <p:cNvSpPr txBox="1"/>
          <p:nvPr>
            <p:custDataLst>
              <p:tags r:id="rId42"/>
            </p:custDataLst>
          </p:nvPr>
        </p:nvSpPr>
        <p:spPr>
          <a:xfrm>
            <a:off x="9088818" y="2054438"/>
            <a:ext cx="1454150" cy="406265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Local authority collection of Primary 1 PiM 5 Assesment booklets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347" name="TextBox 42346"/>
          <p:cNvSpPr txBox="1"/>
          <p:nvPr>
            <p:custDataLst>
              <p:tags r:id="rId43"/>
            </p:custDataLst>
          </p:nvPr>
        </p:nvSpPr>
        <p:spPr>
          <a:xfrm>
            <a:off x="9088818" y="2486103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26/5/2014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354" name="Isosceles Triangle 42353"/>
          <p:cNvSpPr/>
          <p:nvPr>
            <p:custDataLst>
              <p:tags r:id="rId44"/>
            </p:custDataLst>
          </p:nvPr>
        </p:nvSpPr>
        <p:spPr>
          <a:xfrm>
            <a:off x="8548756" y="3238500"/>
            <a:ext cx="228600" cy="2540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359" name="TextBox 42358"/>
          <p:cNvSpPr txBox="1"/>
          <p:nvPr>
            <p:custDataLst>
              <p:tags r:id="rId45"/>
            </p:custDataLst>
          </p:nvPr>
        </p:nvSpPr>
        <p:spPr>
          <a:xfrm>
            <a:off x="8091556" y="3697188"/>
            <a:ext cx="1143000" cy="135422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End of testing block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362" name="TextBox 42361"/>
          <p:cNvSpPr txBox="1"/>
          <p:nvPr>
            <p:custDataLst>
              <p:tags r:id="rId46"/>
            </p:custDataLst>
          </p:nvPr>
        </p:nvSpPr>
        <p:spPr>
          <a:xfrm>
            <a:off x="8383331" y="3517900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23/5/2014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370" name="Flowchart: Merge 42369"/>
          <p:cNvSpPr/>
          <p:nvPr>
            <p:custDataLst>
              <p:tags r:id="rId47"/>
            </p:custDataLst>
          </p:nvPr>
        </p:nvSpPr>
        <p:spPr>
          <a:xfrm rot="16200000">
            <a:off x="8710681" y="1443314"/>
            <a:ext cx="165100" cy="1651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373" name="TextBox 42372"/>
          <p:cNvSpPr txBox="1"/>
          <p:nvPr>
            <p:custDataLst>
              <p:tags r:id="rId48"/>
            </p:custDataLst>
          </p:nvPr>
        </p:nvSpPr>
        <p:spPr>
          <a:xfrm>
            <a:off x="8939281" y="1233088"/>
            <a:ext cx="1466850" cy="406265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Final date for entering P1 YARC data to on-line portal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375" name="TextBox 42374"/>
          <p:cNvSpPr txBox="1"/>
          <p:nvPr>
            <p:custDataLst>
              <p:tags r:id="rId49"/>
            </p:custDataLst>
          </p:nvPr>
        </p:nvSpPr>
        <p:spPr>
          <a:xfrm>
            <a:off x="8939281" y="1664753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23/5/2014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382" name="Flowchart: Merge 42381"/>
          <p:cNvSpPr/>
          <p:nvPr>
            <p:custDataLst>
              <p:tags r:id="rId50"/>
            </p:custDataLst>
          </p:nvPr>
        </p:nvSpPr>
        <p:spPr>
          <a:xfrm rot="16200000">
            <a:off x="8710681" y="621964"/>
            <a:ext cx="165100" cy="1651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384" name="TextBox 42383"/>
          <p:cNvSpPr txBox="1"/>
          <p:nvPr>
            <p:custDataLst>
              <p:tags r:id="rId51"/>
            </p:custDataLst>
          </p:nvPr>
        </p:nvSpPr>
        <p:spPr>
          <a:xfrm>
            <a:off x="8939281" y="479449"/>
            <a:ext cx="1420813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Finish date for Primary 1 PiM 5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386" name="TextBox 42385"/>
          <p:cNvSpPr txBox="1"/>
          <p:nvPr>
            <p:custDataLst>
              <p:tags r:id="rId52"/>
            </p:custDataLst>
          </p:nvPr>
        </p:nvSpPr>
        <p:spPr>
          <a:xfrm>
            <a:off x="8939281" y="775692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23/5/2014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390" name="Isosceles Triangle 42389"/>
          <p:cNvSpPr/>
          <p:nvPr>
            <p:custDataLst>
              <p:tags r:id="rId53"/>
            </p:custDataLst>
          </p:nvPr>
        </p:nvSpPr>
        <p:spPr>
          <a:xfrm>
            <a:off x="7003538" y="3238500"/>
            <a:ext cx="228600" cy="254000"/>
          </a:xfrm>
          <a:prstGeom prst="triangl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393" name="TextBox 42392"/>
          <p:cNvSpPr txBox="1"/>
          <p:nvPr>
            <p:custDataLst>
              <p:tags r:id="rId54"/>
            </p:custDataLst>
          </p:nvPr>
        </p:nvSpPr>
        <p:spPr>
          <a:xfrm>
            <a:off x="6448706" y="3697188"/>
            <a:ext cx="1338263" cy="40626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Start date for administration of YARC and PiM4 with P1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395" name="TextBox 42394"/>
          <p:cNvSpPr txBox="1"/>
          <p:nvPr>
            <p:custDataLst>
              <p:tags r:id="rId55"/>
            </p:custDataLst>
          </p:nvPr>
        </p:nvSpPr>
        <p:spPr>
          <a:xfrm>
            <a:off x="6838113" y="3517900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22/4/2014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399" name="Flowchart: Merge 42398"/>
          <p:cNvSpPr/>
          <p:nvPr>
            <p:custDataLst>
              <p:tags r:id="rId56"/>
            </p:custDataLst>
          </p:nvPr>
        </p:nvSpPr>
        <p:spPr>
          <a:xfrm rot="16200000">
            <a:off x="6118702" y="2398776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45" name="TextBox 42144"/>
          <p:cNvSpPr txBox="1"/>
          <p:nvPr>
            <p:custDataLst>
              <p:tags r:id="rId57"/>
            </p:custDataLst>
          </p:nvPr>
        </p:nvSpPr>
        <p:spPr>
          <a:xfrm>
            <a:off x="6347302" y="2256261"/>
            <a:ext cx="1368425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WebEx On-Line training 3.45-4.15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151" name="TextBox 42150"/>
          <p:cNvSpPr txBox="1"/>
          <p:nvPr>
            <p:custDataLst>
              <p:tags r:id="rId58"/>
            </p:custDataLst>
          </p:nvPr>
        </p:nvSpPr>
        <p:spPr>
          <a:xfrm>
            <a:off x="6347302" y="2552504"/>
            <a:ext cx="493725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1/4/2014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165" name="Flowchart: Merge 42164"/>
          <p:cNvSpPr/>
          <p:nvPr>
            <p:custDataLst>
              <p:tags r:id="rId59"/>
            </p:custDataLst>
          </p:nvPr>
        </p:nvSpPr>
        <p:spPr>
          <a:xfrm rot="16200000">
            <a:off x="5869473" y="1645137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68" name="TextBox 42167"/>
          <p:cNvSpPr txBox="1"/>
          <p:nvPr>
            <p:custDataLst>
              <p:tags r:id="rId60"/>
            </p:custDataLst>
          </p:nvPr>
        </p:nvSpPr>
        <p:spPr>
          <a:xfrm>
            <a:off x="6098073" y="1502621"/>
            <a:ext cx="1368425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WebEx On-Line training 3.45-4.15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171" name="TextBox 42170"/>
          <p:cNvSpPr txBox="1"/>
          <p:nvPr>
            <p:custDataLst>
              <p:tags r:id="rId61"/>
            </p:custDataLst>
          </p:nvPr>
        </p:nvSpPr>
        <p:spPr>
          <a:xfrm>
            <a:off x="6098073" y="1798864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27/3/2014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38340" name="Flowchart: Merge 38339"/>
          <p:cNvSpPr/>
          <p:nvPr>
            <p:custDataLst>
              <p:tags r:id="rId62"/>
            </p:custDataLst>
          </p:nvPr>
        </p:nvSpPr>
        <p:spPr>
          <a:xfrm rot="16200000">
            <a:off x="5769782" y="891497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342" name="TextBox 38341"/>
          <p:cNvSpPr txBox="1"/>
          <p:nvPr>
            <p:custDataLst>
              <p:tags r:id="rId63"/>
            </p:custDataLst>
          </p:nvPr>
        </p:nvSpPr>
        <p:spPr>
          <a:xfrm>
            <a:off x="5998382" y="748982"/>
            <a:ext cx="1368425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WebEx On-Line training 3.45-4.15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38344" name="TextBox 38343"/>
          <p:cNvSpPr txBox="1"/>
          <p:nvPr>
            <p:custDataLst>
              <p:tags r:id="rId64"/>
            </p:custDataLst>
          </p:nvPr>
        </p:nvSpPr>
        <p:spPr>
          <a:xfrm>
            <a:off x="5998382" y="1045225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25/3/2014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38351" name="Flowchart: Merge 38350"/>
          <p:cNvSpPr/>
          <p:nvPr>
            <p:custDataLst>
              <p:tags r:id="rId65"/>
            </p:custDataLst>
          </p:nvPr>
        </p:nvSpPr>
        <p:spPr>
          <a:xfrm rot="16200000">
            <a:off x="5371016" y="137858"/>
            <a:ext cx="228600" cy="2286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353" name="TextBox 38352"/>
          <p:cNvSpPr txBox="1"/>
          <p:nvPr>
            <p:custDataLst>
              <p:tags r:id="rId66"/>
            </p:custDataLst>
          </p:nvPr>
        </p:nvSpPr>
        <p:spPr>
          <a:xfrm>
            <a:off x="5663116" y="27092"/>
            <a:ext cx="1592263" cy="270843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PiM and NGRT assessments available for P4 and P7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38355" name="TextBox 38354"/>
          <p:cNvSpPr txBox="1"/>
          <p:nvPr>
            <p:custDataLst>
              <p:tags r:id="rId67"/>
            </p:custDataLst>
          </p:nvPr>
        </p:nvSpPr>
        <p:spPr>
          <a:xfrm>
            <a:off x="5663116" y="323335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17/3/2014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38362" name="Flowchart: Merge 38361"/>
          <p:cNvSpPr/>
          <p:nvPr>
            <p:custDataLst>
              <p:tags r:id="rId68"/>
            </p:custDataLst>
          </p:nvPr>
        </p:nvSpPr>
        <p:spPr>
          <a:xfrm rot="5400000" flipH="1">
            <a:off x="4950626" y="857534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365" name="TextBox 38364"/>
          <p:cNvSpPr txBox="1"/>
          <p:nvPr>
            <p:custDataLst>
              <p:tags r:id="rId69"/>
            </p:custDataLst>
          </p:nvPr>
        </p:nvSpPr>
        <p:spPr>
          <a:xfrm>
            <a:off x="3712632" y="647307"/>
            <a:ext cx="1241425" cy="406265"/>
          </a:xfrm>
          <a:prstGeom prst="rect">
            <a:avLst/>
          </a:prstGeom>
          <a:noFill/>
        </p:spPr>
        <p:txBody>
          <a:bodyPr vert="horz" wrap="square" lIns="0" tIns="0" rIns="0" bIns="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100" dirty="0" smtClean="0">
                <a:solidFill>
                  <a:srgbClr val="000001"/>
                </a:solidFill>
              </a:rPr>
              <a:t>CPD Offered using on YARC and PiM5 </a:t>
            </a:r>
          </a:p>
          <a:p>
            <a:pPr>
              <a:lnSpc>
                <a:spcPct val="80000"/>
              </a:lnSpc>
            </a:pPr>
            <a:r>
              <a:rPr lang="en-GB" sz="1100" dirty="0" smtClean="0">
                <a:solidFill>
                  <a:srgbClr val="000001"/>
                </a:solidFill>
              </a:rPr>
              <a:t>CF1925</a:t>
            </a:r>
            <a:endParaRPr lang="en-GB" sz="1100" dirty="0">
              <a:solidFill>
                <a:srgbClr val="000001"/>
              </a:solidFill>
            </a:endParaRPr>
          </a:p>
        </p:txBody>
      </p:sp>
      <p:sp>
        <p:nvSpPr>
          <p:cNvPr id="38367" name="TextBox 38366"/>
          <p:cNvSpPr txBox="1"/>
          <p:nvPr>
            <p:custDataLst>
              <p:tags r:id="rId70"/>
            </p:custDataLst>
          </p:nvPr>
        </p:nvSpPr>
        <p:spPr>
          <a:xfrm>
            <a:off x="3704469" y="1059178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0">
            <a:spAutoFit/>
          </a:bodyPr>
          <a:lstStyle/>
          <a:p>
            <a:r>
              <a:rPr lang="en-GB" sz="1000" dirty="0" smtClean="0">
                <a:solidFill>
                  <a:schemeClr val="tx2"/>
                </a:solidFill>
              </a:rPr>
              <a:t>13/3/2014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42182" name="Diamond 42181"/>
          <p:cNvSpPr/>
          <p:nvPr>
            <p:custDataLst>
              <p:tags r:id="rId71"/>
            </p:custDataLst>
          </p:nvPr>
        </p:nvSpPr>
        <p:spPr>
          <a:xfrm>
            <a:off x="5009708" y="3238500"/>
            <a:ext cx="228600" cy="254000"/>
          </a:xfrm>
          <a:prstGeom prst="diamond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87" name="TextBox 42186"/>
          <p:cNvSpPr txBox="1"/>
          <p:nvPr>
            <p:custDataLst>
              <p:tags r:id="rId72"/>
            </p:custDataLst>
          </p:nvPr>
        </p:nvSpPr>
        <p:spPr>
          <a:xfrm>
            <a:off x="4463608" y="3671788"/>
            <a:ext cx="1320800" cy="40626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Name of WebEx training participants to Heather Killen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189" name="TextBox 42188"/>
          <p:cNvSpPr txBox="1"/>
          <p:nvPr>
            <p:custDataLst>
              <p:tags r:id="rId73"/>
            </p:custDataLst>
          </p:nvPr>
        </p:nvSpPr>
        <p:spPr>
          <a:xfrm>
            <a:off x="4844284" y="3492500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13/3/2014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196" name="Diamond 42195"/>
          <p:cNvSpPr/>
          <p:nvPr>
            <p:custDataLst>
              <p:tags r:id="rId74"/>
            </p:custDataLst>
          </p:nvPr>
        </p:nvSpPr>
        <p:spPr>
          <a:xfrm>
            <a:off x="4361713" y="2857500"/>
            <a:ext cx="228600" cy="254000"/>
          </a:xfrm>
          <a:prstGeom prst="diamond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99" name="TextBox 42198"/>
          <p:cNvSpPr txBox="1"/>
          <p:nvPr>
            <p:custDataLst>
              <p:tags r:id="rId75"/>
            </p:custDataLst>
          </p:nvPr>
        </p:nvSpPr>
        <p:spPr>
          <a:xfrm>
            <a:off x="4102157" y="2259247"/>
            <a:ext cx="747712" cy="406265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100" smtClean="0"/>
              <a:t>Last date for booking CPD CF1925</a:t>
            </a:r>
            <a:endParaRPr lang="en-GB" sz="1100"/>
          </a:p>
        </p:txBody>
      </p:sp>
      <p:sp>
        <p:nvSpPr>
          <p:cNvPr id="42201" name="TextBox 42200"/>
          <p:cNvSpPr txBox="1"/>
          <p:nvPr>
            <p:custDataLst>
              <p:tags r:id="rId76"/>
            </p:custDataLst>
          </p:nvPr>
        </p:nvSpPr>
        <p:spPr>
          <a:xfrm>
            <a:off x="4196288" y="2690912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28/2/2014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209" name="Diamond 42208"/>
          <p:cNvSpPr/>
          <p:nvPr>
            <p:custDataLst>
              <p:tags r:id="rId77"/>
            </p:custDataLst>
          </p:nvPr>
        </p:nvSpPr>
        <p:spPr>
          <a:xfrm>
            <a:off x="3165415" y="3238500"/>
            <a:ext cx="228600" cy="254000"/>
          </a:xfrm>
          <a:prstGeom prst="diamond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214" name="TextBox 42213"/>
          <p:cNvSpPr txBox="1"/>
          <p:nvPr>
            <p:custDataLst>
              <p:tags r:id="rId78"/>
            </p:custDataLst>
          </p:nvPr>
        </p:nvSpPr>
        <p:spPr>
          <a:xfrm>
            <a:off x="2639952" y="3697188"/>
            <a:ext cx="1279525" cy="40626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Name of standardised test school contact to Joanne Burns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217" name="TextBox 42216"/>
          <p:cNvSpPr txBox="1"/>
          <p:nvPr>
            <p:custDataLst>
              <p:tags r:id="rId79"/>
            </p:custDataLst>
          </p:nvPr>
        </p:nvSpPr>
        <p:spPr>
          <a:xfrm>
            <a:off x="3032852" y="3517900"/>
            <a:ext cx="493725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4/2/2014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220" name="Isosceles Triangle 42219"/>
          <p:cNvSpPr/>
          <p:nvPr>
            <p:custDataLst>
              <p:tags r:id="rId80"/>
            </p:custDataLst>
          </p:nvPr>
        </p:nvSpPr>
        <p:spPr>
          <a:xfrm rot="10800000">
            <a:off x="2778395" y="2800350"/>
            <a:ext cx="304800" cy="330200"/>
          </a:xfrm>
          <a:prstGeom prst="triangle">
            <a:avLst/>
          </a:prstGeom>
          <a:solidFill>
            <a:srgbClr val="31688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224" name="TextBox 42223"/>
          <p:cNvSpPr txBox="1"/>
          <p:nvPr>
            <p:custDataLst>
              <p:tags r:id="rId81"/>
            </p:custDataLst>
          </p:nvPr>
        </p:nvSpPr>
        <p:spPr>
          <a:xfrm>
            <a:off x="2441051" y="2337519"/>
            <a:ext cx="979487" cy="270843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100" smtClean="0">
                <a:solidFill>
                  <a:srgbClr val="000001"/>
                </a:solidFill>
              </a:rPr>
              <a:t>Headteacher CfE Meeting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227" name="TextBox 42226"/>
          <p:cNvSpPr txBox="1"/>
          <p:nvPr>
            <p:custDataLst>
              <p:tags r:id="rId82"/>
            </p:custDataLst>
          </p:nvPr>
        </p:nvSpPr>
        <p:spPr>
          <a:xfrm>
            <a:off x="2651070" y="2633762"/>
            <a:ext cx="559449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n-GB" sz="1000" smtClean="0">
                <a:solidFill>
                  <a:schemeClr val="tx2"/>
                </a:solidFill>
              </a:rPr>
              <a:t>28/1/2014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235" name="TextBox 42234"/>
          <p:cNvSpPr txBox="1"/>
          <p:nvPr>
            <p:custDataLst>
              <p:tags r:id="rId83"/>
            </p:custDataLst>
          </p:nvPr>
        </p:nvSpPr>
        <p:spPr>
          <a:xfrm>
            <a:off x="203200" y="4324433"/>
            <a:ext cx="309874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GB" sz="1100" smtClean="0">
                <a:solidFill>
                  <a:srgbClr val="000001"/>
                </a:solidFill>
              </a:rPr>
              <a:t>Schools to use dummy test to check IT hardware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239" name="TextBox 42238"/>
          <p:cNvSpPr txBox="1"/>
          <p:nvPr>
            <p:custDataLst>
              <p:tags r:id="rId84"/>
            </p:custDataLst>
          </p:nvPr>
        </p:nvSpPr>
        <p:spPr>
          <a:xfrm>
            <a:off x="2869177" y="4332053"/>
            <a:ext cx="709613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smtClean="0">
                <a:solidFill>
                  <a:schemeClr val="tx2"/>
                </a:solidFill>
              </a:rPr>
              <a:t>10/2/2014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242" name="TextBox 42241"/>
          <p:cNvSpPr txBox="1"/>
          <p:nvPr>
            <p:custDataLst>
              <p:tags r:id="rId85"/>
            </p:custDataLst>
          </p:nvPr>
        </p:nvSpPr>
        <p:spPr>
          <a:xfrm>
            <a:off x="4525859" y="4332053"/>
            <a:ext cx="646113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smtClean="0">
                <a:solidFill>
                  <a:schemeClr val="tx2"/>
                </a:solidFill>
              </a:rPr>
              <a:t>28/2/2014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262" name="TextBox 42261"/>
          <p:cNvSpPr txBox="1"/>
          <p:nvPr>
            <p:custDataLst>
              <p:tags r:id="rId86"/>
            </p:custDataLst>
          </p:nvPr>
        </p:nvSpPr>
        <p:spPr>
          <a:xfrm>
            <a:off x="203200" y="4591133"/>
            <a:ext cx="2941587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GB" sz="1100" smtClean="0">
                <a:solidFill>
                  <a:srgbClr val="000001"/>
                </a:solidFill>
              </a:rPr>
              <a:t>P1 assessment material delivered to schools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268" name="TextBox 42267"/>
          <p:cNvSpPr txBox="1"/>
          <p:nvPr>
            <p:custDataLst>
              <p:tags r:id="rId87"/>
            </p:custDataLst>
          </p:nvPr>
        </p:nvSpPr>
        <p:spPr>
          <a:xfrm>
            <a:off x="2869177" y="4598753"/>
            <a:ext cx="709613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smtClean="0">
                <a:solidFill>
                  <a:schemeClr val="tx2"/>
                </a:solidFill>
              </a:rPr>
              <a:t>10/2/2014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272" name="TextBox 42271"/>
          <p:cNvSpPr txBox="1"/>
          <p:nvPr>
            <p:custDataLst>
              <p:tags r:id="rId88"/>
            </p:custDataLst>
          </p:nvPr>
        </p:nvSpPr>
        <p:spPr>
          <a:xfrm>
            <a:off x="3828018" y="4598753"/>
            <a:ext cx="646113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smtClean="0">
                <a:solidFill>
                  <a:schemeClr val="tx2"/>
                </a:solidFill>
              </a:rPr>
              <a:t>14/2/2014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296" name="TextBox 42295"/>
          <p:cNvSpPr txBox="1"/>
          <p:nvPr>
            <p:custDataLst>
              <p:tags r:id="rId89"/>
            </p:custDataLst>
          </p:nvPr>
        </p:nvSpPr>
        <p:spPr>
          <a:xfrm>
            <a:off x="203200" y="4857833"/>
            <a:ext cx="3403870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GB" sz="1100" smtClean="0">
                <a:solidFill>
                  <a:srgbClr val="000001"/>
                </a:solidFill>
              </a:rPr>
              <a:t>P4 and P7 on-line assessments NGRT, PiM carried out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302" name="TextBox 42301"/>
          <p:cNvSpPr txBox="1"/>
          <p:nvPr>
            <p:custDataLst>
              <p:tags r:id="rId90"/>
            </p:custDataLst>
          </p:nvPr>
        </p:nvSpPr>
        <p:spPr>
          <a:xfrm>
            <a:off x="4962698" y="4865453"/>
            <a:ext cx="709613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smtClean="0">
                <a:solidFill>
                  <a:schemeClr val="tx2"/>
                </a:solidFill>
              </a:rPr>
              <a:t>24/3/2014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305" name="TextBox 42304"/>
          <p:cNvSpPr txBox="1"/>
          <p:nvPr>
            <p:custDataLst>
              <p:tags r:id="rId91"/>
            </p:custDataLst>
          </p:nvPr>
        </p:nvSpPr>
        <p:spPr>
          <a:xfrm>
            <a:off x="8712902" y="4865453"/>
            <a:ext cx="646113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smtClean="0">
                <a:solidFill>
                  <a:schemeClr val="tx2"/>
                </a:solidFill>
              </a:rPr>
              <a:t>23/5/2014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326" name="TextBox 42325"/>
          <p:cNvSpPr txBox="1"/>
          <p:nvPr>
            <p:custDataLst>
              <p:tags r:id="rId92"/>
            </p:custDataLst>
          </p:nvPr>
        </p:nvSpPr>
        <p:spPr>
          <a:xfrm>
            <a:off x="203200" y="5124533"/>
            <a:ext cx="3539858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GB" sz="1100" smtClean="0">
                <a:solidFill>
                  <a:srgbClr val="000001"/>
                </a:solidFill>
              </a:rPr>
              <a:t>P1 YARC and PiM5 assessments carried out</a:t>
            </a:r>
            <a:endParaRPr lang="en-GB" sz="1100">
              <a:solidFill>
                <a:srgbClr val="000001"/>
              </a:solidFill>
            </a:endParaRPr>
          </a:p>
        </p:txBody>
      </p:sp>
      <p:sp>
        <p:nvSpPr>
          <p:cNvPr id="42330" name="TextBox 42329"/>
          <p:cNvSpPr txBox="1"/>
          <p:nvPr>
            <p:custDataLst>
              <p:tags r:id="rId93"/>
            </p:custDataLst>
          </p:nvPr>
        </p:nvSpPr>
        <p:spPr>
          <a:xfrm>
            <a:off x="6408225" y="5132153"/>
            <a:ext cx="709613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smtClean="0">
                <a:solidFill>
                  <a:schemeClr val="tx2"/>
                </a:solidFill>
              </a:rPr>
              <a:t>22/4/2014</a:t>
            </a:r>
            <a:endParaRPr lang="en-GB" sz="1000">
              <a:solidFill>
                <a:schemeClr val="tx2"/>
              </a:solidFill>
            </a:endParaRPr>
          </a:p>
        </p:txBody>
      </p:sp>
      <p:sp>
        <p:nvSpPr>
          <p:cNvPr id="42334" name="TextBox 42333"/>
          <p:cNvSpPr txBox="1"/>
          <p:nvPr>
            <p:custDataLst>
              <p:tags r:id="rId94"/>
            </p:custDataLst>
          </p:nvPr>
        </p:nvSpPr>
        <p:spPr>
          <a:xfrm>
            <a:off x="8712902" y="5132153"/>
            <a:ext cx="646113" cy="1524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GB" sz="1000" smtClean="0">
                <a:solidFill>
                  <a:schemeClr val="tx2"/>
                </a:solidFill>
              </a:rPr>
              <a:t>23/5/2014</a:t>
            </a:r>
            <a:endParaRPr lang="en-GB" sz="100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11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jI4ZmNlZmRmLTEwMDctNGFiYi1hMDU1LTQxMWYyZDRhYWE4ZiIsIlRpdGxlU2hhcGVOYW1lIjoiVGV4dEJveCAyOCIsIkRhdGVTaGFwZU5hbWUiOiJUZXh0Qm94IDMwIiwiTWFya2VyU2hhcGVOYW1lIjoiOC1Qb2ludCBTdGFyIDI1IiwiQ29ubmVjdG9yU2hhcGVOYW1lIjpudWxsfSx7Ik1pbGVzdG9uZUlkIjoiNTFjZjVhNjktNTBmYi00MjMxLTg2YjctOTZmZTA3MTI0OWQ0IiwiVGl0bGVTaGFwZU5hbWUiOiJUZXh0Qm94IDQyMzQzIiwiRGF0ZVNoYXBlTmFtZSI6IlRleHRCb3ggNDIzNDYiLCJNYXJrZXJTaGFwZU5hbWUiOiJGbG93Y2hhcnQ6IE1lcmdlIDQyMzQwIiwiQ29ubmVjdG9yU2hhcGVOYW1lIjoiU3RyYWlnaHQgQ29ubmVjdG9yIDQyMzQ5In0seyJNaWxlc3RvbmVJZCI6Ijg4ZDgxZGYwLTBmNjMtNDFhMy05OTNmLTIwZjExZWFiMDMxNiIsIlRpdGxlU2hhcGVOYW1lIjoiVGV4dEJveCA0MjM1OCIsIkRhdGVTaGFwZU5hbWUiOiJUZXh0Qm94IDQyMzYxIiwiTWFya2VyU2hhcGVOYW1lIjoiSXNvc2NlbGVzIFRyaWFuZ2xlIDQyMzUzIiwiQ29ubmVjdG9yU2hhcGVOYW1lIjpudWxsfSx7Ik1pbGVzdG9uZUlkIjoiZjVhMzE0NGQtZTQ2Yy00YjM4LTllMzUtMDQ1NTk0MWQyMDlhIiwiVGl0bGVTaGFwZU5hbWUiOiJUZXh0Qm94IDQyMzcyIiwiRGF0ZVNoYXBlTmFtZSI6IlRleHRCb3ggNDIzNzQiLCJNYXJrZXJTaGFwZU5hbWUiOiJGbG93Y2hhcnQ6IE1lcmdlIDQyMzY5IiwiQ29ubmVjdG9yU2hhcGVOYW1lIjoiU3RyYWlnaHQgQ29ubmVjdG9yIDQyMzc2In0seyJNaWxlc3RvbmVJZCI6IjIxZWJhNmJiLTdkMGItNGNhMC1hM2QxLTQxMTEwNDg1ZTlkYyIsIlRpdGxlU2hhcGVOYW1lIjoiVGV4dEJveCA0MjM4MyIsIkRhdGVTaGFwZU5hbWUiOiJUZXh0Qm94IDQyMzg1IiwiTWFya2VyU2hhcGVOYW1lIjoiRmxvd2NoYXJ0OiBNZXJnZSA0MjM4MSIsIkNvbm5lY3RvclNoYXBlTmFtZSI6IlN0cmFpZ2h0IENvbm5lY3RvciA0MjM4NyJ9LHsiTWlsZXN0b25lSWQiOiI4ZmZmYjhjOC0yZDcyLTQ1MjMtYjdmNC03M2RmMTRmN2ZiMGMiLCJUaXRsZVNoYXBlTmFtZSI6IlRleHRCb3ggNDIzOTIiLCJEYXRlU2hhcGVOYW1lIjoiVGV4dEJveCA0MjM5NCIsIk1hcmtlclNoYXBlTmFtZSI6Iklzb3NjZWxlcyBUcmlhbmdsZSA0MjM4OSIsIkNvbm5lY3RvclNoYXBlTmFtZSI6bnVsbH0seyJNaWxlc3RvbmVJZCI6IjlhMGMzZjk2LTlkNTktNDMxZC1hZDZlLTkxMjRiNWIxOWRmZSIsIlRpdGxlU2hhcGVOYW1lIjoiVGV4dEJveCA0MjE0NCIsIkRhdGVTaGFwZU5hbWUiOiJUZXh0Qm94IDQyMTUwIiwiTWFya2VyU2hhcGVOYW1lIjoiRmxvd2NoYXJ0OiBNZXJnZSA0MjM5OCIsIkNvbm5lY3RvclNoYXBlTmFtZSI6IlN0cmFpZ2h0IENvbm5lY3RvciA0MjE1NCJ9LHsiTWlsZXN0b25lSWQiOiI2ODEwMzBkYS00NTZlLTQ0ODktYTgxMy1mZmUyOTdjNTU4OGUiLCJUaXRsZVNoYXBlTmFtZSI6IlRleHRCb3ggNDIxNjciLCJEYXRlU2hhcGVOYW1lIjoiVGV4dEJveCA0MjE3MCIsIk1hcmtlclNoYXBlTmFtZSI6IkZsb3djaGFydDogTWVyZ2UgNDIxNjQiLCJDb25uZWN0b3JTaGFwZU5hbWUiOiJTdHJhaWdodCBDb25uZWN0b3IgNDIxNzMifSx7Ik1pbGVzdG9uZUlkIjoiMTdlYzYzMmItYTcyMy00NmNjLTk1NzEtMjM5NjM4ODRkODQzIiwiVGl0bGVTaGFwZU5hbWUiOiJUZXh0Qm94IDM4MzQxIiwiRGF0ZVNoYXBlTmFtZSI6IlRleHRCb3ggMzgzNDMiLCJNYXJrZXJTaGFwZU5hbWUiOiJGbG93Y2hhcnQ6IE1lcmdlIDM4MzM5IiwiQ29ubmVjdG9yU2hhcGVOYW1lIjoiU3RyYWlnaHQgQ29ubmVjdG9yIDM4MzQ1In0seyJNaWxlc3RvbmVJZCI6ImQxMTMzODBiLTlkMGItNGVhNS1iN2I4LTU2MTFlMmVkNzg2MCIsIlRpdGxlU2hhcGVOYW1lIjoiVGV4dEJveCAzODM1MiIsIkRhdGVTaGFwZU5hbWUiOiJUZXh0Qm94IDM4MzU0IiwiTWFya2VyU2hhcGVOYW1lIjoiRmxvd2NoYXJ0OiBNZXJnZSAzODM1MCIsIkNvbm5lY3RvclNoYXBlTmFtZSI6IlN0cmFpZ2h0IENvbm5lY3RvciAzODM1NiJ9LHsiTWlsZXN0b25lSWQiOiJkMDNlMWFmYy1iMDc4LTQ5MGUtODk1NS1kNDYwOGFiMmExYzgiLCJUaXRsZVNoYXBlTmFtZSI6IlRleHRCb3ggMzgzNjQiLCJEYXRlU2hhcGVOYW1lIjoiVGV4dEJveCAzODM2NiIsIk1hcmtlclNoYXBlTmFtZSI6IkZsb3djaGFydDogTWVyZ2UgMzgzNjEiLCJDb25uZWN0b3JTaGFwZU5hbWUiOiJTdHJhaWdodCBDb25uZWN0b3IgNDIxNzcifSx7Ik1pbGVzdG9uZUlkIjoiMTU5M2YzMmEtMjc4OS00YzFkLTgxZGMtMGNlYjgzOTYyYmYzIiwiVGl0bGVTaGFwZU5hbWUiOiJUZXh0Qm94IDQyMTg2IiwiRGF0ZVNoYXBlTmFtZSI6IlRleHRCb3ggNDIxODgiLCJNYXJrZXJTaGFwZU5hbWUiOiJEaWFtb25kIDQyMTgxIiwiQ29ubmVjdG9yU2hhcGVOYW1lIjoiU3RyYWlnaHQgQ29ubmVjdG9yIDQyMTkxIn0seyJNaWxlc3RvbmVJZCI6IjUzYjU3NTUyLWM1NDYtNGVjYy05ODkxLWFjMmYxZDJjMjcxYyIsIlRpdGxlU2hhcGVOYW1lIjoiVGV4dEJveCA0MjE5OCIsIkRhdGVTaGFwZU5hbWUiOiJUZXh0Qm94IDQyMjAwIiwiTWFya2VyU2hhcGVOYW1lIjoiRGlhbW9uZCA0MjE5NSIsIkNvbm5lY3RvclNoYXBlTmFtZSI6IlN0cmFpZ2h0IENvbm5lY3RvciA0MjIwNCJ9LHsiTWlsZXN0b25lSWQiOiI3ZDFkN2YwZC1lZWU1LTRmYmQtOTY1My1hMTEyMWY1YTVmMzUiLCJUaXRsZVNoYXBlTmFtZSI6IlRleHRCb3ggNDIyMTMiLCJEYXRlU2hhcGVOYW1lIjoiVGV4dEJveCA0MjIxNiIsIk1hcmtlclNoYXBlTmFtZSI6IkRpYW1vbmQgNDIyMDgiLCJDb25uZWN0b3JTaGFwZU5hbWUiOm51bGx9LHsiTWlsZXN0b25lSWQiOiI2MTgwZDdmZS1kYmEzLTRiYWEtYjk4Yi0yOWZmN2QwYmQxNWMiLCJUaXRsZVNoYXBlTmFtZSI6IlRleHRCb3ggNDIyMjMiLCJEYXRlU2hhcGVOYW1lIjoiVGV4dEJveCA0MjIyNiIsIk1hcmtlclNoYXBlTmFtZSI6Iklzb3NjZWxlcyBUcmlhbmdsZSA0MjIxOSIsIkNvbm5lY3RvclNoYXBlTmFtZSI6bnVsbH1dLCJUYXNrcyI6W3siVGFza0lkIjoiMDNhZGZiODAtMjY5YS00ZmI1LWEwNTctZjE3OTNjYzE0ZTQzIiwiVGl0bGVTaGFwZU5hbWUiOiJUZXh0Qm94IDQyMjM0IiwiRHVyYXRpb25UZXh0U2hhcGVOYW1lIjpudWxsLCJTZWdtZW50U2hhcGVOYW1lIjoiUmVjdGFuZ2xlIDQyMjI4IiwiVmVydGljYWxMZWZ0Q29ubmVjdG9yU2hhcGVOYW1lIjoiU3RyYWlnaHQgQ29ubmVjdG9yIDQyMjUwIiwiVmVydGljYWxSaWdodENvbm5lY3RvclNoYXBlTmFtZSI6IlN0cmFpZ2h0IENvbm5lY3RvciA0MjI1NCIsIkhvcml6b250YWxDb25uZWN0b3JTaGFwZU5hbWUiOiJTdHJhaWdodCBDb25uZWN0b3IgNDIyNDgiLCJMZWZ0RGF0ZVNoYXBlTmFtZSI6IlRleHRCb3ggNDIyMzgiLCJSaWdodERhdGVTaGFwZU5hbWUiOiJUZXh0Qm94IDQyMjQxIiwiT3V0c2lkZVBlcmNlbnRhZ2VTaGFwZU5hbWUiOm51bGwsIkluc2lkZVBlcmNlbnRhZ2VTaGFwZU5hbWUiOm51bGx9LHsiVGFza0lkIjoiZGFlMWFhNjYtMGZlMS00YmRjLWI3OWYtMTIyMDZlNmFlOGUxIiwiVGl0bGVTaGFwZU5hbWUiOiJUZXh0Qm94IDQyMjYxIiwiRHVyYXRpb25UZXh0U2hhcGVOYW1lIjpudWxsLCJTZWdtZW50U2hhcGVOYW1lIjoiUmVjdGFuZ2xlIDQyMjU4IiwiVmVydGljYWxMZWZ0Q29ubmVjdG9yU2hhcGVOYW1lIjoiU3RyYWlnaHQgQ29ubmVjdG9yIDQyMjgyIiwiVmVydGljYWxSaWdodENvbm5lY3RvclNoYXBlTmFtZSI6IlN0cmFpZ2h0IENvbm5lY3RvciA0MjI4NiIsIkhvcml6b250YWxDb25uZWN0b3JTaGFwZU5hbWUiOiJTdHJhaWdodCBDb25uZWN0b3IgNDIyNzgiLCJMZWZ0RGF0ZVNoYXBlTmFtZSI6IlRleHRCb3ggNDIyNjciLCJSaWdodERhdGVTaGFwZU5hbWUiOiJUZXh0Qm94IDQyMjcxIiwiT3V0c2lkZVBlcmNlbnRhZ2VTaGFwZU5hbWUiOm51bGwsIkluc2lkZVBlcmNlbnRhZ2VTaGFwZU5hbWUiOm51bGx9LHsiVGFza0lkIjoiODI1N2UyODktMTIzYy00M2ZlLWFkNTEtMzM2ZjQ3ZWMyNmI1IiwiVGl0bGVTaGFwZU5hbWUiOiJUZXh0Qm94IDQyMjk1IiwiRHVyYXRpb25UZXh0U2hhcGVOYW1lIjpudWxsLCJTZWdtZW50U2hhcGVOYW1lIjoiUmVjdGFuZ2xlIDQyMjg5IiwiVmVydGljYWxMZWZ0Q29ubmVjdG9yU2hhcGVOYW1lIjoiU3RyYWlnaHQgQ29ubmVjdG9yIDQyMzEzIiwiVmVydGljYWxSaWdodENvbm5lY3RvclNoYXBlTmFtZSI6IlN0cmFpZ2h0IENvbm5lY3RvciA0MjMxNyIsIkhvcml6b250YWxDb25uZWN0b3JTaGFwZU5hbWUiOiJTdHJhaWdodCBDb25uZWN0b3IgNDIzMTAiLCJMZWZ0RGF0ZVNoYXBlTmFtZSI6IlRleHRCb3ggNDIzMDEiLCJSaWdodERhdGVTaGFwZU5hbWUiOiJUZXh0Qm94IDQyMzA0IiwiT3V0c2lkZVBlcmNlbnRhZ2VTaGFwZU5hbWUiOm51bGwsIkluc2lkZVBlcmNlbnRhZ2VTaGFwZU5hbWUiOm51bGx9LHsiVGFza0lkIjoiMzg2YmZhNWEtNDkwYS00ZmFiLTliZTItZjBhMWQxNTdkYmQzIiwiVGl0bGVTaGFwZU5hbWUiOiJUZXh0Qm94IDQyMzI1IiwiRHVyYXRpb25UZXh0U2hhcGVOYW1lIjpudWxsLCJTZWdtZW50U2hhcGVOYW1lIjoiUmVjdGFuZ2xlIDQyMzIwIiwiVmVydGljYWxMZWZ0Q29ubmVjdG9yU2hhcGVOYW1lIjoiU3RyYWlnaHQgQ29ubmVjdG9yIDQyNDA0IiwiVmVydGljYWxSaWdodENvbm5lY3RvclNoYXBlTmFtZSI6IlN0cmFpZ2h0IENvbm5lY3RvciA0MjQwNiIsIkhvcml6b250YWxDb25uZWN0b3JTaGFwZU5hbWUiOiJTdHJhaWdodCBDb25uZWN0b3IgNDI0MDIiLCJMZWZ0RGF0ZVNoYXBlTmFtZSI6IlRleHRCb3ggNDIzMjkiLCJSaWdodERhdGVTaGFwZU5hbWUiOiJUZXh0Qm94IDQyMzMzIiwiT3V0c2lkZVBlcmNlbnRhZ2VTaGFwZU5hbWUiOm51bGwsIkluc2lkZVBlcmNlbnRhZ2VTaGFwZU5hbWUiOm51bGx9XSwiVGltZWJhbmQiOnsiRWxhcHNlZFRpbWVTaGFwZU5hbWUiOiJSb3VuZGVkIFJlY3RhbmdsZSAyMyIsIlRvZGF5TWFya2VyU2hhcGVOYW1lIjpudWxsLCJUb2RheU1hcmtlclRleHRTaGFwZU5hbWUiOm51bGwsIlJpZ2h0RW5kQ2Fwc1NoYXBlTmFtZSI6IlRleHRCb3ggMjEiLCJMZWZ0RW5kQ2Fwc1NoYXBlTmFtZSI6bnVsbCwiRWxhcHNlZFJlY3RhbmdsZVNoYXBlTmFtZSI6bnVsbCwiU2VnbWVudFNoYXBlc05hbWVzIjpbIlJvdW5kZWQgUmVjdGFuZ2xlIDciLCJUZXh0Qm94IDgiLCJUZXh0Qm94IDkiLCJUZXh0Qm94IDExIiwiVGV4dEJveCAxMyIsIlRleHRCb3ggMTUiLCJUZXh0Qm94IDE3IiwiVGV4dEJveCAxOSJdfX0sIkVkaXRpb24iOjEsIklzUGx1c0VkaXRpb24iOnRydWUsIkN1bHR1cmVJbmZvTmFtZSI6ImVuLUdCIiwiVmVyc2lvbiI6IjIuMy4wLjAiLCJPcmlnaW5hbEFzc2VtYmx5VmVyc2lvbiI6IjEuMDAuMDAuMDAiLCJNaWxlc3RvbmVzIjpbeyJEYXRlRm9ybWF0Ijp7IkZvcm1hdFN0cmluZyI6ImQvTS95eXl5IiwiU2VwYXJhdG9yIjoiLyIsIlVzZUludGVybmF0aW9uYWxEYXRlRm9ybWF0IjpmYWxzZX0sIkludGVybmFsSWQiOiI2MTgwZDdmZS1kYmEzLTRiYWEtYjk4Yi0yOWZmN2QwYmQxNWMiLCJUaXRsZUxlZnQiOjE5Mi4yMDg3NCwiVGl0bGVUb3AiOjE4NC4wNTY2MSwiVGl0bGVIZWlnaHQiOjIxLjMyNjIyLCJUaXRsZVRvcElzQ3VzdG9tIjpmYWxzZSwiVGl0bGVXaWR0aCI6NzcuMTI0OTYsIkNvbG9yIjoiNDksIDEwNCwgMTM0IiwiVXRjRGF0ZSI6IjIwMTQtMDEtMjhUMDA6MDA6MDBaIiwiTm90ZSI6IiIsIlRpdGxlIjoiSGVhZHRlYWNoZXIgQ2ZFIE1lZXRpbmciLCJTdHlsZSI6MCwiQmVsb3dUaW1lYmFuZCI6ZmFsc2UsIkN1c3RvbVNldHRpbmdzIjp7IklzRGF0ZVZpc2libGUiOnRydWUsIlRpdGxlRm9udFNldHRpbmdzIjp7IkZvbnRTaXplIjoxMSwiRm9udE5hbWUiOiJDYWxpYnJpIiwiSXNCb2xkIjpmYWxzZSwiSXNJdGFsaWMiOmZhbHNlLCJJc1VuZGVybGluZWQiOmZhbHNlLCJGb3JlZ3JvdW5kQ29sb3IiOiIwLCAwLCAxIiwiQmFja0NvbG9yIjpudWxsfSwiRGF0ZUZvbnRTZXR0aW5ncyI6eyJGb250U2l6ZSI6MTAsIkZvbnROYW1lIjoiQ2FsaWJyaSIsIklzQm9sZCI6ZmFsc2UsIklzSXRhbGljIjpmYWxzZSwiSXNVbmRlcmxpbmVkIjpmYWxzZSwiRm9yZWdyb3VuZENvbG9yIjoiNjgsIDg0LCAxMDYiLCJCYWNrQ29sb3IiOm51bGx9LCJDb25uZWN0b3JTZXR0aW5ncyI6eyJDb2xvciI6IjQ5LCAxMDQsIDEzNCIsIklzVmlzaWJsZSI6ZmFsc2UsIkxpbmVXZWlnaHQiOjAuMX19LCJIaWRlRGF0ZSI6ZmFsc2UsIlNoYXBlVG9wIjpudWxsLCJRdWlja1NoYXBlU2l6ZSI6MiwiSXNWaXNpYmxlIjp0cnVlfSx7IkRhdGVGb3JtYXQiOnsiRm9ybWF0U3RyaW5nIjoiZC9NL3l5eXkiLCJTZXBhcmF0b3IiOiIvIiwiVXNlSW50ZXJuYXRpb25hbERhdGVGb3JtYXQiOmZhbHNlfSwiSW50ZXJuYWxJZCI6IjdkMWQ3ZjBkLWVlZTUtNGZiZC05NjUzLWExMTIxZjVhNWYzNSIsIlRpdGxlTGVmdCI6MjA3Ljg3MDIzOSwiVGl0bGVUb3AiOjI5MS4xMTcxNTcsIlRpdGxlSGVpZ2h0IjozMS45ODkzNywiVGl0bGVUb3BJc0N1c3RvbSI6ZmFsc2UsIlRpdGxlV2lkdGgiOjEwMC43NSwiQ29sb3IiOiIyMzQsIDIyLCAzMCIsIlV0Y0RhdGUiOiIyMDE0LTAyLTA0VDAwOjAwOjAwWiIsIk5vdGUiOiIiLCJUaXRsZSI6Ik5hbWUgb2Ygc3RhbmRhcmRpc2VkIHRlc3Qgc2Nob29sIGNvbnRhY3QgdG8gSm9hbm5lIEJ1cm5zIiwiU3R5bGUiOjEsIkJlbG93VGltZWJhbmQiOnRydWUsIkN1c3RvbVNldHRpbmdzIjp7IklzRGF0ZVZpc2libGUiOnRydWUsIlRpdGxlRm9udFNldHRpbmdzIjp7IkZvbnRTaXplIjoxMSwiRm9udE5hbWUiOiJDYWxpYnJpIiwiSXNCb2xkIjpmYWxzZSwiSXNJdGFsaWMiOmZhbHNlLCJJc1VuZGVybGluZWQiOmZhbHNlLCJGb3JlZ3JvdW5kQ29sb3IiOiIwLCAwLCAxIiwiQmFja0NvbG9yIjpudWxsfSwiRGF0ZUZvbnRTZXR0aW5ncyI6eyJGb250U2l6ZSI6MTAsIkZvbnROYW1lIjoiQ2FsaWJyaSIsIklzQm9sZCI6ZmFsc2UsIklzSXRhbGljIjpmYWxzZSwiSXNVbmRlcmxpbmVkIjpmYWxzZSwiRm9yZWdyb3VuZENvbG9yIjoiNjgsIDg0LCAxMDYiLCJCYWNrQ29sb3IiOm51bGx9LCJDb25uZWN0b3JTZXR0aW5ncyI6eyJDb2xvciI6IkJsYWNrIiwiSXNWaXNpYmxlIjpmYWxzZSwiTGluZVdlaWdodCI6MC4xfX0sIkhpZGVEYXRlIjpmYWxzZSwiU2hhcGVUb3AiOjE3OC4zMiwiUXVpY2tTaGFwZVNpemUiOjEsIklzVmlzaWJsZSI6dHJ1ZX0seyJEYXRlRm9ybWF0Ijp7IkZvcm1hdFN0cmluZyI6ImQvTS95eXl5IiwiU2VwYXJhdG9yIjoiLyIsIlVzZUludGVybmF0aW9uYWxEYXRlRm9ybWF0IjpmYWxzZX0sIkludGVybmFsSWQiOiJkMTEzMzgwYi05ZDBiLTRlYTUtYjdiOC01NjExZTJlZDc4NjAiLCJUaXRsZUxlZnQiOjQ0NS45MTQ2NDIsIlRpdGxlVG9wIjoyLjEzMzIyODMsIlRpdGxlSGVpZ2h0IjoyMS4zMjYyMiwiVGl0bGVUb3BJc0N1c3RvbSI6ZmFsc2UsIlRpdGxlV2lkdGgiOjEyNS4zNzUwMzgsIkNvbG9yIjoiMTEyLCAxNzMsIDcxIiwiVXRjRGF0ZSI6IjIwMTQtMDMtMTdUMDA6MDA6MDBaIiwiTm90ZSI6IiIsIlRpdGxlIjoiUGlNIGFuZCBOR1JUIGFzc2Vzc21lbnRzIGF2YWlsYWJsZSBmb3IgUDQgYW5kIFA3IiwiU3R5bGUiOjIsIkJlbG93VGltZWJhbmQiOmZhbHNlLCJDdXN0b21TZXR0aW5ncyI6eyJJc0RhdGVWaXNpYmxlIjp0cnVlLCJUaXRsZUZvbnRTZXR0aW5ncyI6eyJGb250U2l6ZSI6MTEsIkZvbnROYW1lIjoiQ2FsaWJyaSIsIklzQm9sZCI6ZmFsc2UsIklzSXRhbGljIjpmYWxzZSwiSXNVbmRlcmxpbmVkIjpmYWxzZSwiRm9yZWdyb3VuZENvbG9yIjoiMCwgMCwgMSIsIkJhY2tDb2xvciI6bnVsbH0sIkRhdGVGb250U2V0dGluZ3MiOnsiRm9udFNpemUiOjEwLCJGb250TmFtZSI6IkNhbGlicmkiLCJJc0JvbGQiOmZhbHNlLCJJc0l0YWxpYyI6ZmFsc2UsIklzVW5kZXJsaW5lZCI6ZmFsc2UsIkZvcmVncm91bmRDb2xvciI6IjY4LCA4NCwgMTA2IiwiQmFja0NvbG9yIjpudWxsfSwiQ29ubmVjdG9yU2V0dGluZ3MiOnsiQ29sb3IiOiJCbGFjayIsIklzVmlzaWJsZSI6ZmFsc2UsIkxpbmVXZWlnaHQiOjAuMX19LCJIaWRlRGF0ZSI6ZmFsc2UsIlNoYXBlVG9wIjoxMC44NTQ5NiwiUXVpY2tTaGFwZVNpemUiOjIsIklzVmlzaWJsZSI6dHJ1ZX0seyJEYXRlRm9ybWF0Ijp7IkZvcm1hdFN0cmluZyI6ImQvTS95eXl5IiwiU2VwYXJhdG9yIjoiLyIsIlVzZUludGVybmF0aW9uYWxEYXRlRm9ybWF0IjpmYWxzZX0sIkludGVybmFsSWQiOiI4ZmZmYjhjOC0yZDcyLTQ1MjMtYjdmNC03M2RmMTRmN2ZiMGMiLCJUaXRsZUxlZnQiOjUwNy43NzIxMjUsIlRpdGxlVG9wIjoyOTEuMTE3MTU3LCJUaXRsZUhlaWdodCI6MzEuOTg5MzcsIlRpdGxlVG9wSXNDdXN0b20iOmZhbHNlLCJUaXRsZVdpZHRoIjoxMDUuMzc1MDM4LCJDb2xvciI6IjExMiwgMTczLCA3MSIsIlV0Y0RhdGUiOiIyMDE0LTA0LTIyVDAwOjAwOjAwWiIsIk5vdGUiOiIiLCJUaXRsZSI6IlN0YXJ0IGRhdGUgZm9yIGFkbWluaXN0cmF0aW9uIG9mIFlBUkMgYW5kIFBpTTQgd2l0aCBQMSIsIlN0eWxlIjowLCJCZWxvd1RpbWViYW5kIjp0cnVlLCJDdXN0b21TZXR0aW5ncyI6eyJJc0RhdGVWaXNpYmxlIjp0cnVlLCJUaXRsZUZvbnRTZXR0aW5ncyI6eyJGb250U2l6ZSI6MTEsIkZvbnROYW1lIjoiQ2FsaWJyaSIsIklzQm9sZCI6ZmFsc2UsIklzSXRhbGljIjpmYWxzZSwiSXNVbmRlcmxpbmVkIjpmYWxzZSwiRm9yZWdyb3VuZENvbG9yIjoiMCwgMCwgMSIsIkJhY2tDb2xvciI6bnVsbH0sIkRhdGVGb250U2V0dGluZ3MiOnsiRm9udFNpemUiOjEwLCJGb250TmFtZSI6IkNhbGlicmkiLCJJc0JvbGQiOmZhbHNlLCJJc0l0YWxpYyI6ZmFsc2UsIklzVW5kZXJsaW5lZCI6ZmFsc2UsIkZvcmVncm91bmRDb2xvciI6IjY4LCA4NCwgMTA2IiwiQmFja0NvbG9yIjpudWxsfSwiQ29ubmVjdG9yU2V0dGluZ3MiOnsiQ29sb3IiOiIxMTIsIDE3MywgNzEiLCJJc1Zpc2libGUiOmZhbHNlLCJMaW5lV2VpZ2h0IjowLjF9fSwiSGlkZURhdGUiOmZhbHNlLCJTaGFwZVRvcCI6bnVsbCwiUXVpY2tTaGFwZVNpemUiOjEsIklzVmlzaWJsZSI6dHJ1ZX0seyJEYXRlRm9ybWF0Ijp7IkZvcm1hdFN0cmluZyI6ImQvTS95eXl5IiwiU2VwYXJhdG9yIjoiLyIsIlVzZUludGVybmF0aW9uYWxEYXRlRm9ybWF0IjpmYWxzZX0sIkludGVybmFsSWQiOiIyMWViYTZiYi03ZDBiLTRjYTAtYTNkMS00MTExMDQ4NWU5ZGMiLCJUaXRsZUxlZnQiOjcwMy44ODA0LCJUaXRsZVRvcCI6MzcuNzUxODksIlRpdGxlSGVpZ2h0IjoyMS4zMjYyMiwiVGl0bGVUb3BJc0N1c3RvbSI6ZmFsc2UsIlRpdGxlV2lkdGgiOjExMS44NzUwMzgsIkNvbG9yIjoiMjM0LCAyMiwgMzAiLCJVdGNEYXRlIjoiMjAxNC0wNS0yM1QwMDowMDowMFoiLCJOb3RlIjoiIiwiVGl0bGUiOiJGaW5pc2ggZGF0ZSBmb3IgUHJpbWFyeSAxIFBpTSA1IiwiU3R5bGUiOjIsIkJlbG93VGltZWJhbmQiOmZhbHNlLCJDdXN0b21TZXR0aW5ncyI6eyJJc0RhdGVWaXNpYmxlIjp0cnVlLCJUaXRsZUZvbnRTZXR0aW5ncyI6eyJGb250U2l6ZSI6MTEsIkZvbnROYW1lIjoiQ2FsaWJyaSIsIklzQm9sZCI6ZmFsc2UsIklzSXRhbGljIjpmYWxzZSwiSXNVbmRlcmxpbmVkIjpmYWxzZSwiRm9yZWdyb3VuZENvbG9yIjoiMCwgMCwgMSIsIkJhY2tDb2xvciI6bnVsbH0sIkRhdGVGb250U2V0dGluZ3MiOnsiRm9udFNpemUiOjEwLCJGb250TmFtZSI6IkNhbGlicmkiLCJJc0JvbGQiOmZhbHNlLCJJc0l0YWxpYyI6ZmFsc2UsIklzVW5kZXJsaW5lZCI6ZmFsc2UsIkZvcmVncm91bmRDb2xvciI6IjY4LCA4NCwgMTA2IiwiQmFja0NvbG9yIjpudWxsfSwiQ29ubmVjdG9yU2V0dGluZ3MiOnsiQ29sb3IiOiJCbGFjayIsIklzVmlzaWJsZSI6ZmFsc2UsIkxpbmVXZWlnaHQiOjAuMX19LCJIaWRlRGF0ZSI6ZmFsc2UsIlNoYXBlVG9wIjo0OC45NzM1NDUxLCJRdWlja1NoYXBlU2l6ZSI6MSwiSXNWaXNpYmxlIjp0cnVlfSx7IkRhdGVGb3JtYXQiOnsiRm9ybWF0U3RyaW5nIjoiZC9NL3l5eXkiLCJTZXBhcmF0b3IiOiIvIiwiVXNlSW50ZXJuYXRpb25hbERhdGVGb3JtYXQiOmZhbHNlfSwiSW50ZXJuYWxJZCI6IjUxY2Y1YTY5LTUwZmItNDIzMS04NmI3LTk2ZmUwNzEyNDlkNCIsIlRpdGxlTGVmdCI6NzE1LjY1NDk2OCwiVGl0bGVUb3AiOjE2MS43NjY3NjksIlRpdGxlSGVpZ2h0IjozMS45ODkzNywiVGl0bGVUb3BJc0N1c3RvbSI6ZmFsc2UsIlRpdGxlV2lkdGgiOjExNC41LCJDb2xvciI6IjIzNCwgMjIsIDMwIiwiVXRjRGF0ZSI6IjIwMTQtMDUtMjZUMDA6MDA6MDBaIiwiTm90ZSI6IiIsIlRpdGxlIjoiTG9jYWwgYXV0aG9yaXR5IGNvbGxlY3Rpb24gb2YgUHJpbWFyeSAxIFBpTSA1IEFzc2VzbWVudCBib29rbGV0cyIsIlN0eWxlIjoyLCJCZWxvd1RpbWViYW5kIjpmYWxzZSwiQ3VzdG9tU2V0dGluZ3MiOnsiSXNEYXRlVmlzaWJsZSI6dHJ1ZSwiVGl0bGVGb250U2V0dGluZ3MiOnsiRm9udFNpemUiOjExLCJGb250TmFtZSI6IkNhbGlicmkiLCJJc0JvbGQiOmZhbHNlLCJJc0l0YWxpYyI6ZmFsc2UsIklzVW5kZXJsaW5lZCI6ZmFsc2UsIkZvcmVncm91bmRDb2xvciI6IjAsIDAsIDEiLCJCYWNrQ29sb3IiOm51bGx9LCJEYXRlRm9udFNldHRpbmdzIjp7IkZvbnRTaXplIjoxMCwiRm9udE5hbWUiOiJDYWxpYnJpIiwiSXNCb2xkIjpmYWxzZSwiSXNJdGFsaWMiOmZhbHNlLCJJc1VuZGVybGluZWQiOmZhbHNlLCJGb3JlZ3JvdW5kQ29sb3IiOiI2OCwgODQsIDEwNiIsIkJhY2tDb2xvciI6bnVsbH0sIkNvbm5lY3RvclNldHRpbmdzIjp7IkNvbG9yIjoiQmxhY2siLCJJc1Zpc2libGUiOmZhbHNlLCJMaW5lV2VpZ2h0IjowLjF9fSwiSGlkZURhdGUiOmZhbHNlLCJTaGFwZVRvcCI6MTc4LjMyLCJRdWlja1NoYXBlU2l6ZSI6MSwiSXNWaXNpYmxlIjp0cnVlfSx7IkRhdGVGb3JtYXQiOnsiRm9ybWF0U3RyaW5nIjoiZC9NL3l5eXkiLCJTZXBhcmF0b3IiOiIvIiwiVXNlSW50ZXJuYXRpb25hbERhdGVGb3JtYXQiOmZhbHNlfSwiSW50ZXJuYWxJZCI6ImY1YTMxNDRkLWU0NmMtNGIzOC05ZTM1LTA0NTU5NDFkMjA5YSIsIlRpdGxlTGVmdCI6NzAzLjg4MDQsIlRpdGxlVG9wIjo5Ny4wOTM1NDQsIlRpdGxlSGVpZ2h0IjozMS45ODkzNywiVGl0bGVUb3BJc0N1c3RvbSI6ZmFsc2UsIlRpdGxlV2lkdGgiOjExNS41LCJDb2xvciI6IjIzNCwgMjIsIDMwIiwiVXRjRGF0ZSI6IjIwMTQtMDUtMjNUMDA6MDA6MDBaIiwiTm90ZSI6IiIsIlRpdGxlIjoiRmluYWwgZGF0ZSBmb3IgZW50ZXJpbmcgUDEgWUFSQyBkYXRhIHRvIG9uLWxpbmUgcG9ydGFsIiwiU3R5bGUiOjIsIkJlbG93VGltZWJhbmQiOmZhbHNlLCJDdXN0b21TZXR0aW5ncyI6eyJJc0RhdGVWaXNpYmxlIjp0cnVlLCJUaXRsZUZvbnRTZXR0aW5ncyI6eyJGb250U2l6ZSI6MTEsIkZvbnROYW1lIjoiQ2FsaWJyaSIsIklzQm9sZCI6ZmFsc2UsIklzSXRhbGljIjpmYWxzZSwiSXNVbmRlcmxpbmVkIjpmYWxzZSwiRm9yZWdyb3VuZENvbG9yIjoiMCwgMCwgMSIsIkJhY2tDb2xvciI6bnVsbH0sIkRhdGVGb250U2V0dGluZ3MiOnsiRm9udFNpemUiOjEwLCJGb250TmFtZSI6IkNhbGlicmkiLCJJc0JvbGQiOmZhbHNlLCJJc0l0YWxpYyI6ZmFsc2UsIklzVW5kZXJsaW5lZCI6ZmFsc2UsIkZvcmVncm91bmRDb2xvciI6IjY4LCA4NCwgMTA2IiwiQmFja0NvbG9yIjpudWxsfSwiQ29ubmVjdG9yU2V0dGluZ3MiOnsiQ29sb3IiOiJCbGFjayIsIklzVmlzaWJsZSI6ZmFsc2UsIkxpbmVXZWlnaHQiOjAuMX19LCJIaWRlRGF0ZSI6ZmFsc2UsIlNoYXBlVG9wIjoxMTMuNjQ2Nzc0LCJRdWlja1NoYXBlU2l6ZSI6MSwiSXNWaXNpYmxlIjp0cnVlfSx7IkRhdGVGb3JtYXQiOnsiRm9ybWF0U3RyaW5nIjoiZC9NL3l5eXkiLCJTZXBhcmF0b3IiOiIvIiwiVXNlSW50ZXJuYXRpb25hbERhdGVGb3JtYXQiOmZhbHNlfSwiSW50ZXJuYWxJZCI6IjI4ZmNlZmRmLTEwMDctNGFiYi1hMDU1LTQxMWYyZDRhYWE4ZiIsIlRpdGxlTGVmdCI6NzQzLjU3NzEsIlRpdGxlVG9wIjoyOTEuMTE3MTU3LCJUaXRsZUhlaWdodCI6MjEuMzI2MjIsIlRpdGxlVG9wSXNDdXN0b20iOmZhbHNlLCJUaXRsZVdpZHRoIjo2NS41LCJDb2xvciI6IjY4LCAxMTQsIDE5NiIsIlV0Y0RhdGUiOiIyMDE0LTA2LTE2VDAwOjAwOjAwWiIsIk5vdGUiOiIiLCJUaXRsZSI6IkRhdGEgcmV0dXJuZWQgdG8gc2Nob29sIiwiU3R5bGUiOjE0LCJCZWxvd1RpbWViYW5kIjp0cnVlLCJDdXN0b21TZXR0aW5ncyI6eyJJc0RhdGVWaXNpYmxlIjp0cnVlLCJUaXRsZUZvbnRTZXR0aW5ncyI6eyJGb250U2l6ZSI6MTEsIkZvbnROYW1lIjoiQ2FsaWJyaSIsIklzQm9sZCI6ZmFsc2UsIklzSXRhbGljIjpmYWxzZSwiSXNVbmRlcmxpbmVkIjpmYWxzZSwiRm9yZWdyb3VuZENvbG9yIjoiMCwgMCwgMSIsIkJhY2tDb2xvciI6bnVsbH0sIkRhdGVGb250U2V0dGluZ3MiOnsiRm9udFNpemUiOjEwLCJGb250TmFtZSI6IkNhbGlicmkiLCJJc0JvbGQiOmZhbHNlLCJJc0l0YWxpYyI6ZmFsc2UsIklzVW5kZXJsaW5lZCI6ZmFsc2UsIkZvcmVncm91bmRDb2xvciI6IjY4LCA4NCwgMTA2IiwiQmFja0NvbG9yIjpudWxsfSwiQ29ubmVjdG9yU2V0dGluZ3MiOnsiQ29sb3IiOiI2OCwgMTE0LCAxOTYiLCJJc1Zpc2libGUiOmZhbHNlLCJMaW5lV2VpZ2h0IjowLjF9fSwiSGlkZURhdGUiOmZhbHNlLCJTaGFwZVRvcCI6bnVsbCwiUXVpY2tTaGFwZVNpemUiOjEsIklzVmlzaWJsZSI6dHJ1ZX0seyJEYXRlRm9ybWF0Ijp7IkZvcm1hdFN0cmluZyI6ImQvTS95eXl5IiwiU2VwYXJhdG9yIjoiLyIsIlVzZUludGVybmF0aW9uYWxEYXRlRm9ybWF0IjpmYWxzZX0sIkludGVybmFsSWQiOiIxN2VjNjMyYi1hNzIzLTQ2Y2MtOTU3MS0yMzk2Mzg4NGQ4NDMiLCJUaXRsZUxlZnQiOjQ3Mi4zMTM1MzgsIlRpdGxlVG9wIjo1OC45NzQ5NiwiVGl0bGVIZWlnaHQiOjIxLjMyNjIyLCJUaXRsZVRvcElzQ3VzdG9tIjpmYWxzZSwiVGl0bGVXaWR0aCI6MTA3Ljc1LCJDb2xvciI6IjIzNywgMTI1LCA0OSIsIlV0Y0RhdGUiOiIyMDE0LTAzLTI1VDAwOjAwOjAwWiIsIk5vdGUiOiIiLCJUaXRsZSI6IldlYkV4IE9uLUxpbmUgdHJhaW5pbmcgMy40NS00LjE1IiwiU3R5bGUiOjIsIkJlbG93VGltZWJhbmQiOmZhbHNlLCJDdXN0b21TZXR0aW5ncyI6eyJJc0RhdGVWaXNpYmxlIjp0cnVlLCJUaXRsZUZvbnRTZXR0aW5ncyI6eyJGb250U2l6ZSI6MTEsIkZvbnROYW1lIjoiQ2FsaWJyaSIsIklzQm9sZCI6ZmFsc2UsIklzSXRhbGljIjpmYWxzZSwiSXNVbmRlcmxpbmVkIjpmYWxzZSwiRm9yZWdyb3VuZENvbG9yIjoiMCwgMCwgMSIsIkJhY2tDb2xvciI6bnVsbH0sIkRhdGVGb250U2V0dGluZ3MiOnsiRm9udFNpemUiOjEwLCJGb250TmFtZSI6IkNhbGlicmkiLCJJc0JvbGQiOmZhbHNlLCJJc0l0YWxpYyI6ZmFsc2UsIklzVW5kZXJsaW5lZCI6ZmFsc2UsIkZvcmVncm91bmRDb2xvciI6IjY4LCA4NCwgMTA2IiwiQmFja0NvbG9yIjpudWxsfSwiQ29ubmVjdG9yU2V0dGluZ3MiOnsiQ29sb3IiOiJCbGFjayIsIklzVmlzaWJsZSI6ZmFsc2UsIkxpbmVXZWlnaHQiOjAuMX19LCJIaWRlRGF0ZSI6ZmFsc2UsIlNoYXBlVG9wIjo3MC4xOTY2MiwiUXVpY2tTaGFwZVNpemUiOjEsIklzVmlzaWJsZSI6dHJ1ZX0seyJEYXRlRm9ybWF0Ijp7IkZvcm1hdFN0cmluZyI6ImQvTS95eXl5IiwiU2VwYXJhdG9yIjoiLyIsIlVzZUludGVybmF0aW9uYWxEYXRlRm9ybWF0IjpmYWxzZX0sIkludGVybmFsSWQiOiI2ODEwMzBkYS00NTZlLTQ0ODktYTgxMy1mZmUyOTdjNTU4OGUiLCJUaXRsZUxlZnQiOjQ4MC4xNjMyMzksIlRpdGxlVG9wIjoxMTguMzE2NjEyLCJUaXRsZUhlaWdodCI6MjEuMzI2MjIsIlRpdGxlVG9wSXNDdXN0b20iOmZhbHNlLCJUaXRsZVdpZHRoIjoxMDcuNzUsIkNvbG9yIjoiMjM3LCAxMjUsIDQ5IiwiVXRjRGF0ZSI6IjIwMTQtMDMtMjdUMDA6MDA6MDBaIiwiTm90ZSI6IiIsIlRpdGxlIjoiV2ViRXggT24tTGluZSB0cmFpbmluZyAzLjQ1LTQuMTUiLCJTdHlsZSI6MiwiQmVsb3dUaW1lYmFuZCI6ZmFsc2UsIkN1c3RvbVNldHRpbmdzIjp7IklzRGF0ZVZpc2libGUiOnRydWUsIlRpdGxlRm9udFNldHRpbmdzIjp7IkZvbnRTaXplIjoxMSwiRm9udE5hbWUiOiJDYWxpYnJpIiwiSXNCb2xkIjpmYWxzZSwiSXNJdGFsaWMiOmZhbHNlLCJJc1VuZGVybGluZWQiOmZhbHNlLCJGb3JlZ3JvdW5kQ29sb3IiOiIwLCAwLCAxIiwiQmFja0NvbG9yIjpudWxsfSwiRGF0ZUZvbnRTZXR0aW5ncyI6eyJGb250U2l6ZSI6MTAsIkZvbnROYW1lIjoiQ2FsaWJyaSIsIklzQm9sZCI6ZmFsc2UsIklzSXRhbGljIjpmYWxzZSwiSXNVbmRlcmxpbmVkIjpmYWxzZSwiRm9yZWdyb3VuZENvbG9yIjoiNjgsIDg0LCAxMDYiLCJCYWNrQ29sb3IiOm51bGx9LCJDb25uZWN0b3JTZXR0aW5ncyI6eyJDb2xvciI6IkJsYWNrIiwiSXNWaXNpYmxlIjpmYWxzZSwiTGluZVdlaWdodCI6MC4xfX0sIkhpZGVEYXRlIjpmYWxzZSwiU2hhcGVUb3AiOjEyOS41MzgzNDUsIlF1aWNrU2hhcGVTaXplIjoxLCJJc1Zpc2libGUiOnRydWV9LHsiRGF0ZUZvcm1hdCI6eyJGb3JtYXRTdHJpbmciOiJkL00veXl5eSIsIlNlcGFyYXRvciI6Ii8iLCJVc2VJbnRlcm5hdGlvbmFsRGF0ZUZvcm1hdCI6ZmFsc2V9LCJJbnRlcm5hbElkIjoiOWEwYzNmOTYtOWQ1OS00MzFkLWFkNmUtOTEyNGI1YjE5ZGZlIiwiVGl0bGVMZWZ0Ijo0OTkuNzg3NTY3LCJUaXRsZVRvcCI6MTc3LjY1ODM0LCJUaXRsZUhlaWdodCI6MjEuMzI2MjIsIlRpdGxlVG9wSXNDdXN0b20iOmZhbHNlLCJUaXRsZVdpZHRoIjoxMDcuNzUsIkNvbG9yIjoiMjM3LCAxMjUsIDQ5IiwiVXRjRGF0ZSI6IjIwMTQtMDQtMDFUMDA6MDA6MDBaIiwiTm90ZSI6IiIsIlRpdGxlIjoiV2ViRXggT24tTGluZSB0cmFpbmluZyAzLjQ1LTQuMTUiLCJTdHlsZSI6MiwiQmVsb3dUaW1lYmFuZCI6ZmFsc2UsIkN1c3RvbVNldHRpbmdzIjp7IklzRGF0ZVZpc2libGUiOnRydWUsIlRpdGxlRm9udFNldHRpbmdzIjp7IkZvbnRTaXplIjoxMSwiRm9udE5hbWUiOiJDYWxpYnJpIiwiSXNCb2xkIjpmYWxzZSwiSXNJdGFsaWMiOmZhbHNlLCJJc1VuZGVybGluZWQiOmZhbHNlLCJGb3JlZ3JvdW5kQ29sb3IiOiIwLCAwLCAxIiwiQmFja0NvbG9yIjpudWxsfSwiRGF0ZUZvbnRTZXR0aW5ncyI6eyJGb250U2l6ZSI6MTAsIkZvbnROYW1lIjoiQ2FsaWJyaSIsIklzQm9sZCI6ZmFsc2UsIklzSXRhbGljIjpmYWxzZSwiSXNVbmRlcmxpbmVkIjpmYWxzZSwiRm9yZWdyb3VuZENvbG9yIjoiNjgsIDg0LCAxMDYiLCJCYWNrQ29sb3IiOm51bGx9LCJDb25uZWN0b3JTZXR0aW5ncyI6eyJDb2xvciI6IkJsYWNrIiwiSXNWaXNpYmxlIjpmYWxzZSwiTGluZVdlaWdodCI6MC4xfX0sIkhpZGVEYXRlIjpmYWxzZSwiU2hhcGVUb3AiOjE4OC44OCwiUXVpY2tTaGFwZVNpemUiOjEsIklzVmlzaWJsZSI6dHJ1ZX0seyJEYXRlRm9ybWF0Ijp7IkZvcm1hdFN0cmluZyI6ImQvTS95eXl5IiwiU2VwYXJhdG9yIjoiLyIsIlVzZUludGVybmF0aW9uYWxEYXRlRm9ybWF0IjpmYWxzZX0sIkludGVybmFsSWQiOiJkMDNlMWFmYy1iMDc4LTQ5MGUtODk1NS1kNDYwOGFiMmExYzgiLCJUaXRsZUxlZnQiOjI5Mi4zMzMyMjEsIlRpdGxlVG9wIjo1MC45NjkwNTUyLCJUaXRsZUhlaWdodCI6MzEuOTg5MzcsIlRpdGxlVG9wSXNDdXN0b20iOnRydWUsIlRpdGxlV2lkdGgiOjk3Ljc1LCJDb2xvciI6IjIzNywgMTI1LCA0OSIsIlV0Y0RhdGUiOiIyMDE0LTAzLTEzVDAwOjAwOjAwWiIsIk5vdGUiOiIiLCJUaXRsZSI6IkNQRCBPZmZlcmVkIHVzaW5nIG9uIFlBUkMgYW5kIFBpTTUgXHJDRjE5MjUiLCJTdHlsZSI6MiwiQmVsb3dUaW1lYmFuZCI6ZmFsc2UsIkN1c3RvbVNldHRpbmdzIjp7IklzRGF0ZVZpc2libGUiOnRydWUsIlRpdGxlRm9udFNldHRpbmdzIjp7IkZvbnRTaXplIjoxMSwiRm9udE5hbWUiOiJDYWxpYnJpIiwiSXNCb2xkIjpmYWxzZSwiSXNJdGFsaWMiOmZhbHNlLCJJc1VuZGVybGluZWQiOmZhbHNlLCJGb3JlZ3JvdW5kQ29sb3IiOiIwLCAwLCAxIiwiQmFja0NvbG9yIjpudWxsfSwiRGF0ZUZvbnRTZXR0aW5ncyI6eyJGb250U2l6ZSI6MTAsIkZvbnROYW1lIjoiQ2FsaWJyaSIsIklzQm9sZCI6ZmFsc2UsIklzSXRhbGljIjpmYWxzZSwiSXNVbmRlcmxpbmVkIjpmYWxzZSwiRm9yZWdyb3VuZENvbG9yIjoiNjgsIDg0LCAxMDYiLCJCYWNrQ29sb3IiOm51bGx9LCJDb25uZWN0b3JTZXR0aW5ncyI6eyJDb2xvciI6IkJsYWNrIiwiSXNWaXNpYmxlIjpmYWxzZSwiTGluZVdlaWdodCI6MC4xfX0sIkhpZGVEYXRlIjpmYWxzZSwiU2hhcGVUb3AiOjY3LjUyMjM2LCJRdWlja1NoYXBlU2l6ZSI6MSwiSXNWaXNpYmxlIjp0cnVlfSx7IkRhdGVGb3JtYXQiOnsiRm9ybWF0U3RyaW5nIjoiZC9NL3l5eXkiLCJTZXBhcmF0b3IiOiIvIiwiVXNlSW50ZXJuYXRpb25hbERhdGVGb3JtYXQiOmZhbHNlfSwiSW50ZXJuYWxJZCI6Ijg4ZDgxZGYwLTBmNjMtNDFhMy05OTNmLTIwZjExZWFiMDMxNiIsIlRpdGxlTGVmdCI6NjM3LjEzMDQsIlRpdGxlVG9wIjoyOTEuMTE3MTU3LCJUaXRsZUhlaWdodCI6MTAuNjYzMTUsIlRpdGxlVG9wSXNDdXN0b20iOmZhbHNlLCJUaXRsZVdpZHRoIjo5MC4wLCJDb2xvciI6IjIzNCwgMjIsIDMwIiwiVXRjRGF0ZSI6IjIwMTQtMDUtMjNUMDA6MDA6MDBaIiwiTm90ZSI6bnVsbCwiVGl0bGUiOiJFbmQgb2YgdGVzdGluZyBibG9jayIsIlN0eWxlIjowLCJCZWxvd1RpbWViYW5kIjp0cnVlLCJDdXN0b21TZXR0aW5ncyI6eyJJc0RhdGVWaXNpYmxlIjp0cnVlLCJUaXRsZUZvbnRTZXR0aW5ncyI6eyJGb250U2l6ZSI6MTEsIkZvbnROYW1lIjoiQ2FsaWJyaSIsIklzQm9sZCI6ZmFsc2UsIklzSXRhbGljIjpmYWxzZSwiSXNVbmRlcmxpbmVkIjpmYWxzZSwiRm9yZWdyb3VuZENvbG9yIjoiMCwgMCwgMSIsIkJhY2tDb2xvciI6bnVsbH0sIkRhdGVGb250U2V0dGluZ3MiOnsiRm9udFNpemUiOjEwLCJGb250TmFtZSI6IkNhbGlicmkiLCJJc0JvbGQiOmZhbHNlLCJJc0l0YWxpYyI6ZmFsc2UsIklzVW5kZXJsaW5lZCI6ZmFsc2UsIkZvcmVncm91bmRDb2xvciI6IjY4LCA4NCwgMTA2IiwiQmFja0NvbG9yIjpudWxsfSwiQ29ubmVjdG9yU2V0dGluZ3MiOnsiQ29sb3IiOiIyMzQsIDIyLCAzMCIsIklzVmlzaWJsZSI6ZmFsc2UsIkxpbmVXZWlnaHQiOjAuMX19LCJIaWRlRGF0ZSI6ZmFsc2UsIlNoYXBlVG9wIjpudWxsLCJRdWlja1NoYXBlU2l6ZSI6MSwiSXNWaXNpYmxlIjp0cnVlfSx7IkRhdGVGb3JtYXQiOnsiRm9ybWF0U3RyaW5nIjoiZC9NL3l5eXkiLCJTZXBhcmF0b3IiOiIvIiwiVXNlSW50ZXJuYXRpb25hbERhdGVGb3JtYXQiOmZhbHNlfSwiSW50ZXJuYWxJZCI6IjE1OTNmMzJhLTI3ODktNGMxZC04MWRjLTBjZWI4Mzk2MmJmMyIsIlRpdGxlTGVmdCI6MzUxLjQ2NTIsIlRpdGxlVG9wIjoyODkuMTE3MTU3LCJUaXRsZUhlaWdodCI6MzEuOTg5MzcsIlRpdGxlVG9wSXNDdXN0b20iOnRydWUsIlRpdGxlV2lkdGgiOjEwNC4wLCJDb2xvciI6IjIzNCwgMjIsIDMwIiwiVXRjRGF0ZSI6IjIwMTQtMDMtMTNUMDA6MDA6MDBaIiwiTm90ZSI6bnVsbCwiVGl0bGUiOiJOYW1lIG9mIFdlYkV4IHRyYWluaW5nIHBhcnRpY2lwYW50cyB0byBIZWF0aGVyIEtpbGxlbiIsIlN0eWxlIjoxLCJCZWxvd1RpbWViYW5kIjp0cnVlLCJDdXN0b21TZXR0aW5ncyI6eyJJc0RhdGVWaXNpYmxlIjp0cnVlLCJUaXRsZUZvbnRTZXR0aW5ncyI6eyJGb250U2l6ZSI6MTEsIkZvbnROYW1lIjoiQ2FsaWJyaSIsIklzQm9sZCI6ZmFsc2UsIklzSXRhbGljIjpmYWxzZSwiSXNVbmRlcmxpbmVkIjpmYWxzZSwiRm9yZWdyb3VuZENvbG9yIjoiMCwgMCwgMSIsIkJhY2tDb2xvciI6bnVsbH0sIkRhdGVGb250U2V0dGluZ3MiOnsiRm9udFNpemUiOjEwLCJGb250TmFtZSI6IkNhbGlicmkiLCJJc0JvbGQiOmZhbHNlLCJJc0l0YWxpYyI6ZmFsc2UsIklzVW5kZXJsaW5lZCI6ZmFsc2UsIkZvcmVncm91bmRDb2xvciI6IjY4LCA4NCwgMTA2IiwiQmFja0NvbG9yIjpudWxsfSwiQ29ubmVjdG9yU2V0dGluZ3MiOnsiQ29sb3IiOiI2OCwgODQsIDEwNiIsIklzVmlzaWJsZSI6ZmFsc2UsIkxpbmVXZWlnaHQiOjAuMX19LCJIaWRlRGF0ZSI6ZmFsc2UsIlNoYXBlVG9wIjpudWxsLCJRdWlja1NoYXBlU2l6ZSI6MSwiSXNWaXNpYmxlIjp0cnVlfSx7IkRhdGVGb3JtYXQiOnsiRm9ybWF0U3RyaW5nIjoiZC9NL3l5eXkiLCJTZXBhcmF0b3IiOiIvIiwiVXNlSW50ZXJuYXRpb25hbERhdGVGb3JtYXQiOmZhbHNlfSwiSW50ZXJuYWxJZCI6IjUzYjU3NTUyLWM1NDYtNGVjYy05ODkxLWFjMmYxZDJjMjcxYyIsIlRpdGxlTGVmdCI6MzIzLjAwNDUsIlRpdGxlVG9wIjoxNzcuODkzNDYzLCJUaXRsZUhlaWdodCI6MzEuOTg5MzcsIlRpdGxlVG9wSXNDdXN0b20iOnRydWUsIlRpdGxlV2lkdGgiOjU4Ljg3NDk2LCJDb2xvciI6IjIzNCwgMjIsIDMwIiwiVXRjRGF0ZSI6IjIwMTQtMDItMjhUMDA6MDA6MDBaIiwiTm90ZSI6bnVsbCwiVGl0bGUiOiJMYXN0IGRhdGUgZm9yIGJvb2tpbmcgQ1BEIENGMTkyNSIsIlN0eWxlIjoxLCJCZWxvd1RpbWViYW5kIjpmYWxzZSwiQ3VzdG9tU2V0dGluZ3MiOnsiSXNEYXRlVmlzaWJsZSI6dHJ1ZSwiVGl0bGVGb250U2V0dGluZ3MiOnsiRm9udFNpemUiOjExLCJGb250TmFtZSI6IkNhbGlicmkiLCJJc0JvbGQiOmZhbHNlLCJJc0l0YWxpYyI6ZmFsc2UsIklzVW5kZXJsaW5lZCI6ZmFsc2UsIkZvcmVncm91bmRDb2xvciI6IjAsIDAsIDAiLCJCYWNrQ29sb3IiOm51bGx9LCJEYXRlRm9udFNldHRpbmdzIjp7IkZvbnRTaXplIjoxMCwiRm9udE5hbWUiOiJDYWxpYnJpIiwiSXNCb2xkIjpmYWxzZSwiSXNJdGFsaWMiOmZhbHNlLCJJc1VuZGVybGluZWQiOmZhbHNlLCJGb3JlZ3JvdW5kQ29sb3IiOiI2OCwgODQsIDEwNiIsIkJhY2tDb2xvciI6bnVsbH0sIkNvbm5lY3RvclNldHRpbmdzIjp7IkNvbG9yIjoiMjM0LCAyMiwgMzAiLCJJc1Zpc2libGUiOmZhbHNlLCJMaW5lV2VpZ2h0IjowLjF9fSwiSGlkZURhdGUiOmZhbHNlLCJTaGFwZVRvcCI6bnVsbCwiUXVpY2tTaGFwZVNpemUiOjEsIklzVmlzaWJsZSI6dHJ1ZX1dLCJUaW1lTGluZVR5cGUiOjIsIlRhc2tzIjpbeyJEdXJhdGlvblZhbHVlIjoxOS4wLCJEdXJhdGlvbkZvcm1hdCI6MCwiSW50ZXJuYWxJZCI6IjAzYWRmYjgwLTI2OWEtNGZiNS1hMDU3LWYxNzkzY2MxNGU0MyIsIkluZGV4IjoxLCJDb2xvciI6IjI1NSwgMTkyLCAwIiwiVXRjU3RhcnREYXRlIjoiMjAxNC0wMi0xMFQwMDowMDowMFoiLCJOb3RlIjoiIiwiVXRjRW5kRGF0ZSI6IjIwMTQtMDItMjhUMDA6MDA6MDBaIiwiVGl0bGUiOiJTY2hvb2xzIHRvIHVzZSBkdW1teSB0ZXN0IHRvIGNoZWNrIElUIGhhcmR3YXJlIiwiU2hhcGUiOjAsIkN1c3RvbVNldHRpbmdzIjp7IlRpdGxlV2lkdGgiOjI0My45OTUyNywiVGl0bGVGb250U2V0dGluZ3MiOnsiRm9udFNpemUiOjExLCJGb250TmFtZSI6IkNhbGlicmkiLCJJc0JvbGQiOmZhbHNlLCJJc0l0YWxpYyI6ZmFsc2UsIklzVW5kZXJsaW5lZCI6ZmFsc2UsIkZvcmVncm91bmRDb2xvciI6IjAsIDAsIDEiLCJCYWNrQ29sb3IiOm51bGx9LCJTdGFydERhdGVGb250U2V0dGluZ3MiOnsiRm9udFNpemUiOjEwLCJGb250TmFtZSI6IkNhbGlicmkiLCJJc0JvbGQiOmZhbHNlLCJJc0l0YWxpYyI6ZmFsc2UsIklzVW5kZXJsaW5lZCI6ZmFsc2UsIkZvcmVncm91bmRDb2xvciI6IjY4LCA4NCwgMTA2IiwiQmFja0NvbG9yIjpudWxsfSwiRW5kRGF0ZUZvbnRTZXR0aW5ncyI6eyJGb250U2l6ZSI6MTAsIkZvbnROYW1lIjoiQ2FsaWJyaSIsIklzQm9sZCI6ZmFsc2UsIklzSXRhbGljIjpmYWxzZSwiSXNVbmRlcmxpbmVkIjpmYWxzZSwiRm9yZWdyb3VuZENvbG9yIjoiNjgsIDg0LCAxMDYiLCJCYWNrQ29sb3IiOm51bGx9LCJEdXJhdGlvbkZvbnRTZXR0aW5ncyI6eyJGb250U2l6ZSI6MTAsIkZvbnROYW1lIjoiQ2FsaWJyaSIsIklzQm9sZCI6ZmFsc2UsIklzSXRhbGljIjpmYWxzZSwiSXNVbmRlcmxpbmVkIjpmYWxzZSwiRm9yZWdyb3VuZENvbG9yIjoiMTkyLCA4MCwgNzc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nRydWUsIkxpbmVXZWlnaHQiOjAuMX0sIlRhc2tTaGFwZUJvcmRlclNldHRpbmdzIjp7IkNvbG9yIjoiUmVkIiwiTGluZVdlaWdodCI6MC4wfSwiU21hcnRUaXRsZUZvcmVncm91bmQiOiIwLCAwLCAxIiwiU21hcnRUaXRsZUZvcmVncm91bmRJc0FjdGl2ZSI6ZmFsc2UsIlNtYXJ0RHVyYXRpb25Gb3JlZ3JvdW5kIjoiMTkyLCA4MCwgNzciLCJTbWFydER1cmF0aW9uRm9yZWdyb3VuZElzQWN0aXZlIjpmYWxzZSwiU21hcnREYXRlRm9yZWdyb3VuZCI6IjY4LCA4NCwgMTA2IiwiU21hcnREYXRlRm9yZWdyb3VuZElzQWN0aXZlIjpmYWxzZSwiU21hcnRQZXJjZW50YWdlQ29tcGxldGVkRm9yZWdyb3VuZCI6IjE5MiwgODAsIDc3IiwiU21hcnRQZXJjZW50YWdlQ29tcGxldGVkSXNBY3RpdmUiOmZhbHNlLCJJbmNsdWRlTm9uV29ya2luZ0RheXNJbkR1cmF0aW9uIjp0cnVlLCJXb3JraW5nRGF5cyI6MzEsIlBlcmNlbnRhZ2VDb21wbGV0ZWRGb250U2V0dGluZ3MiOnsiRm9udFNpemUiOjEwLCJGb250TmFtZSI6IkNhbGlicmkiLCJJc0JvbGQiOmZhbHNlLCJJc0l0YWxpYyI6ZmFsc2UsIklzVW5kZXJsaW5lZCI6ZmFsc2UsIkZvcmVncm91bmRDb2xvciI6IjE5MiwgODAsIDc3IiwiQmFja0NvbG9yIjpudWxsfSwiUGVyY2VudGFnZUNvbXBsZXRlZFBvc2l0aW9uIjowfSwiVGFza0RhdGVQb3NpdGlvbiI6MSwiVGFza1RpdGxlUG9zaXRpb24iOjMsIlRhc2tEdXJhdGlvblBvc2l0aW9uIjoyLCJUYXNrVGl0bGVJc1dpZGVyIjpmYWxzZSwiVGFza0R1cmF0aW9uSXNXaWRlciI6ZmFsc2UsIlRhc2tEYXRlSXNXaWRlciI6ZmFsc2UsIlRhc2tQZXJjZW50YWdlQ29tcGxldGVkSXNXaWRlciI6ZmFsc2UsIkRhdGVGb3JtYXQiOnsiRm9ybWF0U3RyaW5nIjoiZC9NL3l5eXkiLCJTZXBhcmF0b3IiOiIvIiwiVXNlSW50ZXJuYXRpb25hbERhdGVGb3JtYXQiOmZhbHNlfSwiSXNWaXNpYmxlIjp0cnVlLCJQZXJjZW50YWdlQ29tcGxldGVkIjpudWxsfSx7IkR1cmF0aW9uVmFsdWUiOjUuMCwiRHVyYXRpb25Gb3JtYXQiOjAsIkludGVybmFsSWQiOiJkYWUxYWE2Ni0wZmUxLTRiZGMtYjc5Zi0xMjIwNmU2YWU4ZTEiLCJJbmRleCI6MiwiQ29sb3IiOiIyMzcsIDEyNSwgNDkiLCJVdGNTdGFydERhdGUiOiIyMDE0LTAyLTEwVDAwOjAwOjAwWiIsIk5vdGUiOiIiLCJVdGNFbmREYXRlIjoiMjAxNC0wMi0xNFQwMDowMDowMFoiLCJUaXRsZSI6IlAxIGFzc2Vzc21lbnQgbWF0ZXJpYWwgZGVsaXZlcmVkIHRvIHNjaG9vbHMiLCJTaGFwZSI6MCwiQ3VzdG9tU2V0dGluZ3MiOnsiVGl0bGVXaWR0aCI6MjMxLjYyMTAxNywiVGl0bGVGb250U2V0dGluZ3MiOnsiRm9udFNpemUiOjExLCJGb250TmFtZSI6IkNhbGlicmkiLCJJc0JvbGQiOmZhbHNlLCJJc0l0YWxpYyI6ZmFsc2UsIklzVW5kZXJsaW5lZCI6ZmFsc2UsIkZvcmVncm91bmRDb2xvciI6IjAsIDAsIDEiLCJCYWNrQ29sb3IiOm51bGx9LCJTdGFydERhdGVGb250U2V0dGluZ3MiOnsiRm9udFNpemUiOjEwLCJGb250TmFtZSI6IkNhbGlicmkiLCJJc0JvbGQiOmZhbHNlLCJJc0l0YWxpYyI6ZmFsc2UsIklzVW5kZXJsaW5lZCI6ZmFsc2UsIkZvcmVncm91bmRDb2xvciI6IjY4LCA4NCwgMTA2IiwiQmFja0NvbG9yIjpudWxsfSwiRW5kRGF0ZUZvbnRTZXR0aW5ncyI6eyJGb250U2l6ZSI6MTAsIkZvbnROYW1lIjoiQ2FsaWJyaSIsIklzQm9sZCI6ZmFsc2UsIklzSXRhbGljIjpmYWxzZSwiSXNVbmRlcmxpbmVkIjpmYWxzZSwiRm9yZWdyb3VuZENvbG9yIjoiNjgsIDg0LCAxMDYiLCJCYWNrQ29sb3IiOm51bGx9LCJEdXJhdGlvbkZvbnRTZXR0aW5ncyI6eyJGb250U2l6ZSI6MTAsIkZvbnROYW1lIjoiQ2FsaWJyaSIsIklzQm9sZCI6ZmFsc2UsIklzSXRhbGljIjpmYWxzZSwiSXNVbmRlcmxpbmVkIjpmYWxzZSwiRm9yZWdyb3VuZENvbG9yIjoiMTkyLCA4MCwgNzc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nRydWUsIkxpbmVXZWlnaHQiOjAuMX0sIlRhc2tTaGFwZUJvcmRlclNldHRpbmdzIjp7IkNvbG9yIjoiUmVkIiwiTGluZVdlaWdodCI6MC4wfSwiU21hcnRUaXRsZUZvcmVncm91bmQiOiIwLCAwLCAxIiwiU21hcnRUaXRsZUZvcmVncm91bmRJc0FjdGl2ZSI6ZmFsc2UsIlNtYXJ0RHVyYXRpb25Gb3JlZ3JvdW5kIjoiMTkyLCA4MCwgNzciLCJTbWFydER1cmF0aW9uRm9yZWdyb3VuZElzQWN0aXZlIjpmYWxzZSwiU21hcnREYXRlRm9yZWdyb3VuZCI6IjY4LCA4NCwgMTA2IiwiU21hcnREYXRlRm9yZWdyb3VuZElzQWN0aXZlIjpmYWxzZSwiU21hcnRQZXJjZW50YWdlQ29tcGxldGVkRm9yZWdyb3VuZCI6IjE5MiwgODAsIDc3IiwiU21hcnRQZXJjZW50YWdlQ29tcGxldGVkSXNBY3RpdmUiOmZhbHNlLCJJbmNsdWRlTm9uV29ya2luZ0RheXNJbkR1cmF0aW9uIjp0cnVlLCJXb3JraW5nRGF5cyI6MzEsIlBlcmNlbnRhZ2VDb21wbGV0ZWRGb250U2V0dGluZ3MiOnsiRm9udFNpemUiOjEwLCJGb250TmFtZSI6IkNhbGlicmkiLCJJc0JvbGQiOmZhbHNlLCJJc0l0YWxpYyI6ZmFsc2UsIklzVW5kZXJsaW5lZCI6ZmFsc2UsIkZvcmVncm91bmRDb2xvciI6IjE5MiwgODAsIDc3IiwiQmFja0NvbG9yIjpudWxsfSwiUGVyY2VudGFnZUNvbXBsZXRlZFBvc2l0aW9uIjowfSwiVGFza0RhdGVQb3NpdGlvbiI6MSwiVGFza1RpdGxlUG9zaXRpb24iOjMsIlRhc2tEdXJhdGlvblBvc2l0aW9uIjoyLCJUYXNrVGl0bGVJc1dpZGVyIjpmYWxzZSwiVGFza0R1cmF0aW9uSXNXaWRlciI6ZmFsc2UsIlRhc2tEYXRlSXNXaWRlciI6ZmFsc2UsIlRhc2tQZXJjZW50YWdlQ29tcGxldGVkSXNXaWRlciI6ZmFsc2UsIkRhdGVGb3JtYXQiOnsiRm9ybWF0U3RyaW5nIjoiZC9NL3l5eXkiLCJTZXBhcmF0b3IiOiIvIiwiVXNlSW50ZXJuYXRpb25hbERhdGVGb3JtYXQiOmZhbHNlfSwiSXNWaXNpYmxlIjp0cnVlLCJQZXJjZW50YWdlQ29tcGxldGVkIjpudWxsfSx7IkR1cmF0aW9uVmFsdWUiOjYxLjAsIkR1cmF0aW9uRm9ybWF0IjowLCJJbnRlcm5hbElkIjoiODI1N2UyODktMTIzYy00M2ZlLWFkNTEtMzM2ZjQ3ZWMyNmI1IiwiSW5kZXgiOjMsIkNvbG9yIjoiMTEyLCAxNzMsIDcxIiwiVXRjU3RhcnREYXRlIjoiMjAxNC0wMy0yNFQwMDowMDowMFoiLCJOb3RlIjoiIiwiVXRjRW5kRGF0ZSI6IjIwMTQtMDUtMjNUMDA6MDA6MDBaIiwiVGl0bGUiOiJQNCBhbmQgUDcgb24tbGluZSBhc3Nlc3NtZW50cyBOR1JULCBQaU0gY2FycmllZCBvdXQiLCJTaGFwZSI6MCwiQ3VzdG9tU2V0dGluZ3MiOnsiVGl0bGVXaWR0aCI6MjY4LjAyMTI3MSwiVGl0bGVGb250U2V0dGluZ3MiOnsiRm9udFNpemUiOjExLCJGb250TmFtZSI6IkNhbGlicmkiLCJJc0JvbGQiOmZhbHNlLCJJc0l0YWxpYyI6ZmFsc2UsIklzVW5kZXJsaW5lZCI6ZmFsc2UsIkZvcmVncm91bmRDb2xvciI6IjAsIDAsIDEiLCJCYWNrQ29sb3IiOm51bGx9LCJTdGFydERhdGVGb250U2V0dGluZ3MiOnsiRm9udFNpemUiOjEwLCJGb250TmFtZSI6IkNhbGlicmkiLCJJc0JvbGQiOmZhbHNlLCJJc0l0YWxpYyI6ZmFsc2UsIklzVW5kZXJsaW5lZCI6ZmFsc2UsIkZvcmVncm91bmRDb2xvciI6IjY4LCA4NCwgMTA2IiwiQmFja0NvbG9yIjpudWxsfSwiRW5kRGF0ZUZvbnRTZXR0aW5ncyI6eyJGb250U2l6ZSI6MTAsIkZvbnROYW1lIjoiQ2FsaWJyaSIsIklzQm9sZCI6ZmFsc2UsIklzSXRhbGljIjpmYWxzZSwiSXNVbmRlcmxpbmVkIjpmYWxzZSwiRm9yZWdyb3VuZENvbG9yIjoiNjgsIDg0LCAxMDYiLCJCYWNrQ29sb3IiOm51bGx9LCJEdXJhdGlvbkZvbnRTZXR0aW5ncyI6eyJGb250U2l6ZSI6MTAsIkZvbnROYW1lIjoiQ2FsaWJyaSIsIklzQm9sZCI6ZmFsc2UsIklzSXRhbGljIjpmYWxzZSwiSXNVbmRlcmxpbmVkIjpmYWxzZSwiRm9yZWdyb3VuZENvbG9yIjoiMTkyLCA4MCwgNzc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nRydWUsIkxpbmVXZWlnaHQiOjAuMX0sIlRhc2tTaGFwZUJvcmRlclNldHRpbmdzIjp7IkNvbG9yIjoiUmVkIiwiTGluZVdlaWdodCI6MC4wfSwiU21hcnRUaXRsZUZvcmVncm91bmQiOiIwLCAwLCAxIiwiU21hcnRUaXRsZUZvcmVncm91bmRJc0FjdGl2ZSI6ZmFsc2UsIlNtYXJ0RHVyYXRpb25Gb3JlZ3JvdW5kIjoiMTkyLCA4MCwgNzciLCJTbWFydER1cmF0aW9uRm9yZWdyb3VuZElzQWN0aXZlIjpmYWxzZSwiU21hcnREYXRlRm9yZWdyb3VuZCI6IjY4LCA4NCwgMTA2IiwiU21hcnREYXRlRm9yZWdyb3VuZElzQWN0aXZlIjpmYWxzZSwiU21hcnRQZXJjZW50YWdlQ29tcGxldGVkRm9yZWdyb3VuZCI6IjE5MiwgODAsIDc3IiwiU21hcnRQZXJjZW50YWdlQ29tcGxldGVkSXNBY3RpdmUiOmZhbHNlLCJJbmNsdWRlTm9uV29ya2luZ0RheXNJbkR1cmF0aW9uIjp0cnVlLCJXb3JraW5nRGF5cyI6MzEsIlBlcmNlbnRhZ2VDb21wbGV0ZWRGb250U2V0dGluZ3MiOnsiRm9udFNpemUiOjEwLCJGb250TmFtZSI6IkNhbGlicmkiLCJJc0JvbGQiOmZhbHNlLCJJc0l0YWxpYyI6ZmFsc2UsIklzVW5kZXJsaW5lZCI6ZmFsc2UsIkZvcmVncm91bmRDb2xvciI6IjE5MiwgODAsIDc3IiwiQmFja0NvbG9yIjpudWxsfSwiUGVyY2VudGFnZUNvbXBsZXRlZFBvc2l0aW9uIjowfSwiVGFza0RhdGVQb3NpdGlvbiI6MSwiVGFza1RpdGxlUG9zaXRpb24iOjMsIlRhc2tEdXJhdGlvblBvc2l0aW9uIjoyLCJUYXNrVGl0bGVJc1dpZGVyIjpmYWxzZSwiVGFza0R1cmF0aW9uSXNXaWRlciI6ZmFsc2UsIlRhc2tEYXRlSXNXaWRlciI6ZmFsc2UsIlRhc2tQZXJjZW50YWdlQ29tcGxldGVkSXNXaWRlciI6ZmFsc2UsIkRhdGVGb3JtYXQiOnsiRm9ybWF0U3RyaW5nIjoiZC9NL3l5eXkiLCJTZXBhcmF0b3IiOiIvIiwiVXNlSW50ZXJuYXRpb25hbERhdGVGb3JtYXQiOmZhbHNlfSwiSXNWaXNpYmxlIjp0cnVlLCJQZXJjZW50YWdlQ29tcGxldGVkIjpudWxsfSx7IkR1cmF0aW9uVmFsdWUiOjMyLjAsIkR1cmF0aW9uRm9ybWF0IjowLCJJbnRlcm5hbElkIjoiMzg2YmZhNWEtNDkwYS00ZmFiLTliZTItZjBhMWQxNTdkYmQzIiwiSW5kZXgiOjQsIkNvbG9yIjoiMTEyLCAxNzMsIDcxIiwiVXRjU3RhcnREYXRlIjoiMjAxNC0wNC0yMlQwMDowMDowMFoiLCJOb3RlIjoiIiwiVXRjRW5kRGF0ZSI6IjIwMTQtMDUtMjNUMDA6MDA6MDBaIiwiVGl0bGUiOiJQMSBZQVJDIGFuZCBQaU01IGFzc2Vzc21lbnRzIGNhcnJpZWQgb3V0IiwiU2hhcGUiOjAsIkN1c3RvbVNldHRpbmdzIjp7IlRpdGxlV2lkdGgiOjI3OC43Mjg5NzMsIlRpdGxlRm9udFNldHRpbmdzIjp7IkZvbnRTaXplIjoxMSwiRm9udE5hbWUiOiJDYWxpYnJpIiwiSXNCb2xkIjpmYWxzZSwiSXNJdGFsaWMiOmZhbHNlLCJJc1VuZGVybGluZWQiOmZhbHNlLCJGb3JlZ3JvdW5kQ29sb3IiOiIwLCAwLCAxIiwiQmFja0NvbG9yIjpudWxsfSwiU3RhcnREYXRlRm9udFNldHRpbmdzIjp7IkZvbnRTaXplIjoxMCwiRm9udE5hbWUiOiJDYWxpYnJpIiwiSXNCb2xkIjpmYWxzZSwiSXNJdGFsaWMiOmZhbHNlLCJJc1VuZGVybGluZWQiOmZhbHNlLCJGb3JlZ3JvdW5kQ29sb3IiOiI2OCwgODQsIDEwNiIsIkJhY2tDb2xvciI6bnVsbH0sIkVuZERhdGVGb250U2V0dGluZ3MiOnsiRm9udFNpemUiOjEwLCJGb250TmFtZSI6IkNhbGlicmkiLCJJc0JvbGQiOmZhbHNlLCJJc0l0YWxpYyI6ZmFsc2UsIklzVW5kZXJsaW5lZCI6ZmFsc2UsIkZvcmVncm91bmRDb2xvciI6IjY4LCA4NCwgMTA2IiwiQmFja0NvbG9yIjpudWxsfSwiRHVyYXRpb25Gb250U2V0dGluZ3MiOnsiRm9udFNpemUiOjEwLCJGb250TmFtZSI6IkNhbGlicmkiLCJJc0JvbGQiOmZhbHNlLCJJc0l0YWxpYyI6ZmFsc2UsIklzVW5kZXJsaW5lZCI6ZmFsc2UsIkZvcmVncm91bmRDb2xvciI6IjE5MiwgODAsIDc3IiwiQmFja0NvbG9yIjpudWxsfSwiVGFza3NTcGFjaW5nIjo1LCJTaGFwZUhlaWdodCI6MTYuMCwiVmVydGljYWxDb25uZWN0b3JTZXR0aW5ncyI6eyJDb2xvciI6IjIwNCwgMjA0LCAyMDQiLCJJc1Zpc2libGUiOmZhbHNlLCJMaW5lV2VpZ2h0IjowLjB9LCJIb3Jpem9udGFsQ29ubmVjdG9yU2V0dGluZ3MiOnsiQ29sb3IiOiIyMDQsIDIwNCwgMjA0IiwiSXNWaXNpYmxlIjp0cnVlLCJMaW5lV2VpZ2h0IjowLjF9LCJUYXNrU2hhcGVCb3JkZXJTZXR0aW5ncyI6eyJDb2xvciI6IlJlZCIsIkxpbmVXZWlnaHQiOjAuMH0sIlNtYXJ0VGl0bGVGb3JlZ3JvdW5kIjoiMCwgMCwgMSIsIlNtYXJ0VGl0bGVGb3JlZ3JvdW5kSXNBY3RpdmUiOmZhbHNlLCJTbWFydER1cmF0aW9uRm9yZWdyb3VuZCI6IjE5MiwgODAsIDc3IiwiU21hcnREdXJhdGlvbkZvcmVncm91bmRJc0FjdGl2ZSI6ZmFsc2UsIlNtYXJ0RGF0ZUZvcmVncm91bmQiOiI2OCwgODQsIDEwNiIsIlNtYXJ0RGF0ZUZvcmVncm91bmRJc0FjdGl2ZSI6ZmFsc2UsIlNtYXJ0UGVyY2VudGFnZUNvbXBsZXRlZEZvcmVncm91bmQiOiIxOTIsIDgwLCA3NyIsIlNtYXJ0UGVyY2VudGFnZUNvbXBsZXRlZElzQWN0aXZlIjpmYWxzZSwiSW5jbHVkZU5vbldvcmtpbmdEYXlzSW5EdXJhdGlvbiI6dHJ1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EsIlRhc2tUaXRsZVBvc2l0aW9uIjozLCJUYXNrRHVyYXRpb25Qb3NpdGlvbiI6MiwiVGFza1RpdGxlSXNXaWRlciI6ZmFsc2UsIlRhc2tEdXJhdGlvbklzV2lkZXIiOmZhbHNlLCJUYXNrRGF0ZUlzV2lkZXIiOmZhbHNlLCJUYXNrUGVyY2VudGFnZUNvbXBsZXRlZElzV2lkZXIiOmZhbHNlLCJEYXRlRm9ybWF0Ijp7IkZvcm1hdFN0cmluZyI6ImQvTS95eXl5IiwiU2VwYXJhdG9yIjoiLyIsIlVzZUludGVybmF0aW9uYWxEYXRlRm9ybWF0IjpmYWxzZX0sIklzVmlzaWJsZSI6dHJ1ZSwiUGVyY2VudGFnZUNvbXBsZXRlZCI6bnVsbH1dLCJTdHlsZSI6eyJUaW1lbGluZVNldHRpbmdzIjp7IlRvZGF5TWFya2VyQ29sb3IiOiJSZWQiLCJUb2RheU1hcmtlckZvbnRTZXR0aW5ncyI6eyJGb250U2l6ZSI6MTIsIkZvbnROYW1lIjoiQ2FsaWJyaSIsIklzQm9sZCI6ZmFsc2UsIklzSXRhbGljIjpmYWxzZSwiSXNVbmRlcmxpbmVkIjpmYWxzZSwiRm9yZWdyb3VuZENvbG9yIjoiQmxhY2siLCJCYWNrQ29sb3IiOm51bGx9LCJTdGFydFllYXJGb250Ijp7IkZvbnRTaXplIjo5LCJGb250TmFtZSI6IlRhaG9tYSIsIklzQm9sZCI6dHJ1ZSwiSXNJdGFsaWMiOmZhbHNlLCJJc1VuZGVybGluZWQiOmZhbHNlLCJGb3JlZ3JvdW5kQ29sb3IiOiJPcmFuZ2VSZWQiLCJCYWNrQ29sb3IiOm51bGx9LCJFbmRZZWFyRm9udCI6eyJGb250U2l6ZSI6MTIsIkZvbnROYW1lIjoiVGFob21hIiwiSXNCb2xkIjp0cnVlLCJJc0l0YWxpYyI6ZmFsc2UsIklzVW5kZXJsaW5lZCI6ZmFsc2UsIkZvcmVncm91bmRDb2xvciI6IjI1NSwgNjksIDAiLCJCYWNrQ29sb3IiOm51bGx9LCJJc1RoaW4iOnRydWUsIkhhczNERWZmZWN0Ijp0cnVlLCJUaW1lYmFuZElzUm91bmRlZCI6dHJ1ZSwiVGltZWJhbmRDb2xvciI6Ijk0LCA5NCwgOTQiLCJUaW1lYmFuZEZvbnRTZXR0aW5ncyI6eyJGb250U2l6ZSI6MTIsIkZvbnROYW1lIjoiQ2FsaWJyaSIsIklzQm9sZCI6ZmFsc2UsIklzSXRhbGljIjpmYWxzZSwiSXNVbmRlcmxpbmVkIjpmYWxzZSwiRm9yZWdyb3VuZENvbG9yIjoiV2hpdGUiLCJCYWNrQ29sb3IiOm51bGx9LCJFbGFwc2VkVGltZUNvbG9yIjoiMjU1LCAwLCAwIiwiRWxhcHNlZFRpbWVTdHlsZSI6MSwiVG9kYXlNYXJrZXJQb3NpdGlvbiI6MCwiQ2Fwc1Bvc2l0aW9uIjoyfSwiRGVmYXVsdE1pbGVzdG9uZVNldHRpbmdzIjp7IkZsYWdDb25uZWN0b3JTZXR0aW5ncyI6eyJDb2xvciI6IkJsYWNrIiwiSXNWaXNpYmxlIjpmYWxzZSwiTGluZVdlaWdodCI6MC4xfSwiRGF0ZUZvcm1hdCI6eyJGb3JtYXRTdHJpbmciOiJkL00veXl5eSIsIlNlcGFyYXRvciI6Ii8iLCJVc2VJbnRlcm5hdGlvbmFsRGF0ZUZvcm1hdCI6ZmFsc2V9LCJJc0RhdGVWaXNpYmxlIjp0cnVlLCJUaXRsZUZvbnRTZXR0aW5ncyI6eyJGb250U2l6ZSI6MTEsIkZvbnROYW1lIjoiQ2FsaWJyaSIsIklzQm9sZCI6ZmFsc2UsIklzSXRhbGljIjpmYWxzZSwiSXNVbmRlcmxpbmVkIjpmYWxzZSwiRm9yZWdyb3VuZENvbG9yIjoiMCwgMCwgMSIsIkJhY2tDb2xvciI6bnVsbH0sIkRhdGVGb250U2V0dGluZ3MiOnsiRm9udFNpemUiOjEwLCJGb250TmFtZSI6IkNhbGlicmkiLCJJc0JvbGQiOmZhbHNlLCJJc0l0YWxpYyI6ZmFsc2UsIklzVW5kZXJsaW5lZCI6ZmFsc2UsIkZvcmVncm91bmRDb2xvciI6IjY4LCA4NCwgMTA2IiwiQmFja0NvbG9yIjpudWxsfSwiQ29ubmVjdG9yU2V0dGluZ3MiOnsiQ29sb3IiOiIiLCJJc1Zpc2libGUiOmZhbHNlLCJMaW5lV2VpZ2h0IjowLjF9fSwiRGVmYXVsdFRhc2tTZXR0aW5ncyI6eyJEYXRlRm9udFNldHRpbmdzIjp7IkZvbnRTaXplIjoxMCwiRm9udE5hbWUiOiJDYWxpYnJpIiwiSXNCb2xkIjpmYWxzZSwiSXNJdGFsaWMiOmZhbHNlLCJJc1VuZGVybGluZWQiOmZhbHNlLCJGb3JlZ3JvdW5kQ29sb3IiOiI2OCwgODQsIDEwNiIsIkJhY2tDb2xvciI6bnVsbH0sIlN0YXJ0RGF0ZUZvbnRTZXR0aW5ncyI6eyJGb250U2l6ZSI6MTIsIkZvbnROYW1lIjoiQ2FsaWJyaSIsIklzQm9sZCI6ZmFsc2UsIklzSXRhbGljIjpmYWxzZSwiSXNVbmRlcmxpbmVkIjpmYWxzZSwiRm9yZWdyb3VuZENvbG9yIjoiV2hpdGUiLCJCYWNrQ29sb3IiOm51bGx9LCJFbmREYXRlRm9udFNldHRpbmdzIjp7IkZvbnRTaXplIjoxMiwiRm9udE5hbWUiOiJDYWxpYnJpIiwiSXNCb2xkIjpmYWxzZSwiSXNJdGFsaWMiOmZhbHNlLCJJc1VuZGVybGluZWQiOmZhbHNlLCJGb3JlZ3JvdW5kQ29sb3IiOiJXaGl0ZSIsIkJhY2tDb2xvciI6bnVsbH0sIkR1cmF0aW9uRm9udFNldHRpbmdzIjp7IkZvbnRTaXplIjoxMCwiRm9udE5hbWUiOiJDYWxpYnJpIiwiSXNCb2xkIjpmYWxzZSwiSXNJdGFsaWMiOmZhbHNlLCJJc1VuZGVybGluZWQiOmZhbHNlLCJGb3JlZ3JvdW5kQ29sb3IiOiIxOTIsIDgwLCA3NyIsIkJhY2tDb2xvciI6bnVsbH0sIklzVGhpY2siOmZhbHNlLCJUYXNrc0Fib3ZlVGltZWJhbmQiOmZhbHNlLCJEYXRlRm9ybWF0Ijp7IkZvcm1hdFN0cmluZyI6ImQvTS95eXl5IiwiU2VwYXJhdG9yIjoiLyIsIlVzZUludGVybmF0aW9uYWxEYXRlRm9ybWF0IjpmYWxzZX0sIkR1cmF0aW9uUG9zaXRpb24iOjIsIkR1cmF0aW9uRm9ybWF0IjowLCJSZW5kZXJMb25nVGFza1RpdGxlQWJvdmVUYXNrU2hhcGUiOmZhbHNlLCJJc0hvcml6b250YWxDb25uZWN0b3JWaXNpYmxlIjp0cnVlLCJJc1ZlcnRpY2FsQ29ubmVjdG9yVmlzaWJsZSI6ZmFsc2UsIkludGVydmFsVGV4dFBvc2l0aW9uIjozLCJJbnRlcnZhbERhdGVQb3NpdGlvbiI6MSwiVGl0bGVXaWR0aCI6bnVsbCwiVGl0bGVGb250U2V0dGluZ3MiOnsiRm9udFNpemUiOjExLCJGb250TmFtZSI6IkNhbGlicmkiLCJJc0JvbGQiOmZhbHNlLCJJc0l0YWxpYyI6ZmFsc2UsIklzVW5kZXJsaW5lZCI6ZmFsc2UsIkZvcmVncm91bmRDb2xvciI6IjAsIDAsIDEiLCJCYWNrQ29sb3IiOm51bGx9LCJUYXNrc1NwYWNpbmciOjUsIlNoYXBlSGVpZ2h0IjoxNi4wLCJWZXJ0aWNhbENvbm5lY3RvclNldHRpbmdzIjp7IkNvbG9yIjoiMjA0LCAyMDQsIDIwNCIsIklzVmlzaWJsZSI6ZmFsc2UsIkxpbmVXZWlnaHQiOjAuMH0sIkhvcml6b250YWxDb25uZWN0b3JTZXR0aW5ncyI6eyJDb2xvciI6IjIwNCwgMjA0LCAyMDQiLCJJc1Zpc2libGUiOnRydWUsIkxpbmVXZWlnaHQiOjAuMX0sIlRhc2tTaGFwZUJvcmRlclNldHRpbmdzIjp7IkNvbG9yIjoiUmVkIiwiTGluZVdlaWdodCI6MC4wfSwiU21hcnRUaXRsZUZvcmVncm91bmQiOiIiLCJTbWFydFRpdGxlRm9yZWdyb3VuZElzQWN0aXZlIjpmYWxzZSwiU21hcnREdXJhdGlvbkZvcmVncm91bmQiOiIiLCJTbWFydER1cmF0aW9uRm9yZWdyb3VuZElzQWN0aXZlIjpmYWxzZSwiU21hcnREYXRlRm9yZWdyb3VuZCI6IiIsIlNtYXJ0RGF0ZUZvcmVncm91bmRJc0FjdGl2ZSI6ZmFsc2UsIlNtYXJ0UGVyY2VudGFnZUNvbXBsZXRlZEZvcmVncm91bmQiOiIiLCJTbWFydFBlcmNlbnRhZ2VDb21wbGV0ZWRJc0FjdGl2ZSI6ZmFsc2UsIkluY2x1ZGVOb25Xb3JraW5nRGF5c0luRHVyYXRpb24iOnRydW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TY2FsZVNldHRpbmdzIjp7IkRhdGVGb3JtYXQiOiJNTU0iLCJJbnRlcnZhbFR5cGUiOjIsIlVzZUF1dG9tYXRpY1RpbWVTY2FsZSI6dHJ1ZSwiQ3VzdG9tVGltZVNjYWxlVXRjU3RhcnREYXRlIjoiMjAxNC0wMS0yOFQwMDowMDowMFoiLCJDdXN0b21UaW1lU2NhbGVVdGNFbmREYXRlIjoiMjAxNC0wNi0xNlQwMDowMDowMFoifX0sIlRpbWViYW5kVmVydGljYWxQb3NpdGlvbiI6eyJRdWlja1Bvc2l0aW9uIjoxLCJSZWxhdGl2ZVBvc2l0aW9uIjo0NC40NDQ0NDI3LCJBYnNvbHV0ZVBvc2l0aW9uIjoyNDAuMCwiUHJldmlvdXNBYnNvbHV0ZVBvc2l0aW9uIjoyNDAuMH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12EAD8F-B642-4B59-8D45-F872971CA4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170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Segoe UI Light</vt:lpstr>
      <vt:lpstr>Segoe UI Light (Headings)</vt:lpstr>
      <vt:lpstr>Tahoma</vt:lpstr>
      <vt:lpstr>2_Office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2012-09-12T16:34:51Z</dcterms:created>
  <dcterms:modified xsi:type="dcterms:W3CDTF">2014-01-29T10:07:06Z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