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58" r:id="rId4"/>
    <p:sldId id="270" r:id="rId5"/>
    <p:sldId id="260" r:id="rId6"/>
    <p:sldId id="261" r:id="rId7"/>
    <p:sldId id="271" r:id="rId8"/>
    <p:sldId id="268" r:id="rId9"/>
  </p:sldIdLst>
  <p:sldSz cx="13004800" cy="9753600"/>
  <p:notesSz cx="6669088" cy="9775825"/>
  <p:defaultTextStyle>
    <a:defPPr>
      <a:defRPr lang="en-US"/>
    </a:defPPr>
    <a:lvl1pPr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marL="342900" indent="1143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marL="685800" indent="2286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marL="1028700" indent="3429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marL="1371600" indent="457200" algn="l" defTabSz="584200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4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hangingPunct="0">
              <a:defRPr sz="1200"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hangingPunct="0">
              <a:defRPr sz="1200"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</a:lstStyle>
          <a:p>
            <a:pPr>
              <a:defRPr/>
            </a:pPr>
            <a:fld id="{C2860E9F-3099-4DF2-86F4-4ABA5AD48DA8}" type="datetimeFigureOut">
              <a:rPr lang="en-GB"/>
              <a:pPr>
                <a:defRPr/>
              </a:pPr>
              <a:t>28/04/2015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hangingPunct="0">
              <a:defRPr sz="1200"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hangingPunct="0">
              <a:defRPr sz="1200"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</a:lstStyle>
          <a:p>
            <a:pPr>
              <a:defRPr/>
            </a:pPr>
            <a:fld id="{556B6293-71CD-45AC-8C0E-79287AEBD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90588" y="733425"/>
            <a:ext cx="4887912" cy="366553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889000" y="4643438"/>
            <a:ext cx="4891088" cy="4398962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Noteworthy Bold"/>
              <a:ea typeface="Noteworthy Bold"/>
              <a:cs typeface="Noteworthy Bol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/>
              </a:rPr>
              <a:t>Second level</a:t>
            </a:r>
          </a:p>
          <a:p>
            <a:pPr lvl="2"/>
            <a:r>
              <a:rPr lang="en-US" smtClean="0">
                <a:sym typeface="Helvetica Light"/>
              </a:rPr>
              <a:t>Third level</a:t>
            </a:r>
          </a:p>
          <a:p>
            <a:pPr lvl="3"/>
            <a:r>
              <a:rPr lang="en-US" smtClean="0">
                <a:sym typeface="Helvetica Light"/>
              </a:rPr>
              <a:t>Fourth level</a:t>
            </a:r>
          </a:p>
          <a:p>
            <a:pPr lvl="4"/>
            <a:r>
              <a:rPr lang="en-US" smtClean="0">
                <a:sym typeface="Helvetica Ligh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developmentscotland.co.uk/resources/skills-investment-pl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scotland.gov.uk/Images/DYWResponseYouthEmpl%20Strategy_tcm4-853595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u6jK7Wbz49H1ZM&amp;tbnid=ReCsMtc3c4JMZM:&amp;ved=0CAUQjRw&amp;url=http://www.capstoneclassroom.com/content/stem&amp;ei=9Yt7Uo69D42Y1AXozIHoCg&amp;bvm=bv.56146854,d.d2k&amp;psig=AFQjCNFa-KdBuntXyhtHXPydT_krZPTLAQ&amp;ust=13839148423594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frm=1&amp;source=images&amp;cd=&amp;cad=rja&amp;docid=LWEVRlw3mTn8KM&amp;tbnid=nIkpMTiQI6GviM:&amp;ved=0CAUQjRw&amp;url=http://mcstemcareers.pbworks.com/&amp;ei=1Y97UvSPNeic0AX_k4CwDw&amp;psig=AFQjCNEVt1JSRKH9xswMQwzWy2Pt1ddLhA&amp;ust=138391584713768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&amp;esrc=s&amp;frm=1&amp;source=images&amp;cd=&amp;cad=rja&amp;docid=LWEVRlw3mTn8KM&amp;tbnid=nIkpMTiQI6GviM:&amp;ved=0CAUQjRw&amp;url=http://mcstemcareers.pbworks.com/&amp;ei=1Y97UvSPNeic0AX_k4CwDw&amp;psig=AFQjCNEVt1JSRKH9xswMQwzWy2Pt1ddLhA&amp;ust=13839158471376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frm=1&amp;source=images&amp;cd=&amp;cad=rja&amp;docid=8Y48EUl_aUnsqM&amp;tbnid=YYfg_RPwQBzTlM:&amp;ved=0CAUQjRw&amp;url=http://www.hdwallpapersinn.com/question-mark-pictures.html&amp;ei=qQ-CUobFHu7Y0QX98YHoBg&amp;bvm=bv.56146854,d.ZG4&amp;psig=AFQjCNFo0czbij7Bb76tKpyr7QRFhhpXqw&amp;ust=13843417129476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 flipV="1">
            <a:off x="7693025" y="5418138"/>
            <a:ext cx="5311775" cy="128587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 flipV="1">
            <a:off x="7693025" y="5541963"/>
            <a:ext cx="5311775" cy="2730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 flipV="1">
            <a:off x="7693025" y="5851525"/>
            <a:ext cx="5311775" cy="12700"/>
          </a:xfrm>
          <a:prstGeom prst="rect">
            <a:avLst/>
          </a:prstGeom>
          <a:solidFill>
            <a:srgbClr val="438086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3" name="Rectangle 4"/>
          <p:cNvSpPr>
            <a:spLocks/>
          </p:cNvSpPr>
          <p:nvPr/>
        </p:nvSpPr>
        <p:spPr bwMode="auto">
          <a:xfrm flipV="1">
            <a:off x="7693025" y="5921375"/>
            <a:ext cx="2797175" cy="26988"/>
          </a:xfrm>
          <a:prstGeom prst="rect">
            <a:avLst/>
          </a:prstGeom>
          <a:solidFill>
            <a:srgbClr val="438086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4" name="Rectangle 5"/>
          <p:cNvSpPr>
            <a:spLocks/>
          </p:cNvSpPr>
          <p:nvPr/>
        </p:nvSpPr>
        <p:spPr bwMode="auto">
          <a:xfrm flipV="1">
            <a:off x="7693025" y="5972175"/>
            <a:ext cx="2797175" cy="12700"/>
          </a:xfrm>
          <a:prstGeom prst="rect">
            <a:avLst/>
          </a:prstGeom>
          <a:solidFill>
            <a:srgbClr val="438086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5" name="AutoShape 6"/>
          <p:cNvSpPr>
            <a:spLocks/>
          </p:cNvSpPr>
          <p:nvPr/>
        </p:nvSpPr>
        <p:spPr bwMode="auto">
          <a:xfrm>
            <a:off x="7693025" y="5634038"/>
            <a:ext cx="4357688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6" name="AutoShape 7"/>
          <p:cNvSpPr>
            <a:spLocks/>
          </p:cNvSpPr>
          <p:nvPr/>
        </p:nvSpPr>
        <p:spPr bwMode="auto">
          <a:xfrm>
            <a:off x="10490200" y="5775325"/>
            <a:ext cx="2276475" cy="50800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7" name="Rectangle 8"/>
          <p:cNvSpPr>
            <a:spLocks/>
          </p:cNvSpPr>
          <p:nvPr/>
        </p:nvSpPr>
        <p:spPr bwMode="auto">
          <a:xfrm>
            <a:off x="0" y="5189538"/>
            <a:ext cx="13004800" cy="347662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8" name="Rectangle 9"/>
          <p:cNvSpPr>
            <a:spLocks/>
          </p:cNvSpPr>
          <p:nvPr/>
        </p:nvSpPr>
        <p:spPr bwMode="auto">
          <a:xfrm>
            <a:off x="0" y="5226050"/>
            <a:ext cx="13004800" cy="20002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59" name="Rectangle 10"/>
          <p:cNvSpPr>
            <a:spLocks/>
          </p:cNvSpPr>
          <p:nvPr/>
        </p:nvSpPr>
        <p:spPr bwMode="auto">
          <a:xfrm flipV="1">
            <a:off x="9121775" y="5180013"/>
            <a:ext cx="3883025" cy="354012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60" name="Rectangle 11"/>
          <p:cNvSpPr>
            <a:spLocks/>
          </p:cNvSpPr>
          <p:nvPr/>
        </p:nvSpPr>
        <p:spPr bwMode="auto">
          <a:xfrm>
            <a:off x="0" y="0"/>
            <a:ext cx="13004800" cy="5264150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649288" y="3414713"/>
            <a:ext cx="12030075" cy="2090737"/>
          </a:xfrm>
        </p:spPr>
        <p:txBody>
          <a:bodyPr lIns="126435" tIns="72248" rIns="126435" bIns="72248" anchor="b"/>
          <a:lstStyle/>
          <a:p>
            <a:pPr algn="l" defTabSz="1300163" eaLnBrk="1"/>
            <a:r>
              <a:rPr lang="en-US" sz="6200" smtClean="0">
                <a:solidFill>
                  <a:srgbClr val="FFFFFF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STEM in City of Edinburgh</a:t>
            </a:r>
            <a:endParaRPr lang="en-US" smtClean="0">
              <a:latin typeface="Calibri" pitchFamily="34" charset="0"/>
              <a:ea typeface="Helvetica" pitchFamily="34" charset="0"/>
              <a:cs typeface="Calibri" pitchFamily="34" charset="0"/>
            </a:endParaRPr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49288" y="5545138"/>
            <a:ext cx="7043737" cy="3148012"/>
          </a:xfrm>
        </p:spPr>
        <p:txBody>
          <a:bodyPr lIns="126435" tIns="72248" rIns="126435" bIns="72248" anchor="t"/>
          <a:lstStyle/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34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Dave McKee</a:t>
            </a:r>
            <a:endParaRPr lang="en-US" sz="3400" dirty="0" smtClean="0">
              <a:solidFill>
                <a:srgbClr val="424456"/>
              </a:solidFill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Quality Improvement Officer, </a:t>
            </a: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Technologies.</a:t>
            </a: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endParaRPr lang="en-US" sz="2000" dirty="0" smtClean="0">
              <a:solidFill>
                <a:srgbClr val="424456"/>
              </a:solidFill>
              <a:latin typeface="Calibri" pitchFamily="34" charset="0"/>
              <a:ea typeface="Helvetica" pitchFamily="34" charset="0"/>
              <a:cs typeface="Calibri" pitchFamily="34" charset="0"/>
              <a:sym typeface="Helvetica" pitchFamily="34" charset="0"/>
            </a:endParaRP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34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Jill Pringle</a:t>
            </a: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Quality Improvement Officer, </a:t>
            </a: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Helvetica" pitchFamily="34" charset="0"/>
                <a:cs typeface="Calibri" pitchFamily="34" charset="0"/>
                <a:sym typeface="Helvetica" pitchFamily="34" charset="0"/>
              </a:rPr>
              <a:t>Sciences and Mathematics.</a:t>
            </a:r>
          </a:p>
          <a:p>
            <a:pPr marL="63500" indent="0" defTabSz="1300163" eaLnBrk="1">
              <a:spcBef>
                <a:spcPts val="300"/>
              </a:spcBef>
              <a:buSzTx/>
              <a:buFontTx/>
              <a:buNone/>
            </a:pPr>
            <a:endParaRPr lang="en-US" sz="2000" dirty="0" smtClean="0">
              <a:solidFill>
                <a:srgbClr val="424456"/>
              </a:solidFill>
              <a:latin typeface="Calibri" pitchFamily="34" charset="0"/>
              <a:ea typeface="Helvetica" pitchFamily="34" charset="0"/>
              <a:cs typeface="Calibri" pitchFamily="34" charset="0"/>
              <a:sym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78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79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0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1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2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5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6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3087" name="Rectangle 14"/>
          <p:cNvSpPr>
            <a:spLocks noGrp="1" noChangeArrowheads="1"/>
          </p:cNvSpPr>
          <p:nvPr>
            <p:ph type="title"/>
          </p:nvPr>
        </p:nvSpPr>
        <p:spPr>
          <a:xfrm>
            <a:off x="649288" y="1624013"/>
            <a:ext cx="11704637" cy="1517650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560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STEM</a:t>
            </a:r>
            <a:endParaRPr lang="en-US" smtClean="0">
              <a:latin typeface="Calibri" pitchFamily="34" charset="0"/>
              <a:ea typeface="Palatino"/>
              <a:cs typeface="Calibri" pitchFamily="34" charset="0"/>
            </a:endParaRPr>
          </a:p>
        </p:txBody>
      </p:sp>
      <p:sp>
        <p:nvSpPr>
          <p:cNvPr id="308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41363" y="3198813"/>
            <a:ext cx="11664950" cy="741362"/>
          </a:xfrm>
        </p:spPr>
        <p:txBody>
          <a:bodyPr lIns="126435" tIns="72248" rIns="126435" bIns="72248" anchor="t"/>
          <a:lstStyle/>
          <a:p>
            <a:pPr marL="109538" indent="0" algn="ctr" defTabSz="1300163" eaLnBrk="1">
              <a:lnSpc>
                <a:spcPct val="90000"/>
              </a:lnSpc>
              <a:spcBef>
                <a:spcPts val="300"/>
              </a:spcBef>
              <a:buSzTx/>
              <a:buFontTx/>
              <a:buNone/>
            </a:pPr>
            <a:r>
              <a:rPr lang="en-US" b="1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S</a:t>
            </a:r>
            <a:r>
              <a:rPr lang="en-US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cience, </a:t>
            </a:r>
            <a:r>
              <a:rPr lang="en-US" b="1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T</a:t>
            </a:r>
            <a:r>
              <a:rPr lang="en-US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echnologies, </a:t>
            </a:r>
            <a:r>
              <a:rPr lang="en-US" b="1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E</a:t>
            </a:r>
            <a:r>
              <a:rPr lang="en-US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ngineering and </a:t>
            </a:r>
            <a:r>
              <a:rPr lang="en-US" b="1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M</a:t>
            </a:r>
            <a:r>
              <a:rPr lang="en-US" smtClean="0"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athematics</a:t>
            </a: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1462088" y="5021263"/>
            <a:ext cx="38163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0"/>
            <a:r>
              <a:rPr lang="en-GB" dirty="0" smtClean="0">
                <a:latin typeface="Calibri" pitchFamily="34" charset="0"/>
                <a:cs typeface="Calibri" pitchFamily="34" charset="0"/>
              </a:rPr>
              <a:t>Dave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Mckee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 hangingPunct="0"/>
            <a:r>
              <a:rPr lang="en-GB" sz="1800" dirty="0">
                <a:latin typeface="Calibri" pitchFamily="34" charset="0"/>
                <a:cs typeface="Calibri" pitchFamily="34" charset="0"/>
              </a:rPr>
              <a:t>Computing Science</a:t>
            </a:r>
          </a:p>
          <a:p>
            <a:pPr algn="ctr" hangingPunct="0"/>
            <a:r>
              <a:rPr lang="en-GB" sz="1800" dirty="0">
                <a:latin typeface="Calibri" pitchFamily="34" charset="0"/>
                <a:cs typeface="Calibri" pitchFamily="34" charset="0"/>
              </a:rPr>
              <a:t>Health, Food and Textile Technology</a:t>
            </a:r>
          </a:p>
          <a:p>
            <a:pPr algn="ctr" hangingPunct="0"/>
            <a:r>
              <a:rPr lang="en-GB" sz="1800" dirty="0">
                <a:latin typeface="Calibri" pitchFamily="34" charset="0"/>
                <a:cs typeface="Calibri" pitchFamily="34" charset="0"/>
              </a:rPr>
              <a:t>Business Management</a:t>
            </a:r>
          </a:p>
          <a:p>
            <a:pPr algn="ctr" hangingPunct="0"/>
            <a:r>
              <a:rPr lang="en-GB" sz="1800" dirty="0">
                <a:latin typeface="Calibri" pitchFamily="34" charset="0"/>
                <a:cs typeface="Calibri" pitchFamily="34" charset="0"/>
              </a:rPr>
              <a:t>Craft, Design and Technology</a:t>
            </a:r>
          </a:p>
          <a:p>
            <a:pPr algn="ctr" hangingPunct="0"/>
            <a:r>
              <a:rPr lang="en-GB" sz="1800" dirty="0">
                <a:latin typeface="Calibri" pitchFamily="34" charset="0"/>
                <a:cs typeface="Calibri" pitchFamily="34" charset="0"/>
              </a:rPr>
              <a:t>ICT to enhance Learning</a:t>
            </a:r>
          </a:p>
          <a:p>
            <a:pPr algn="ctr" hangingPunct="0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90" name="TextBox 26"/>
          <p:cNvSpPr txBox="1">
            <a:spLocks noChangeArrowheads="1"/>
          </p:cNvSpPr>
          <p:nvPr/>
        </p:nvSpPr>
        <p:spPr bwMode="auto">
          <a:xfrm>
            <a:off x="6934200" y="5021263"/>
            <a:ext cx="40322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0"/>
            <a:r>
              <a:rPr lang="en-GB">
                <a:latin typeface="Calibri" pitchFamily="34" charset="0"/>
                <a:cs typeface="Calibri" pitchFamily="34" charset="0"/>
              </a:rPr>
              <a:t>Jill Pringle</a:t>
            </a:r>
          </a:p>
          <a:p>
            <a:pPr algn="ctr" hangingPunct="0"/>
            <a:r>
              <a:rPr lang="en-GB" sz="1800">
                <a:latin typeface="Calibri" pitchFamily="34" charset="0"/>
                <a:cs typeface="Calibri" pitchFamily="34" charset="0"/>
              </a:rPr>
              <a:t>Biology</a:t>
            </a:r>
          </a:p>
          <a:p>
            <a:pPr algn="ctr" hangingPunct="0"/>
            <a:r>
              <a:rPr lang="en-GB" sz="1800">
                <a:latin typeface="Calibri" pitchFamily="34" charset="0"/>
                <a:cs typeface="Calibri" pitchFamily="34" charset="0"/>
              </a:rPr>
              <a:t>Physics</a:t>
            </a:r>
          </a:p>
          <a:p>
            <a:pPr algn="ctr" hangingPunct="0"/>
            <a:r>
              <a:rPr lang="en-GB" sz="1800">
                <a:latin typeface="Calibri" pitchFamily="34" charset="0"/>
                <a:cs typeface="Calibri" pitchFamily="34" charset="0"/>
              </a:rPr>
              <a:t>Chemistry</a:t>
            </a:r>
          </a:p>
          <a:p>
            <a:pPr algn="ctr" hangingPunct="0"/>
            <a:r>
              <a:rPr lang="en-GB" sz="1800">
                <a:latin typeface="Calibri" pitchFamily="34" charset="0"/>
                <a:cs typeface="Calibri" pitchFamily="34" charset="0"/>
              </a:rPr>
              <a:t>Science </a:t>
            </a:r>
          </a:p>
          <a:p>
            <a:pPr algn="ctr" hangingPunct="0"/>
            <a:r>
              <a:rPr lang="en-GB" sz="1800">
                <a:latin typeface="Calibri" pitchFamily="34" charset="0"/>
                <a:cs typeface="Calibri" pitchFamily="34" charset="0"/>
              </a:rPr>
              <a:t>Mathematics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1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2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3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4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5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6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7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8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09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10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4111" name="Rectangle 14"/>
          <p:cNvSpPr>
            <a:spLocks noGrp="1" noChangeArrowheads="1"/>
          </p:cNvSpPr>
          <p:nvPr>
            <p:ph type="title"/>
          </p:nvPr>
        </p:nvSpPr>
        <p:spPr>
          <a:xfrm>
            <a:off x="598488" y="773113"/>
            <a:ext cx="11704637" cy="1517650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560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Why the Focus on STEM?</a:t>
            </a:r>
            <a:endParaRPr lang="en-US" smtClean="0">
              <a:latin typeface="Calibri" pitchFamily="34" charset="0"/>
              <a:ea typeface="Palatino"/>
              <a:cs typeface="Calibri" pitchFamily="34" charset="0"/>
            </a:endParaRPr>
          </a:p>
        </p:txBody>
      </p:sp>
      <p:sp>
        <p:nvSpPr>
          <p:cNvPr id="4112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41760" y="2284512"/>
            <a:ext cx="11704637" cy="4824536"/>
          </a:xfrm>
        </p:spPr>
        <p:txBody>
          <a:bodyPr lIns="126435" tIns="72248" rIns="126435" bIns="72248" anchor="t"/>
          <a:lstStyle/>
          <a:p>
            <a:pPr lvl="1"/>
            <a:r>
              <a:rPr lang="en-GB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70% Scottish exports are dependent on science and engineering. 2,500 engineering job opportunities a year in £9billion industry. Forecasts from e-Skills UK suggest that there could be as many as 11,000 job opportunities each year in ICT and digital technology roles. 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(Scottish Government - A Strategic Framework for Science in Scotland - 2008: Report of the International Working Group. </a:t>
            </a:r>
            <a:r>
              <a:rPr lang="en-GB" sz="1200" dirty="0" smtClean="0">
                <a:latin typeface="Calibri" pitchFamily="34" charset="0"/>
                <a:cs typeface="Calibri" pitchFamily="34" charset="0"/>
                <a:hlinkClick r:id="rId3"/>
              </a:rPr>
              <a:t>http://www.skillsdevelopmentscotland.co.uk/resources/skills-investment-plans/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200" dirty="0" smtClean="0">
              <a:latin typeface="Calibri" pitchFamily="34" charset="0"/>
              <a:ea typeface="Palatino"/>
              <a:cs typeface="Calibri" pitchFamily="34" charset="0"/>
              <a:sym typeface="Palatino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endParaRPr lang="en-US" sz="1800" dirty="0" smtClean="0">
              <a:latin typeface="Calibri" pitchFamily="34" charset="0"/>
              <a:cs typeface="Calibri" pitchFamily="34" charset="0"/>
              <a:sym typeface="Palatino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r>
              <a:rPr lang="en-US" sz="1800" dirty="0" smtClean="0">
                <a:latin typeface="Calibri" pitchFamily="34" charset="0"/>
                <a:cs typeface="Calibri" pitchFamily="34" charset="0"/>
                <a:sym typeface="Palatino"/>
              </a:rPr>
              <a:t>I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t is estimated that up to 95,000 further jobs will be created in the Scottish energy sector by 2020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.  (CfE Briefing Paper 15 – Science for All )</a:t>
            </a: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  <a:buFontTx/>
              <a:buNone/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The number of unemployed Scots rose by 10,000 to 203,000 between May and July, according to the latest official figures.  19.1% of these are 16 to 24 year olds</a:t>
            </a: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More than 50 per cent of school leavers don’t go to university. Very few gain industry relevant vocational qualifications while still at school. 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(Education Working For All Commission for Developing Scotland’s Young Workforce)</a:t>
            </a: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Developing Young Workforce (Education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Working For All Commission for Developing Scotland’s Young Workforce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Skills Investment Plans, Education Scotland’s CfE Implementation plan  ’14-15 all focus on STEM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priorities.</a:t>
            </a:r>
          </a:p>
          <a:p>
            <a:pPr>
              <a:spcBef>
                <a:spcPts val="1200"/>
              </a:spcBef>
              <a:buNone/>
            </a:pPr>
            <a:endParaRPr lang="en-GB" sz="1600" b="1" dirty="0" smtClean="0"/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/>
              <a:t>DEVELOPING THE </a:t>
            </a:r>
            <a:r>
              <a:rPr lang="en-GB" sz="1600" b="1" dirty="0" smtClean="0"/>
              <a:t>YOUNG WORKFORCE - </a:t>
            </a:r>
            <a:r>
              <a:rPr lang="en-GB" sz="1600" b="1" dirty="0" smtClean="0">
                <a:hlinkClick r:id="rId4"/>
              </a:rPr>
              <a:t>http://</a:t>
            </a:r>
            <a:r>
              <a:rPr lang="en-GB" sz="1600" b="1" dirty="0" smtClean="0">
                <a:hlinkClick r:id="rId4"/>
              </a:rPr>
              <a:t>www.educationscotland.gov.uk/Images/DYWResponseYouthEmpl%20Strategy_tcm4-853595.pdf</a:t>
            </a:r>
            <a:endParaRPr lang="en-GB" sz="1600" b="1" dirty="0" smtClean="0"/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/>
              <a:t>SCIENCE</a:t>
            </a:r>
            <a:r>
              <a:rPr lang="en-GB" sz="1600" b="1" dirty="0" smtClean="0"/>
              <a:t>, TECHNOLOGY, ENGINEERING AND MATHS </a:t>
            </a:r>
          </a:p>
          <a:p>
            <a:pPr>
              <a:spcBef>
                <a:spcPts val="1200"/>
              </a:spcBef>
            </a:pPr>
            <a:r>
              <a:rPr lang="en-GB" sz="1600" b="1" dirty="0" smtClean="0"/>
              <a:t>Recommendation 12: A focus on STEM should sit at the heart of the development of Scotland’s Young Workforce. </a:t>
            </a:r>
            <a:endParaRPr lang="en-US" sz="1600" dirty="0" smtClean="0">
              <a:latin typeface="Calibri" pitchFamily="34" charset="0"/>
              <a:ea typeface="Palatino"/>
              <a:cs typeface="Palatino"/>
              <a:sym typeface="Palatino"/>
            </a:endParaRPr>
          </a:p>
          <a:p>
            <a:pPr marL="1138238" lvl="1" indent="-693738" eaLnBrk="1">
              <a:spcBef>
                <a:spcPts val="300"/>
              </a:spcBef>
              <a:buClr>
                <a:srgbClr val="A04DA3"/>
              </a:buClr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 marL="757238" indent="-693738" eaLnBrk="1">
              <a:spcBef>
                <a:spcPts val="300"/>
              </a:spcBef>
              <a:buClr>
                <a:srgbClr val="A04DA3"/>
              </a:buClr>
              <a:buNone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lvl="1" algn="ctr" eaLnBrk="1">
              <a:spcBef>
                <a:spcPts val="300"/>
              </a:spcBef>
              <a:buSzTx/>
              <a:buFontTx/>
              <a:buNone/>
            </a:pPr>
            <a:endParaRPr lang="en-US" sz="3000" dirty="0" smtClean="0">
              <a:solidFill>
                <a:srgbClr val="438086"/>
              </a:solidFill>
              <a:latin typeface="Calibri" pitchFamily="34" charset="0"/>
              <a:sym typeface="Georgi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6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7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8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29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0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1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2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3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4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5135" name="Rectangle 14"/>
          <p:cNvSpPr>
            <a:spLocks noGrp="1" noChangeArrowheads="1"/>
          </p:cNvSpPr>
          <p:nvPr>
            <p:ph type="title"/>
          </p:nvPr>
        </p:nvSpPr>
        <p:spPr>
          <a:xfrm>
            <a:off x="7798544" y="4300736"/>
            <a:ext cx="4647456" cy="2952328"/>
          </a:xfrm>
        </p:spPr>
        <p:txBody>
          <a:bodyPr lIns="126435" tIns="72248" rIns="126435" bIns="72248"/>
          <a:lstStyle/>
          <a:p>
            <a:pPr algn="l" defTabSz="1300163" eaLnBrk="1"/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QIT STEM Strategy ( Draft )</a:t>
            </a:r>
            <a:b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</a:b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Improvement plan </a:t>
            </a:r>
            <a:b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</a:b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Audit ( Draft ) </a:t>
            </a:r>
            <a:b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</a:b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1 STEM Coordinator per school </a:t>
            </a:r>
            <a:b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</a:b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4 STEM Coordinator meetings with QIO’s  </a:t>
            </a: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(</a:t>
            </a:r>
            <a:r>
              <a:rPr lang="en-US" sz="2000" dirty="0" err="1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DMcK</a:t>
            </a: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 &amp; </a:t>
            </a:r>
            <a: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JP )  and partners .</a:t>
            </a:r>
            <a:br>
              <a:rPr lang="en-US" sz="20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</a:br>
            <a:endParaRPr lang="en-US" sz="2000" dirty="0" smtClean="0">
              <a:latin typeface="Calibri" pitchFamily="34" charset="0"/>
              <a:ea typeface="Palatino"/>
              <a:cs typeface="Calibri" pitchFamily="34" charset="0"/>
            </a:endParaRPr>
          </a:p>
        </p:txBody>
      </p:sp>
      <p:sp>
        <p:nvSpPr>
          <p:cNvPr id="5136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885777" y="2572544"/>
            <a:ext cx="6912768" cy="6696075"/>
          </a:xfrm>
        </p:spPr>
        <p:txBody>
          <a:bodyPr lIns="126435" tIns="72248" rIns="126435" bIns="72248" anchor="t"/>
          <a:lstStyle/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Balerno HS   	Sam Morrison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Boroughmuir HS   	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Broughton HS   	Paul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Selalmas/Grant McCondichie</a:t>
            </a: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Castlebrae HS  	Alan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Murphy/Stewart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Allen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Craigmount HS  	Murat Gullen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Craigroyston HS  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Stuart Rae</a:t>
            </a: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Currie HS  		Ian Manderson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Drummond HS  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Mark Holden</a:t>
            </a: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Firrhill HS  		Susan Stephens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Forrester HS  	Lorraine McIntosh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Gracemount HS  	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Holy Rood HS  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Adrian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Sudworth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James Gillespie’s HS  	Andrew Digance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Leith Academy  	Simon Robinson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Liberton HS  	James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Heneghan/Bill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Harris 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Portobello HS  	Hardeep Kaur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Queensferry HS  	Mhara Brown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St Augustine’s HS  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Chris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Blair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St Thomas of Aquin’s	Rachel Hamilton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The Royal HS  	Phil Wootton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Trinity Academy  	Anthony Mayer</a:t>
            </a: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Tynecastle HS  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Janice Rodger</a:t>
            </a: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WHEC  		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Donna Heritage</a:t>
            </a:r>
            <a:endParaRPr lang="en-US" sz="1600" dirty="0" smtClean="0">
              <a:latin typeface="Calibri" pitchFamily="34" charset="0"/>
              <a:cs typeface="Calibri" pitchFamily="34" charset="0"/>
              <a:sym typeface="Palatino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Tx/>
              <a:buNone/>
            </a:pPr>
            <a:endParaRPr lang="en-US" sz="2800" dirty="0" smtClean="0">
              <a:latin typeface="Calibri" pitchFamily="34" charset="0"/>
              <a:cs typeface="Calibri" pitchFamily="34" charset="0"/>
              <a:sym typeface="Palatino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 dirty="0" smtClean="0">
              <a:latin typeface="Calibri" pitchFamily="34" charset="0"/>
              <a:cs typeface="Calibri" pitchFamily="34" charset="0"/>
              <a:sym typeface="Palatino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 dirty="0" smtClean="0">
              <a:latin typeface="Calibri" pitchFamily="34" charset="0"/>
              <a:cs typeface="Calibri" pitchFamily="34" charset="0"/>
              <a:sym typeface="Palatino"/>
            </a:endParaRPr>
          </a:p>
          <a:p>
            <a:pPr marL="290513" indent="-180975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768" y="1276400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Progress so far :</a:t>
            </a:r>
            <a:endParaRPr lang="en-GB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48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49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0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1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2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3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4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5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6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7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8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6159" name="Rectangle 14"/>
          <p:cNvSpPr>
            <a:spLocks noGrp="1" noChangeArrowheads="1"/>
          </p:cNvSpPr>
          <p:nvPr>
            <p:ph type="title"/>
          </p:nvPr>
        </p:nvSpPr>
        <p:spPr>
          <a:xfrm>
            <a:off x="598488" y="1347788"/>
            <a:ext cx="12117387" cy="1517650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Partners</a:t>
            </a:r>
            <a:endParaRPr lang="en-US" sz="4800" smtClean="0">
              <a:latin typeface="Calibri" pitchFamily="34" charset="0"/>
              <a:ea typeface="Palatino"/>
              <a:cs typeface="Calibri" pitchFamily="34" charset="0"/>
            </a:endParaRPr>
          </a:p>
        </p:txBody>
      </p:sp>
      <p:sp>
        <p:nvSpPr>
          <p:cNvPr id="6160" name="Rectangle 16"/>
          <p:cNvSpPr>
            <a:spLocks/>
          </p:cNvSpPr>
          <p:nvPr/>
        </p:nvSpPr>
        <p:spPr bwMode="auto">
          <a:xfrm>
            <a:off x="5062538" y="2932113"/>
            <a:ext cx="7416800" cy="66246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CodeBase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Ellen MacArthur Foundation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Toshiba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Royal College of Surgeons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Education Scotland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SSERC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STEMEC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Global Science 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r>
              <a:rPr lang="en-US">
                <a:latin typeface="Calibri" pitchFamily="34" charset="0"/>
                <a:cs typeface="Calibri" pitchFamily="34" charset="0"/>
              </a:rPr>
              <a:t>Young Engineers and Science Clubs</a:t>
            </a: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endParaRPr lang="en-US">
              <a:latin typeface="Calibri" pitchFamily="34" charset="0"/>
              <a:cs typeface="Calibri" pitchFamily="34" charset="0"/>
            </a:endParaRPr>
          </a:p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61" name="Picture 20" descr="http://www.capstoneclassroom.com/HRC/images/products/STEM/images/STEM_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" y="4300538"/>
            <a:ext cx="38004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1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2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3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4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5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6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7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8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79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80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81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82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7183" name="Rectangle 14"/>
          <p:cNvSpPr>
            <a:spLocks noGrp="1" noChangeArrowheads="1"/>
          </p:cNvSpPr>
          <p:nvPr>
            <p:ph type="title"/>
          </p:nvPr>
        </p:nvSpPr>
        <p:spPr>
          <a:xfrm>
            <a:off x="649288" y="1492250"/>
            <a:ext cx="11704637" cy="1584325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smtClean="0">
                <a:latin typeface="Calibri" pitchFamily="34" charset="0"/>
                <a:cs typeface="Calibri" pitchFamily="34" charset="0"/>
              </a:rPr>
              <a:t>Contexts</a:t>
            </a:r>
          </a:p>
        </p:txBody>
      </p:sp>
      <p:sp>
        <p:nvSpPr>
          <p:cNvPr id="7184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25463" y="3652838"/>
            <a:ext cx="11664950" cy="2519362"/>
          </a:xfrm>
        </p:spPr>
        <p:txBody>
          <a:bodyPr lIns="126435" tIns="72248" rIns="126435" bIns="72248" anchor="t"/>
          <a:lstStyle/>
          <a:p>
            <a:pPr marL="623887" indent="-514350" algn="ctr" defTabSz="1300163" eaLnBrk="1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Circular Economy</a:t>
            </a:r>
          </a:p>
          <a:p>
            <a:pPr marL="623887" indent="-514350" algn="ctr" defTabSz="1300163" eaLnBrk="1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Small Steps</a:t>
            </a:r>
          </a:p>
          <a:p>
            <a:pPr marL="623887" indent="-514350" algn="ctr" defTabSz="1300163" eaLnBrk="1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Citizen Science</a:t>
            </a:r>
          </a:p>
          <a:p>
            <a:pPr marL="623887" indent="-514350" algn="ctr" defTabSz="1300163" eaLnBrk="1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  <a:defRPr/>
            </a:pP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Community Resilience</a:t>
            </a:r>
          </a:p>
          <a:p>
            <a:pPr marL="473075" indent="-363538" defTabSz="1300163" eaLnBrk="1">
              <a:spcBef>
                <a:spcPts val="300"/>
              </a:spcBef>
              <a:buClr>
                <a:srgbClr val="A04DA3"/>
              </a:buClr>
              <a:buFontTx/>
              <a:buNone/>
              <a:defRPr/>
            </a:pPr>
            <a:endParaRPr lang="en-US" sz="2800" dirty="0" smtClean="0">
              <a:latin typeface="Georgia" pitchFamily="18" charset="0"/>
              <a:ea typeface="Georgia" pitchFamily="18" charset="0"/>
              <a:cs typeface="Georgia" pitchFamily="18" charset="0"/>
              <a:sym typeface="Georgia" pitchFamily="18" charset="0"/>
            </a:endParaRPr>
          </a:p>
          <a:p>
            <a:pPr marL="473075" indent="-363538" defTabSz="1300163" eaLnBrk="1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en-US" sz="2800" dirty="0" smtClean="0">
              <a:latin typeface="Georgia" pitchFamily="18" charset="0"/>
              <a:ea typeface="Georgia" pitchFamily="18" charset="0"/>
              <a:cs typeface="Georgia" pitchFamily="18" charset="0"/>
              <a:sym typeface="Georgia" pitchFamily="18" charset="0"/>
            </a:endParaRPr>
          </a:p>
          <a:p>
            <a:pPr marL="473075" indent="-363538" defTabSz="1300163" eaLnBrk="1">
              <a:spcBef>
                <a:spcPts val="300"/>
              </a:spcBef>
              <a:buClr>
                <a:srgbClr val="A04DA3"/>
              </a:buClr>
              <a:buFontTx/>
              <a:buNone/>
              <a:defRPr/>
            </a:pPr>
            <a:endParaRPr lang="en-US" dirty="0" smtClean="0">
              <a:sym typeface="Helvetica Light" charset="0"/>
            </a:endParaRPr>
          </a:p>
        </p:txBody>
      </p:sp>
      <p:sp>
        <p:nvSpPr>
          <p:cNvPr id="7185" name="AutoShape 19" descr="data:image/jpeg;base64,/9j/4AAQSkZJRgABAQAAAQABAAD/2wCEAAkGBhQQEBQUEhMUFRQUGBgVFxUXFRYVFRcXFxcXFxgeFxQXHiceGBwjGRQXHy8gIycpLCwsFR4yNTAqNSYrLCkBCQoKDgwOGg8PGi0kHyUyNS8sMC8sLCwuLS0sMCosNC8tNSwyNSwsLCwpLCwsLCwsLCwsLCksLCwsLCwsLCwsLP/AABEIAIUBegMBIgACEQEDEQH/xAAbAAACAwEBAQAAAAAAAAAAAAAABgMEBQcCAf/EAEMQAAECBAMEBgcGBAcAAwEAAAECEQADEiEEBTEGQVGREyJhcYGSFRYyU6Gx0QcjJEJzshRSwfAzYnKCosLhY4PxNP/EABsBAAIDAQEBAAAAAAAAAAAAAAAFAwQGAQIH/8QANBEAAQMCAwYEBQQCAwAAAAAAAQACAwQREiFhBRMUMUGRM1FSgSJxocHRIzKx8BXhBkLx/9oADAMBAAIRAxEAPwDuMEEKGc54ZxKUFpQtaxX2k/y8Bv32tE0ULpXWCikkEYuVv4jPZKCxWCRqEgrI76QW8Yg9aJP/AMnkMKgMFUMRQs6kqkat/Sya/WiTwmeQwetEnhM8hhUqgqjvAx6rnFP0TX60SeEzyGD1ok8JnkMKlUFUHAx6o4p+ia/WiTwmeQwetEnhM8hhUqgqg4GPVHFP0TX60SeEzyGD1ok8JnkMKlUFUHAx6o4p+ia/WiTwmeQwetEnhM8hhUqgqg4KPVHFP0TX60SeEzyGD1ok8JnkMKlUFUHAx6o4p+ia/WiTwmeQwetEnhM8hhUqgqg4KPVHFP0TX60SeEzyGD1ok8JnkMKlUFUHBR6o4p+ia/WiTwmeQwetEnhM8hhUqgqg4KPVHFP0TX60SeEzyGD1ok8JnkMKlUFUHAx6o4p+ia/WiTwmeQwetEnhM8hhUqgqg4KPVHFP0TX60SeEzyGD1ok8JnkMKlUFUHBR6o4p+ia/WiTwmeQwetEnhM8hhUqgqg4KPVHFP0TX60SeEzyGD1ok8JnkMKlUFUHBR6o4p+ia/WiTwmeQwetEnhM8hhUqgqg4KPVHFP0TX60SeEzyGD1ok8JnkMKlUFUHAx6o4p+ia/WiTwmeQwetEnhM8hhUqgqg4GPVHFP0TX60SeEzyGD1ok8JnkMKlUFUHAx6o4p+ia/WiTwmeQwetEnhM8hhUqgqg4GPVHFP0TX60SeEzyGD1ok8JnkMKlUFUHBR6o4p+ibpe0kg6qKf9SVJHmIb4xpIWFAEEEHQi4PjHP6osYDMVyFOjT8yPyq+iu3m8RSUOV2FSMqzf4gnqCIcJikzUJWkuFB+3tBG4g28ImhaRbJXwbrK2lxRl4dTWKyED/d7X/EKhOeGbbI/dS/1P+i4VaocULf076pXVn47KSqCqI6o+VReVW6lqgqiOqPhmAByWAuTwG+OHJCq5nnsvDsFupRvQlnbiSSAB8bG0ZMrbyWVB5SwguxqYltSl0sW4fERnbPSJeOxU2din6IFgl1C50Dpv1UgDxjqszC4bEyBLpRMkkMEhikNbqt7JHYxEZKp2pKXnCbD2WhjoY2tGIXKXMPikzEhUtQUk79CDwI1SeyJKoU8ykKyfGBIUV4eaHY60g3B4qQbg737TDRVD6gq+JZnzCVVdPuXZcipKoKojqgqhgqd1JVBV9OdojqiLE3SfD5iPEhLWFw6BemDE4Aq4uWoag8j848Vd/IwyTMplUFpSHa1gIjy/L5SrdGmwSxqBU7XCgk2IPhCP/KSekJsdns9RS+/fyMeemHEQ1KwMtKgCkAMdFTKntokWbtiMLkAs5B4PMdnbR3AffHf8o/0hc4BnmUqnHIGq08xHz0jL94jzp+sMc+TRfpW6ytSqgAbium2nzibDygQkldV2UCpadxLps6jZ2tvjv8AlHekd1zgG+r6JW9Iy/eS/On6xNLmhXskK7ut8o3s8TLRh1qQ7hr1Ls57T2NFHKMMAl734W+UeX7Wc0ftXtmzQ45FZ65gAJJAbV7N3vHiTikr9haVNrSoKblGpm1CUFS9ALlnLdo3iMbBTELlJmJlpSVOCoABSgksmo6lgfCLFJXmdwaRzVepo9y0uurLxSn5whKqQ6yNaWYf7t57o85tizLkTFgkEJLEagkMPiRGXsplhxCOsaQmzi5Pd9Y87TrJILNj5lFFTMlu561pWdSzYqpPaLeYW5tF0mM/MtkJQQTVM0/nb4ARYkWQkO7JSH7gI9bNqpZ7iS2S5W07IrFnVWHgqiOqCqG6X3UlUFUZmZ50iQwLqWbhAtbiSdBFCVn85d0yAR3q+ekU5q2GE4XHNXIaKeYXY1MVUFUUsvxa5llS1IV2kFJ7lcewxZU41tE0M8cwvGbqGaCSE2kaQpKoKojqgqiZQ3UlUFUR1QVQIupKojn4pMsVLUlKeKiEjmYoZ1nKMJJVNXdrJS7FSjoB/dgDHJs0zmZiplc1T8E/lSOCRu+ZinUVIhyGZVmCAy59F2SVmUpfszZansGWkvyMWHjhExQe0dL2D2hOJklEwvMksCo6qQXpJ7bEHuB3xHT1m9dhcLL3NTbtuIFNlUFURVR9qhgqd1JVBVEdUFUCLpk2QxXWmS9zCYP2q/6nxMM0JuyZ/E//AFq/ciHKEVWLSlNqY3jCXdtf8KX+p/0XClVDZtv/AIMv9T/ouE+qGVD4XuqFX4ikqieRiJaQozCkE9VNRa5BJY6PbfaKlUfa7MQCHdiAQCxDh97ExYmjL2FrTZQMcGuuVYnsCwDNvv1huVSfZcbu6M7OppThpxGvRr+KSP6xbXOcanx0HdwHZFTMJBmyloSogqSU2Zy4Ia4LAvEIbJuCHfusV7a5u9B6XVLYTAqXglCRNTLnFZLqDp9oAhSW6wKN2jtD3icP9ypJTVq6U3ccA/KON7MbQfws1JU4QqymsQdLf3ujoUraJEsKmfxEtSS5AZQVxNQcJT30xh5A4la9tvNKm2ksmThlKlLkqVWeiUuopdKSxDCku1tIawY59tNtWMdOSEkkS3NWgJLadzaxs5BipyUlZWtYOoWorSe+p2PaLxfptosoTeRvPy6c0k2m4fCLpskoKjoW3sHsNYkxK0GkywoBQ0Vr337XHg++KhzKYiUpWHatSXTUBdw4BO43F4pTJeJGGQpKZfSuykBSSsA729nekm+8tD19QRUNc84Wcm53Dy4XzFsrWyzVFkYdGcOZ66LQTMBDpUDut8I+LuD3GIZKAlIAAA1tvJ1PaTxiRJuIvsa/c2kIJtzGSrA2eE4Zgp8Krc6Rp4RRyiqXKlpIUktMJs/8puoi998XMOv7hJ/yD4JEfbgg0k0/6Ta7tfWMeFqzkquKkKM2y7uGYjpEgAK9lmYt/wAoim5UHKwHWdCQm6iauwO++3fFxKal9IhNyoMfu9KOOu+IhhlpUlRUoglPVUtLO7aacLDfHSuBVxlCpllhKU6EBlJKikuoWcG5D2MWhltJASxTcMwFJCmqBG81fAXifELUkKIRd+L/AJDuEVZaFGYlRQxICg6gD7YszbgdO3WBcIVfbNBOGcH+QG+tSm8d0JmXZVj5WIVM/iFzUqSUhPSfd9ZJIKZYDJKWbTU74dM1nJnSVy1MCwCSSGCkrYK8Cx8DCurMcStITLlPNlqKJiDqk6PYgjiDcEGPLieikjA6rPy7J8bKRME/ETJiN4mTBMUSwNSFagXYh27I1stX9wi5IqmU6WS4YBhprzjzmOaTMQtGFlgGatgtQYhI/MSzsBctF7HYZMkiXLDJS7XJO7V+6L+zLmoBOv8ACqbRs2Cw/uap4zDCbLXLOi0lPc4Z4T8o2i/hQuWtYCpZKSAQSS/5QLl93hDkFsYz8dl8hYKZqEkKFlMKkH/KtnDWI7oY7UhJAktkOaW0EgBLL5nksPNNpJkyYiQVFClkhSipKkoYOoK6Mk1Afl1uOMMeT5mMRKExLUnQhwCGBFlXFjoeEL8rGJwZndCFT5k49ciQwcgAGohuBJB13CGPByejlpSwBAALaVN1i+9y5ePGzB8TsPJeq8/CMXNVs8z9OGSLVLV7KXa3FR4fOF31rxBL1IA4BAb4ufjFfayqfjBLlpdaUtYgEv1tT36dsYRmKSSkuCCxBDEEauIrVdXI6QhrrAeSv0lLG2MF7bk+a1MVj1T54UpqlUp6ttAwYF7l/juhjynMlJSkLHZyhIVMIZQLKSQoHeCC4POGrJJ/TSQoqBXqXZybg+P0hVOC8XOZTamkELrDIJzRikKTGbgc2K5ipStQKkHsdlA+LEeMZ6JxKjYBgBbedSfiNwinkkwqxswn8ssjmpP/ALHvZwcypbZd2m5slG4kahNdUFUR1QVRt1hLqSqCqI6oKoLIuuf/AGoZgelkytyUmYe0qJSOQSfNCxlOEE1XWLIT7W5+x90PG32y8zEpTOkpK1ykkKQkOood3A3lJJtwJ4Qm5DjRLBdIUynKVBwWayh4RnK4OEjk9oy0sC1sVh5CgAEJDaU28CRqI1fs+w4GJxKkBkBCE20qJKreCfjGIspZKmBWotQANSLdUM+7vtHQMiywYeSE0hKlddbaVHW/YAB4RzZsRdLi6Beq+QNjt1K1aoKojqgqjSJBdSVQVRHVBVBZF1vbIH8Sf01fuRDrCRsafxJ/TV+5EO8Iq3xSm9J4aW9uj9zL/U/6LjMyvJ0EGoVHe+47wB2aP2Rqbbn7qV+qP2qhYynaGmpJNwSD3gmM7t+sqaejY2nJGIm5HPK2V+imiiY+ZxcL2AWnmmWIQHACe3h3jQj++yMCku292btjQzvP0rl0jW7xRSWmh9ygC53hgb97xP8A8SrqqaKSOoJdhzBOZ+V/4VbaELGlpbldMGUZem7XIsVbyd7cBu7WifMsGmnR25+B1BhdybPqQzsdDGhjtoEmUU/m4xhaiur31e/xuDr+ZsNLeSbNhjDMFhZLM77PZWIWtalLQhRqqFIQCrgCNCS7Pa7Rl43ZyYqQcMgF1KA6Rg6kpNnG52Bhlw+YJWlEtjWC7l6FdZTJfR+secfBi0vqOGvgY+hOcyRkUlrF2Z05flTUERe2UHOwy+v4XN8fsnPwKJa5qbKJCiHISRpUpmvflGpl+ZKo6NDkrIASLknc0dJyjOEuqRNFgKHIdKw1wCbKDk2hZl5D/BYqeEpASplSyBohRU6UncBoR3R4l2a2plDA7JI6lpc3eOVyVK6NKUODSAkkaEgXY97xNLxJDcAQW7uPHU84r1QVRsWxNawM6DL7JViN7he0EhIBUVNvIA4bh3cyY9JVcd8RVQVRyKFkTBGwWA5Ll+qdsIh5CQn+Vg51LNrEeZsKVFCVKTcOdGSpXEalIEU8tzNKZQctqL8XLRcTNUqguHYKskjdveZcXNoxS2KqZJiOjAQQEJQWCLmzMCOwl+Uac3Ey5ktnUQWFkL47iBGcqYqYCoiYli1KQApYNRNgq735axp4LFlmazkJKnHhcR75qM5ITiUggNMNwH6OZdkt/LEOND1LQJtZAAFKgHB+Rs/dFyYtdrJ1feePZCztNt7LwnUAE2aNUJdk/wCte7uDnujgF+S7e3NfcZm0vByivEIVUSKUtdRepgT2pqJa3bHLM7zXGT5qsZRL6OaQlKHpICQRbeRYhzrwZoNodo14pSlzVOtXVAHsoS/soG4cTqYmzbFMuXKHsykJDf5iAT/SLccTcJLlWfK7EA1edjs5m4XHInT1NLZSJiU6UqFuqNWUEnjaOhZpOCphUkgpU5BBcEHgY5cmZ94QfzJHO/8AfjDPsxjSZZlnWWbf6VX+BfmIt0LQJwdFVrHEwlb1UUMetKzQq6UsVXIudLi4/wDYt1RZm5Yj+AxU0pdYFT7xQN3KGlcbRW8yl9GLyX8kqZ9nEvC9EqQZhAnBEyWqZWlDXUaTdyOsDYMHhlwM4T1KRLcrR7QYgbtD46GOabfZWSs4hA6tkqDuQG6pPZuftEdJ2QxhlJQdROpmE2DFSE6ngwEKaeSSMks5DMppPHG9rcXM5JVx+CCMQta7LUS9Vks/tJfstC3jphrUtbsslVWtibPwtxjqm12AE8lKgEmygQCQCXZwre1iO0RiYDYivrdIkq4EBIbfa5MVpKc23rc2n+2VqKpaf03ZEf26RsHlM7GH7pLS3YzFWQOPao9g+EZOHztcoUyy7EsSNb2s/wDbx0/GSv4fDTpQKQqVKmF0/wCYLILai7xzPIstCjWqzNSk7+3uiyKZhay2d8yqklW5peXchkn7LZtKPaqcJWTvBUkEg8CDaPeyyXm4hfalI/5E/wBIy8HigmaEC9QKbcWt4k28Y39n8OUS1EggqIcHilIf4k8ojpabdVwbzHP6KxPWCo2di5Hlb3/C2KoKojqgqjULMXUlUDxHVBVAi6Z8DOpwomSQCRdQZ6hvhS2syeTiZxVQEqUA6k2JYWfj47o1MtzaZhCpXRlUpVyw04mLUyThsaAZSwhbXLsX7UaH/jGSna5xIvcrQD9gwiyxMJsnh8LLQU9dawmb0ihcEEEAN7IB/u0WJbqshK5hGoQkqbvbTxjPz7F9AgyVTAooVLlqUAerLYE27Du7YYZu1kmVJ6HAgrUAwVSQlJ/mUVNUrf38ouU872NwNUU8TXOxPWTIxIWHS9iUkEMQpJYgjiDElUU8DhhKQE6m5J4qNyecWKofMxYRi5pO+2I4eSkqgqiOqCqPa8XTFsUfxJ/TV+5EPUIew5/FH9NX7kQ+QhrvGKc0fhBLG3/+BL/UH7FxznHZf0qqwsoWwBIDpW1hUHDFrOOAcHWOi/aD/wDzy/1B+xcIVUWYKaKpp8EouLqpUyuimu09FRmZWpUtSelIWRYgMkHW+pIOlmZ98fcqzQr6k201Ni+9v67336xdqijmOBr66bTE6H+Zrsf6HcYkjoWUgvTNt5jz/wB+Sj4gzfDKfkfJec0y9dS50ksAkrmJJYW1Uk9vA7zbVo8ZJNM9IWSejL3frFtwG7vPxjawWGVPyzFTSlQKUrsB1llKCCKdwBOg3juhT2TzhIlIkqcH8p1CnJLdhv4wm/x9DVVOIDLqNVfL54oc+f2TthKFqFTJDgACwDaNzhfOUpNRBNiSLniY8zsUVYhKAbJAJ7yX+TRh5ftMCCClbngQ0drWl0hDBkMu2SbbIljijO9PMfkp4xSAkpbgC/aQDbtvFxWfpXKImBCjLDByCStrCnUOFBXBgeEZma4sIwcmexNQShgXdTNc7hY8oVv4o9MpawEldNhwAA390e64ltFvY/3NyuPmkznOje82uDyuncYmapIUsJIdx1AB8N0VlrCraKF97KHY+hHy4NFaRnboSknqiPE3GpXiZYQLE3HYxq+DxkdmbQqoqppLiQTYjQpaZZZDhcbhT1QVREFR9qj6soLq7KlzJku1LBZYXBZy5fjd42cNj0SggvV0iQS67IIAswBbfbsj1lQCpVt+nlT/AFiFWImy1MuZKp/vf3xhJRhkcNStrGcTGnQKXEYnpDRUyWSHSkquKvzA6HR2aLAWpqUmbSEgDquAoEXekk/GKeGzUzLCeHFjZLAvZyDvY84unEFMtQqKlbizHuHbHgOXotVbGZyUL6NS1pWoukVF7JJYJa4La3uWhR2gyObjAgYeUSoqLqVZKU3Citel1BwkOdbRu4zBLM0e0QQ/WWCUKId0gmyiAQVXIANIvaJMxPSlA0CRqWIsDwiVkzmXt1Ub4mut5hLee7Cqw+GQiVLE2auYCubaumlViNJaKiGAJfe8fcv2LUkGZiVB1CpKai5uXc7yzHxjS202rmZcMORRM6QmsMQSEhL9dyQTVwjnuE2zxap6pgUFkggIUKkJSS/VTuZheJoHPxAu5KKZrMJDea0MywaUTVB7JNnNwDeL2yy6pqikuEpYnc5IYPxsTCtj1zpy1TJgLqLlhSPADSG/Ypf4QDgtY+IN+cMqRofPl80tqnFkOfyTFVF/A5ojopsic4TMSpLjVlOHHc8ZlUQYvCicAkvq7gkEMNxHfDOujDo8V+SoUchEmHzVvE7P4ZcsJE9RAQEEKCSFABusA17aiNrZXK5cuWmqaGQhKEkLALANc7iw1sdYUZmzqUJJVPmtwLfMNEOQTf8AFAqpq6rsxASAW4XO/jCeNjpCY2m2LL7ppI8MGMi9s0253OSJhQgpIABBSpJDPfqpu5NyVOTCVneKKphALN1AeADlX9RG6qaEhzoL8rwpLmFcxXYPisufgPjElXHw0LYb3zuoaeTfyultbosmbiujl4ge8l0/EN8fmYtbMAFJnralAbR3UbMB/esVs1k0yyeLj6fERo7PFE6VJlAkU1lYb8wPV77KeKGP4bHl9ldDcyQM/uosLI/FSKmAMxKjwd3A5sIe6oW8yynoyhQUVEKSQkBiSCGu8MBVGgopGSYsHLJIJo5IwN5kTdSVRoYXJ1TUBSFIJP5SplDnGXVHpExjr9fCLcokI/TOeqjjLL/HyVvEYCZL9pCh2s45iK6VXi/lhxaakLNSgqw6pBRcEk7r0+aPBzeWqbMlTpKkrl+0oBw24g6lwQdT8IWxbREjMRHZMZNn4XlrTe395piUkDBqBAPVAPi0K2Hw6ZkwAISQFAGkXF76XEMErFhSaUqlqSx+7mOklmKS9ju0YxiLlYxGJKihUqTTboiKPyg2TvuS5DwnEJeS69rC/wD4mjcPVZc7YvEqmrUyESljrKmLa9wba3YHxjRwGX4XDpTJViAVgOUy0qU5LuXIYadmkbWJUE4AFYK/vSLqOpmqQkniwa2loUJkiqclb6JYhtWEw69xiXZT2Suke44bOwi2dz0+V/6VHM10gwAXsC72amHpcIks05R7wne39IhxGb4SWpCTJW67Dru9wLkG2ojLC+sLBrfMxRx+GK5skggMrf8A6kmHwhY3OaRwHz+dvrZV9yHboRMBLmk9r/YJkmY/DACqWoA6dZy/gY84noaTSFpWNxFnBY7zFXC5HMxXsFICFAmokW7GBiBa7nvMVacudUyRB5+DD9RfNQVG5bSxSADE7FfSxsEzbCH8Ur9NX7kQ/Rz7YE/ilfpq/ciOgxWrvGKlo/CCVftDP4ZH6g/auOf1Q/8A2jH8Mj9UftXHO6oZbP8AB90urvF9lLVBVHzDyjMUlKblRYRPictXLmdGoCpnABd/EeOraGLZlY12AkXte3Ww6/JVA1xFwMluYPODIwaglqwhRdwevStdx3pjl2e4uWtYmSk0KV1lJHshe+ngHu254as06dJsUKIHsr7xosONEkM35tYXsn2bUlQXPINNwhJJDjSot8BCGipHse51r35HoQVoZ6uIxtII5cuqnweIX/EHpQAs0uBpoANCdzQsS5RqlkeyFMo9p0+RjqGQ5AmdPM03YC3an+xCPgsG6JqBcm470qcRFI3C9w8iuxOxMadFvYSaZsteF3TAVyuyajrN/uAPKMDHZj0yalk9IkMncLWIUPCJJeIqpALEEEHeDFrEbLhc5S1TDSo1FCQxcgEip7XfdFmBu8DoiLgqOdzWi7iqGCmYhSQRKmEHQhKlA3bUDjDDlGDUh1zPbIICd6QbEkg6s4bgS8ekY2UlkAsAejHV6jpswU/ZqWj5is1ly2qUOsWAHWPbYbgIio9l0jX75rr2P1CVPc4mzWq9VBVEVUFUaNVLpiyrNUplFJIBA0fUUiKSZGHkdIArDpQtNk2qdLG5c2DHdZxGGjBoTNM0BphABUFKBIGjsWieYai6gFFiHUKiymcAncWHIRnpdkyPkc7ELEkp9HtWNkbW4TcBWBj5UytElUuxQp5blxSQSQBZjvOr7mjVw0lkhpqjbSoWLdpDxghhoAO4NpH2qOjYnm/6f7XDtnyZ9f8AS0cfMUlQmJVUsBrFFxwcKLalvjrHmXiwsFRSUnTrLpVbgEghi3HhFCqCqJhsaLq4/RQna8nRoWV9omJBwK2TLspBBCTUklQFlEWLOPGOa4HP1SiTQkuAOGndDz9oWJAwdJN1rSAOLOT8vlHMjFKop2QPwM5K5BO+dmN6YV7XEj/CF/8AMfpD5sZNKsFLUQAVFZtv66h8g3hHIjHY9nqRhJAll09Gm/b+b/k8WtnNvKToq1ebRgarVqi3lxTW61JSkC5JAAAuXJjPqj6lbFxqIbzwiVmFKoZjE7EtvaDO8uTLLzZSmGiHWT5HeE7ZvMTN6ZwUiupCSGIQoMB/w+MYmbJczE7gpQHBnLR72dzREsqVNVSDLS1iXKTwF98Zqknw1DcWQvZaCpixQnDmU145R6JbakMPG3yeFzDPUtwxKtDqzBuevjF/1llKpArBUq1SSkKSAbhXe0YGbTCJy1A6sQx3N/5E1Y4VFRhacgMlHTRbmnxHnfNWc5mpEtiRdmHGPOxKCa2N0n5j/wAhYxSlKFZO+3yhn2BBaZbVr84oyswNKtRuxFb2BxKpmJW9xKSG4BSi3On90atUYmVGibNTvK1Oe9KVD5RrVQ/2TbcZef4STaN997KWqLWX5iZJJABJDAkO3cIoVQVQyewPbhPJUWvLDiC0J2bLUSajfhb5NFVU08Yhqj7VETKaKMWY0Be3TvefiKdSkKwpcA2DOH3jSFzLMbMTJK0zFAgkauPabQx7wWJVQesWYWe2g3RSlIaQoPqr5q/9jIyXbIW+RstMwhzA7zF1qYraQ1dHNlomgk3IA9g6nk8fTicKsuqUUn/Kq2/ce+MEm77+O9u/wHKCqNAzZjQDd3Xpp97pOdpOBuwdLH3+1lurwmFUxEyYlr3DjjHmZlMl0ETldUuxlm4sdQQ2kYlUfaokkonyNwukNvl7r1HtR0bmua3NoIGgN79NSm3LcxkYZKqVFVW+lvjGHmSpNuiChq7l3jNqgqjsFAIZXTYiS7nrYWHZVJaoPYGBoAHLRNn2fH8Ur9M/uTHQ45z9nZ/FL/TP7kx0aF9f4xTOi8EJT+0g/hUfqj9qo5xVHSPtIQ+ESf5ZiSfEKH9Y5lVDLZ3g+6W7Qyl9lrZLh0rWVLmCWlAqc7+x3DBgYpTsVNmJRNSla0q6td6Uj2S6nu5Kr313vFeuNDC56qXK6NgUu50D3vu4W/8AyI6inn3u8ZZwNm2Nhhb/ANjfmb5ZaLzDNGGYXfP5npkq84k3YgaB3LO5Fzc7y5iOqPWKxpmM+oDeG4f3xMQVRepwd027cOXLy0yVRxF8lNjc8Xh8Msy5lC3SE6EqKiXZ9AEp+IjA2bxDGapV2lrP+4i3xittooiXLINgo23u2vwPOJcslBGCKnczEkk97pA8L+JhRLDinePc9rp3DNhgYepy+tlBkoecjsv5Q/zENJW8LWzw+8UeCT8SIYKou7Pb+mXaqntB/wCoG6L4rBIUusouylPdiXSCSn2Sz6tqqJ5WBkTCOnl1IuAU2IWfZum4BD8jwitT94FlRsmgDs62hew6xcN84nlTgNQdQQxYgh2ILEaEjTfFWppZZqeWKNuA3+Gxtfkfa68QztZIxzjcdVu4DZ9K5cwldJSWSC2jkCrvI1EYZVEszM1kkgsNALFgzWJDiwFxFWqLdHDURl5neCDbCLftFuV+ufVQzyRutgFvPVS1QVRFVBVF+yr3UtUFURVQVQWRdS1R8Mxg5LAamI6ohxknpJa0O1SSlwHZw2kcdcA2XWkEi6RNrcacZMSZYNCAQBvJJcqbdu5QsLlEagiOgK2fnsEBaQkJpfsck6B9TEea7PSZGGUVgrmFgFOUso6MAdAxN3dozb4Jnlz3i3U3WhbPCwNYw38rJCUhuTx1LYpNOBldtZ5rVHOp2XmzHsAaOo5VgRh5KJQUVBAZzrck6brmLGzWkyE6KDaLgIwNVoVR4n4gISpR0SCdWdtB4lh4x5qjJ2kylWJlpSggFKqmLsbNqNOUOJi4RksGaUw4S8B5yWZNlukklnck/OM9GzOJQkrQUqDaJWFKKVXHZpuBijmeSTsOkGYBSSzpVUAe3hHvA4tEqWVJNM0EMQVAtv7FDiC3jGTjh3TiJAf4WnfJvGgxkfypvR2LnLB6NQIa5TQkU6cBu3Rr7T2nqNroST8Rv7oYcHi+lloX/OkK5i8YW1FKlpD9agv3Pb/tDp1M2KLE03vZKW1LpZcJFrXWfkGATNmIlzUumlRKS4uPjbXwh6w+CkSggYeX0Y6NBWKio9Iaiq5J3ECEZGPXUqYLLCirjffrq4J5x0KRhFFIVSpSVgKSpAqBSQKWbQs1jCmtIEYHVMqYHGT0WHgW/iZqi7VBLAHUyzd9A2vhGjVEKUoTVQD1lEkqsSQSlyN28NwEfaodbLhMcNz1zSfaEofLYdMlLVBVEVUFUNLJfdS1QVRFVBVBZF1sZb/hrP8AekeJaGkK7Cf3RVw+cIloUhVVRDhhrqIhkZ6nrSkJK2IuNSLGySL93ZGLqSGzvv6vytZTtLoWW9P4RVBVERV49sFUbMZ5hZQ5ZFS1QVRFVBVBZcupaoKoiqgqgsi6cPs4P4pf6Z/cmOkRzf7M0PiZh3CW3NQ+kdIjO1/jn2WgofBCoZ5loxOHmSj+YWPAi4PMCOK4mQqWtSFhlJLEdojvMLW1OxiMZ109SaPzbj2KjtFVCE2dyK81lKZhdvMLk9UFUaeYbJ4mSWVKURxTcRR9GTvdTPIr6Q+bNG4XDh3SJ0UjTYtPZRVQVRL6Nne6meRX0g9GTvdTPIr6R63jPUO65u3+k9lnZrl4xEuglmIUCwLEdm8MTaPAwgk4VUt3ASq7NvqNnLDsjU9GTvdTPIr6QejZ3upnkP0iu9kLi51xci3NTsfM2zbGwN+SXdmsYhRWzuUgh20CmOh4taN2qPSMmmJJKZCkk60yqX5CPfo2d7qZ5FfSOUwbEzCXDuu1LnTPxBp7KKqCqJfRk73UzyK+kHo2d7qZ5FfSLO8Z6h3Vfdv9J7KKqCqJfRs73UzyK+kHoyd7qZ5FfSDeM9Q7rm7f6T2UVUFUS+jZ3upnkV9IPRs73UzyK+kG8Z6h3Xd2/wBJ7KKqCqJfRs73UzyK+kHo2d7qZ5FfSDeM9Q7rm7f6T2UVUFUS+jZ3upnkV9IPRs73UzyK+kG8Z6h3Xd2/0nsoqoz86wCp6EhCgClQVd72I1Gmsavo2d7qZ5D9IPRs73UzyK+kRybqRpY5wsdV7j3sbg4NNxolf0DMmYhK5pFCTUT1alEMw6vFte+GOqJfRs73UzyK+kHoyd7qZ5FfSI4I4YAQ13PUKSeSacguby0KiqgqiX0bO91M8h+kHo2d7qZ5FfSLG8Z6h3Vfdv8ASeyq4mQmakpWApJ1H/o0jDmbGSjotY7Cxb5QzejJ3upnkVB6Nne6meRX0iCWOnlzfbup4pJ4smX7LBzVasLhUpkkgAhFWpAuXfc5YeMYcnEKmqqmKKlWS5Z2GmkPJyuaQ3RLY2IoP0jMxGxZUXTKmyz/AJUlvKR8mipPFdwLHC3ldW4JrCz2m/nZL3QrqVRLWsb6QSx7f73Q6ZVi14eVLQkkUJFndjqQ/YTFbL9npslJAROUSaiVJNywGjWFotejZ3upnkV9I9RQREXkIOmWS8y1Et7RgjXPNeJk1yTxvHmqJfRk73UzyK+kHo2d7qZ5DF8PjAsCO6olshNyD2UVUFUS+jZ3upnkVB6Nne6meRX0ju8Z6h3XN2/0nsoqoKol9GTvdTPIr6QejZ3upnkV9IN4z1Dujdv9J7KtNlBV9FDRQ1H1HYY+zBUxUXUCSFDqm5exT8osejZ3upnkV9IPRs73UzyK+kV3RUznF7g0k/JTtlqWtwDFb3UQPwtx074Kol9GTvdTPIr6QejZ3upnkV9InD4wLAjuoCyQm5B7KKqCqJfRs73UzyH6QejZ3upnkV9I7vGeod1zdv8ASeyiqgqi5hdn8RMLJkr8Qw+MO+zH2e9GoTMSxIuEDQHt4xBNVxRDnc+QViGllkPKw8ytH7P8lMjDlawy5pCm3hI9kfEnxhpj4BH2M1I8yOLj1WjjYI2ho6IgggjwvaGjzQOA5QQQIRQOA5QUDgOUEECEUDgOUFA4DlBBAhFA4DlBQOA5QQQIRQOA5QUDgOUEECEUDgOUFA4DlBBAhFA4DlBQOA5QQQIRQOA5QUDgOUEECEUDgOUFA4DlBBAhFA4DlBQOA5QQQIRQOA5QUDgOUEECEUDgOUFA4DlBBAhFA4DlBQOA5QQQIRQOA5QUDgOUEECEUDgOUFA4DlBBAhFA4DlBQOA5QQQIRQOA5QUDgOUEECEUDgOUFA4DlBBAhFA4DlBQOA5QQQIRQOA5QUDgOUEECEUDgOUFA4DlBBAhfQI+wQQIRBBBAh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03550" y="-1119188"/>
            <a:ext cx="6610350" cy="233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hangingPunct="0"/>
            <a:endParaRPr lang="en-GB"/>
          </a:p>
        </p:txBody>
      </p:sp>
      <p:sp>
        <p:nvSpPr>
          <p:cNvPr id="7186" name="AutoShape 21" descr="data:image/jpeg;base64,/9j/4AAQSkZJRgABAQAAAQABAAD/2wCEAAkGBhQQEBQUEhMUFRQUGBgVFxUXFRYVFRcXFxcXFxgeFxQXHiceGBwjGRQXHy8gIycpLCwsFR4yNTAqNSYrLCkBCQoKDgwOGg8PGi0kHyUyNS8sMC8sLCwuLS0sMCosNC8tNSwyNSwsLCwpLCwsLCwsLCwsLCksLCwsLCwsLCwsLP/AABEIAIUBegMBIgACEQEDEQH/xAAbAAACAwEBAQAAAAAAAAAAAAAABgMEBQcCAf/EAEMQAAECBAMEBgcGBAcAAwEAAAECEQADEiEEBTEGQVGREyJhcYGSFRYyU6Gx0QcjJEJzshRSwfAzYnKCosLhY4PxNP/EABsBAAIDAQEBAAAAAAAAAAAAAAAFAwQGAQIH/8QANBEAAQMCAwYEBQQCAwAAAAAAAQACAwQREiFhBRMUMUGRM1FSgSJxocHRIzKx8BXhBkLx/9oADAMBAAIRAxEAPwDuMEEKGc54ZxKUFpQtaxX2k/y8Bv32tE0ULpXWCikkEYuVv4jPZKCxWCRqEgrI76QW8Yg9aJP/AMnkMKgMFUMRQs6kqkat/Sya/WiTwmeQwetEnhM8hhUqgqjvAx6rnFP0TX60SeEzyGD1ok8JnkMKlUFUHAx6o4p+ia/WiTwmeQwetEnhM8hhUqgqg4GPVHFP0TX60SeEzyGD1ok8JnkMKlUFUHAx6o4p+ia/WiTwmeQwetEnhM8hhUqgqg4KPVHFP0TX60SeEzyGD1ok8JnkMKlUFUHAx6o4p+ia/WiTwmeQwetEnhM8hhUqgqg4KPVHFP0TX60SeEzyGD1ok8JnkMKlUFUHBR6o4p+ia/WiTwmeQwetEnhM8hhUqgqg4KPVHFP0TX60SeEzyGD1ok8JnkMKlUFUHAx6o4p+ia/WiTwmeQwetEnhM8hhUqgqg4KPVHFP0TX60SeEzyGD1ok8JnkMKlUFUHBR6o4p+ia/WiTwmeQwetEnhM8hhUqgqg4KPVHFP0TX60SeEzyGD1ok8JnkMKlUFUHBR6o4p+ia/WiTwmeQwetEnhM8hhUqgqg4KPVHFP0TX60SeEzyGD1ok8JnkMKlUFUHAx6o4p+ia/WiTwmeQwetEnhM8hhUqgqg4GPVHFP0TX60SeEzyGD1ok8JnkMKlUFUHAx6o4p+ia/WiTwmeQwetEnhM8hhUqgqg4GPVHFP0TX60SeEzyGD1ok8JnkMKlUFUHBR6o4p+ibpe0kg6qKf9SVJHmIb4xpIWFAEEEHQi4PjHP6osYDMVyFOjT8yPyq+iu3m8RSUOV2FSMqzf4gnqCIcJikzUJWkuFB+3tBG4g28ImhaRbJXwbrK2lxRl4dTWKyED/d7X/EKhOeGbbI/dS/1P+i4VaocULf076pXVn47KSqCqI6o+VReVW6lqgqiOqPhmAByWAuTwG+OHJCq5nnsvDsFupRvQlnbiSSAB8bG0ZMrbyWVB5SwguxqYltSl0sW4fERnbPSJeOxU2din6IFgl1C50Dpv1UgDxjqszC4bEyBLpRMkkMEhikNbqt7JHYxEZKp2pKXnCbD2WhjoY2tGIXKXMPikzEhUtQUk79CDwI1SeyJKoU8ykKyfGBIUV4eaHY60g3B4qQbg737TDRVD6gq+JZnzCVVdPuXZcipKoKojqgqhgqd1JVBV9OdojqiLE3SfD5iPEhLWFw6BemDE4Aq4uWoag8j848Vd/IwyTMplUFpSHa1gIjy/L5SrdGmwSxqBU7XCgk2IPhCP/KSekJsdns9RS+/fyMeemHEQ1KwMtKgCkAMdFTKntokWbtiMLkAs5B4PMdnbR3AffHf8o/0hc4BnmUqnHIGq08xHz0jL94jzp+sMc+TRfpW6ytSqgAbium2nzibDygQkldV2UCpadxLps6jZ2tvjv8AlHekd1zgG+r6JW9Iy/eS/On6xNLmhXskK7ut8o3s8TLRh1qQ7hr1Ls57T2NFHKMMAl734W+UeX7Wc0ftXtmzQ45FZ65gAJJAbV7N3vHiTikr9haVNrSoKblGpm1CUFS9ALlnLdo3iMbBTELlJmJlpSVOCoABSgksmo6lgfCLFJXmdwaRzVepo9y0uurLxSn5whKqQ6yNaWYf7t57o85tizLkTFgkEJLEagkMPiRGXsplhxCOsaQmzi5Pd9Y87TrJILNj5lFFTMlu561pWdSzYqpPaLeYW5tF0mM/MtkJQQTVM0/nb4ARYkWQkO7JSH7gI9bNqpZ7iS2S5W07IrFnVWHgqiOqCqG6X3UlUFUZmZ50iQwLqWbhAtbiSdBFCVn85d0yAR3q+ekU5q2GE4XHNXIaKeYXY1MVUFUUsvxa5llS1IV2kFJ7lcewxZU41tE0M8cwvGbqGaCSE2kaQpKoKojqgqiZQ3UlUFUR1QVQIupKojn4pMsVLUlKeKiEjmYoZ1nKMJJVNXdrJS7FSjoB/dgDHJs0zmZiplc1T8E/lSOCRu+ZinUVIhyGZVmCAy59F2SVmUpfszZansGWkvyMWHjhExQe0dL2D2hOJklEwvMksCo6qQXpJ7bEHuB3xHT1m9dhcLL3NTbtuIFNlUFURVR9qhgqd1JVBVEdUFUCLpk2QxXWmS9zCYP2q/6nxMM0JuyZ/E//AFq/ciHKEVWLSlNqY3jCXdtf8KX+p/0XClVDZtv/AIMv9T/ouE+qGVD4XuqFX4ikqieRiJaQozCkE9VNRa5BJY6PbfaKlUfa7MQCHdiAQCxDh97ExYmjL2FrTZQMcGuuVYnsCwDNvv1huVSfZcbu6M7OppThpxGvRr+KSP6xbXOcanx0HdwHZFTMJBmyloSogqSU2Zy4Ia4LAvEIbJuCHfusV7a5u9B6XVLYTAqXglCRNTLnFZLqDp9oAhSW6wKN2jtD3icP9ypJTVq6U3ccA/KON7MbQfws1JU4QqymsQdLf3ujoUraJEsKmfxEtSS5AZQVxNQcJT30xh5A4la9tvNKm2ksmThlKlLkqVWeiUuopdKSxDCku1tIawY59tNtWMdOSEkkS3NWgJLadzaxs5BipyUlZWtYOoWorSe+p2PaLxfptosoTeRvPy6c0k2m4fCLpskoKjoW3sHsNYkxK0GkywoBQ0Vr337XHg++KhzKYiUpWHatSXTUBdw4BO43F4pTJeJGGQpKZfSuykBSSsA729nekm+8tD19QRUNc84Wcm53Dy4XzFsrWyzVFkYdGcOZ66LQTMBDpUDut8I+LuD3GIZKAlIAAA1tvJ1PaTxiRJuIvsa/c2kIJtzGSrA2eE4Zgp8Krc6Rp4RRyiqXKlpIUktMJs/8puoi998XMOv7hJ/yD4JEfbgg0k0/6Ta7tfWMeFqzkquKkKM2y7uGYjpEgAK9lmYt/wAoim5UHKwHWdCQm6iauwO++3fFxKal9IhNyoMfu9KOOu+IhhlpUlRUoglPVUtLO7aacLDfHSuBVxlCpllhKU6EBlJKikuoWcG5D2MWhltJASxTcMwFJCmqBG81fAXifELUkKIRd+L/AJDuEVZaFGYlRQxICg6gD7YszbgdO3WBcIVfbNBOGcH+QG+tSm8d0JmXZVj5WIVM/iFzUqSUhPSfd9ZJIKZYDJKWbTU74dM1nJnSVy1MCwCSSGCkrYK8Cx8DCurMcStITLlPNlqKJiDqk6PYgjiDcEGPLieikjA6rPy7J8bKRME/ETJiN4mTBMUSwNSFagXYh27I1stX9wi5IqmU6WS4YBhprzjzmOaTMQtGFlgGatgtQYhI/MSzsBctF7HYZMkiXLDJS7XJO7V+6L+zLmoBOv8ACqbRs2Cw/uap4zDCbLXLOi0lPc4Z4T8o2i/hQuWtYCpZKSAQSS/5QLl93hDkFsYz8dl8hYKZqEkKFlMKkH/KtnDWI7oY7UhJAktkOaW0EgBLL5nksPNNpJkyYiQVFClkhSipKkoYOoK6Mk1Afl1uOMMeT5mMRKExLUnQhwCGBFlXFjoeEL8rGJwZndCFT5k49ciQwcgAGohuBJB13CGPByejlpSwBAALaVN1i+9y5ePGzB8TsPJeq8/CMXNVs8z9OGSLVLV7KXa3FR4fOF31rxBL1IA4BAb4ufjFfayqfjBLlpdaUtYgEv1tT36dsYRmKSSkuCCxBDEEauIrVdXI6QhrrAeSv0lLG2MF7bk+a1MVj1T54UpqlUp6ttAwYF7l/juhjynMlJSkLHZyhIVMIZQLKSQoHeCC4POGrJJ/TSQoqBXqXZybg+P0hVOC8XOZTamkELrDIJzRikKTGbgc2K5ipStQKkHsdlA+LEeMZ6JxKjYBgBbedSfiNwinkkwqxswn8ssjmpP/ALHvZwcypbZd2m5slG4kahNdUFUR1QVRt1hLqSqCqI6oKoLIuuf/AGoZgelkytyUmYe0qJSOQSfNCxlOEE1XWLIT7W5+x90PG32y8zEpTOkpK1ykkKQkOood3A3lJJtwJ4Qm5DjRLBdIUynKVBwWayh4RnK4OEjk9oy0sC1sVh5CgAEJDaU28CRqI1fs+w4GJxKkBkBCE20qJKreCfjGIspZKmBWotQANSLdUM+7vtHQMiywYeSE0hKlddbaVHW/YAB4RzZsRdLi6Beq+QNjt1K1aoKojqgqjSJBdSVQVRHVBVBZF1vbIH8Sf01fuRDrCRsafxJ/TV+5EO8Iq3xSm9J4aW9uj9zL/U/6LjMyvJ0EGoVHe+47wB2aP2Rqbbn7qV+qP2qhYynaGmpJNwSD3gmM7t+sqaejY2nJGIm5HPK2V+imiiY+ZxcL2AWnmmWIQHACe3h3jQj++yMCku292btjQzvP0rl0jW7xRSWmh9ygC53hgb97xP8A8SrqqaKSOoJdhzBOZ+V/4VbaELGlpbldMGUZem7XIsVbyd7cBu7WifMsGmnR25+B1BhdybPqQzsdDGhjtoEmUU/m4xhaiur31e/xuDr+ZsNLeSbNhjDMFhZLM77PZWIWtalLQhRqqFIQCrgCNCS7Pa7Rl43ZyYqQcMgF1KA6Rg6kpNnG52Bhlw+YJWlEtjWC7l6FdZTJfR+secfBi0vqOGvgY+hOcyRkUlrF2Z05flTUERe2UHOwy+v4XN8fsnPwKJa5qbKJCiHISRpUpmvflGpl+ZKo6NDkrIASLknc0dJyjOEuqRNFgKHIdKw1wCbKDk2hZl5D/BYqeEpASplSyBohRU6UncBoR3R4l2a2plDA7JI6lpc3eOVyVK6NKUODSAkkaEgXY97xNLxJDcAQW7uPHU84r1QVRsWxNawM6DL7JViN7he0EhIBUVNvIA4bh3cyY9JVcd8RVQVRyKFkTBGwWA5Ll+qdsIh5CQn+Vg51LNrEeZsKVFCVKTcOdGSpXEalIEU8tzNKZQctqL8XLRcTNUqguHYKskjdveZcXNoxS2KqZJiOjAQQEJQWCLmzMCOwl+Uac3Ey5ktnUQWFkL47iBGcqYqYCoiYli1KQApYNRNgq735axp4LFlmazkJKnHhcR75qM5ITiUggNMNwH6OZdkt/LEOND1LQJtZAAFKgHB+Rs/dFyYtdrJ1feePZCztNt7LwnUAE2aNUJdk/wCte7uDnujgF+S7e3NfcZm0vByivEIVUSKUtdRepgT2pqJa3bHLM7zXGT5qsZRL6OaQlKHpICQRbeRYhzrwZoNodo14pSlzVOtXVAHsoS/soG4cTqYmzbFMuXKHsykJDf5iAT/SLccTcJLlWfK7EA1edjs5m4XHInT1NLZSJiU6UqFuqNWUEnjaOhZpOCphUkgpU5BBcEHgY5cmZ94QfzJHO/8AfjDPsxjSZZlnWWbf6VX+BfmIt0LQJwdFVrHEwlb1UUMetKzQq6UsVXIudLi4/wDYt1RZm5Yj+AxU0pdYFT7xQN3KGlcbRW8yl9GLyX8kqZ9nEvC9EqQZhAnBEyWqZWlDXUaTdyOsDYMHhlwM4T1KRLcrR7QYgbtD46GOabfZWSs4hA6tkqDuQG6pPZuftEdJ2QxhlJQdROpmE2DFSE6ngwEKaeSSMks5DMppPHG9rcXM5JVx+CCMQta7LUS9Vks/tJfstC3jphrUtbsslVWtibPwtxjqm12AE8lKgEmygQCQCXZwre1iO0RiYDYivrdIkq4EBIbfa5MVpKc23rc2n+2VqKpaf03ZEf26RsHlM7GH7pLS3YzFWQOPao9g+EZOHztcoUyy7EsSNb2s/wDbx0/GSv4fDTpQKQqVKmF0/wCYLILai7xzPIstCjWqzNSk7+3uiyKZhay2d8yqklW5peXchkn7LZtKPaqcJWTvBUkEg8CDaPeyyXm4hfalI/5E/wBIy8HigmaEC9QKbcWt4k28Y39n8OUS1EggqIcHilIf4k8ojpabdVwbzHP6KxPWCo2di5Hlb3/C2KoKojqgqjULMXUlUDxHVBVAi6Z8DOpwomSQCRdQZ6hvhS2syeTiZxVQEqUA6k2JYWfj47o1MtzaZhCpXRlUpVyw04mLUyThsaAZSwhbXLsX7UaH/jGSna5xIvcrQD9gwiyxMJsnh8LLQU9dawmb0ihcEEEAN7IB/u0WJbqshK5hGoQkqbvbTxjPz7F9AgyVTAooVLlqUAerLYE27Du7YYZu1kmVJ6HAgrUAwVSQlJ/mUVNUrf38ouU872NwNUU8TXOxPWTIxIWHS9iUkEMQpJYgjiDElUU8DhhKQE6m5J4qNyecWKofMxYRi5pO+2I4eSkqgqiOqCqPa8XTFsUfxJ/TV+5EPUIew5/FH9NX7kQ+QhrvGKc0fhBLG3/+BL/UH7FxznHZf0qqwsoWwBIDpW1hUHDFrOOAcHWOi/aD/wDzy/1B+xcIVUWYKaKpp8EouLqpUyuimu09FRmZWpUtSelIWRYgMkHW+pIOlmZ98fcqzQr6k201Ni+9v67336xdqijmOBr66bTE6H+Zrsf6HcYkjoWUgvTNt5jz/wB+Sj4gzfDKfkfJec0y9dS50ksAkrmJJYW1Uk9vA7zbVo8ZJNM9IWSejL3frFtwG7vPxjawWGVPyzFTSlQKUrsB1llKCCKdwBOg3juhT2TzhIlIkqcH8p1CnJLdhv4wm/x9DVVOIDLqNVfL54oc+f2TthKFqFTJDgACwDaNzhfOUpNRBNiSLniY8zsUVYhKAbJAJ7yX+TRh5ftMCCClbngQ0drWl0hDBkMu2SbbIljijO9PMfkp4xSAkpbgC/aQDbtvFxWfpXKImBCjLDByCStrCnUOFBXBgeEZma4sIwcmexNQShgXdTNc7hY8oVv4o9MpawEldNhwAA390e64ltFvY/3NyuPmkznOje82uDyuncYmapIUsJIdx1AB8N0VlrCraKF97KHY+hHy4NFaRnboSknqiPE3GpXiZYQLE3HYxq+DxkdmbQqoqppLiQTYjQpaZZZDhcbhT1QVREFR9qj6soLq7KlzJku1LBZYXBZy5fjd42cNj0SggvV0iQS67IIAswBbfbsj1lQCpVt+nlT/AFiFWImy1MuZKp/vf3xhJRhkcNStrGcTGnQKXEYnpDRUyWSHSkquKvzA6HR2aLAWpqUmbSEgDquAoEXekk/GKeGzUzLCeHFjZLAvZyDvY84unEFMtQqKlbizHuHbHgOXotVbGZyUL6NS1pWoukVF7JJYJa4La3uWhR2gyObjAgYeUSoqLqVZKU3Citel1BwkOdbRu4zBLM0e0QQ/WWCUKId0gmyiAQVXIANIvaJMxPSlA0CRqWIsDwiVkzmXt1Ub4mut5hLee7Cqw+GQiVLE2auYCubaumlViNJaKiGAJfe8fcv2LUkGZiVB1CpKai5uXc7yzHxjS202rmZcMORRM6QmsMQSEhL9dyQTVwjnuE2zxap6pgUFkggIUKkJSS/VTuZheJoHPxAu5KKZrMJDea0MywaUTVB7JNnNwDeL2yy6pqikuEpYnc5IYPxsTCtj1zpy1TJgLqLlhSPADSG/Ypf4QDgtY+IN+cMqRofPl80tqnFkOfyTFVF/A5ojopsic4TMSpLjVlOHHc8ZlUQYvCicAkvq7gkEMNxHfDOujDo8V+SoUchEmHzVvE7P4ZcsJE9RAQEEKCSFABusA17aiNrZXK5cuWmqaGQhKEkLALANc7iw1sdYUZmzqUJJVPmtwLfMNEOQTf8AFAqpq6rsxASAW4XO/jCeNjpCY2m2LL7ppI8MGMi9s0253OSJhQgpIABBSpJDPfqpu5NyVOTCVneKKphALN1AeADlX9RG6qaEhzoL8rwpLmFcxXYPisufgPjElXHw0LYb3zuoaeTfyultbosmbiujl4ge8l0/EN8fmYtbMAFJnralAbR3UbMB/esVs1k0yyeLj6fERo7PFE6VJlAkU1lYb8wPV77KeKGP4bHl9ldDcyQM/uosLI/FSKmAMxKjwd3A5sIe6oW8yynoyhQUVEKSQkBiSCGu8MBVGgopGSYsHLJIJo5IwN5kTdSVRoYXJ1TUBSFIJP5SplDnGXVHpExjr9fCLcokI/TOeqjjLL/HyVvEYCZL9pCh2s45iK6VXi/lhxaakLNSgqw6pBRcEk7r0+aPBzeWqbMlTpKkrl+0oBw24g6lwQdT8IWxbREjMRHZMZNn4XlrTe395piUkDBqBAPVAPi0K2Hw6ZkwAISQFAGkXF76XEMErFhSaUqlqSx+7mOklmKS9ju0YxiLlYxGJKihUqTTboiKPyg2TvuS5DwnEJeS69rC/wD4mjcPVZc7YvEqmrUyESljrKmLa9wba3YHxjRwGX4XDpTJViAVgOUy0qU5LuXIYadmkbWJUE4AFYK/vSLqOpmqQkniwa2loUJkiqclb6JYhtWEw69xiXZT2Suke44bOwi2dz0+V/6VHM10gwAXsC72amHpcIks05R7wne39IhxGb4SWpCTJW67Dru9wLkG2ojLC+sLBrfMxRx+GK5skggMrf8A6kmHwhY3OaRwHz+dvrZV9yHboRMBLmk9r/YJkmY/DACqWoA6dZy/gY84noaTSFpWNxFnBY7zFXC5HMxXsFICFAmokW7GBiBa7nvMVacudUyRB5+DD9RfNQVG5bSxSADE7FfSxsEzbCH8Ur9NX7kQ/Rz7YE/ilfpq/ciOgxWrvGKlo/CCVftDP4ZH6g/auOf1Q/8A2jH8Mj9UftXHO6oZbP8AB90urvF9lLVBVHzDyjMUlKblRYRPictXLmdGoCpnABd/EeOraGLZlY12AkXte3Ww6/JVA1xFwMluYPODIwaglqwhRdwevStdx3pjl2e4uWtYmSk0KV1lJHshe+ngHu254as06dJsUKIHsr7xosONEkM35tYXsn2bUlQXPINNwhJJDjSot8BCGipHse51r35HoQVoZ6uIxtII5cuqnweIX/EHpQAs0uBpoANCdzQsS5RqlkeyFMo9p0+RjqGQ5AmdPM03YC3an+xCPgsG6JqBcm470qcRFI3C9w8iuxOxMadFvYSaZsteF3TAVyuyajrN/uAPKMDHZj0yalk9IkMncLWIUPCJJeIqpALEEEHeDFrEbLhc5S1TDSo1FCQxcgEip7XfdFmBu8DoiLgqOdzWi7iqGCmYhSQRKmEHQhKlA3bUDjDDlGDUh1zPbIICd6QbEkg6s4bgS8ekY2UlkAsAejHV6jpswU/ZqWj5is1ly2qUOsWAHWPbYbgIio9l0jX75rr2P1CVPc4mzWq9VBVEVUFUaNVLpiyrNUplFJIBA0fUUiKSZGHkdIArDpQtNk2qdLG5c2DHdZxGGjBoTNM0BphABUFKBIGjsWieYai6gFFiHUKiymcAncWHIRnpdkyPkc7ELEkp9HtWNkbW4TcBWBj5UytElUuxQp5blxSQSQBZjvOr7mjVw0lkhpqjbSoWLdpDxghhoAO4NpH2qOjYnm/6f7XDtnyZ9f8AS0cfMUlQmJVUsBrFFxwcKLalvjrHmXiwsFRSUnTrLpVbgEghi3HhFCqCqJhsaLq4/RQna8nRoWV9omJBwK2TLspBBCTUklQFlEWLOPGOa4HP1SiTQkuAOGndDz9oWJAwdJN1rSAOLOT8vlHMjFKop2QPwM5K5BO+dmN6YV7XEj/CF/8AMfpD5sZNKsFLUQAVFZtv66h8g3hHIjHY9nqRhJAll09Gm/b+b/k8WtnNvKToq1ebRgarVqi3lxTW61JSkC5JAAAuXJjPqj6lbFxqIbzwiVmFKoZjE7EtvaDO8uTLLzZSmGiHWT5HeE7ZvMTN6ZwUiupCSGIQoMB/w+MYmbJczE7gpQHBnLR72dzREsqVNVSDLS1iXKTwF98Zqknw1DcWQvZaCpixQnDmU145R6JbakMPG3yeFzDPUtwxKtDqzBuevjF/1llKpArBUq1SSkKSAbhXe0YGbTCJy1A6sQx3N/5E1Y4VFRhacgMlHTRbmnxHnfNWc5mpEtiRdmHGPOxKCa2N0n5j/wAhYxSlKFZO+3yhn2BBaZbVr84oyswNKtRuxFb2BxKpmJW9xKSG4BSi3On90atUYmVGibNTvK1Oe9KVD5RrVQ/2TbcZef4STaN997KWqLWX5iZJJABJDAkO3cIoVQVQyewPbhPJUWvLDiC0J2bLUSajfhb5NFVU08Yhqj7VETKaKMWY0Be3TvefiKdSkKwpcA2DOH3jSFzLMbMTJK0zFAgkauPabQx7wWJVQesWYWe2g3RSlIaQoPqr5q/9jIyXbIW+RstMwhzA7zF1qYraQ1dHNlomgk3IA9g6nk8fTicKsuqUUn/Kq2/ce+MEm77+O9u/wHKCqNAzZjQDd3Xpp97pOdpOBuwdLH3+1lurwmFUxEyYlr3DjjHmZlMl0ETldUuxlm4sdQQ2kYlUfaokkonyNwukNvl7r1HtR0bmua3NoIGgN79NSm3LcxkYZKqVFVW+lvjGHmSpNuiChq7l3jNqgqjsFAIZXTYiS7nrYWHZVJaoPYGBoAHLRNn2fH8Ur9M/uTHQ45z9nZ/FL/TP7kx0aF9f4xTOi8EJT+0g/hUfqj9qo5xVHSPtIQ+ESf5ZiSfEKH9Y5lVDLZ3g+6W7Qyl9lrZLh0rWVLmCWlAqc7+x3DBgYpTsVNmJRNSla0q6td6Uj2S6nu5Kr313vFeuNDC56qXK6NgUu50D3vu4W/8AyI6inn3u8ZZwNm2Nhhb/ANjfmb5ZaLzDNGGYXfP5npkq84k3YgaB3LO5Fzc7y5iOqPWKxpmM+oDeG4f3xMQVRepwd027cOXLy0yVRxF8lNjc8Xh8Msy5lC3SE6EqKiXZ9AEp+IjA2bxDGapV2lrP+4i3xittooiXLINgo23u2vwPOJcslBGCKnczEkk97pA8L+JhRLDinePc9rp3DNhgYepy+tlBkoecjsv5Q/zENJW8LWzw+8UeCT8SIYKou7Pb+mXaqntB/wCoG6L4rBIUusouylPdiXSCSn2Sz6tqqJ5WBkTCOnl1IuAU2IWfZum4BD8jwitT94FlRsmgDs62hew6xcN84nlTgNQdQQxYgh2ILEaEjTfFWppZZqeWKNuA3+Gxtfkfa68QztZIxzjcdVu4DZ9K5cwldJSWSC2jkCrvI1EYZVEszM1kkgsNALFgzWJDiwFxFWqLdHDURl5neCDbCLftFuV+ufVQzyRutgFvPVS1QVRFVBVF+yr3UtUFURVQVQWRdS1R8Mxg5LAamI6ohxknpJa0O1SSlwHZw2kcdcA2XWkEi6RNrcacZMSZYNCAQBvJJcqbdu5QsLlEagiOgK2fnsEBaQkJpfsck6B9TEea7PSZGGUVgrmFgFOUso6MAdAxN3dozb4Jnlz3i3U3WhbPCwNYw38rJCUhuTx1LYpNOBldtZ5rVHOp2XmzHsAaOo5VgRh5KJQUVBAZzrck6brmLGzWkyE6KDaLgIwNVoVR4n4gISpR0SCdWdtB4lh4x5qjJ2kylWJlpSggFKqmLsbNqNOUOJi4RksGaUw4S8B5yWZNlukklnck/OM9GzOJQkrQUqDaJWFKKVXHZpuBijmeSTsOkGYBSSzpVUAe3hHvA4tEqWVJNM0EMQVAtv7FDiC3jGTjh3TiJAf4WnfJvGgxkfypvR2LnLB6NQIa5TQkU6cBu3Rr7T2nqNroST8Rv7oYcHi+lloX/OkK5i8YW1FKlpD9agv3Pb/tDp1M2KLE03vZKW1LpZcJFrXWfkGATNmIlzUumlRKS4uPjbXwh6w+CkSggYeX0Y6NBWKio9Iaiq5J3ECEZGPXUqYLLCirjffrq4J5x0KRhFFIVSpSVgKSpAqBSQKWbQs1jCmtIEYHVMqYHGT0WHgW/iZqi7VBLAHUyzd9A2vhGjVEKUoTVQD1lEkqsSQSlyN28NwEfaodbLhMcNz1zSfaEofLYdMlLVBVEVUFUNLJfdS1QVRFVBVBZF1sZb/hrP8AekeJaGkK7Cf3RVw+cIloUhVVRDhhrqIhkZ6nrSkJK2IuNSLGySL93ZGLqSGzvv6vytZTtLoWW9P4RVBVERV49sFUbMZ5hZQ5ZFS1QVRFVBVBZcupaoKoiqgqgsi6cPs4P4pf6Z/cmOkRzf7M0PiZh3CW3NQ+kdIjO1/jn2WgofBCoZ5loxOHmSj+YWPAi4PMCOK4mQqWtSFhlJLEdojvMLW1OxiMZ109SaPzbj2KjtFVCE2dyK81lKZhdvMLk9UFUaeYbJ4mSWVKURxTcRR9GTvdTPIr6Q+bNG4XDh3SJ0UjTYtPZRVQVRL6Nne6meRX0g9GTvdTPIr6R63jPUO65u3+k9lnZrl4xEuglmIUCwLEdm8MTaPAwgk4VUt3ASq7NvqNnLDsjU9GTvdTPIr6QejZ3upnkP0iu9kLi51xci3NTsfM2zbGwN+SXdmsYhRWzuUgh20CmOh4taN2qPSMmmJJKZCkk60yqX5CPfo2d7qZ5FfSOUwbEzCXDuu1LnTPxBp7KKqCqJfRk73UzyK+kHo2d7qZ5FfSLO8Z6h3Vfdv9J7KKqCqJfRs73UzyK+kHoyd7qZ5FfSDeM9Q7rm7f6T2UVUFUS+jZ3upnkV9IPRs73UzyK+kG8Z6h3Xd2/wBJ7KKqCqJfRs73UzyK+kHo2d7qZ5FfSDeM9Q7rm7f6T2UVUFUS+jZ3upnkV9IPRs73UzyK+kG8Z6h3Xd2/0nsoqoz86wCp6EhCgClQVd72I1Gmsavo2d7qZ5D9IPRs73UzyK+kRybqRpY5wsdV7j3sbg4NNxolf0DMmYhK5pFCTUT1alEMw6vFte+GOqJfRs73UzyK+kHoyd7qZ5FfSI4I4YAQ13PUKSeSacguby0KiqgqiX0bO91M8h+kHo2d7qZ5FfSLG8Z6h3Vfdv8ASeyq4mQmakpWApJ1H/o0jDmbGSjotY7Cxb5QzejJ3upnkVB6Nne6meRX0iCWOnlzfbup4pJ4smX7LBzVasLhUpkkgAhFWpAuXfc5YeMYcnEKmqqmKKlWS5Z2GmkPJyuaQ3RLY2IoP0jMxGxZUXTKmyz/AJUlvKR8mipPFdwLHC3ldW4JrCz2m/nZL3QrqVRLWsb6QSx7f73Q6ZVi14eVLQkkUJFndjqQ/YTFbL9npslJAROUSaiVJNywGjWFotejZ3upnkV9I9RQREXkIOmWS8y1Et7RgjXPNeJk1yTxvHmqJfRk73UzyK+kHo2d7qZ5DF8PjAsCO6olshNyD2UVUFUS+jZ3upnkVB6Nne6meRX0ju8Z6h3XN2/0nsoqoKol9GTvdTPIr6QejZ3upnkV9IN4z1Dujdv9J7KtNlBV9FDRQ1H1HYY+zBUxUXUCSFDqm5exT8osejZ3upnkV9IPRs73UzyK+kV3RUznF7g0k/JTtlqWtwDFb3UQPwtx074Kol9GTvdTPIr6QejZ3upnkV9InD4wLAjuoCyQm5B7KKqCqJfRs73UzyH6QejZ3upnkV9I7vGeod1zdv8ASeyiqgqi5hdn8RMLJkr8Qw+MO+zH2e9GoTMSxIuEDQHt4xBNVxRDnc+QViGllkPKw8ytH7P8lMjDlawy5pCm3hI9kfEnxhpj4BH2M1I8yOLj1WjjYI2ho6IgggjwvaGjzQOA5QQQIRQOA5QUDgOUEECEUDgOUFA4DlBBAhFA4DlBQOA5QQQIRQOA5QUDgOUEECEUDgOUFA4DlBBAhFA4DlBQOA5QQQIRQOA5QUDgOUEECEUDgOUFA4DlBBAhFA4DlBQOA5QQQIRQOA5QUDgOUEECEUDgOUFA4DlBBAhFA4DlBQOA5QQQIRQOA5QUDgOUEECEUDgOUFA4DlBBAhFA4DlBQOA5QQQIRQOA5QUDgOUEECEUDgOUFA4DlBBAhFA4DlBQOA5QQQIRQOA5QUDgOUEECEUDgOUFA4DlBBAhfQI+wQQIRBBBAh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03550" y="-1119188"/>
            <a:ext cx="6610350" cy="233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hangingPunct="0"/>
            <a:endParaRPr lang="en-GB"/>
          </a:p>
        </p:txBody>
      </p:sp>
      <p:pic>
        <p:nvPicPr>
          <p:cNvPr id="7187" name="Picture 23" descr="http://mcstemcareers.pbworks.com/f/1300060168/STEM%20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50" y="6389688"/>
            <a:ext cx="57118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195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198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199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0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1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2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3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4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5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6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8207" name="Rectangle 14"/>
          <p:cNvSpPr>
            <a:spLocks noGrp="1" noChangeArrowheads="1"/>
          </p:cNvSpPr>
          <p:nvPr>
            <p:ph type="title"/>
          </p:nvPr>
        </p:nvSpPr>
        <p:spPr>
          <a:xfrm>
            <a:off x="598488" y="1204913"/>
            <a:ext cx="11704637" cy="10080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smtClean="0">
                <a:latin typeface="Calibri" pitchFamily="34" charset="0"/>
                <a:cs typeface="Calibri" pitchFamily="34" charset="0"/>
              </a:rPr>
              <a:t>Next Steps</a:t>
            </a:r>
          </a:p>
        </p:txBody>
      </p:sp>
      <p:sp>
        <p:nvSpPr>
          <p:cNvPr id="820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25463" y="2355850"/>
            <a:ext cx="11664950" cy="7200900"/>
          </a:xfrm>
        </p:spPr>
        <p:txBody>
          <a:bodyPr lIns="126435" tIns="72248" rIns="126435" bIns="72248" anchor="t"/>
          <a:lstStyle/>
          <a:p>
            <a:r>
              <a:rPr lang="en-US" sz="2800" dirty="0" err="1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Prioritise</a:t>
            </a: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 STEM coordinator meetings and ensure representation from all </a:t>
            </a:r>
            <a:r>
              <a:rPr lang="en-US" sz="2800" dirty="0" smtClean="0">
                <a:latin typeface="Calibri" pitchFamily="34" charset="0"/>
                <a:ea typeface="Georgia" pitchFamily="18" charset="0"/>
                <a:cs typeface="Calibri" pitchFamily="34" charset="0"/>
                <a:sym typeface="Georgia" pitchFamily="18" charset="0"/>
              </a:rPr>
              <a:t>schools</a:t>
            </a:r>
            <a:endParaRPr lang="en-GB" sz="1600" dirty="0" smtClean="0">
              <a:latin typeface="Calibri" pitchFamily="34" charset="0"/>
              <a:ea typeface="Georgia" pitchFamily="18" charset="0"/>
              <a:cs typeface="Calibri" pitchFamily="34" charset="0"/>
            </a:endParaRPr>
          </a:p>
          <a:p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Ensure clear understanding of importance of  STEM  by all members of staff and particularly those who are coaching and mentoring.</a:t>
            </a:r>
          </a:p>
          <a:p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Create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further opportunities for STEM experiences for all learners .</a:t>
            </a:r>
          </a:p>
          <a:p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Further develop partnerships to support STEM experiences for all learners .</a:t>
            </a:r>
          </a:p>
          <a:p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Work towards embedding STEM experiences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through curriculum areas and subjects/IDL/opportunities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for personal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achievement/ethos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and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life of  </a:t>
            </a:r>
            <a:r>
              <a:rPr lang="en-GB" sz="2800" dirty="0" smtClean="0">
                <a:latin typeface="Calibri" pitchFamily="34" charset="0"/>
                <a:ea typeface="Georgia" pitchFamily="18" charset="0"/>
                <a:cs typeface="Calibri" pitchFamily="34" charset="0"/>
              </a:rPr>
              <a:t>the school as a community </a:t>
            </a:r>
          </a:p>
          <a:p>
            <a:pPr eaLnBrk="1">
              <a:spcBef>
                <a:spcPts val="300"/>
              </a:spcBef>
              <a:buClr>
                <a:srgbClr val="A04DA3"/>
              </a:buClr>
            </a:pPr>
            <a:endParaRPr lang="en-US" sz="2800" dirty="0" smtClean="0"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eaLnBrk="1">
              <a:spcBef>
                <a:spcPts val="300"/>
              </a:spcBef>
              <a:buClr>
                <a:srgbClr val="A04DA3"/>
              </a:buClr>
            </a:pPr>
            <a:endParaRPr lang="en-US" sz="2800" dirty="0" smtClean="0"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eaLnBrk="1">
              <a:spcBef>
                <a:spcPts val="300"/>
              </a:spcBef>
              <a:buClr>
                <a:srgbClr val="A04DA3"/>
              </a:buClr>
            </a:pPr>
            <a:endParaRPr lang="en-US" sz="2800" dirty="0" smtClean="0"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eaLnBrk="1">
              <a:spcBef>
                <a:spcPts val="300"/>
              </a:spcBef>
              <a:buClr>
                <a:srgbClr val="A04DA3"/>
              </a:buClr>
            </a:pPr>
            <a:endParaRPr lang="en-US" sz="2800" dirty="0" smtClean="0"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eaLnBrk="1">
              <a:spcBef>
                <a:spcPts val="300"/>
              </a:spcBef>
              <a:buClr>
                <a:srgbClr val="A04DA3"/>
              </a:buClr>
              <a:buFontTx/>
              <a:buNone/>
            </a:pPr>
            <a:endParaRPr lang="en-US" sz="2800" dirty="0" smtClean="0">
              <a:latin typeface="Calibri" pitchFamily="34" charset="0"/>
              <a:ea typeface="Georgia" pitchFamily="18" charset="0"/>
              <a:cs typeface="Calibri" pitchFamily="34" charset="0"/>
              <a:sym typeface="Georgia" pitchFamily="18" charset="0"/>
            </a:endParaRPr>
          </a:p>
          <a:p>
            <a:pPr eaLnBrk="1">
              <a:spcBef>
                <a:spcPts val="300"/>
              </a:spcBef>
              <a:buClr>
                <a:srgbClr val="A04DA3"/>
              </a:buClr>
              <a:buFontTx/>
              <a:buNone/>
            </a:pPr>
            <a:endParaRPr lang="en-US" dirty="0" smtClean="0">
              <a:ea typeface="Georgia" pitchFamily="18" charset="0"/>
              <a:cs typeface="Calibri" pitchFamily="34" charset="0"/>
            </a:endParaRPr>
          </a:p>
        </p:txBody>
      </p:sp>
      <p:sp>
        <p:nvSpPr>
          <p:cNvPr id="8209" name="AutoShape 19" descr="data:image/jpeg;base64,/9j/4AAQSkZJRgABAQAAAQABAAD/2wCEAAkGBhQQEBQUEhMUFRQUGBgVFxUXFRYVFRcXFxcXFxgeFxQXHiceGBwjGRQXHy8gIycpLCwsFR4yNTAqNSYrLCkBCQoKDgwOGg8PGi0kHyUyNS8sMC8sLCwuLS0sMCosNC8tNSwyNSwsLCwpLCwsLCwsLCwsLCksLCwsLCwsLCwsLP/AABEIAIUBegMBIgACEQEDEQH/xAAbAAACAwEBAQAAAAAAAAAAAAAABgMEBQcCAf/EAEMQAAECBAMEBgcGBAcAAwEAAAECEQADEiEEBTEGQVGREyJhcYGSFRYyU6Gx0QcjJEJzshRSwfAzYnKCosLhY4PxNP/EABsBAAIDAQEBAAAAAAAAAAAAAAAFAwQGAQIH/8QANBEAAQMCAwYEBQQCAwAAAAAAAQACAwQREiFhBRMUMUGRM1FSgSJxocHRIzKx8BXhBkLx/9oADAMBAAIRAxEAPwDuMEEKGc54ZxKUFpQtaxX2k/y8Bv32tE0ULpXWCikkEYuVv4jPZKCxWCRqEgrI76QW8Yg9aJP/AMnkMKgMFUMRQs6kqkat/Sya/WiTwmeQwetEnhM8hhUqgqjvAx6rnFP0TX60SeEzyGD1ok8JnkMKlUFUHAx6o4p+ia/WiTwmeQwetEnhM8hhUqgqg4GPVHFP0TX60SeEzyGD1ok8JnkMKlUFUHAx6o4p+ia/WiTwmeQwetEnhM8hhUqgqg4KPVHFP0TX60SeEzyGD1ok8JnkMKlUFUHAx6o4p+ia/WiTwmeQwetEnhM8hhUqgqg4KPVHFP0TX60SeEzyGD1ok8JnkMKlUFUHBR6o4p+ia/WiTwmeQwetEnhM8hhUqgqg4KPVHFP0TX60SeEzyGD1ok8JnkMKlUFUHAx6o4p+ia/WiTwmeQwetEnhM8hhUqgqg4KPVHFP0TX60SeEzyGD1ok8JnkMKlUFUHBR6o4p+ia/WiTwmeQwetEnhM8hhUqgqg4KPVHFP0TX60SeEzyGD1ok8JnkMKlUFUHBR6o4p+ia/WiTwmeQwetEnhM8hhUqgqg4KPVHFP0TX60SeEzyGD1ok8JnkMKlUFUHAx6o4p+ia/WiTwmeQwetEnhM8hhUqgqg4GPVHFP0TX60SeEzyGD1ok8JnkMKlUFUHAx6o4p+ia/WiTwmeQwetEnhM8hhUqgqg4GPVHFP0TX60SeEzyGD1ok8JnkMKlUFUHBR6o4p+ibpe0kg6qKf9SVJHmIb4xpIWFAEEEHQi4PjHP6osYDMVyFOjT8yPyq+iu3m8RSUOV2FSMqzf4gnqCIcJikzUJWkuFB+3tBG4g28ImhaRbJXwbrK2lxRl4dTWKyED/d7X/EKhOeGbbI/dS/1P+i4VaocULf076pXVn47KSqCqI6o+VReVW6lqgqiOqPhmAByWAuTwG+OHJCq5nnsvDsFupRvQlnbiSSAB8bG0ZMrbyWVB5SwguxqYltSl0sW4fERnbPSJeOxU2din6IFgl1C50Dpv1UgDxjqszC4bEyBLpRMkkMEhikNbqt7JHYxEZKp2pKXnCbD2WhjoY2tGIXKXMPikzEhUtQUk79CDwI1SeyJKoU8ykKyfGBIUV4eaHY60g3B4qQbg737TDRVD6gq+JZnzCVVdPuXZcipKoKojqgqhgqd1JVBV9OdojqiLE3SfD5iPEhLWFw6BemDE4Aq4uWoag8j848Vd/IwyTMplUFpSHa1gIjy/L5SrdGmwSxqBU7XCgk2IPhCP/KSekJsdns9RS+/fyMeemHEQ1KwMtKgCkAMdFTKntokWbtiMLkAs5B4PMdnbR3AffHf8o/0hc4BnmUqnHIGq08xHz0jL94jzp+sMc+TRfpW6ytSqgAbium2nzibDygQkldV2UCpadxLps6jZ2tvjv8AlHekd1zgG+r6JW9Iy/eS/On6xNLmhXskK7ut8o3s8TLRh1qQ7hr1Ls57T2NFHKMMAl734W+UeX7Wc0ftXtmzQ45FZ65gAJJAbV7N3vHiTikr9haVNrSoKblGpm1CUFS9ALlnLdo3iMbBTELlJmJlpSVOCoABSgksmo6lgfCLFJXmdwaRzVepo9y0uurLxSn5whKqQ6yNaWYf7t57o85tizLkTFgkEJLEagkMPiRGXsplhxCOsaQmzi5Pd9Y87TrJILNj5lFFTMlu561pWdSzYqpPaLeYW5tF0mM/MtkJQQTVM0/nb4ARYkWQkO7JSH7gI9bNqpZ7iS2S5W07IrFnVWHgqiOqCqG6X3UlUFUZmZ50iQwLqWbhAtbiSdBFCVn85d0yAR3q+ekU5q2GE4XHNXIaKeYXY1MVUFUUsvxa5llS1IV2kFJ7lcewxZU41tE0M8cwvGbqGaCSE2kaQpKoKojqgqiZQ3UlUFUR1QVQIupKojn4pMsVLUlKeKiEjmYoZ1nKMJJVNXdrJS7FSjoB/dgDHJs0zmZiplc1T8E/lSOCRu+ZinUVIhyGZVmCAy59F2SVmUpfszZansGWkvyMWHjhExQe0dL2D2hOJklEwvMksCo6qQXpJ7bEHuB3xHT1m9dhcLL3NTbtuIFNlUFURVR9qhgqd1JVBVEdUFUCLpk2QxXWmS9zCYP2q/6nxMM0JuyZ/E//AFq/ciHKEVWLSlNqY3jCXdtf8KX+p/0XClVDZtv/AIMv9T/ouE+qGVD4XuqFX4ikqieRiJaQozCkE9VNRa5BJY6PbfaKlUfa7MQCHdiAQCxDh97ExYmjL2FrTZQMcGuuVYnsCwDNvv1huVSfZcbu6M7OppThpxGvRr+KSP6xbXOcanx0HdwHZFTMJBmyloSogqSU2Zy4Ia4LAvEIbJuCHfusV7a5u9B6XVLYTAqXglCRNTLnFZLqDp9oAhSW6wKN2jtD3icP9ypJTVq6U3ccA/KON7MbQfws1JU4QqymsQdLf3ujoUraJEsKmfxEtSS5AZQVxNQcJT30xh5A4la9tvNKm2ksmThlKlLkqVWeiUuopdKSxDCku1tIawY59tNtWMdOSEkkS3NWgJLadzaxs5BipyUlZWtYOoWorSe+p2PaLxfptosoTeRvPy6c0k2m4fCLpskoKjoW3sHsNYkxK0GkywoBQ0Vr337XHg++KhzKYiUpWHatSXTUBdw4BO43F4pTJeJGGQpKZfSuykBSSsA729nekm+8tD19QRUNc84Wcm53Dy4XzFsrWyzVFkYdGcOZ66LQTMBDpUDut8I+LuD3GIZKAlIAAA1tvJ1PaTxiRJuIvsa/c2kIJtzGSrA2eE4Zgp8Krc6Rp4RRyiqXKlpIUktMJs/8puoi998XMOv7hJ/yD4JEfbgg0k0/6Ta7tfWMeFqzkquKkKM2y7uGYjpEgAK9lmYt/wAoim5UHKwHWdCQm6iauwO++3fFxKal9IhNyoMfu9KOOu+IhhlpUlRUoglPVUtLO7aacLDfHSuBVxlCpllhKU6EBlJKikuoWcG5D2MWhltJASxTcMwFJCmqBG81fAXifELUkKIRd+L/AJDuEVZaFGYlRQxICg6gD7YszbgdO3WBcIVfbNBOGcH+QG+tSm8d0JmXZVj5WIVM/iFzUqSUhPSfd9ZJIKZYDJKWbTU74dM1nJnSVy1MCwCSSGCkrYK8Cx8DCurMcStITLlPNlqKJiDqk6PYgjiDcEGPLieikjA6rPy7J8bKRME/ETJiN4mTBMUSwNSFagXYh27I1stX9wi5IqmU6WS4YBhprzjzmOaTMQtGFlgGatgtQYhI/MSzsBctF7HYZMkiXLDJS7XJO7V+6L+zLmoBOv8ACqbRs2Cw/uap4zDCbLXLOi0lPc4Z4T8o2i/hQuWtYCpZKSAQSS/5QLl93hDkFsYz8dl8hYKZqEkKFlMKkH/KtnDWI7oY7UhJAktkOaW0EgBLL5nksPNNpJkyYiQVFClkhSipKkoYOoK6Mk1Afl1uOMMeT5mMRKExLUnQhwCGBFlXFjoeEL8rGJwZndCFT5k49ciQwcgAGohuBJB13CGPByejlpSwBAALaVN1i+9y5ePGzB8TsPJeq8/CMXNVs8z9OGSLVLV7KXa3FR4fOF31rxBL1IA4BAb4ufjFfayqfjBLlpdaUtYgEv1tT36dsYRmKSSkuCCxBDEEauIrVdXI6QhrrAeSv0lLG2MF7bk+a1MVj1T54UpqlUp6ttAwYF7l/juhjynMlJSkLHZyhIVMIZQLKSQoHeCC4POGrJJ/TSQoqBXqXZybg+P0hVOC8XOZTamkELrDIJzRikKTGbgc2K5ipStQKkHsdlA+LEeMZ6JxKjYBgBbedSfiNwinkkwqxswn8ssjmpP/ALHvZwcypbZd2m5slG4kahNdUFUR1QVRt1hLqSqCqI6oKoLIuuf/AGoZgelkytyUmYe0qJSOQSfNCxlOEE1XWLIT7W5+x90PG32y8zEpTOkpK1ykkKQkOood3A3lJJtwJ4Qm5DjRLBdIUynKVBwWayh4RnK4OEjk9oy0sC1sVh5CgAEJDaU28CRqI1fs+w4GJxKkBkBCE20qJKreCfjGIspZKmBWotQANSLdUM+7vtHQMiywYeSE0hKlddbaVHW/YAB4RzZsRdLi6Beq+QNjt1K1aoKojqgqjSJBdSVQVRHVBVBZF1vbIH8Sf01fuRDrCRsafxJ/TV+5EO8Iq3xSm9J4aW9uj9zL/U/6LjMyvJ0EGoVHe+47wB2aP2Rqbbn7qV+qP2qhYynaGmpJNwSD3gmM7t+sqaejY2nJGIm5HPK2V+imiiY+ZxcL2AWnmmWIQHACe3h3jQj++yMCku292btjQzvP0rl0jW7xRSWmh9ygC53hgb97xP8A8SrqqaKSOoJdhzBOZ+V/4VbaELGlpbldMGUZem7XIsVbyd7cBu7WifMsGmnR25+B1BhdybPqQzsdDGhjtoEmUU/m4xhaiur31e/xuDr+ZsNLeSbNhjDMFhZLM77PZWIWtalLQhRqqFIQCrgCNCS7Pa7Rl43ZyYqQcMgF1KA6Rg6kpNnG52Bhlw+YJWlEtjWC7l6FdZTJfR+secfBi0vqOGvgY+hOcyRkUlrF2Z05flTUERe2UHOwy+v4XN8fsnPwKJa5qbKJCiHISRpUpmvflGpl+ZKo6NDkrIASLknc0dJyjOEuqRNFgKHIdKw1wCbKDk2hZl5D/BYqeEpASplSyBohRU6UncBoR3R4l2a2plDA7JI6lpc3eOVyVK6NKUODSAkkaEgXY97xNLxJDcAQW7uPHU84r1QVRsWxNawM6DL7JViN7he0EhIBUVNvIA4bh3cyY9JVcd8RVQVRyKFkTBGwWA5Ll+qdsIh5CQn+Vg51LNrEeZsKVFCVKTcOdGSpXEalIEU8tzNKZQctqL8XLRcTNUqguHYKskjdveZcXNoxS2KqZJiOjAQQEJQWCLmzMCOwl+Uac3Ey5ktnUQWFkL47iBGcqYqYCoiYli1KQApYNRNgq735axp4LFlmazkJKnHhcR75qM5ITiUggNMNwH6OZdkt/LEOND1LQJtZAAFKgHB+Rs/dFyYtdrJ1feePZCztNt7LwnUAE2aNUJdk/wCte7uDnujgF+S7e3NfcZm0vByivEIVUSKUtdRepgT2pqJa3bHLM7zXGT5qsZRL6OaQlKHpICQRbeRYhzrwZoNodo14pSlzVOtXVAHsoS/soG4cTqYmzbFMuXKHsykJDf5iAT/SLccTcJLlWfK7EA1edjs5m4XHInT1NLZSJiU6UqFuqNWUEnjaOhZpOCphUkgpU5BBcEHgY5cmZ94QfzJHO/8AfjDPsxjSZZlnWWbf6VX+BfmIt0LQJwdFVrHEwlb1UUMetKzQq6UsVXIudLi4/wDYt1RZm5Yj+AxU0pdYFT7xQN3KGlcbRW8yl9GLyX8kqZ9nEvC9EqQZhAnBEyWqZWlDXUaTdyOsDYMHhlwM4T1KRLcrR7QYgbtD46GOabfZWSs4hA6tkqDuQG6pPZuftEdJ2QxhlJQdROpmE2DFSE6ngwEKaeSSMks5DMppPHG9rcXM5JVx+CCMQta7LUS9Vks/tJfstC3jphrUtbsslVWtibPwtxjqm12AE8lKgEmygQCQCXZwre1iO0RiYDYivrdIkq4EBIbfa5MVpKc23rc2n+2VqKpaf03ZEf26RsHlM7GH7pLS3YzFWQOPao9g+EZOHztcoUyy7EsSNb2s/wDbx0/GSv4fDTpQKQqVKmF0/wCYLILai7xzPIstCjWqzNSk7+3uiyKZhay2d8yqklW5peXchkn7LZtKPaqcJWTvBUkEg8CDaPeyyXm4hfalI/5E/wBIy8HigmaEC9QKbcWt4k28Y39n8OUS1EggqIcHilIf4k8ojpabdVwbzHP6KxPWCo2di5Hlb3/C2KoKojqgqjULMXUlUDxHVBVAi6Z8DOpwomSQCRdQZ6hvhS2syeTiZxVQEqUA6k2JYWfj47o1MtzaZhCpXRlUpVyw04mLUyThsaAZSwhbXLsX7UaH/jGSna5xIvcrQD9gwiyxMJsnh8LLQU9dawmb0ihcEEEAN7IB/u0WJbqshK5hGoQkqbvbTxjPz7F9AgyVTAooVLlqUAerLYE27Du7YYZu1kmVJ6HAgrUAwVSQlJ/mUVNUrf38ouU872NwNUU8TXOxPWTIxIWHS9iUkEMQpJYgjiDElUU8DhhKQE6m5J4qNyecWKofMxYRi5pO+2I4eSkqgqiOqCqPa8XTFsUfxJ/TV+5EPUIew5/FH9NX7kQ+QhrvGKc0fhBLG3/+BL/UH7FxznHZf0qqwsoWwBIDpW1hUHDFrOOAcHWOi/aD/wDzy/1B+xcIVUWYKaKpp8EouLqpUyuimu09FRmZWpUtSelIWRYgMkHW+pIOlmZ98fcqzQr6k201Ni+9v67336xdqijmOBr66bTE6H+Zrsf6HcYkjoWUgvTNt5jz/wB+Sj4gzfDKfkfJec0y9dS50ksAkrmJJYW1Uk9vA7zbVo8ZJNM9IWSejL3frFtwG7vPxjawWGVPyzFTSlQKUrsB1llKCCKdwBOg3juhT2TzhIlIkqcH8p1CnJLdhv4wm/x9DVVOIDLqNVfL54oc+f2TthKFqFTJDgACwDaNzhfOUpNRBNiSLniY8zsUVYhKAbJAJ7yX+TRh5ftMCCClbngQ0drWl0hDBkMu2SbbIljijO9PMfkp4xSAkpbgC/aQDbtvFxWfpXKImBCjLDByCStrCnUOFBXBgeEZma4sIwcmexNQShgXdTNc7hY8oVv4o9MpawEldNhwAA390e64ltFvY/3NyuPmkznOje82uDyuncYmapIUsJIdx1AB8N0VlrCraKF97KHY+hHy4NFaRnboSknqiPE3GpXiZYQLE3HYxq+DxkdmbQqoqppLiQTYjQpaZZZDhcbhT1QVREFR9qj6soLq7KlzJku1LBZYXBZy5fjd42cNj0SggvV0iQS67IIAswBbfbsj1lQCpVt+nlT/AFiFWImy1MuZKp/vf3xhJRhkcNStrGcTGnQKXEYnpDRUyWSHSkquKvzA6HR2aLAWpqUmbSEgDquAoEXekk/GKeGzUzLCeHFjZLAvZyDvY84unEFMtQqKlbizHuHbHgOXotVbGZyUL6NS1pWoukVF7JJYJa4La3uWhR2gyObjAgYeUSoqLqVZKU3Citel1BwkOdbRu4zBLM0e0QQ/WWCUKId0gmyiAQVXIANIvaJMxPSlA0CRqWIsDwiVkzmXt1Ub4mut5hLee7Cqw+GQiVLE2auYCubaumlViNJaKiGAJfe8fcv2LUkGZiVB1CpKai5uXc7yzHxjS202rmZcMORRM6QmsMQSEhL9dyQTVwjnuE2zxap6pgUFkggIUKkJSS/VTuZheJoHPxAu5KKZrMJDea0MywaUTVB7JNnNwDeL2yy6pqikuEpYnc5IYPxsTCtj1zpy1TJgLqLlhSPADSG/Ypf4QDgtY+IN+cMqRofPl80tqnFkOfyTFVF/A5ojopsic4TMSpLjVlOHHc8ZlUQYvCicAkvq7gkEMNxHfDOujDo8V+SoUchEmHzVvE7P4ZcsJE9RAQEEKCSFABusA17aiNrZXK5cuWmqaGQhKEkLALANc7iw1sdYUZmzqUJJVPmtwLfMNEOQTf8AFAqpq6rsxASAW4XO/jCeNjpCY2m2LL7ppI8MGMi9s0253OSJhQgpIABBSpJDPfqpu5NyVOTCVneKKphALN1AeADlX9RG6qaEhzoL8rwpLmFcxXYPisufgPjElXHw0LYb3zuoaeTfyultbosmbiujl4ge8l0/EN8fmYtbMAFJnralAbR3UbMB/esVs1k0yyeLj6fERo7PFE6VJlAkU1lYb8wPV77KeKGP4bHl9ldDcyQM/uosLI/FSKmAMxKjwd3A5sIe6oW8yynoyhQUVEKSQkBiSCGu8MBVGgopGSYsHLJIJo5IwN5kTdSVRoYXJ1TUBSFIJP5SplDnGXVHpExjr9fCLcokI/TOeqjjLL/HyVvEYCZL9pCh2s45iK6VXi/lhxaakLNSgqw6pBRcEk7r0+aPBzeWqbMlTpKkrl+0oBw24g6lwQdT8IWxbREjMRHZMZNn4XlrTe395piUkDBqBAPVAPi0K2Hw6ZkwAISQFAGkXF76XEMErFhSaUqlqSx+7mOklmKS9ju0YxiLlYxGJKihUqTTboiKPyg2TvuS5DwnEJeS69rC/wD4mjcPVZc7YvEqmrUyESljrKmLa9wba3YHxjRwGX4XDpTJViAVgOUy0qU5LuXIYadmkbWJUE4AFYK/vSLqOpmqQkniwa2loUJkiqclb6JYhtWEw69xiXZT2Suke44bOwi2dz0+V/6VHM10gwAXsC72amHpcIks05R7wne39IhxGb4SWpCTJW67Dru9wLkG2ojLC+sLBrfMxRx+GK5skggMrf8A6kmHwhY3OaRwHz+dvrZV9yHboRMBLmk9r/YJkmY/DACqWoA6dZy/gY84noaTSFpWNxFnBY7zFXC5HMxXsFICFAmokW7GBiBa7nvMVacudUyRB5+DD9RfNQVG5bSxSADE7FfSxsEzbCH8Ur9NX7kQ/Rz7YE/ilfpq/ciOgxWrvGKlo/CCVftDP4ZH6g/auOf1Q/8A2jH8Mj9UftXHO6oZbP8AB90urvF9lLVBVHzDyjMUlKblRYRPictXLmdGoCpnABd/EeOraGLZlY12AkXte3Ww6/JVA1xFwMluYPODIwaglqwhRdwevStdx3pjl2e4uWtYmSk0KV1lJHshe+ngHu254as06dJsUKIHsr7xosONEkM35tYXsn2bUlQXPINNwhJJDjSot8BCGipHse51r35HoQVoZ6uIxtII5cuqnweIX/EHpQAs0uBpoANCdzQsS5RqlkeyFMo9p0+RjqGQ5AmdPM03YC3an+xCPgsG6JqBcm470qcRFI3C9w8iuxOxMadFvYSaZsteF3TAVyuyajrN/uAPKMDHZj0yalk9IkMncLWIUPCJJeIqpALEEEHeDFrEbLhc5S1TDSo1FCQxcgEip7XfdFmBu8DoiLgqOdzWi7iqGCmYhSQRKmEHQhKlA3bUDjDDlGDUh1zPbIICd6QbEkg6s4bgS8ekY2UlkAsAejHV6jpswU/ZqWj5is1ly2qUOsWAHWPbYbgIio9l0jX75rr2P1CVPc4mzWq9VBVEVUFUaNVLpiyrNUplFJIBA0fUUiKSZGHkdIArDpQtNk2qdLG5c2DHdZxGGjBoTNM0BphABUFKBIGjsWieYai6gFFiHUKiymcAncWHIRnpdkyPkc7ELEkp9HtWNkbW4TcBWBj5UytElUuxQp5blxSQSQBZjvOr7mjVw0lkhpqjbSoWLdpDxghhoAO4NpH2qOjYnm/6f7XDtnyZ9f8AS0cfMUlQmJVUsBrFFxwcKLalvjrHmXiwsFRSUnTrLpVbgEghi3HhFCqCqJhsaLq4/RQna8nRoWV9omJBwK2TLspBBCTUklQFlEWLOPGOa4HP1SiTQkuAOGndDz9oWJAwdJN1rSAOLOT8vlHMjFKop2QPwM5K5BO+dmN6YV7XEj/CF/8AMfpD5sZNKsFLUQAVFZtv66h8g3hHIjHY9nqRhJAll09Gm/b+b/k8WtnNvKToq1ebRgarVqi3lxTW61JSkC5JAAAuXJjPqj6lbFxqIbzwiVmFKoZjE7EtvaDO8uTLLzZSmGiHWT5HeE7ZvMTN6ZwUiupCSGIQoMB/w+MYmbJczE7gpQHBnLR72dzREsqVNVSDLS1iXKTwF98Zqknw1DcWQvZaCpixQnDmU145R6JbakMPG3yeFzDPUtwxKtDqzBuevjF/1llKpArBUq1SSkKSAbhXe0YGbTCJy1A6sQx3N/5E1Y4VFRhacgMlHTRbmnxHnfNWc5mpEtiRdmHGPOxKCa2N0n5j/wAhYxSlKFZO+3yhn2BBaZbVr84oyswNKtRuxFb2BxKpmJW9xKSG4BSi3On90atUYmVGibNTvK1Oe9KVD5RrVQ/2TbcZef4STaN997KWqLWX5iZJJABJDAkO3cIoVQVQyewPbhPJUWvLDiC0J2bLUSajfhb5NFVU08Yhqj7VETKaKMWY0Be3TvefiKdSkKwpcA2DOH3jSFzLMbMTJK0zFAgkauPabQx7wWJVQesWYWe2g3RSlIaQoPqr5q/9jIyXbIW+RstMwhzA7zF1qYraQ1dHNlomgk3IA9g6nk8fTicKsuqUUn/Kq2/ce+MEm77+O9u/wHKCqNAzZjQDd3Xpp97pOdpOBuwdLH3+1lurwmFUxEyYlr3DjjHmZlMl0ETldUuxlm4sdQQ2kYlUfaokkonyNwukNvl7r1HtR0bmua3NoIGgN79NSm3LcxkYZKqVFVW+lvjGHmSpNuiChq7l3jNqgqjsFAIZXTYiS7nrYWHZVJaoPYGBoAHLRNn2fH8Ur9M/uTHQ45z9nZ/FL/TP7kx0aF9f4xTOi8EJT+0g/hUfqj9qo5xVHSPtIQ+ESf5ZiSfEKH9Y5lVDLZ3g+6W7Qyl9lrZLh0rWVLmCWlAqc7+x3DBgYpTsVNmJRNSla0q6td6Uj2S6nu5Kr313vFeuNDC56qXK6NgUu50D3vu4W/8AyI6inn3u8ZZwNm2Nhhb/ANjfmb5ZaLzDNGGYXfP5npkq84k3YgaB3LO5Fzc7y5iOqPWKxpmM+oDeG4f3xMQVRepwd027cOXLy0yVRxF8lNjc8Xh8Msy5lC3SE6EqKiXZ9AEp+IjA2bxDGapV2lrP+4i3xittooiXLINgo23u2vwPOJcslBGCKnczEkk97pA8L+JhRLDinePc9rp3DNhgYepy+tlBkoecjsv5Q/zENJW8LWzw+8UeCT8SIYKou7Pb+mXaqntB/wCoG6L4rBIUusouylPdiXSCSn2Sz6tqqJ5WBkTCOnl1IuAU2IWfZum4BD8jwitT94FlRsmgDs62hew6xcN84nlTgNQdQQxYgh2ILEaEjTfFWppZZqeWKNuA3+Gxtfkfa68QztZIxzjcdVu4DZ9K5cwldJSWSC2jkCrvI1EYZVEszM1kkgsNALFgzWJDiwFxFWqLdHDURl5neCDbCLftFuV+ufVQzyRutgFvPVS1QVRFVBVF+yr3UtUFURVQVQWRdS1R8Mxg5LAamI6ohxknpJa0O1SSlwHZw2kcdcA2XWkEi6RNrcacZMSZYNCAQBvJJcqbdu5QsLlEagiOgK2fnsEBaQkJpfsck6B9TEea7PSZGGUVgrmFgFOUso6MAdAxN3dozb4Jnlz3i3U3WhbPCwNYw38rJCUhuTx1LYpNOBldtZ5rVHOp2XmzHsAaOo5VgRh5KJQUVBAZzrck6brmLGzWkyE6KDaLgIwNVoVR4n4gISpR0SCdWdtB4lh4x5qjJ2kylWJlpSggFKqmLsbNqNOUOJi4RksGaUw4S8B5yWZNlukklnck/OM9GzOJQkrQUqDaJWFKKVXHZpuBijmeSTsOkGYBSSzpVUAe3hHvA4tEqWVJNM0EMQVAtv7FDiC3jGTjh3TiJAf4WnfJvGgxkfypvR2LnLB6NQIa5TQkU6cBu3Rr7T2nqNroST8Rv7oYcHi+lloX/OkK5i8YW1FKlpD9agv3Pb/tDp1M2KLE03vZKW1LpZcJFrXWfkGATNmIlzUumlRKS4uPjbXwh6w+CkSggYeX0Y6NBWKio9Iaiq5J3ECEZGPXUqYLLCirjffrq4J5x0KRhFFIVSpSVgKSpAqBSQKWbQs1jCmtIEYHVMqYHGT0WHgW/iZqi7VBLAHUyzd9A2vhGjVEKUoTVQD1lEkqsSQSlyN28NwEfaodbLhMcNz1zSfaEofLYdMlLVBVEVUFUNLJfdS1QVRFVBVBZF1sZb/hrP8AekeJaGkK7Cf3RVw+cIloUhVVRDhhrqIhkZ6nrSkJK2IuNSLGySL93ZGLqSGzvv6vytZTtLoWW9P4RVBVERV49sFUbMZ5hZQ5ZFS1QVRFVBVBZcupaoKoiqgqgsi6cPs4P4pf6Z/cmOkRzf7M0PiZh3CW3NQ+kdIjO1/jn2WgofBCoZ5loxOHmSj+YWPAi4PMCOK4mQqWtSFhlJLEdojvMLW1OxiMZ109SaPzbj2KjtFVCE2dyK81lKZhdvMLk9UFUaeYbJ4mSWVKURxTcRR9GTvdTPIr6Q+bNG4XDh3SJ0UjTYtPZRVQVRL6Nne6meRX0g9GTvdTPIr6R63jPUO65u3+k9lnZrl4xEuglmIUCwLEdm8MTaPAwgk4VUt3ASq7NvqNnLDsjU9GTvdTPIr6QejZ3upnkP0iu9kLi51xci3NTsfM2zbGwN+SXdmsYhRWzuUgh20CmOh4taN2qPSMmmJJKZCkk60yqX5CPfo2d7qZ5FfSOUwbEzCXDuu1LnTPxBp7KKqCqJfRk73UzyK+kHo2d7qZ5FfSLO8Z6h3Vfdv9J7KKqCqJfRs73UzyK+kHoyd7qZ5FfSDeM9Q7rm7f6T2UVUFUS+jZ3upnkV9IPRs73UzyK+kG8Z6h3Xd2/wBJ7KKqCqJfRs73UzyK+kHo2d7qZ5FfSDeM9Q7rm7f6T2UVUFUS+jZ3upnkV9IPRs73UzyK+kG8Z6h3Xd2/0nsoqoz86wCp6EhCgClQVd72I1Gmsavo2d7qZ5D9IPRs73UzyK+kRybqRpY5wsdV7j3sbg4NNxolf0DMmYhK5pFCTUT1alEMw6vFte+GOqJfRs73UzyK+kHoyd7qZ5FfSI4I4YAQ13PUKSeSacguby0KiqgqiX0bO91M8h+kHo2d7qZ5FfSLG8Z6h3Vfdv8ASeyq4mQmakpWApJ1H/o0jDmbGSjotY7Cxb5QzejJ3upnkVB6Nne6meRX0iCWOnlzfbup4pJ4smX7LBzVasLhUpkkgAhFWpAuXfc5YeMYcnEKmqqmKKlWS5Z2GmkPJyuaQ3RLY2IoP0jMxGxZUXTKmyz/AJUlvKR8mipPFdwLHC3ldW4JrCz2m/nZL3QrqVRLWsb6QSx7f73Q6ZVi14eVLQkkUJFndjqQ/YTFbL9npslJAROUSaiVJNywGjWFotejZ3upnkV9I9RQREXkIOmWS8y1Et7RgjXPNeJk1yTxvHmqJfRk73UzyK+kHo2d7qZ5DF8PjAsCO6olshNyD2UVUFUS+jZ3upnkVB6Nne6meRX0ju8Z6h3XN2/0nsoqoKol9GTvdTPIr6QejZ3upnkV9IN4z1Dujdv9J7KtNlBV9FDRQ1H1HYY+zBUxUXUCSFDqm5exT8osejZ3upnkV9IPRs73UzyK+kV3RUznF7g0k/JTtlqWtwDFb3UQPwtx074Kol9GTvdTPIr6QejZ3upnkV9InD4wLAjuoCyQm5B7KKqCqJfRs73UzyH6QejZ3upnkV9I7vGeod1zdv8ASeyiqgqi5hdn8RMLJkr8Qw+MO+zH2e9GoTMSxIuEDQHt4xBNVxRDnc+QViGllkPKw8ytH7P8lMjDlawy5pCm3hI9kfEnxhpj4BH2M1I8yOLj1WjjYI2ho6IgggjwvaGjzQOA5QQQIRQOA5QUDgOUEECEUDgOUFA4DlBBAhFA4DlBQOA5QQQIRQOA5QUDgOUEECEUDgOUFA4DlBBAhFA4DlBQOA5QQQIRQOA5QUDgOUEECEUDgOUFA4DlBBAhFA4DlBQOA5QQQIRQOA5QUDgOUEECEUDgOUFA4DlBBAhFA4DlBQOA5QQQIRQOA5QUDgOUEECEUDgOUFA4DlBBAhFA4DlBQOA5QQQIRQOA5QUDgOUEECEUDgOUFA4DlBBAhFA4DlBQOA5QQQIRQOA5QUDgOUEECEUDgOUFA4DlBBAhfQI+wQQIRBBBAh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03550" y="-1119188"/>
            <a:ext cx="6610350" cy="233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hangingPunct="0"/>
            <a:endParaRPr lang="en-GB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0" y="520700"/>
            <a:ext cx="13004800" cy="120650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0" y="0"/>
            <a:ext cx="13004800" cy="441325"/>
          </a:xfrm>
          <a:prstGeom prst="rect">
            <a:avLst/>
          </a:prstGeom>
          <a:solidFill>
            <a:srgbClr val="42445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0" name="Rectangle 3"/>
          <p:cNvSpPr>
            <a:spLocks/>
          </p:cNvSpPr>
          <p:nvPr/>
        </p:nvSpPr>
        <p:spPr bwMode="auto">
          <a:xfrm>
            <a:off x="0" y="438150"/>
            <a:ext cx="13004800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1" name="Rectangle 4"/>
          <p:cNvSpPr>
            <a:spLocks/>
          </p:cNvSpPr>
          <p:nvPr/>
        </p:nvSpPr>
        <p:spPr bwMode="auto">
          <a:xfrm flipV="1">
            <a:off x="7693025" y="511175"/>
            <a:ext cx="5311775" cy="130175"/>
          </a:xfrm>
          <a:prstGeom prst="rect">
            <a:avLst/>
          </a:prstGeom>
          <a:solidFill>
            <a:srgbClr val="438086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2" name="Rectangle 5"/>
          <p:cNvSpPr>
            <a:spLocks/>
          </p:cNvSpPr>
          <p:nvPr/>
        </p:nvSpPr>
        <p:spPr bwMode="auto">
          <a:xfrm flipV="1">
            <a:off x="7693025" y="625475"/>
            <a:ext cx="5311775" cy="255588"/>
          </a:xfrm>
          <a:prstGeom prst="rect">
            <a:avLst/>
          </a:prstGeom>
          <a:solidFill>
            <a:srgbClr val="438086">
              <a:alpha val="50195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3" name="AutoShape 6"/>
          <p:cNvSpPr>
            <a:spLocks/>
          </p:cNvSpPr>
          <p:nvPr/>
        </p:nvSpPr>
        <p:spPr bwMode="auto">
          <a:xfrm>
            <a:off x="7689850" y="706438"/>
            <a:ext cx="4356100" cy="396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4" name="AutoShape 7"/>
          <p:cNvSpPr>
            <a:spLocks/>
          </p:cNvSpPr>
          <p:nvPr/>
        </p:nvSpPr>
        <p:spPr bwMode="auto">
          <a:xfrm>
            <a:off x="10485438" y="836613"/>
            <a:ext cx="2276475" cy="52387"/>
          </a:xfrm>
          <a:prstGeom prst="roundRect">
            <a:avLst>
              <a:gd name="adj" fmla="val 11718"/>
            </a:avLst>
          </a:prstGeom>
          <a:solidFill>
            <a:srgbClr val="53548A"/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5" name="Rectangle 8"/>
          <p:cNvSpPr>
            <a:spLocks/>
          </p:cNvSpPr>
          <p:nvPr/>
        </p:nvSpPr>
        <p:spPr bwMode="auto">
          <a:xfrm>
            <a:off x="12920663" y="-1588"/>
            <a:ext cx="80962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6" name="Rectangle 9"/>
          <p:cNvSpPr>
            <a:spLocks/>
          </p:cNvSpPr>
          <p:nvPr/>
        </p:nvSpPr>
        <p:spPr bwMode="auto">
          <a:xfrm>
            <a:off x="12861925" y="-1588"/>
            <a:ext cx="39688" cy="882651"/>
          </a:xfrm>
          <a:prstGeom prst="rect">
            <a:avLst/>
          </a:prstGeom>
          <a:solidFill>
            <a:srgbClr val="FFFFFF">
              <a:alpha val="65097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7" name="Rectangle 10"/>
          <p:cNvSpPr>
            <a:spLocks/>
          </p:cNvSpPr>
          <p:nvPr/>
        </p:nvSpPr>
        <p:spPr bwMode="auto">
          <a:xfrm>
            <a:off x="12834938" y="-1588"/>
            <a:ext cx="12700" cy="882651"/>
          </a:xfrm>
          <a:prstGeom prst="rect">
            <a:avLst/>
          </a:prstGeom>
          <a:solidFill>
            <a:srgbClr val="FFFFFF">
              <a:alpha val="5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8" name="Rectangle 11"/>
          <p:cNvSpPr>
            <a:spLocks/>
          </p:cNvSpPr>
          <p:nvPr/>
        </p:nvSpPr>
        <p:spPr bwMode="auto">
          <a:xfrm>
            <a:off x="12763500" y="-1588"/>
            <a:ext cx="39688" cy="882651"/>
          </a:xfrm>
          <a:prstGeom prst="rect">
            <a:avLst/>
          </a:prstGeom>
          <a:solidFill>
            <a:srgbClr val="FFFFFF">
              <a:alpha val="39999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29" name="Rectangle 12"/>
          <p:cNvSpPr>
            <a:spLocks/>
          </p:cNvSpPr>
          <p:nvPr/>
        </p:nvSpPr>
        <p:spPr bwMode="auto">
          <a:xfrm>
            <a:off x="12679363" y="0"/>
            <a:ext cx="77787" cy="83185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30" name="Rectangle 13"/>
          <p:cNvSpPr>
            <a:spLocks/>
          </p:cNvSpPr>
          <p:nvPr/>
        </p:nvSpPr>
        <p:spPr bwMode="auto">
          <a:xfrm>
            <a:off x="12619038" y="0"/>
            <a:ext cx="12700" cy="83185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>
            <a:noFill/>
            <a:round/>
            <a:headEnd/>
            <a:tailEnd/>
          </a:ln>
        </p:spPr>
        <p:txBody>
          <a:bodyPr lIns="72248" tIns="72248" rIns="72248" bIns="72248" anchor="ctr"/>
          <a:lstStyle/>
          <a:p>
            <a:pPr algn="ctr" hangingPunct="0"/>
            <a:endParaRPr lang="en-GB"/>
          </a:p>
        </p:txBody>
      </p:sp>
      <p:sp>
        <p:nvSpPr>
          <p:cNvPr id="9231" name="Rectangle 14"/>
          <p:cNvSpPr>
            <a:spLocks noGrp="1" noChangeArrowheads="1"/>
          </p:cNvSpPr>
          <p:nvPr>
            <p:ph type="title"/>
          </p:nvPr>
        </p:nvSpPr>
        <p:spPr>
          <a:xfrm>
            <a:off x="649288" y="1624013"/>
            <a:ext cx="11704637" cy="1517650"/>
          </a:xfrm>
        </p:spPr>
        <p:txBody>
          <a:bodyPr lIns="126435" tIns="72248" rIns="126435" bIns="72248"/>
          <a:lstStyle/>
          <a:p>
            <a:pPr algn="l" defTabSz="1300163" eaLnBrk="1"/>
            <a:r>
              <a:rPr lang="en-US" sz="5600" smtClean="0">
                <a:solidFill>
                  <a:srgbClr val="424456"/>
                </a:solidFill>
                <a:latin typeface="Calibri" pitchFamily="34" charset="0"/>
                <a:ea typeface="Palatino"/>
                <a:cs typeface="Calibri" pitchFamily="34" charset="0"/>
                <a:sym typeface="Palatino"/>
              </a:rPr>
              <a:t>Discussion /Notes/Questions</a:t>
            </a:r>
            <a:endParaRPr lang="en-US" smtClean="0">
              <a:latin typeface="Calibri" pitchFamily="34" charset="0"/>
              <a:ea typeface="Palatino"/>
              <a:cs typeface="Calibri" pitchFamily="34" charset="0"/>
            </a:endParaRPr>
          </a:p>
        </p:txBody>
      </p:sp>
      <p:sp>
        <p:nvSpPr>
          <p:cNvPr id="17" name="Rectangle 14"/>
          <p:cNvSpPr txBox="1">
            <a:spLocks noChangeArrowheads="1"/>
          </p:cNvSpPr>
          <p:nvPr/>
        </p:nvSpPr>
        <p:spPr bwMode="auto">
          <a:xfrm>
            <a:off x="669925" y="4876800"/>
            <a:ext cx="11704638" cy="15176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 anchor="ctr"/>
          <a:lstStyle/>
          <a:p>
            <a:pPr defTabSz="1300163" hangingPunct="0">
              <a:defRPr/>
            </a:pPr>
            <a:endParaRPr lang="en-US" sz="8000" kern="0" dirty="0">
              <a:latin typeface="Calibri" pitchFamily="34" charset="0"/>
              <a:ea typeface="Palatino" charset="0"/>
              <a:cs typeface="Calibri" pitchFamily="34" charset="0"/>
              <a:sym typeface="Helvetica Light" charset="0"/>
            </a:endParaRPr>
          </a:p>
        </p:txBody>
      </p:sp>
      <p:sp>
        <p:nvSpPr>
          <p:cNvPr id="21" name="Rectangle 15"/>
          <p:cNvSpPr txBox="1">
            <a:spLocks noChangeArrowheads="1"/>
          </p:cNvSpPr>
          <p:nvPr/>
        </p:nvSpPr>
        <p:spPr bwMode="auto">
          <a:xfrm>
            <a:off x="454025" y="6389688"/>
            <a:ext cx="11664950" cy="251936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/>
          <a:lstStyle/>
          <a:p>
            <a:pPr marL="473075" indent="-363538" defTabSz="1300163" hangingPunct="0">
              <a:spcBef>
                <a:spcPts val="300"/>
              </a:spcBef>
              <a:buClr>
                <a:srgbClr val="A04DA3"/>
              </a:buClr>
              <a:buSzPct val="100000"/>
              <a:buFont typeface="Georgia" pitchFamily="18" charset="0"/>
              <a:buChar char="•"/>
              <a:defRPr/>
            </a:pPr>
            <a:endParaRPr lang="en-GB" sz="2800" kern="0" dirty="0">
              <a:latin typeface="Calibri" pitchFamily="34" charset="0"/>
              <a:ea typeface="+mn-ea"/>
              <a:cs typeface="Calibri" pitchFamily="34" charset="0"/>
              <a:sym typeface="Helvetica Light" charset="0"/>
            </a:endParaRPr>
          </a:p>
        </p:txBody>
      </p:sp>
      <p:pic>
        <p:nvPicPr>
          <p:cNvPr id="9234" name="Picture 32" descr="http://www.hdwallpapersinn.com/wp-content/uploads/2013/01/question-mark-noth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325" y="3292475"/>
            <a:ext cx="17287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424</Words>
  <Application>Microsoft Office PowerPoint</Application>
  <PresentationFormat>Custom</PresentationFormat>
  <Paragraphs>92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STEM in City of Edinburgh</vt:lpstr>
      <vt:lpstr>STEM</vt:lpstr>
      <vt:lpstr>Why the Focus on STEM?</vt:lpstr>
      <vt:lpstr>QIT STEM Strategy ( Draft ) Improvement plan  Audit ( Draft )  1 STEM Coordinator per school  4 STEM Coordinator meetings with QIO’s  (DMcK &amp; JP )  and partners . </vt:lpstr>
      <vt:lpstr>Partners</vt:lpstr>
      <vt:lpstr>Contexts</vt:lpstr>
      <vt:lpstr>Next Steps</vt:lpstr>
      <vt:lpstr>Discussion /Notes/Questions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Departmental Self Evaluation</dc:title>
  <dc:creator>Jill Pringle</dc:creator>
  <cp:lastModifiedBy>Jill Pringle</cp:lastModifiedBy>
  <cp:revision>50</cp:revision>
  <dcterms:modified xsi:type="dcterms:W3CDTF">2015-04-28T12:38:02Z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-933114738</vt:i4>
  </property>
  <property fmtid="{D5CDD505-2E9C-101B-9397-08002B2CF9AE}" pid="3" name="_NewReviewCycle">
    <vt:lpwstr/>
  </property>
  <property fmtid="{D5CDD505-2E9C-101B-9397-08002B2CF9AE}" pid="4" name="_EmailSubject">
    <vt:lpwstr>STEM stuff</vt:lpwstr>
  </property>
  <property fmtid="{D5CDD505-2E9C-101B-9397-08002B2CF9AE}" pid="5" name="_AuthorEmail">
    <vt:lpwstr>Jill.Pringle@edinburgh.gov.uk</vt:lpwstr>
  </property>
  <property fmtid="{D5CDD505-2E9C-101B-9397-08002B2CF9AE}" pid="6" name="_AuthorEmailDisplayName">
    <vt:lpwstr>Jill Pringle</vt:lpwstr>
  </property>
</Properties>
</file>