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3"/>
  </p:notesMasterIdLst>
  <p:sldIdLst>
    <p:sldId id="290" r:id="rId4"/>
    <p:sldId id="258" r:id="rId5"/>
    <p:sldId id="271" r:id="rId6"/>
    <p:sldId id="270" r:id="rId7"/>
    <p:sldId id="291" r:id="rId8"/>
    <p:sldId id="297" r:id="rId9"/>
    <p:sldId id="292" r:id="rId10"/>
    <p:sldId id="294" r:id="rId11"/>
    <p:sldId id="293" r:id="rId12"/>
    <p:sldId id="295" r:id="rId13"/>
    <p:sldId id="296" r:id="rId14"/>
    <p:sldId id="298" r:id="rId15"/>
    <p:sldId id="299" r:id="rId16"/>
    <p:sldId id="300" r:id="rId17"/>
    <p:sldId id="302" r:id="rId18"/>
    <p:sldId id="303" r:id="rId19"/>
    <p:sldId id="301" r:id="rId20"/>
    <p:sldId id="305" r:id="rId21"/>
    <p:sldId id="274" r:id="rId22"/>
  </p:sldIdLst>
  <p:sldSz cx="9144000" cy="6858000" type="screen4x3"/>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4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66062864"/>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xfrm>
            <a:off x="3884613" y="8685213"/>
            <a:ext cx="2971800" cy="457200"/>
          </a:xfrm>
          <a:prstGeom prst="rect">
            <a:avLst/>
          </a:prstGeo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C4697E-2E54-4B7B-8D2C-43288DE60252}" type="slidenum">
              <a:rPr lang="en-GB" altLang="en-US" smtClean="0"/>
              <a:pPr/>
              <a:t>3</a:t>
            </a:fld>
            <a:endParaRPr lang="en-GB" altLang="en-US" dirty="0"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14944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7635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0419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153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3912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9377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xfrm>
            <a:off x="3884613" y="8685213"/>
            <a:ext cx="2971800" cy="457200"/>
          </a:xfrm>
          <a:prstGeom prst="rect">
            <a:avLst/>
          </a:prstGeo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7EB7DB-E488-41B2-9ADA-A62F175A636D}" type="slidenum">
              <a:rPr lang="en-GB" altLang="en-US" smtClean="0"/>
              <a:pPr/>
              <a:t>19</a:t>
            </a:fld>
            <a:endParaRPr lang="en-GB" alt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737212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6457950" y="6429692"/>
            <a:ext cx="2057400" cy="218441"/>
          </a:xfrm>
          <a:prstGeom prst="rect">
            <a:avLst/>
          </a:prstGeom>
        </p:spPr>
        <p:txBody>
          <a:bodyPr anchor="ctr"/>
          <a:lstStyle>
            <a:lvl1pPr defTabSz="685800">
              <a:defRPr sz="900">
                <a:solidFill>
                  <a:srgbClr val="898989"/>
                </a:solidFill>
                <a:latin typeface="Calibri"/>
                <a:ea typeface="Calibri"/>
                <a:cs typeface="Calibri"/>
                <a:sym typeface="Calibri"/>
              </a:defRPr>
            </a:lvl1pPr>
          </a:lstStyle>
          <a:p>
            <a:pPr lvl="0"/>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endParaRPr lang="en-GB"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9869957D-AF19-470E-9C71-44E6CE12D6A8}" type="slidenum">
              <a:rPr lang="en-GB"/>
              <a:pPr>
                <a:defRPr/>
              </a:pPr>
              <a:t>‹#›</a:t>
            </a:fld>
            <a:endParaRPr lang="en-GB" dirty="0"/>
          </a:p>
        </p:txBody>
      </p:sp>
    </p:spTree>
    <p:extLst>
      <p:ext uri="{BB962C8B-B14F-4D97-AF65-F5344CB8AC3E}">
        <p14:creationId xmlns:p14="http://schemas.microsoft.com/office/powerpoint/2010/main" val="63012867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3BC1A88-07FC-4C8F-8685-CAD5118FD5D9}" type="slidenum">
              <a:rPr lang="en-GB"/>
              <a:pPr>
                <a:defRPr/>
              </a:pPr>
              <a:t>‹#›</a:t>
            </a:fld>
            <a:endParaRPr lang="en-GB" dirty="0"/>
          </a:p>
        </p:txBody>
      </p:sp>
    </p:spTree>
    <p:extLst>
      <p:ext uri="{BB962C8B-B14F-4D97-AF65-F5344CB8AC3E}">
        <p14:creationId xmlns:p14="http://schemas.microsoft.com/office/powerpoint/2010/main" val="42439619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a:lvl1pPr>
          </a:lstStyle>
          <a:p>
            <a:pPr lvl="0"/>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Lst>
  <p:transition spd="med"/>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32613" y="2290572"/>
            <a:ext cx="7772400" cy="1470025"/>
          </a:xfrm>
        </p:spPr>
        <p:txBody>
          <a:bodyPr anchor="ctr"/>
          <a:lstStyle/>
          <a:p>
            <a:pPr eaLnBrk="1" hangingPunct="1"/>
            <a:r>
              <a:rPr lang="en-GB" altLang="en-US" sz="2800" b="1" dirty="0" smtClean="0">
                <a:latin typeface="Calibri" panose="020F0502020204030204" pitchFamily="34" charset="0"/>
                <a:cs typeface="Calibri" panose="020F0502020204030204" pitchFamily="34" charset="0"/>
              </a:rPr>
              <a:t>Pauline </a:t>
            </a:r>
            <a:r>
              <a:rPr lang="en-GB" altLang="en-US" sz="2800" b="1" dirty="0">
                <a:latin typeface="Calibri" panose="020F0502020204030204" pitchFamily="34" charset="0"/>
                <a:cs typeface="Calibri" panose="020F0502020204030204" pitchFamily="34" charset="0"/>
              </a:rPr>
              <a:t>Walker</a:t>
            </a:r>
            <a:br>
              <a:rPr lang="en-GB" altLang="en-US" sz="2800" b="1"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Headteacher</a:t>
            </a:r>
            <a:br>
              <a:rPr lang="en-GB" altLang="en-US" sz="2800"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The Royal High </a:t>
            </a:r>
            <a:r>
              <a:rPr lang="en-GB" altLang="en-US" sz="2800" dirty="0" smtClean="0">
                <a:latin typeface="Calibri" panose="020F0502020204030204" pitchFamily="34" charset="0"/>
                <a:cs typeface="Calibri" panose="020F0502020204030204" pitchFamily="34" charset="0"/>
              </a:rPr>
              <a:t>School</a:t>
            </a:r>
            <a:r>
              <a:rPr lang="en-GB" altLang="en-US" sz="3600" b="1" dirty="0" smtClean="0">
                <a:latin typeface="Calibri" panose="020F0502020204030204" pitchFamily="34" charset="0"/>
                <a:cs typeface="Calibri" panose="020F0502020204030204" pitchFamily="34" charset="0"/>
              </a:rPr>
              <a:t/>
            </a:r>
            <a:br>
              <a:rPr lang="en-GB" altLang="en-US" sz="3600" b="1" dirty="0" smtClean="0">
                <a:latin typeface="Calibri" panose="020F0502020204030204" pitchFamily="34" charset="0"/>
                <a:cs typeface="Calibri" panose="020F0502020204030204" pitchFamily="34" charset="0"/>
              </a:rPr>
            </a:br>
            <a:r>
              <a:rPr lang="en-GB" altLang="en-US" sz="3600" b="1" dirty="0">
                <a:latin typeface="Calibri" panose="020F0502020204030204" pitchFamily="34" charset="0"/>
                <a:cs typeface="Calibri" panose="020F0502020204030204" pitchFamily="34" charset="0"/>
              </a:rPr>
              <a:t/>
            </a:r>
            <a:br>
              <a:rPr lang="en-GB" altLang="en-US" sz="3600" b="1" dirty="0">
                <a:latin typeface="Calibri" panose="020F0502020204030204" pitchFamily="34" charset="0"/>
                <a:cs typeface="Calibri" panose="020F0502020204030204" pitchFamily="34" charset="0"/>
              </a:rPr>
            </a:br>
            <a:r>
              <a:rPr lang="en-GB" altLang="en-US" sz="3600" b="1" dirty="0" smtClean="0">
                <a:solidFill>
                  <a:srgbClr val="0070C0"/>
                </a:solidFill>
                <a:latin typeface="Calibri" panose="020F0502020204030204" pitchFamily="34" charset="0"/>
                <a:cs typeface="Calibri" panose="020F0502020204030204" pitchFamily="34" charset="0"/>
              </a:rPr>
              <a:t>The Smarter Way To BGE?</a:t>
            </a:r>
            <a:r>
              <a:rPr lang="en-GB" altLang="en-US" sz="3600" b="1" dirty="0" smtClean="0">
                <a:latin typeface="Calibri" panose="020F0502020204030204" pitchFamily="34" charset="0"/>
                <a:cs typeface="Calibri" panose="020F0502020204030204" pitchFamily="34" charset="0"/>
              </a:rPr>
              <a:t/>
            </a:r>
            <a:br>
              <a:rPr lang="en-GB" altLang="en-US" sz="3600" b="1" dirty="0" smtClean="0">
                <a:latin typeface="Calibri" panose="020F0502020204030204" pitchFamily="34" charset="0"/>
                <a:cs typeface="Calibri" panose="020F0502020204030204" pitchFamily="34" charset="0"/>
              </a:rPr>
            </a:br>
            <a:r>
              <a:rPr lang="en-GB" altLang="en-US" sz="3600" b="1" dirty="0">
                <a:latin typeface="Calibri" panose="020F0502020204030204" pitchFamily="34" charset="0"/>
                <a:cs typeface="Calibri" panose="020F0502020204030204" pitchFamily="34" charset="0"/>
              </a:rPr>
              <a:t/>
            </a:r>
            <a:br>
              <a:rPr lang="en-GB" altLang="en-US" sz="3600" b="1" dirty="0">
                <a:latin typeface="Calibri" panose="020F0502020204030204" pitchFamily="34" charset="0"/>
                <a:cs typeface="Calibri" panose="020F0502020204030204" pitchFamily="34" charset="0"/>
              </a:rPr>
            </a:br>
            <a:endParaRPr lang="en-GB" altLang="en-US" sz="3600" b="1" dirty="0" smtClean="0">
              <a:latin typeface="Calibri" panose="020F0502020204030204" pitchFamily="34" charset="0"/>
              <a:cs typeface="Calibri" panose="020F0502020204030204" pitchFamily="34" charset="0"/>
            </a:endParaRPr>
          </a:p>
        </p:txBody>
      </p:sp>
      <p:grpSp>
        <p:nvGrpSpPr>
          <p:cNvPr id="7" name="Group 6"/>
          <p:cNvGrpSpPr/>
          <p:nvPr/>
        </p:nvGrpSpPr>
        <p:grpSpPr>
          <a:xfrm>
            <a:off x="298813" y="5145900"/>
            <a:ext cx="8640000" cy="1449984"/>
            <a:chOff x="0" y="5470525"/>
            <a:chExt cx="8640000" cy="1449984"/>
          </a:xfrm>
          <a:effectLst>
            <a:glow rad="228600">
              <a:schemeClr val="accent4">
                <a:satMod val="175000"/>
                <a:alpha val="40000"/>
              </a:schemeClr>
            </a:glow>
            <a:reflection blurRad="6350" stA="52000" endA="300" endPos="35000" dir="5400000" sy="-100000" algn="bl" rotWithShape="0"/>
          </a:effectLst>
          <a:scene3d>
            <a:camera prst="perspectiveAbove"/>
            <a:lightRig rig="harsh" dir="t">
              <a:rot lat="0" lon="0" rev="3000000"/>
            </a:lightRig>
          </a:scene3d>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70525"/>
              <a:ext cx="2160000" cy="1440000"/>
            </a:xfrm>
            <a:prstGeom prst="rect">
              <a:avLst/>
            </a:prstGeom>
            <a:solidFill>
              <a:srgbClr val="FFFFFF">
                <a:shade val="85000"/>
              </a:srgbClr>
            </a:solidFill>
            <a:ln w="190500" cap="rnd">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0000" y="5480509"/>
              <a:ext cx="2160000" cy="1440000"/>
            </a:xfrm>
            <a:prstGeom prst="rect">
              <a:avLst/>
            </a:prstGeom>
            <a:solidFill>
              <a:srgbClr val="FFFFFF">
                <a:shade val="85000"/>
              </a:srgbClr>
            </a:solidFill>
            <a:ln w="190500" cap="rnd">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0000" y="5475517"/>
              <a:ext cx="2160000" cy="1440000"/>
            </a:xfrm>
            <a:prstGeom prst="rect">
              <a:avLst/>
            </a:prstGeom>
            <a:solidFill>
              <a:srgbClr val="FFFFFF">
                <a:shade val="85000"/>
              </a:srgbClr>
            </a:solidFill>
            <a:ln w="190500" cap="rnd">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0000" y="5480509"/>
              <a:ext cx="2160000" cy="1440000"/>
            </a:xfrm>
            <a:prstGeom prst="rect">
              <a:avLst/>
            </a:prstGeom>
            <a:solidFill>
              <a:srgbClr val="FFFFFF">
                <a:shade val="85000"/>
              </a:srgbClr>
            </a:solidFill>
            <a:ln w="190500" cap="rnd">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0765" y="1256936"/>
            <a:ext cx="829402" cy="1360988"/>
          </a:xfrm>
          <a:prstGeom prst="rect">
            <a:avLst/>
          </a:prstGeom>
        </p:spPr>
      </p:pic>
    </p:spTree>
  </p:cSld>
  <p:clrMapOvr>
    <a:masterClrMapping/>
  </p:clrMapOvr>
  <p:transition advTm="3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55052" y="416717"/>
            <a:ext cx="7750818"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sz="3600" b="1" dirty="0" smtClean="0">
                <a:solidFill>
                  <a:srgbClr val="7030A0"/>
                </a:solidFill>
                <a:latin typeface="Calibri" panose="020F0502020204030204" pitchFamily="34" charset="0"/>
                <a:cs typeface="Calibri" panose="020F0502020204030204" pitchFamily="34" charset="0"/>
              </a:rPr>
              <a:t>How does this develop?</a:t>
            </a:r>
          </a:p>
        </p:txBody>
      </p:sp>
      <p:sp>
        <p:nvSpPr>
          <p:cNvPr id="4" name="TextBox 3"/>
          <p:cNvSpPr txBox="1"/>
          <p:nvPr/>
        </p:nvSpPr>
        <p:spPr>
          <a:xfrm>
            <a:off x="462332" y="1628329"/>
            <a:ext cx="8292369" cy="258532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GB" sz="2400" b="0" i="0" u="none" strike="noStrike" cap="none" spc="0" normalizeH="0" baseline="0" dirty="0" smtClean="0">
                <a:ln>
                  <a:noFill/>
                </a:ln>
                <a:solidFill>
                  <a:srgbClr val="000000"/>
                </a:solidFill>
                <a:effectLst/>
                <a:uFillTx/>
                <a:latin typeface="Calibri" panose="020F0502020204030204" pitchFamily="34" charset="0"/>
                <a:cs typeface="Calibri" panose="020F0502020204030204" pitchFamily="34" charset="0"/>
                <a:sym typeface="Arial"/>
              </a:rPr>
              <a:t>How</a:t>
            </a:r>
            <a:r>
              <a:rPr kumimoji="0" lang="en-GB" sz="2400" b="0" i="0" u="none" strike="noStrike" cap="none" spc="0" normalizeH="0" dirty="0" smtClean="0">
                <a:ln>
                  <a:noFill/>
                </a:ln>
                <a:solidFill>
                  <a:srgbClr val="000000"/>
                </a:solidFill>
                <a:effectLst/>
                <a:uFillTx/>
                <a:latin typeface="Calibri" panose="020F0502020204030204" pitchFamily="34" charset="0"/>
                <a:cs typeface="Calibri" panose="020F0502020204030204" pitchFamily="34" charset="0"/>
                <a:sym typeface="Arial"/>
              </a:rPr>
              <a:t> do the </a:t>
            </a:r>
            <a:r>
              <a:rPr lang="en-GB" sz="2400" dirty="0" smtClean="0">
                <a:solidFill>
                  <a:srgbClr val="000000"/>
                </a:solidFill>
                <a:latin typeface="Calibri" panose="020F0502020204030204" pitchFamily="34" charset="0"/>
                <a:cs typeface="Calibri" panose="020F0502020204030204" pitchFamily="34" charset="0"/>
              </a:rPr>
              <a:t>Significant </a:t>
            </a:r>
            <a:r>
              <a:rPr lang="en-GB" sz="2400" dirty="0">
                <a:solidFill>
                  <a:srgbClr val="000000"/>
                </a:solidFill>
                <a:latin typeface="Calibri" panose="020F0502020204030204" pitchFamily="34" charset="0"/>
                <a:cs typeface="Calibri" panose="020F0502020204030204" pitchFamily="34" charset="0"/>
              </a:rPr>
              <a:t>Aspects of Learning </a:t>
            </a:r>
            <a:r>
              <a:rPr kumimoji="0" lang="en-GB" sz="2400" b="0" i="0" u="none" strike="noStrike" cap="none" spc="0" normalizeH="0" dirty="0" smtClean="0">
                <a:ln>
                  <a:noFill/>
                </a:ln>
                <a:solidFill>
                  <a:srgbClr val="000000"/>
                </a:solidFill>
                <a:effectLst/>
                <a:uFillTx/>
                <a:latin typeface="Calibri" panose="020F0502020204030204" pitchFamily="34" charset="0"/>
                <a:cs typeface="Calibri" panose="020F0502020204030204" pitchFamily="34" charset="0"/>
                <a:sym typeface="Arial"/>
              </a:rPr>
              <a:t>contribute towards good assessment judgements within the levels?</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GB" sz="2400" b="0" i="0" u="none" strike="noStrike" cap="none" spc="0" normalizeH="0" dirty="0" smtClean="0">
              <a:ln>
                <a:noFill/>
              </a:ln>
              <a:solidFill>
                <a:srgbClr val="000000"/>
              </a:solidFill>
              <a:effectLst/>
              <a:uFillTx/>
              <a:latin typeface="Calibri" panose="020F0502020204030204" pitchFamily="34" charset="0"/>
              <a:cs typeface="Calibri" panose="020F0502020204030204" pitchFamily="34" charset="0"/>
              <a:sym typeface="Arial"/>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GB" sz="2400" baseline="0" dirty="0" smtClean="0">
                <a:solidFill>
                  <a:srgbClr val="000000"/>
                </a:solidFill>
                <a:latin typeface="Calibri" panose="020F0502020204030204" pitchFamily="34" charset="0"/>
                <a:cs typeface="Calibri" panose="020F0502020204030204" pitchFamily="34" charset="0"/>
              </a:rPr>
              <a:t>Has</a:t>
            </a:r>
            <a:r>
              <a:rPr lang="en-GB" sz="2400" dirty="0" smtClean="0">
                <a:solidFill>
                  <a:srgbClr val="000000"/>
                </a:solidFill>
                <a:latin typeface="Calibri" panose="020F0502020204030204" pitchFamily="34" charset="0"/>
                <a:cs typeface="Calibri" panose="020F0502020204030204" pitchFamily="34" charset="0"/>
              </a:rPr>
              <a:t> D,C and S had its day or still a useful tool if redefined in a </a:t>
            </a:r>
            <a:r>
              <a:rPr lang="en-GB" sz="2400" dirty="0" smtClean="0">
                <a:solidFill>
                  <a:srgbClr val="000000"/>
                </a:solidFill>
                <a:latin typeface="Calibri" panose="020F0502020204030204" pitchFamily="34" charset="0"/>
                <a:cs typeface="Calibri" panose="020F0502020204030204" pitchFamily="34" charset="0"/>
              </a:rPr>
              <a:t>    local </a:t>
            </a:r>
            <a:r>
              <a:rPr lang="en-GB" sz="2400" dirty="0" smtClean="0">
                <a:solidFill>
                  <a:srgbClr val="000000"/>
                </a:solidFill>
                <a:latin typeface="Calibri" panose="020F0502020204030204" pitchFamily="34" charset="0"/>
                <a:cs typeface="Calibri" panose="020F0502020204030204" pitchFamily="34" charset="0"/>
              </a:rPr>
              <a:t>context?</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GB"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Arial"/>
            </a:endParaRPr>
          </a:p>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Arial"/>
              <a:ea typeface="Arial"/>
              <a:cs typeface="Arial"/>
              <a:sym typeface="Arial"/>
            </a:endParaRPr>
          </a:p>
        </p:txBody>
      </p:sp>
      <p:sp>
        <p:nvSpPr>
          <p:cNvPr id="2" name="Explosion 2 1"/>
          <p:cNvSpPr/>
          <p:nvPr/>
        </p:nvSpPr>
        <p:spPr>
          <a:xfrm rot="21329914">
            <a:off x="700582" y="4092853"/>
            <a:ext cx="3610525" cy="830099"/>
          </a:xfrm>
          <a:prstGeom prst="irregularSeal2">
            <a:avLst/>
          </a:prstGeom>
          <a:solidFill>
            <a:srgbClr val="FF0000"/>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b="1" dirty="0">
                <a:solidFill>
                  <a:srgbClr val="000000"/>
                </a:solidFill>
                <a:latin typeface="Calibri" charset="0"/>
                <a:ea typeface="Calibri" charset="0"/>
                <a:cs typeface="Calibri" charset="0"/>
              </a:rPr>
              <a:t>Developing</a:t>
            </a:r>
            <a:endParaRPr lang="en-US" b="1" dirty="0">
              <a:solidFill>
                <a:srgbClr val="000000"/>
              </a:solidFill>
              <a:latin typeface="Calibri" charset="0"/>
              <a:ea typeface="Calibri" charset="0"/>
              <a:cs typeface="Calibri" charset="0"/>
            </a:endParaRPr>
          </a:p>
        </p:txBody>
      </p:sp>
      <p:sp>
        <p:nvSpPr>
          <p:cNvPr id="5" name="Explosion 2 4"/>
          <p:cNvSpPr/>
          <p:nvPr/>
        </p:nvSpPr>
        <p:spPr>
          <a:xfrm rot="21183239">
            <a:off x="3411439" y="4648307"/>
            <a:ext cx="3487695" cy="830099"/>
          </a:xfrm>
          <a:prstGeom prst="irregularSeal2">
            <a:avLst/>
          </a:prstGeom>
          <a:solidFill>
            <a:srgbClr val="FFC000"/>
          </a:solidFill>
          <a:ln w="25400" cap="flat">
            <a:solidFill>
              <a:srgbClr val="FFC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800" b="1" u="none" strike="noStrike" cap="none" spc="0" normalizeH="0" baseline="0" dirty="0">
                <a:ln>
                  <a:noFill/>
                </a:ln>
                <a:solidFill>
                  <a:srgbClr val="000000"/>
                </a:solidFill>
                <a:effectLst/>
                <a:uFillTx/>
                <a:latin typeface="Calibri" charset="0"/>
                <a:ea typeface="Calibri" charset="0"/>
                <a:cs typeface="Calibri" charset="0"/>
                <a:sym typeface="Arial"/>
              </a:rPr>
              <a:t>Consolidating</a:t>
            </a:r>
            <a:endParaRPr kumimoji="0" lang="en-US" sz="1800" b="1" u="none" strike="noStrike" cap="none" spc="0" normalizeH="0" baseline="0" dirty="0">
              <a:ln>
                <a:noFill/>
              </a:ln>
              <a:solidFill>
                <a:srgbClr val="000000"/>
              </a:solidFill>
              <a:effectLst/>
              <a:uFillTx/>
              <a:latin typeface="Calibri" charset="0"/>
              <a:ea typeface="Calibri" charset="0"/>
              <a:cs typeface="Calibri" charset="0"/>
              <a:sym typeface="Arial"/>
            </a:endParaRPr>
          </a:p>
        </p:txBody>
      </p:sp>
      <p:sp>
        <p:nvSpPr>
          <p:cNvPr id="6" name="Explosion 2 5"/>
          <p:cNvSpPr/>
          <p:nvPr/>
        </p:nvSpPr>
        <p:spPr>
          <a:xfrm rot="21239043">
            <a:off x="5746866" y="5271202"/>
            <a:ext cx="3129718" cy="830099"/>
          </a:xfrm>
          <a:prstGeom prst="irregularSeal2">
            <a:avLst/>
          </a:prstGeom>
          <a:solidFill>
            <a:srgbClr val="00B050"/>
          </a:solidFill>
          <a:ln w="25400" cap="flat">
            <a:solidFill>
              <a:srgbClr val="00B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800" b="1" u="none" strike="noStrike" cap="none" spc="0" normalizeH="0" baseline="0" dirty="0">
                <a:ln>
                  <a:noFill/>
                </a:ln>
                <a:solidFill>
                  <a:srgbClr val="000000"/>
                </a:solidFill>
                <a:effectLst/>
                <a:uFillTx/>
                <a:latin typeface="Calibri" charset="0"/>
                <a:ea typeface="Calibri" charset="0"/>
                <a:cs typeface="Calibri" charset="0"/>
                <a:sym typeface="Arial"/>
              </a:rPr>
              <a:t>Secure</a:t>
            </a:r>
            <a:endParaRPr kumimoji="0" lang="en-US" sz="1800" b="1" u="none" strike="noStrike" cap="none" spc="0" normalizeH="0" baseline="0" dirty="0">
              <a:ln>
                <a:noFill/>
              </a:ln>
              <a:solidFill>
                <a:srgbClr val="000000"/>
              </a:solidFill>
              <a:effectLst/>
              <a:uFillTx/>
              <a:latin typeface="Calibri" charset="0"/>
              <a:ea typeface="Calibri" charset="0"/>
              <a:cs typeface="Calibri" charset="0"/>
              <a:sym typeface="Arial"/>
            </a:endParaRPr>
          </a:p>
        </p:txBody>
      </p:sp>
    </p:spTree>
    <p:extLst>
      <p:ext uri="{BB962C8B-B14F-4D97-AF65-F5344CB8AC3E}">
        <p14:creationId xmlns:p14="http://schemas.microsoft.com/office/powerpoint/2010/main" val="62526197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55052" y="416717"/>
            <a:ext cx="7750818"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sz="3600" b="1" dirty="0" smtClean="0">
                <a:solidFill>
                  <a:srgbClr val="7030A0"/>
                </a:solidFill>
                <a:latin typeface="Calibri" panose="020F0502020204030204" pitchFamily="34" charset="0"/>
                <a:cs typeface="Calibri" panose="020F0502020204030204" pitchFamily="34" charset="0"/>
              </a:rPr>
              <a:t>How does this develop?</a:t>
            </a:r>
          </a:p>
        </p:txBody>
      </p:sp>
      <p:sp>
        <p:nvSpPr>
          <p:cNvPr id="4" name="TextBox 3"/>
          <p:cNvSpPr txBox="1"/>
          <p:nvPr/>
        </p:nvSpPr>
        <p:spPr>
          <a:xfrm>
            <a:off x="602434" y="1341613"/>
            <a:ext cx="8162155" cy="1846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1" hangingPunct="0">
              <a:lnSpc>
                <a:spcPct val="100000"/>
              </a:lnSpc>
              <a:spcBef>
                <a:spcPts val="0"/>
              </a:spcBef>
              <a:spcAft>
                <a:spcPts val="0"/>
              </a:spcAft>
              <a:buClrTx/>
              <a:buSzTx/>
              <a:tabLst/>
            </a:pPr>
            <a:r>
              <a:rPr lang="en-GB" sz="2400" dirty="0">
                <a:solidFill>
                  <a:srgbClr val="000000"/>
                </a:solidFill>
                <a:latin typeface="Calibri" panose="020F0502020204030204" pitchFamily="34" charset="0"/>
                <a:cs typeface="Calibri" panose="020F0502020204030204" pitchFamily="34" charset="0"/>
              </a:rPr>
              <a:t>Tracking in a meaningful manner across the </a:t>
            </a:r>
            <a:r>
              <a:rPr lang="en-GB" sz="2400" dirty="0" smtClean="0">
                <a:solidFill>
                  <a:srgbClr val="000000"/>
                </a:solidFill>
                <a:latin typeface="Calibri" panose="020F0502020204030204" pitchFamily="34" charset="0"/>
                <a:cs typeface="Calibri" panose="020F0502020204030204" pitchFamily="34" charset="0"/>
              </a:rPr>
              <a:t>Significant Aspects</a:t>
            </a:r>
          </a:p>
          <a:p>
            <a:pPr marR="0" algn="l" defTabSz="914400" rtl="0" fontAlgn="auto" latinLnBrk="1" hangingPunct="0">
              <a:lnSpc>
                <a:spcPct val="100000"/>
              </a:lnSpc>
              <a:spcBef>
                <a:spcPts val="0"/>
              </a:spcBef>
              <a:spcAft>
                <a:spcPts val="0"/>
              </a:spcAft>
              <a:buClrTx/>
              <a:buSzTx/>
              <a:tabLst/>
            </a:pPr>
            <a:endParaRPr lang="en-GB" sz="2400" dirty="0">
              <a:solidFill>
                <a:srgbClr val="000000"/>
              </a:solidFill>
              <a:latin typeface="Calibri" panose="020F0502020204030204" pitchFamily="34" charset="0"/>
              <a:cs typeface="Calibri" panose="020F0502020204030204" pitchFamily="34" charset="0"/>
            </a:endParaRPr>
          </a:p>
          <a:p>
            <a:pPr marR="0" algn="ctr" defTabSz="914400" rtl="0" fontAlgn="auto" latinLnBrk="1" hangingPunct="0">
              <a:lnSpc>
                <a:spcPct val="100000"/>
              </a:lnSpc>
              <a:spcBef>
                <a:spcPts val="0"/>
              </a:spcBef>
              <a:spcAft>
                <a:spcPts val="0"/>
              </a:spcAft>
              <a:buClrTx/>
              <a:buSzTx/>
              <a:tabLst/>
            </a:pPr>
            <a:r>
              <a:rPr lang="en-GB" sz="2400" b="1" dirty="0" smtClean="0">
                <a:solidFill>
                  <a:srgbClr val="FF0000"/>
                </a:solidFill>
                <a:latin typeface="Calibri" panose="020F0502020204030204" pitchFamily="34" charset="0"/>
                <a:cs typeface="Calibri" panose="020F0502020204030204" pitchFamily="34" charset="0"/>
              </a:rPr>
              <a:t>Should not be just be a tick-box exercise</a:t>
            </a:r>
            <a:endParaRPr lang="en-GB" sz="2400" b="1" dirty="0">
              <a:solidFill>
                <a:srgbClr val="FF0000"/>
              </a:solidFill>
              <a:latin typeface="Calibri" panose="020F0502020204030204" pitchFamily="34" charset="0"/>
              <a:cs typeface="Calibri" panose="020F0502020204030204" pitchFamily="34" charset="0"/>
            </a:endParaRPr>
          </a:p>
          <a:p>
            <a:pPr marR="0" algn="l" defTabSz="914400" rtl="0" fontAlgn="auto" latinLnBrk="1" hangingPunct="0">
              <a:lnSpc>
                <a:spcPct val="100000"/>
              </a:lnSpc>
              <a:spcBef>
                <a:spcPts val="0"/>
              </a:spcBef>
              <a:spcAft>
                <a:spcPts val="0"/>
              </a:spcAft>
              <a:buClrTx/>
              <a:buSzTx/>
              <a:tabLst/>
            </a:pPr>
            <a:endParaRPr kumimoji="0" lang="en-GB"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Arial"/>
            </a:endParaRPr>
          </a:p>
          <a:p>
            <a:pPr marR="0" algn="l" defTabSz="914400" rtl="0" fontAlgn="auto" latinLnBrk="1" hangingPunct="0">
              <a:lnSpc>
                <a:spcPct val="100000"/>
              </a:lnSpc>
              <a:spcBef>
                <a:spcPts val="0"/>
              </a:spcBef>
              <a:spcAft>
                <a:spcPts val="0"/>
              </a:spcAft>
              <a:buClrTx/>
              <a:buSzTx/>
              <a:tabLst/>
            </a:pPr>
            <a:endParaRPr kumimoji="0" lang="en-GB" sz="1800" b="0" i="0" u="none" strike="noStrike" cap="none" spc="0" normalizeH="0" baseline="0" dirty="0">
              <a:ln>
                <a:noFill/>
              </a:ln>
              <a:solidFill>
                <a:srgbClr val="000000"/>
              </a:solidFill>
              <a:effectLst/>
              <a:uFillTx/>
              <a:latin typeface="Arial"/>
              <a:ea typeface="Arial"/>
              <a:cs typeface="Arial"/>
              <a:sym typeface="Arial"/>
            </a:endParaRPr>
          </a:p>
        </p:txBody>
      </p:sp>
      <p:sp>
        <p:nvSpPr>
          <p:cNvPr id="3" name="TextBox 2"/>
          <p:cNvSpPr txBox="1"/>
          <p:nvPr/>
        </p:nvSpPr>
        <p:spPr>
          <a:xfrm>
            <a:off x="254549" y="3202348"/>
            <a:ext cx="2524928" cy="3416318"/>
          </a:xfrm>
          <a:prstGeom prst="rect">
            <a:avLst/>
          </a:prstGeom>
          <a:solidFill>
            <a:schemeClr val="accent6">
              <a:lumMod val="20000"/>
              <a:lumOff val="80000"/>
            </a:schemeClr>
          </a:solidFill>
          <a:ln w="25400" cap="flat" cmpd="dbl">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2400" b="1" dirty="0" smtClean="0">
                <a:solidFill>
                  <a:srgbClr val="000000"/>
                </a:solidFill>
                <a:latin typeface="Calibri" panose="020F0502020204030204" pitchFamily="34" charset="0"/>
                <a:cs typeface="Calibri" panose="020F0502020204030204" pitchFamily="34" charset="0"/>
              </a:rPr>
              <a:t>Significant Aspects </a:t>
            </a:r>
            <a:r>
              <a:rPr lang="en-GB" sz="2400" b="1" dirty="0">
                <a:solidFill>
                  <a:srgbClr val="000000"/>
                </a:solidFill>
                <a:latin typeface="Calibri" panose="020F0502020204030204" pitchFamily="34" charset="0"/>
                <a:cs typeface="Calibri" panose="020F0502020204030204" pitchFamily="34" charset="0"/>
              </a:rPr>
              <a:t>of </a:t>
            </a:r>
            <a:r>
              <a:rPr lang="en-GB" sz="2400" b="1" dirty="0" smtClean="0">
                <a:solidFill>
                  <a:srgbClr val="000000"/>
                </a:solidFill>
                <a:latin typeface="Calibri" panose="020F0502020204030204" pitchFamily="34" charset="0"/>
                <a:cs typeface="Calibri" panose="020F0502020204030204" pitchFamily="34" charset="0"/>
              </a:rPr>
              <a:t>Learning </a:t>
            </a:r>
          </a:p>
          <a:p>
            <a:pPr algn="ctr"/>
            <a:endParaRPr lang="en-GB" sz="2400" dirty="0">
              <a:solidFill>
                <a:srgbClr val="000000"/>
              </a:solidFill>
              <a:latin typeface="Calibri" panose="020F0502020204030204" pitchFamily="34" charset="0"/>
              <a:cs typeface="Calibri" panose="020F0502020204030204" pitchFamily="34" charset="0"/>
            </a:endParaRPr>
          </a:p>
          <a:p>
            <a:pPr algn="ctr"/>
            <a:r>
              <a:rPr lang="en-GB" sz="2400" dirty="0">
                <a:solidFill>
                  <a:srgbClr val="000000"/>
                </a:solidFill>
                <a:latin typeface="Calibri" panose="020F0502020204030204" pitchFamily="34" charset="0"/>
                <a:cs typeface="Calibri" panose="020F0502020204030204" pitchFamily="34" charset="0"/>
              </a:rPr>
              <a:t>Use reading and listening strategies to understand, analyse and evaluate texts. </a:t>
            </a:r>
            <a:endParaRPr lang="en-GB" sz="2400" dirty="0">
              <a:latin typeface="Calibri" panose="020F0502020204030204" pitchFamily="34" charset="0"/>
              <a:cs typeface="Calibri" panose="020F0502020204030204" pitchFamily="34" charset="0"/>
            </a:endParaRPr>
          </a:p>
          <a:p>
            <a:pPr marL="0" marR="0" indent="0" algn="l" defTabSz="9144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Arial"/>
            </a:endParaRPr>
          </a:p>
        </p:txBody>
      </p:sp>
      <p:sp>
        <p:nvSpPr>
          <p:cNvPr id="8" name="Rectangle 7"/>
          <p:cNvSpPr/>
          <p:nvPr/>
        </p:nvSpPr>
        <p:spPr>
          <a:xfrm>
            <a:off x="3375398" y="3466837"/>
            <a:ext cx="1801794" cy="830997"/>
          </a:xfrm>
          <a:prstGeom prst="rect">
            <a:avLst/>
          </a:prstGeom>
        </p:spPr>
        <p:txBody>
          <a:bodyPr wrap="square">
            <a:spAutoFit/>
          </a:bodyPr>
          <a:lstStyle/>
          <a:p>
            <a:r>
              <a:rPr lang="en-GB" sz="2400" b="1" dirty="0">
                <a:solidFill>
                  <a:schemeClr val="accent6">
                    <a:lumMod val="60000"/>
                    <a:lumOff val="40000"/>
                  </a:schemeClr>
                </a:solidFill>
                <a:latin typeface="Calibri" panose="020F0502020204030204" pitchFamily="34" charset="0"/>
                <a:cs typeface="Calibri" panose="020F0502020204030204" pitchFamily="34" charset="0"/>
              </a:rPr>
              <a:t>Teacher V</a:t>
            </a:r>
            <a:r>
              <a:rPr lang="en-GB" sz="2400" b="1" dirty="0" smtClean="0">
                <a:solidFill>
                  <a:schemeClr val="accent6">
                    <a:lumMod val="60000"/>
                    <a:lumOff val="40000"/>
                  </a:schemeClr>
                </a:solidFill>
                <a:latin typeface="Calibri" panose="020F0502020204030204" pitchFamily="34" charset="0"/>
                <a:cs typeface="Calibri" panose="020F0502020204030204" pitchFamily="34" charset="0"/>
              </a:rPr>
              <a:t>oice</a:t>
            </a:r>
          </a:p>
        </p:txBody>
      </p:sp>
      <p:sp>
        <p:nvSpPr>
          <p:cNvPr id="9" name="Rectangle 8"/>
          <p:cNvSpPr/>
          <p:nvPr/>
        </p:nvSpPr>
        <p:spPr>
          <a:xfrm>
            <a:off x="3375398" y="5106952"/>
            <a:ext cx="1910083" cy="830997"/>
          </a:xfrm>
          <a:prstGeom prst="rect">
            <a:avLst/>
          </a:prstGeom>
        </p:spPr>
        <p:txBody>
          <a:bodyPr wrap="square">
            <a:spAutoFit/>
          </a:bodyPr>
          <a:lstStyle/>
          <a:p>
            <a:r>
              <a:rPr lang="en-GB" sz="2400" b="1" dirty="0">
                <a:solidFill>
                  <a:schemeClr val="accent6">
                    <a:lumMod val="60000"/>
                    <a:lumOff val="40000"/>
                  </a:schemeClr>
                </a:solidFill>
                <a:latin typeface="Calibri" panose="020F0502020204030204" pitchFamily="34" charset="0"/>
                <a:cs typeface="Calibri" panose="020F0502020204030204" pitchFamily="34" charset="0"/>
              </a:rPr>
              <a:t>Learner V</a:t>
            </a:r>
            <a:r>
              <a:rPr lang="en-GB" sz="2400" b="1" dirty="0" smtClean="0">
                <a:solidFill>
                  <a:schemeClr val="accent6">
                    <a:lumMod val="60000"/>
                    <a:lumOff val="40000"/>
                  </a:schemeClr>
                </a:solidFill>
                <a:latin typeface="Calibri" panose="020F0502020204030204" pitchFamily="34" charset="0"/>
                <a:cs typeface="Calibri" panose="020F0502020204030204" pitchFamily="34" charset="0"/>
              </a:rPr>
              <a:t>oice</a:t>
            </a:r>
          </a:p>
        </p:txBody>
      </p:sp>
      <p:sp>
        <p:nvSpPr>
          <p:cNvPr id="7" name="Rounded Rectangular Callout 6"/>
          <p:cNvSpPr/>
          <p:nvPr/>
        </p:nvSpPr>
        <p:spPr>
          <a:xfrm>
            <a:off x="5822817" y="3188270"/>
            <a:ext cx="2941772" cy="919398"/>
          </a:xfrm>
          <a:prstGeom prst="wedgeRoundRectCallout">
            <a:avLst>
              <a:gd name="adj1" fmla="val -93454"/>
              <a:gd name="adj2" fmla="val 34556"/>
              <a:gd name="adj3" fmla="val 16667"/>
            </a:avLst>
          </a:prstGeom>
          <a:solidFill>
            <a:srgbClr val="FFFFFF"/>
          </a:solidFill>
          <a:ln w="25400" cap="flat">
            <a:solidFill>
              <a:schemeClr val="accent2">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400" b="1" dirty="0">
                <a:latin typeface="Calibri" panose="020F0502020204030204" pitchFamily="34" charset="0"/>
                <a:cs typeface="Calibri" panose="020F0502020204030204" pitchFamily="34" charset="0"/>
              </a:rPr>
              <a:t>The learner has demonstrated…</a:t>
            </a:r>
          </a:p>
        </p:txBody>
      </p:sp>
      <p:sp>
        <p:nvSpPr>
          <p:cNvPr id="12" name="Rounded Rectangular Callout 11"/>
          <p:cNvSpPr/>
          <p:nvPr/>
        </p:nvSpPr>
        <p:spPr>
          <a:xfrm>
            <a:off x="5706747" y="4370916"/>
            <a:ext cx="3173912" cy="1328021"/>
          </a:xfrm>
          <a:prstGeom prst="wedgeRoundRectCallout">
            <a:avLst>
              <a:gd name="adj1" fmla="val -85997"/>
              <a:gd name="adj2" fmla="val 33751"/>
              <a:gd name="adj3" fmla="val 16667"/>
            </a:avLst>
          </a:prstGeom>
          <a:solidFill>
            <a:srgbClr val="FFFFFF"/>
          </a:solidFill>
          <a:ln w="25400" cap="flat">
            <a:solidFill>
              <a:schemeClr val="accent2">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400" b="1" dirty="0">
                <a:latin typeface="Calibri" panose="020F0502020204030204" pitchFamily="34" charset="0"/>
                <a:cs typeface="Calibri" panose="020F0502020204030204" pitchFamily="34" charset="0"/>
              </a:rPr>
              <a:t>• I learned to…</a:t>
            </a:r>
          </a:p>
          <a:p>
            <a:r>
              <a:rPr lang="en-GB" sz="2400" b="1" dirty="0">
                <a:latin typeface="Calibri" panose="020F0502020204030204" pitchFamily="34" charset="0"/>
                <a:cs typeface="Calibri" panose="020F0502020204030204" pitchFamily="34" charset="0"/>
              </a:rPr>
              <a:t>• I can …</a:t>
            </a:r>
          </a:p>
          <a:p>
            <a:r>
              <a:rPr lang="en-GB" sz="2400" b="1" dirty="0">
                <a:latin typeface="Calibri" panose="020F0502020204030204" pitchFamily="34" charset="0"/>
                <a:cs typeface="Calibri" panose="020F0502020204030204" pitchFamily="34" charset="0"/>
              </a:rPr>
              <a:t>• I know how to …</a:t>
            </a:r>
          </a:p>
        </p:txBody>
      </p:sp>
    </p:spTree>
    <p:extLst>
      <p:ext uri="{BB962C8B-B14F-4D97-AF65-F5344CB8AC3E}">
        <p14:creationId xmlns:p14="http://schemas.microsoft.com/office/powerpoint/2010/main" val="11933987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55052" y="416717"/>
            <a:ext cx="7750818"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sz="3600" b="1" dirty="0">
                <a:solidFill>
                  <a:srgbClr val="7030A0"/>
                </a:solidFill>
                <a:latin typeface="Calibri" panose="020F0502020204030204" pitchFamily="34" charset="0"/>
                <a:cs typeface="Calibri" panose="020F0502020204030204" pitchFamily="34" charset="0"/>
              </a:rPr>
              <a:t>Building on the Significant Aspects</a:t>
            </a:r>
            <a:endParaRPr lang="en-GB" sz="3600" b="1" dirty="0" smtClean="0">
              <a:solidFill>
                <a:srgbClr val="7030A0"/>
              </a:solidFill>
              <a:latin typeface="Calibri" panose="020F0502020204030204" pitchFamily="34" charset="0"/>
              <a:cs typeface="Calibri" panose="020F0502020204030204" pitchFamily="34" charset="0"/>
            </a:endParaRPr>
          </a:p>
        </p:txBody>
      </p:sp>
      <p:sp>
        <p:nvSpPr>
          <p:cNvPr id="4" name="TextBox 3"/>
          <p:cNvSpPr txBox="1"/>
          <p:nvPr/>
        </p:nvSpPr>
        <p:spPr>
          <a:xfrm>
            <a:off x="398352" y="1250848"/>
            <a:ext cx="8620731" cy="443198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914400" rtl="0" fontAlgn="auto" latinLnBrk="1" hangingPunct="0">
              <a:lnSpc>
                <a:spcPct val="100000"/>
              </a:lnSpc>
              <a:spcBef>
                <a:spcPts val="0"/>
              </a:spcBef>
              <a:spcAft>
                <a:spcPts val="0"/>
              </a:spcAft>
              <a:buClrTx/>
              <a:buSzTx/>
              <a:buFont typeface="Arial" charset="0"/>
              <a:buChar char="•"/>
              <a:tabLst/>
            </a:pPr>
            <a:r>
              <a:rPr kumimoji="0" lang="en-GB"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Arial"/>
              </a:rPr>
              <a:t>This gives us</a:t>
            </a:r>
            <a:r>
              <a:rPr lang="en-GB" sz="2400" dirty="0">
                <a:solidFill>
                  <a:srgbClr val="000000"/>
                </a:solidFill>
                <a:latin typeface="Calibri" panose="020F0502020204030204" pitchFamily="34" charset="0"/>
                <a:cs typeface="Calibri" panose="020F0502020204030204" pitchFamily="34" charset="0"/>
              </a:rPr>
              <a:t> a progression journey for each student and a </a:t>
            </a:r>
            <a:r>
              <a:rPr lang="en-GB" sz="2400" dirty="0" smtClean="0">
                <a:solidFill>
                  <a:srgbClr val="000000"/>
                </a:solidFill>
                <a:latin typeface="Calibri" panose="020F0502020204030204" pitchFamily="34" charset="0"/>
                <a:cs typeface="Calibri" panose="020F0502020204030204" pitchFamily="34" charset="0"/>
              </a:rPr>
              <a:t>meaningful </a:t>
            </a:r>
            <a:r>
              <a:rPr lang="en-GB" sz="2400" dirty="0">
                <a:solidFill>
                  <a:srgbClr val="000000"/>
                </a:solidFill>
                <a:latin typeface="Calibri" panose="020F0502020204030204" pitchFamily="34" charset="0"/>
                <a:cs typeface="Calibri" panose="020F0502020204030204" pitchFamily="34" charset="0"/>
              </a:rPr>
              <a:t>way to engage in learner conversations with </a:t>
            </a:r>
            <a:r>
              <a:rPr lang="en-GB" sz="2400" dirty="0" smtClean="0">
                <a:solidFill>
                  <a:srgbClr val="000000"/>
                </a:solidFill>
                <a:latin typeface="Calibri" panose="020F0502020204030204" pitchFamily="34" charset="0"/>
                <a:cs typeface="Calibri" panose="020F0502020204030204" pitchFamily="34" charset="0"/>
              </a:rPr>
              <a:t>a substantial </a:t>
            </a:r>
            <a:r>
              <a:rPr lang="en-GB" sz="2400" dirty="0">
                <a:solidFill>
                  <a:srgbClr val="000000"/>
                </a:solidFill>
                <a:latin typeface="Calibri" panose="020F0502020204030204" pitchFamily="34" charset="0"/>
                <a:cs typeface="Calibri" panose="020F0502020204030204" pitchFamily="34" charset="0"/>
              </a:rPr>
              <a:t>focus.</a:t>
            </a:r>
          </a:p>
          <a:p>
            <a:pPr marL="342900" marR="0" indent="-342900" algn="l" defTabSz="914400" rtl="0" fontAlgn="auto" latinLnBrk="1" hangingPunct="0">
              <a:lnSpc>
                <a:spcPct val="100000"/>
              </a:lnSpc>
              <a:spcBef>
                <a:spcPts val="0"/>
              </a:spcBef>
              <a:spcAft>
                <a:spcPts val="0"/>
              </a:spcAft>
              <a:buClrTx/>
              <a:buSzTx/>
              <a:buFont typeface="Arial" charset="0"/>
              <a:buChar char="•"/>
              <a:tabLst/>
            </a:pPr>
            <a:endParaRPr kumimoji="0" lang="en-GB"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Arial"/>
            </a:endParaRPr>
          </a:p>
          <a:p>
            <a:pPr marL="342900" marR="0" indent="-342900" algn="l" defTabSz="914400" rtl="0" fontAlgn="auto" latinLnBrk="1" hangingPunct="0">
              <a:lnSpc>
                <a:spcPct val="100000"/>
              </a:lnSpc>
              <a:spcBef>
                <a:spcPts val="0"/>
              </a:spcBef>
              <a:spcAft>
                <a:spcPts val="0"/>
              </a:spcAft>
              <a:buClrTx/>
              <a:buSzTx/>
              <a:buFont typeface="Arial" charset="0"/>
              <a:buChar char="•"/>
              <a:tabLst/>
            </a:pPr>
            <a:r>
              <a:rPr lang="en-GB" sz="2400" dirty="0">
                <a:solidFill>
                  <a:srgbClr val="000000"/>
                </a:solidFill>
                <a:latin typeface="Calibri" panose="020F0502020204030204" pitchFamily="34" charset="0"/>
                <a:cs typeface="Calibri" panose="020F0502020204030204" pitchFamily="34" charset="0"/>
              </a:rPr>
              <a:t>Key points can be used to give snapshots of progression and demonstrate individual and cohort journeys</a:t>
            </a:r>
          </a:p>
          <a:p>
            <a:pPr marL="342900" marR="0" indent="-342900" algn="l" defTabSz="914400" rtl="0" fontAlgn="auto" latinLnBrk="1" hangingPunct="0">
              <a:lnSpc>
                <a:spcPct val="100000"/>
              </a:lnSpc>
              <a:spcBef>
                <a:spcPts val="0"/>
              </a:spcBef>
              <a:spcAft>
                <a:spcPts val="0"/>
              </a:spcAft>
              <a:buClrTx/>
              <a:buSzTx/>
              <a:buFont typeface="Arial" charset="0"/>
              <a:buChar char="•"/>
              <a:tabLst/>
            </a:pPr>
            <a:endParaRPr kumimoji="0" lang="en-GB"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Arial"/>
            </a:endParaRPr>
          </a:p>
          <a:p>
            <a:pPr marL="342900" marR="0" indent="-342900" algn="l" defTabSz="914400" rtl="0" fontAlgn="auto" latinLnBrk="1" hangingPunct="0">
              <a:lnSpc>
                <a:spcPct val="100000"/>
              </a:lnSpc>
              <a:spcBef>
                <a:spcPts val="0"/>
              </a:spcBef>
              <a:spcAft>
                <a:spcPts val="0"/>
              </a:spcAft>
              <a:buClrTx/>
              <a:buSzTx/>
              <a:buFont typeface="Arial" charset="0"/>
              <a:buChar char="•"/>
              <a:tabLst/>
            </a:pPr>
            <a:r>
              <a:rPr lang="en-GB" sz="2400" dirty="0">
                <a:solidFill>
                  <a:srgbClr val="000000"/>
                </a:solidFill>
                <a:latin typeface="Calibri" panose="020F0502020204030204" pitchFamily="34" charset="0"/>
                <a:cs typeface="Calibri" panose="020F0502020204030204" pitchFamily="34" charset="0"/>
              </a:rPr>
              <a:t>Reporting to parents can be more substantial and meaningful</a:t>
            </a:r>
          </a:p>
          <a:p>
            <a:pPr marL="342900" marR="0" indent="-342900" algn="l" defTabSz="914400" rtl="0" fontAlgn="auto" latinLnBrk="1" hangingPunct="0">
              <a:lnSpc>
                <a:spcPct val="100000"/>
              </a:lnSpc>
              <a:spcBef>
                <a:spcPts val="0"/>
              </a:spcBef>
              <a:spcAft>
                <a:spcPts val="0"/>
              </a:spcAft>
              <a:buClrTx/>
              <a:buSzTx/>
              <a:buFont typeface="Arial" charset="0"/>
              <a:buChar char="•"/>
              <a:tabLst/>
            </a:pPr>
            <a:endParaRPr kumimoji="0" lang="en-GB"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Arial"/>
            </a:endParaRPr>
          </a:p>
          <a:p>
            <a:pPr marL="342900" marR="0" indent="-342900" algn="l" defTabSz="914400" rtl="0" fontAlgn="auto" latinLnBrk="1" hangingPunct="0">
              <a:lnSpc>
                <a:spcPct val="100000"/>
              </a:lnSpc>
              <a:spcBef>
                <a:spcPts val="0"/>
              </a:spcBef>
              <a:spcAft>
                <a:spcPts val="0"/>
              </a:spcAft>
              <a:buClrTx/>
              <a:buSzTx/>
              <a:buFont typeface="Arial" charset="0"/>
              <a:buChar char="•"/>
              <a:tabLst/>
            </a:pPr>
            <a:r>
              <a:rPr lang="en-GB" sz="2400" dirty="0">
                <a:solidFill>
                  <a:srgbClr val="000000"/>
                </a:solidFill>
                <a:latin typeface="Calibri" panose="020F0502020204030204" pitchFamily="34" charset="0"/>
                <a:cs typeface="Calibri" panose="020F0502020204030204" pitchFamily="34" charset="0"/>
              </a:rPr>
              <a:t>The learner voice can be used to build a profile around the significant aspects</a:t>
            </a:r>
            <a:endParaRPr kumimoji="0" lang="en-GB"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Arial"/>
            </a:endParaRPr>
          </a:p>
          <a:p>
            <a:pPr marL="285750" marR="0" indent="-285750" algn="l" defTabSz="914400" rtl="0" fontAlgn="auto" latinLnBrk="1" hangingPunct="0">
              <a:lnSpc>
                <a:spcPct val="100000"/>
              </a:lnSpc>
              <a:spcBef>
                <a:spcPts val="0"/>
              </a:spcBef>
              <a:spcAft>
                <a:spcPts val="0"/>
              </a:spcAft>
              <a:buClrTx/>
              <a:buSzTx/>
              <a:buFont typeface="Arial" charset="0"/>
              <a:buChar char="•"/>
              <a:tabLst/>
            </a:pPr>
            <a:endParaRPr kumimoji="0" lang="en-GB" sz="1800" b="0" i="0" u="none" strike="noStrike" cap="none" spc="0" normalizeH="0" baseline="0" dirty="0">
              <a:ln>
                <a:noFill/>
              </a:ln>
              <a:solidFill>
                <a:srgbClr val="000000"/>
              </a:solidFill>
              <a:effectLst/>
              <a:uFillTx/>
              <a:latin typeface="Arial"/>
              <a:ea typeface="Arial"/>
              <a:cs typeface="Arial"/>
              <a:sym typeface="Arial"/>
            </a:endParaRPr>
          </a:p>
        </p:txBody>
      </p:sp>
      <p:pic>
        <p:nvPicPr>
          <p:cNvPr id="5" name="Picture 4"/>
          <p:cNvPicPr>
            <a:picLocks noChangeAspect="1"/>
          </p:cNvPicPr>
          <p:nvPr/>
        </p:nvPicPr>
        <p:blipFill>
          <a:blip r:embed="rId2"/>
          <a:stretch>
            <a:fillRect/>
          </a:stretch>
        </p:blipFill>
        <p:spPr>
          <a:xfrm>
            <a:off x="4822685" y="5327630"/>
            <a:ext cx="4196398" cy="1449060"/>
          </a:xfrm>
          <a:prstGeom prst="rect">
            <a:avLst/>
          </a:prstGeom>
        </p:spPr>
      </p:pic>
    </p:spTree>
    <p:extLst>
      <p:ext uri="{BB962C8B-B14F-4D97-AF65-F5344CB8AC3E}">
        <p14:creationId xmlns:p14="http://schemas.microsoft.com/office/powerpoint/2010/main" val="114340828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55052" y="416717"/>
            <a:ext cx="7750818"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sz="3600" b="1" dirty="0">
                <a:solidFill>
                  <a:srgbClr val="7030A0"/>
                </a:solidFill>
                <a:latin typeface="Calibri" panose="020F0502020204030204" pitchFamily="34" charset="0"/>
                <a:cs typeface="Calibri" panose="020F0502020204030204" pitchFamily="34" charset="0"/>
              </a:rPr>
              <a:t>And What About Skills?</a:t>
            </a:r>
            <a:endParaRPr lang="en-GB" sz="3600" b="1" dirty="0" smtClean="0">
              <a:solidFill>
                <a:srgbClr val="7030A0"/>
              </a:solidFill>
              <a:latin typeface="Calibri" panose="020F0502020204030204" pitchFamily="34" charset="0"/>
              <a:cs typeface="Calibri" panose="020F0502020204030204" pitchFamily="34" charset="0"/>
            </a:endParaRPr>
          </a:p>
        </p:txBody>
      </p:sp>
      <p:sp>
        <p:nvSpPr>
          <p:cNvPr id="4" name="TextBox 3"/>
          <p:cNvSpPr txBox="1"/>
          <p:nvPr/>
        </p:nvSpPr>
        <p:spPr>
          <a:xfrm>
            <a:off x="602435" y="1341613"/>
            <a:ext cx="8007412" cy="26776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1" hangingPunct="0">
              <a:lnSpc>
                <a:spcPct val="100000"/>
              </a:lnSpc>
              <a:spcBef>
                <a:spcPts val="0"/>
              </a:spcBef>
              <a:spcAft>
                <a:spcPts val="0"/>
              </a:spcAft>
              <a:buClrTx/>
              <a:buSzTx/>
              <a:buFont typeface="Arial" charset="0"/>
              <a:buChar char="•"/>
              <a:tabLst/>
            </a:pPr>
            <a:r>
              <a:rPr kumimoji="0" lang="en-GB" sz="2400" u="none" strike="noStrike" cap="none" spc="0" normalizeH="0" baseline="0" dirty="0">
                <a:ln>
                  <a:noFill/>
                </a:ln>
                <a:solidFill>
                  <a:srgbClr val="000000"/>
                </a:solidFill>
                <a:effectLst/>
                <a:uFillTx/>
                <a:latin typeface="Calibri" charset="0"/>
                <a:ea typeface="Calibri" charset="0"/>
                <a:cs typeface="Calibri" charset="0"/>
                <a:sym typeface="Arial"/>
              </a:rPr>
              <a:t>These must be core to a</a:t>
            </a:r>
            <a:r>
              <a:rPr kumimoji="0" lang="en-GB" sz="2400" u="none" strike="noStrike" cap="none" spc="0" normalizeH="0" dirty="0">
                <a:ln>
                  <a:noFill/>
                </a:ln>
                <a:solidFill>
                  <a:srgbClr val="000000"/>
                </a:solidFill>
                <a:effectLst/>
                <a:uFillTx/>
                <a:latin typeface="Calibri" charset="0"/>
                <a:ea typeface="Calibri" charset="0"/>
                <a:cs typeface="Calibri" charset="0"/>
                <a:sym typeface="Arial"/>
              </a:rPr>
              <a:t> young persons development and not an add-on or an after-thought. </a:t>
            </a:r>
          </a:p>
          <a:p>
            <a:pPr marL="285750" marR="0" indent="-285750" algn="l" defTabSz="914400" rtl="0" fontAlgn="auto" latinLnBrk="1" hangingPunct="0">
              <a:lnSpc>
                <a:spcPct val="100000"/>
              </a:lnSpc>
              <a:spcBef>
                <a:spcPts val="0"/>
              </a:spcBef>
              <a:spcAft>
                <a:spcPts val="0"/>
              </a:spcAft>
              <a:buClrTx/>
              <a:buSzTx/>
              <a:buFont typeface="Arial" charset="0"/>
              <a:buChar char="•"/>
              <a:tabLst/>
            </a:pPr>
            <a:endParaRPr lang="en-GB" sz="2400" baseline="0" dirty="0">
              <a:solidFill>
                <a:srgbClr val="000000"/>
              </a:solidFill>
              <a:latin typeface="Calibri" charset="0"/>
              <a:ea typeface="Calibri" charset="0"/>
              <a:cs typeface="Calibri" charset="0"/>
            </a:endParaRPr>
          </a:p>
          <a:p>
            <a:pPr marL="285750" marR="0" indent="-285750" algn="l" defTabSz="914400" rtl="0" fontAlgn="auto" latinLnBrk="1" hangingPunct="0">
              <a:lnSpc>
                <a:spcPct val="100000"/>
              </a:lnSpc>
              <a:spcBef>
                <a:spcPts val="0"/>
              </a:spcBef>
              <a:spcAft>
                <a:spcPts val="0"/>
              </a:spcAft>
              <a:buClrTx/>
              <a:buSzTx/>
              <a:buFont typeface="Arial" charset="0"/>
              <a:buChar char="•"/>
              <a:tabLst/>
            </a:pPr>
            <a:r>
              <a:rPr kumimoji="0" lang="en-GB" sz="2400" u="none" strike="noStrike" cap="none" spc="0" normalizeH="0" dirty="0">
                <a:ln>
                  <a:noFill/>
                </a:ln>
                <a:solidFill>
                  <a:srgbClr val="000000"/>
                </a:solidFill>
                <a:effectLst/>
                <a:uFillTx/>
                <a:latin typeface="Calibri" charset="0"/>
                <a:ea typeface="Calibri" charset="0"/>
                <a:cs typeface="Calibri" charset="0"/>
                <a:sym typeface="Arial"/>
              </a:rPr>
              <a:t>Business and Higher Education are very clear about the value they place on a strong skills base in young people </a:t>
            </a:r>
          </a:p>
          <a:p>
            <a:pPr marL="285750" marR="0" indent="-285750" algn="l" defTabSz="914400" rtl="0" fontAlgn="auto" latinLnBrk="1" hangingPunct="0">
              <a:lnSpc>
                <a:spcPct val="100000"/>
              </a:lnSpc>
              <a:spcBef>
                <a:spcPts val="0"/>
              </a:spcBef>
              <a:spcAft>
                <a:spcPts val="0"/>
              </a:spcAft>
              <a:buClrTx/>
              <a:buSzTx/>
              <a:buFont typeface="Arial" charset="0"/>
              <a:buChar char="•"/>
              <a:tabLst/>
            </a:pPr>
            <a:endParaRPr lang="en-GB" sz="2400" baseline="0" dirty="0">
              <a:solidFill>
                <a:srgbClr val="000000"/>
              </a:solidFill>
              <a:latin typeface="Calibri" charset="0"/>
              <a:ea typeface="Calibri" charset="0"/>
              <a:cs typeface="Calibri" charset="0"/>
            </a:endParaRPr>
          </a:p>
          <a:p>
            <a:pPr marL="285750" marR="0" indent="-285750" algn="l" defTabSz="914400" rtl="0" fontAlgn="auto" latinLnBrk="1" hangingPunct="0">
              <a:lnSpc>
                <a:spcPct val="100000"/>
              </a:lnSpc>
              <a:spcBef>
                <a:spcPts val="0"/>
              </a:spcBef>
              <a:spcAft>
                <a:spcPts val="0"/>
              </a:spcAft>
              <a:buClrTx/>
              <a:buSzTx/>
              <a:buFont typeface="Arial" charset="0"/>
              <a:buChar char="•"/>
              <a:tabLst/>
            </a:pPr>
            <a:r>
              <a:rPr kumimoji="0" lang="en-GB" sz="2400" u="none" strike="noStrike" cap="none" spc="0" normalizeH="0" dirty="0">
                <a:ln>
                  <a:noFill/>
                </a:ln>
                <a:solidFill>
                  <a:srgbClr val="000000"/>
                </a:solidFill>
                <a:effectLst/>
                <a:uFillTx/>
                <a:latin typeface="Calibri" charset="0"/>
                <a:ea typeface="Calibri" charset="0"/>
                <a:cs typeface="Calibri" charset="0"/>
                <a:sym typeface="Arial"/>
              </a:rPr>
              <a:t>Skills must become an integral part of a learners journey</a:t>
            </a:r>
            <a:endParaRPr kumimoji="0" lang="en-GB" sz="2400" u="none" strike="noStrike" cap="none" spc="0" normalizeH="0" baseline="0" dirty="0">
              <a:ln>
                <a:noFill/>
              </a:ln>
              <a:solidFill>
                <a:srgbClr val="000000"/>
              </a:solidFill>
              <a:effectLst/>
              <a:uFillTx/>
              <a:latin typeface="Calibri" charset="0"/>
              <a:ea typeface="Calibri" charset="0"/>
              <a:cs typeface="Calibri" charset="0"/>
              <a:sym typeface="Arial"/>
            </a:endParaRPr>
          </a:p>
        </p:txBody>
      </p:sp>
      <p:pic>
        <p:nvPicPr>
          <p:cNvPr id="2" name="Picture 1"/>
          <p:cNvPicPr>
            <a:picLocks noChangeAspect="1"/>
          </p:cNvPicPr>
          <p:nvPr/>
        </p:nvPicPr>
        <p:blipFill>
          <a:blip r:embed="rId2"/>
          <a:stretch>
            <a:fillRect/>
          </a:stretch>
        </p:blipFill>
        <p:spPr>
          <a:xfrm>
            <a:off x="3120761" y="4469646"/>
            <a:ext cx="2819400" cy="2476500"/>
          </a:xfrm>
          <a:prstGeom prst="rect">
            <a:avLst/>
          </a:prstGeom>
        </p:spPr>
      </p:pic>
    </p:spTree>
    <p:extLst>
      <p:ext uri="{BB962C8B-B14F-4D97-AF65-F5344CB8AC3E}">
        <p14:creationId xmlns:p14="http://schemas.microsoft.com/office/powerpoint/2010/main" val="163063499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57184" y="2135119"/>
            <a:ext cx="5522839" cy="3305289"/>
            <a:chOff x="189374" y="1710637"/>
            <a:chExt cx="5522839" cy="3305289"/>
          </a:xfrm>
        </p:grpSpPr>
        <p:pic>
          <p:nvPicPr>
            <p:cNvPr id="3" name="Picture 2"/>
            <p:cNvPicPr>
              <a:picLocks noChangeAspect="1"/>
            </p:cNvPicPr>
            <p:nvPr/>
          </p:nvPicPr>
          <p:blipFill>
            <a:blip r:embed="rId2"/>
            <a:stretch>
              <a:fillRect/>
            </a:stretch>
          </p:blipFill>
          <p:spPr>
            <a:xfrm>
              <a:off x="1000418" y="1710637"/>
              <a:ext cx="4711795" cy="3305289"/>
            </a:xfrm>
            <a:prstGeom prst="rect">
              <a:avLst/>
            </a:prstGeom>
          </p:spPr>
        </p:pic>
        <p:sp>
          <p:nvSpPr>
            <p:cNvPr id="5" name="TextBox 4"/>
            <p:cNvSpPr txBox="1"/>
            <p:nvPr/>
          </p:nvSpPr>
          <p:spPr>
            <a:xfrm>
              <a:off x="189374" y="3488692"/>
              <a:ext cx="1118253"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sz="2400" b="1" dirty="0" smtClean="0">
                  <a:solidFill>
                    <a:srgbClr val="000000"/>
                  </a:solidFill>
                  <a:latin typeface="Calibri" panose="020F0502020204030204" pitchFamily="34" charset="0"/>
                  <a:cs typeface="Calibri" panose="020F0502020204030204" pitchFamily="34" charset="0"/>
                </a:rPr>
                <a:t>S1 &amp; S2 </a:t>
              </a:r>
            </a:p>
            <a:p>
              <a:pPr marL="0" marR="0" indent="0" algn="ctr" defTabSz="914400" rtl="0" fontAlgn="auto" latinLnBrk="1" hangingPunct="0">
                <a:lnSpc>
                  <a:spcPct val="100000"/>
                </a:lnSpc>
                <a:spcBef>
                  <a:spcPts val="0"/>
                </a:spcBef>
                <a:spcAft>
                  <a:spcPts val="0"/>
                </a:spcAft>
                <a:buClrTx/>
                <a:buSzTx/>
                <a:buFontTx/>
                <a:buNone/>
                <a:tabLst/>
              </a:pPr>
              <a:r>
                <a:rPr lang="en-GB" sz="2400" b="1" dirty="0" smtClean="0">
                  <a:solidFill>
                    <a:srgbClr val="000000"/>
                  </a:solidFill>
                  <a:latin typeface="Calibri" panose="020F0502020204030204" pitchFamily="34" charset="0"/>
                  <a:cs typeface="Calibri" panose="020F0502020204030204" pitchFamily="34" charset="0"/>
                </a:rPr>
                <a:t>BGE</a:t>
              </a:r>
              <a:endParaRPr kumimoji="0" lang="en-GB" sz="24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Arial"/>
              </a:endParaRPr>
            </a:p>
          </p:txBody>
        </p:sp>
        <p:sp>
          <p:nvSpPr>
            <p:cNvPr id="7" name="TextBox 6"/>
            <p:cNvSpPr txBox="1"/>
            <p:nvPr/>
          </p:nvSpPr>
          <p:spPr>
            <a:xfrm>
              <a:off x="256373" y="1937774"/>
              <a:ext cx="1578315"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sz="2400" b="1" dirty="0" smtClean="0">
                  <a:solidFill>
                    <a:srgbClr val="000000"/>
                  </a:solidFill>
                  <a:latin typeface="Calibri" panose="020F0502020204030204" pitchFamily="34" charset="0"/>
                  <a:cs typeface="Calibri" panose="020F0502020204030204" pitchFamily="34" charset="0"/>
                </a:rPr>
                <a:t>Positive </a:t>
              </a:r>
            </a:p>
            <a:p>
              <a:pPr marL="0" marR="0" indent="0" algn="ctr" defTabSz="914400" rtl="0" fontAlgn="auto" latinLnBrk="1" hangingPunct="0">
                <a:lnSpc>
                  <a:spcPct val="100000"/>
                </a:lnSpc>
                <a:spcBef>
                  <a:spcPts val="0"/>
                </a:spcBef>
                <a:spcAft>
                  <a:spcPts val="0"/>
                </a:spcAft>
                <a:buClrTx/>
                <a:buSzTx/>
                <a:buFontTx/>
                <a:buNone/>
                <a:tabLst/>
              </a:pPr>
              <a:r>
                <a:rPr lang="en-GB" sz="2400" b="1" dirty="0" smtClean="0">
                  <a:solidFill>
                    <a:srgbClr val="000000"/>
                  </a:solidFill>
                  <a:latin typeface="Calibri" panose="020F0502020204030204" pitchFamily="34" charset="0"/>
                  <a:cs typeface="Calibri" panose="020F0502020204030204" pitchFamily="34" charset="0"/>
                </a:rPr>
                <a:t>Destination</a:t>
              </a:r>
              <a:endParaRPr kumimoji="0" lang="en-GB" sz="24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Arial"/>
              </a:endParaRPr>
            </a:p>
          </p:txBody>
        </p:sp>
        <p:cxnSp>
          <p:nvCxnSpPr>
            <p:cNvPr id="9" name="Straight Arrow Connector 8"/>
            <p:cNvCxnSpPr/>
            <p:nvPr/>
          </p:nvCxnSpPr>
          <p:spPr>
            <a:xfrm>
              <a:off x="1800772" y="2245723"/>
              <a:ext cx="1046520" cy="1718"/>
            </a:xfrm>
            <a:prstGeom prst="straightConnector1">
              <a:avLst/>
            </a:prstGeom>
            <a:noFill/>
            <a:ln w="25400" cap="flat">
              <a:solidFill>
                <a:srgbClr val="BBE0E3"/>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0" name="Straight Arrow Connector 9"/>
            <p:cNvCxnSpPr/>
            <p:nvPr/>
          </p:nvCxnSpPr>
          <p:spPr>
            <a:xfrm>
              <a:off x="1045530" y="3991998"/>
              <a:ext cx="683662" cy="0"/>
            </a:xfrm>
            <a:prstGeom prst="straightConnector1">
              <a:avLst/>
            </a:prstGeom>
            <a:noFill/>
            <a:ln w="25400" cap="flat">
              <a:solidFill>
                <a:srgbClr val="BBE0E3"/>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sp>
        <p:nvSpPr>
          <p:cNvPr id="8" name="TextBox 7"/>
          <p:cNvSpPr txBox="1"/>
          <p:nvPr/>
        </p:nvSpPr>
        <p:spPr>
          <a:xfrm>
            <a:off x="4782639" y="5408583"/>
            <a:ext cx="1826780"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sz="2400" b="1" dirty="0" smtClean="0">
                <a:solidFill>
                  <a:srgbClr val="FF0000"/>
                </a:solidFill>
                <a:latin typeface="Calibri" panose="020F0502020204030204" pitchFamily="34" charset="0"/>
                <a:cs typeface="Calibri" panose="020F0502020204030204" pitchFamily="34" charset="0"/>
              </a:rPr>
              <a:t>Skills </a:t>
            </a:r>
          </a:p>
          <a:p>
            <a:pPr marL="0" marR="0" indent="0" algn="ctr" defTabSz="914400" rtl="0" fontAlgn="auto" latinLnBrk="1" hangingPunct="0">
              <a:lnSpc>
                <a:spcPct val="100000"/>
              </a:lnSpc>
              <a:spcBef>
                <a:spcPts val="0"/>
              </a:spcBef>
              <a:spcAft>
                <a:spcPts val="0"/>
              </a:spcAft>
              <a:buClrTx/>
              <a:buSzTx/>
              <a:buFontTx/>
              <a:buNone/>
              <a:tabLst/>
            </a:pPr>
            <a:r>
              <a:rPr lang="en-GB" sz="2400" b="1" dirty="0" smtClean="0">
                <a:solidFill>
                  <a:srgbClr val="FF0000"/>
                </a:solidFill>
                <a:latin typeface="Calibri" panose="020F0502020204030204" pitchFamily="34" charset="0"/>
                <a:cs typeface="Calibri" panose="020F0502020204030204" pitchFamily="34" charset="0"/>
              </a:rPr>
              <a:t>Development</a:t>
            </a:r>
          </a:p>
        </p:txBody>
      </p:sp>
      <p:sp>
        <p:nvSpPr>
          <p:cNvPr id="11" name="TextBox 10"/>
          <p:cNvSpPr txBox="1"/>
          <p:nvPr/>
        </p:nvSpPr>
        <p:spPr>
          <a:xfrm>
            <a:off x="6780871" y="5440408"/>
            <a:ext cx="2139366"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sz="2400" b="1" dirty="0" smtClean="0">
                <a:solidFill>
                  <a:srgbClr val="7030A0"/>
                </a:solidFill>
                <a:latin typeface="Calibri" panose="020F0502020204030204" pitchFamily="34" charset="0"/>
                <a:cs typeface="Calibri" panose="020F0502020204030204" pitchFamily="34" charset="0"/>
              </a:rPr>
              <a:t>E’s and O’s</a:t>
            </a:r>
          </a:p>
          <a:p>
            <a:pPr marL="0" marR="0" indent="0" algn="ctr" defTabSz="914400" rtl="0" fontAlgn="auto" latinLnBrk="1" hangingPunct="0">
              <a:lnSpc>
                <a:spcPct val="100000"/>
              </a:lnSpc>
              <a:spcBef>
                <a:spcPts val="0"/>
              </a:spcBef>
              <a:spcAft>
                <a:spcPts val="0"/>
              </a:spcAft>
              <a:buClrTx/>
              <a:buSzTx/>
              <a:buFontTx/>
              <a:buNone/>
              <a:tabLst/>
            </a:pPr>
            <a:r>
              <a:rPr lang="en-GB" sz="2400" b="1" dirty="0" smtClean="0">
                <a:solidFill>
                  <a:srgbClr val="7030A0"/>
                </a:solidFill>
                <a:latin typeface="Calibri" panose="020F0502020204030204" pitchFamily="34" charset="0"/>
                <a:cs typeface="Calibri" panose="020F0502020204030204" pitchFamily="34" charset="0"/>
              </a:rPr>
              <a:t>Curricular Areas</a:t>
            </a:r>
          </a:p>
        </p:txBody>
      </p:sp>
      <p:cxnSp>
        <p:nvCxnSpPr>
          <p:cNvPr id="6" name="Straight Arrow Connector 5"/>
          <p:cNvCxnSpPr/>
          <p:nvPr/>
        </p:nvCxnSpPr>
        <p:spPr>
          <a:xfrm flipV="1">
            <a:off x="5696029" y="1893706"/>
            <a:ext cx="0" cy="3379091"/>
          </a:xfrm>
          <a:prstGeom prst="straightConnector1">
            <a:avLst/>
          </a:prstGeom>
          <a:noFill/>
          <a:ln w="25400" cap="flat">
            <a:solidFill>
              <a:srgbClr val="BBE0E3"/>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2" name="Straight Arrow Connector 11"/>
          <p:cNvCxnSpPr/>
          <p:nvPr/>
        </p:nvCxnSpPr>
        <p:spPr>
          <a:xfrm flipV="1">
            <a:off x="7897722" y="1893706"/>
            <a:ext cx="0" cy="3379091"/>
          </a:xfrm>
          <a:prstGeom prst="straightConnector1">
            <a:avLst/>
          </a:prstGeom>
          <a:noFill/>
          <a:ln w="25400" cap="flat">
            <a:solidFill>
              <a:srgbClr val="BBE0E3"/>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14" name="officeArt object"/>
          <p:cNvPicPr/>
          <p:nvPr/>
        </p:nvPicPr>
        <p:blipFill rotWithShape="1">
          <a:blip r:embed="rId3">
            <a:extLst/>
          </a:blip>
          <a:srcRect t="32092" b="22683"/>
          <a:stretch/>
        </p:blipFill>
        <p:spPr bwMode="auto">
          <a:xfrm>
            <a:off x="4424219" y="436478"/>
            <a:ext cx="4496018" cy="1349426"/>
          </a:xfrm>
          <a:prstGeom prst="snip2SameRect">
            <a:avLst>
              <a:gd name="adj1" fmla="val 16667"/>
              <a:gd name="adj2" fmla="val 0"/>
            </a:avLst>
          </a:prstGeom>
          <a:noFill/>
          <a:ln>
            <a:noFill/>
          </a:ln>
          <a:effectLst/>
          <a:extLst>
            <a:ext uri="{53640926-AAD7-44D8-BBD7-CCE9431645EC}">
              <a14:shadowObscured xmlns:a14="http://schemas.microsoft.com/office/drawing/2010/main"/>
            </a:ext>
          </a:extLst>
        </p:spPr>
      </p:pic>
      <p:sp>
        <p:nvSpPr>
          <p:cNvPr id="19" name="TextBox 18"/>
          <p:cNvSpPr txBox="1"/>
          <p:nvPr/>
        </p:nvSpPr>
        <p:spPr>
          <a:xfrm rot="5400000">
            <a:off x="5768245" y="3173022"/>
            <a:ext cx="202525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sz="2400" b="1" dirty="0" smtClean="0">
                <a:solidFill>
                  <a:schemeClr val="tx1"/>
                </a:solidFill>
                <a:latin typeface="Calibri" panose="020F0502020204030204" pitchFamily="34" charset="0"/>
                <a:cs typeface="Calibri" panose="020F0502020204030204" pitchFamily="34" charset="0"/>
              </a:rPr>
              <a:t>Progression</a:t>
            </a:r>
          </a:p>
        </p:txBody>
      </p:sp>
    </p:spTree>
    <p:extLst>
      <p:ext uri="{BB962C8B-B14F-4D97-AF65-F5344CB8AC3E}">
        <p14:creationId xmlns:p14="http://schemas.microsoft.com/office/powerpoint/2010/main" val="111272009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55052" y="416717"/>
            <a:ext cx="7750818"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sz="3600" b="1" dirty="0" smtClean="0">
                <a:solidFill>
                  <a:srgbClr val="7030A0"/>
                </a:solidFill>
                <a:latin typeface="Calibri" panose="020F0502020204030204" pitchFamily="34" charset="0"/>
                <a:cs typeface="Calibri" panose="020F0502020204030204" pitchFamily="34" charset="0"/>
              </a:rPr>
              <a:t>Skills Framework</a:t>
            </a:r>
          </a:p>
        </p:txBody>
      </p:sp>
      <p:sp>
        <p:nvSpPr>
          <p:cNvPr id="4" name="TextBox 3"/>
          <p:cNvSpPr txBox="1"/>
          <p:nvPr/>
        </p:nvSpPr>
        <p:spPr>
          <a:xfrm>
            <a:off x="602434" y="1341613"/>
            <a:ext cx="8162155" cy="369331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914400" rtl="0" fontAlgn="auto" latinLnBrk="1" hangingPunct="0">
              <a:lnSpc>
                <a:spcPct val="100000"/>
              </a:lnSpc>
              <a:spcBef>
                <a:spcPts val="0"/>
              </a:spcBef>
              <a:spcAft>
                <a:spcPts val="0"/>
              </a:spcAft>
              <a:buClrTx/>
              <a:buSzTx/>
              <a:buFont typeface="Arial" charset="0"/>
              <a:buChar char="•"/>
              <a:tabLst/>
            </a:pPr>
            <a:r>
              <a:rPr lang="en-GB" sz="2400" dirty="0">
                <a:solidFill>
                  <a:srgbClr val="000000"/>
                </a:solidFill>
                <a:latin typeface="Calibri" panose="020F0502020204030204" pitchFamily="34" charset="0"/>
                <a:cs typeface="Calibri" panose="020F0502020204030204" pitchFamily="34" charset="0"/>
              </a:rPr>
              <a:t>Establishing a progressive skills framework across S1-6 is </a:t>
            </a:r>
            <a:r>
              <a:rPr lang="en-GB" sz="2400" dirty="0" smtClean="0">
                <a:solidFill>
                  <a:srgbClr val="000000"/>
                </a:solidFill>
                <a:latin typeface="Calibri" panose="020F0502020204030204" pitchFamily="34" charset="0"/>
                <a:cs typeface="Calibri" panose="020F0502020204030204" pitchFamily="34" charset="0"/>
              </a:rPr>
              <a:t>desirable </a:t>
            </a:r>
            <a:r>
              <a:rPr lang="en-GB" sz="2400" dirty="0">
                <a:solidFill>
                  <a:srgbClr val="000000"/>
                </a:solidFill>
                <a:latin typeface="Calibri" panose="020F0502020204030204" pitchFamily="34" charset="0"/>
                <a:cs typeface="Calibri" panose="020F0502020204030204" pitchFamily="34" charset="0"/>
              </a:rPr>
              <a:t>and can enable progression tracking</a:t>
            </a:r>
          </a:p>
          <a:p>
            <a:pPr marL="342900" marR="0" indent="-342900" algn="l" defTabSz="914400" rtl="0" fontAlgn="auto" latinLnBrk="1" hangingPunct="0">
              <a:lnSpc>
                <a:spcPct val="100000"/>
              </a:lnSpc>
              <a:spcBef>
                <a:spcPts val="0"/>
              </a:spcBef>
              <a:spcAft>
                <a:spcPts val="0"/>
              </a:spcAft>
              <a:buClrTx/>
              <a:buSzTx/>
              <a:buFont typeface="Arial" charset="0"/>
              <a:buChar char="•"/>
              <a:tabLst/>
            </a:pPr>
            <a:endParaRPr lang="en-GB" sz="2400" dirty="0">
              <a:solidFill>
                <a:srgbClr val="000000"/>
              </a:solidFill>
              <a:latin typeface="Calibri" panose="020F0502020204030204" pitchFamily="34" charset="0"/>
              <a:cs typeface="Calibri" panose="020F0502020204030204" pitchFamily="34" charset="0"/>
            </a:endParaRPr>
          </a:p>
          <a:p>
            <a:pPr marL="342900" marR="0" indent="-342900" algn="l" defTabSz="914400" rtl="0" fontAlgn="auto" latinLnBrk="1" hangingPunct="0">
              <a:lnSpc>
                <a:spcPct val="100000"/>
              </a:lnSpc>
              <a:spcBef>
                <a:spcPts val="0"/>
              </a:spcBef>
              <a:spcAft>
                <a:spcPts val="0"/>
              </a:spcAft>
              <a:buClrTx/>
              <a:buSzTx/>
              <a:buFont typeface="Arial" charset="0"/>
              <a:buChar char="•"/>
              <a:tabLst/>
            </a:pPr>
            <a:r>
              <a:rPr lang="en-GB" sz="2400" dirty="0">
                <a:solidFill>
                  <a:srgbClr val="000000"/>
                </a:solidFill>
                <a:latin typeface="Calibri" panose="020F0502020204030204" pitchFamily="34" charset="0"/>
                <a:cs typeface="Calibri" panose="020F0502020204030204" pitchFamily="34" charset="0"/>
              </a:rPr>
              <a:t>This can be clearly linked to wider achievement goal points at all levels</a:t>
            </a:r>
          </a:p>
          <a:p>
            <a:pPr marL="342900" marR="0" indent="-342900" algn="l" defTabSz="914400" rtl="0" fontAlgn="auto" latinLnBrk="1" hangingPunct="0">
              <a:lnSpc>
                <a:spcPct val="100000"/>
              </a:lnSpc>
              <a:spcBef>
                <a:spcPts val="0"/>
              </a:spcBef>
              <a:spcAft>
                <a:spcPts val="0"/>
              </a:spcAft>
              <a:buClrTx/>
              <a:buSzTx/>
              <a:buFont typeface="Arial" charset="0"/>
              <a:buChar char="•"/>
              <a:tabLst/>
            </a:pPr>
            <a:endParaRPr lang="en-GB" sz="2400" dirty="0" smtClean="0">
              <a:solidFill>
                <a:srgbClr val="000000"/>
              </a:solidFill>
              <a:latin typeface="Calibri" panose="020F0502020204030204" pitchFamily="34" charset="0"/>
              <a:cs typeface="Calibri" panose="020F0502020204030204" pitchFamily="34" charset="0"/>
            </a:endParaRPr>
          </a:p>
          <a:p>
            <a:pPr marR="0" algn="l" defTabSz="914400" rtl="0" fontAlgn="auto" latinLnBrk="1" hangingPunct="0">
              <a:lnSpc>
                <a:spcPct val="100000"/>
              </a:lnSpc>
              <a:spcBef>
                <a:spcPts val="0"/>
              </a:spcBef>
              <a:spcAft>
                <a:spcPts val="0"/>
              </a:spcAft>
              <a:buClrTx/>
              <a:buSzTx/>
              <a:tabLst/>
            </a:pPr>
            <a:endParaRPr lang="en-GB" sz="2400" dirty="0">
              <a:solidFill>
                <a:srgbClr val="000000"/>
              </a:solidFill>
              <a:latin typeface="Calibri" panose="020F0502020204030204" pitchFamily="34" charset="0"/>
              <a:cs typeface="Calibri" panose="020F0502020204030204" pitchFamily="34" charset="0"/>
            </a:endParaRPr>
          </a:p>
          <a:p>
            <a:pPr marR="0" algn="ctr" defTabSz="914400" rtl="0" fontAlgn="auto" latinLnBrk="1" hangingPunct="0">
              <a:lnSpc>
                <a:spcPct val="100000"/>
              </a:lnSpc>
              <a:spcBef>
                <a:spcPts val="0"/>
              </a:spcBef>
              <a:spcAft>
                <a:spcPts val="0"/>
              </a:spcAft>
              <a:buClrTx/>
              <a:buSzTx/>
              <a:tabLst/>
            </a:pPr>
            <a:endParaRPr lang="en-GB" sz="2400" b="1" dirty="0">
              <a:solidFill>
                <a:srgbClr val="FF0000"/>
              </a:solidFill>
              <a:latin typeface="Calibri" panose="020F0502020204030204" pitchFamily="34" charset="0"/>
              <a:cs typeface="Calibri" panose="020F0502020204030204" pitchFamily="34" charset="0"/>
            </a:endParaRPr>
          </a:p>
          <a:p>
            <a:pPr marR="0" algn="l" defTabSz="914400" rtl="0" fontAlgn="auto" latinLnBrk="1" hangingPunct="0">
              <a:lnSpc>
                <a:spcPct val="100000"/>
              </a:lnSpc>
              <a:spcBef>
                <a:spcPts val="0"/>
              </a:spcBef>
              <a:spcAft>
                <a:spcPts val="0"/>
              </a:spcAft>
              <a:buClrTx/>
              <a:buSzTx/>
              <a:tabLst/>
            </a:pPr>
            <a:endParaRPr kumimoji="0" lang="en-GB"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Arial"/>
            </a:endParaRPr>
          </a:p>
          <a:p>
            <a:pPr marR="0" algn="l" defTabSz="914400" rtl="0" fontAlgn="auto" latinLnBrk="1" hangingPunct="0">
              <a:lnSpc>
                <a:spcPct val="100000"/>
              </a:lnSpc>
              <a:spcBef>
                <a:spcPts val="0"/>
              </a:spcBef>
              <a:spcAft>
                <a:spcPts val="0"/>
              </a:spcAft>
              <a:buClrTx/>
              <a:buSzTx/>
              <a:tabLst/>
            </a:pPr>
            <a:endParaRPr kumimoji="0" lang="en-GB" sz="1800" b="0" i="0" u="none" strike="noStrike" cap="none" spc="0" normalizeH="0" baseline="0" dirty="0">
              <a:ln>
                <a:noFill/>
              </a:ln>
              <a:solidFill>
                <a:srgbClr val="000000"/>
              </a:solidFill>
              <a:effectLst/>
              <a:uFillTx/>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217884" y="3824913"/>
            <a:ext cx="2342354" cy="1341530"/>
          </a:xfrm>
          <a:prstGeom prst="rect">
            <a:avLst/>
          </a:prstGeom>
        </p:spPr>
      </p:pic>
      <p:pic>
        <p:nvPicPr>
          <p:cNvPr id="5" name="Picture 4"/>
          <p:cNvPicPr>
            <a:picLocks noChangeAspect="1"/>
          </p:cNvPicPr>
          <p:nvPr/>
        </p:nvPicPr>
        <p:blipFill>
          <a:blip r:embed="rId4"/>
          <a:stretch>
            <a:fillRect/>
          </a:stretch>
        </p:blipFill>
        <p:spPr>
          <a:xfrm>
            <a:off x="2521383" y="4013651"/>
            <a:ext cx="1991056" cy="895975"/>
          </a:xfrm>
          <a:prstGeom prst="rect">
            <a:avLst/>
          </a:prstGeom>
        </p:spPr>
      </p:pic>
      <p:pic>
        <p:nvPicPr>
          <p:cNvPr id="6" name="Picture 5"/>
          <p:cNvPicPr>
            <a:picLocks noChangeAspect="1"/>
          </p:cNvPicPr>
          <p:nvPr/>
        </p:nvPicPr>
        <p:blipFill>
          <a:blip r:embed="rId5"/>
          <a:stretch>
            <a:fillRect/>
          </a:stretch>
        </p:blipFill>
        <p:spPr>
          <a:xfrm>
            <a:off x="7164661" y="3931919"/>
            <a:ext cx="1979339" cy="1979339"/>
          </a:xfrm>
          <a:prstGeom prst="rect">
            <a:avLst/>
          </a:prstGeom>
        </p:spPr>
      </p:pic>
      <p:pic>
        <p:nvPicPr>
          <p:cNvPr id="10" name="Picture 9"/>
          <p:cNvPicPr>
            <a:picLocks noChangeAspect="1"/>
          </p:cNvPicPr>
          <p:nvPr/>
        </p:nvPicPr>
        <p:blipFill>
          <a:blip r:embed="rId6"/>
          <a:stretch>
            <a:fillRect/>
          </a:stretch>
        </p:blipFill>
        <p:spPr>
          <a:xfrm>
            <a:off x="689734" y="5223668"/>
            <a:ext cx="4246545" cy="1069930"/>
          </a:xfrm>
          <a:prstGeom prst="rect">
            <a:avLst/>
          </a:prstGeom>
        </p:spPr>
      </p:pic>
      <p:pic>
        <p:nvPicPr>
          <p:cNvPr id="13" name="Picture 12"/>
          <p:cNvPicPr>
            <a:picLocks noChangeAspect="1"/>
          </p:cNvPicPr>
          <p:nvPr/>
        </p:nvPicPr>
        <p:blipFill>
          <a:blip r:embed="rId7"/>
          <a:stretch>
            <a:fillRect/>
          </a:stretch>
        </p:blipFill>
        <p:spPr>
          <a:xfrm>
            <a:off x="5198431" y="3784800"/>
            <a:ext cx="1812927" cy="1006416"/>
          </a:xfrm>
          <a:prstGeom prst="rect">
            <a:avLst/>
          </a:prstGeom>
        </p:spPr>
      </p:pic>
      <p:pic>
        <p:nvPicPr>
          <p:cNvPr id="14" name="Picture 13"/>
          <p:cNvPicPr>
            <a:picLocks noChangeAspect="1"/>
          </p:cNvPicPr>
          <p:nvPr/>
        </p:nvPicPr>
        <p:blipFill>
          <a:blip r:embed="rId8"/>
          <a:stretch>
            <a:fillRect/>
          </a:stretch>
        </p:blipFill>
        <p:spPr>
          <a:xfrm>
            <a:off x="5236534" y="4921589"/>
            <a:ext cx="1775532" cy="1186027"/>
          </a:xfrm>
          <a:prstGeom prst="rect">
            <a:avLst/>
          </a:prstGeom>
        </p:spPr>
      </p:pic>
    </p:spTree>
    <p:extLst>
      <p:ext uri="{BB962C8B-B14F-4D97-AF65-F5344CB8AC3E}">
        <p14:creationId xmlns:p14="http://schemas.microsoft.com/office/powerpoint/2010/main" val="37846991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55053" y="131929"/>
            <a:ext cx="7750818"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sz="3600" b="1" dirty="0" smtClean="0">
                <a:solidFill>
                  <a:srgbClr val="7030A0"/>
                </a:solidFill>
                <a:latin typeface="Calibri" panose="020F0502020204030204" pitchFamily="34" charset="0"/>
                <a:cs typeface="Calibri" panose="020F0502020204030204" pitchFamily="34" charset="0"/>
              </a:rPr>
              <a:t>Skills Framework </a:t>
            </a:r>
          </a:p>
          <a:p>
            <a:pPr marL="0" marR="0" indent="0" algn="ctr" defTabSz="914400" rtl="0" fontAlgn="auto" latinLnBrk="1" hangingPunct="0">
              <a:lnSpc>
                <a:spcPct val="100000"/>
              </a:lnSpc>
              <a:spcBef>
                <a:spcPts val="0"/>
              </a:spcBef>
              <a:spcAft>
                <a:spcPts val="0"/>
              </a:spcAft>
              <a:buClrTx/>
              <a:buSzTx/>
              <a:buFontTx/>
              <a:buNone/>
              <a:tabLst/>
            </a:pPr>
            <a:r>
              <a:rPr lang="en-GB" sz="3600" b="1" dirty="0" smtClean="0">
                <a:solidFill>
                  <a:srgbClr val="7030A0"/>
                </a:solidFill>
                <a:latin typeface="Calibri" panose="020F0502020204030204" pitchFamily="34" charset="0"/>
                <a:cs typeface="Calibri" panose="020F0502020204030204" pitchFamily="34" charset="0"/>
              </a:rPr>
              <a:t>– What would this look like?</a:t>
            </a:r>
          </a:p>
        </p:txBody>
      </p:sp>
      <p:sp>
        <p:nvSpPr>
          <p:cNvPr id="4" name="TextBox 3"/>
          <p:cNvSpPr txBox="1"/>
          <p:nvPr/>
        </p:nvSpPr>
        <p:spPr>
          <a:xfrm>
            <a:off x="3756343" y="4406301"/>
            <a:ext cx="5147629" cy="1876804"/>
          </a:xfrm>
          <a:prstGeom prst="rect">
            <a:avLst/>
          </a:prstGeom>
          <a:noFill/>
          <a:ln w="12700" cap="flat">
            <a:solidFill>
              <a:srgbClr val="00B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R="0" algn="l" defTabSz="914400" rtl="0" fontAlgn="auto" latinLnBrk="1" hangingPunct="0">
              <a:lnSpc>
                <a:spcPct val="100000"/>
              </a:lnSpc>
              <a:spcBef>
                <a:spcPts val="0"/>
              </a:spcBef>
              <a:spcAft>
                <a:spcPts val="0"/>
              </a:spcAft>
              <a:buClrTx/>
              <a:buSzTx/>
              <a:tabLst/>
            </a:pPr>
            <a:r>
              <a:rPr lang="en-GB" sz="2000" b="1" dirty="0">
                <a:solidFill>
                  <a:srgbClr val="00B050"/>
                </a:solidFill>
                <a:latin typeface="Calibri" panose="020F0502020204030204" pitchFamily="34" charset="0"/>
                <a:cs typeface="Calibri" panose="020F0502020204030204" pitchFamily="34" charset="0"/>
              </a:rPr>
              <a:t>COMPLEX:</a:t>
            </a:r>
          </a:p>
          <a:p>
            <a:pPr marR="0" algn="l" defTabSz="914400" rtl="0" fontAlgn="auto" latinLnBrk="1" hangingPunct="0">
              <a:lnSpc>
                <a:spcPct val="100000"/>
              </a:lnSpc>
              <a:spcBef>
                <a:spcPts val="0"/>
              </a:spcBef>
              <a:spcAft>
                <a:spcPts val="0"/>
              </a:spcAft>
              <a:buClrTx/>
              <a:buSzTx/>
              <a:tabLst/>
            </a:pPr>
            <a:r>
              <a:rPr lang="en-GB" sz="2000" b="1" dirty="0" smtClean="0">
                <a:solidFill>
                  <a:srgbClr val="00B050"/>
                </a:solidFill>
                <a:latin typeface="Calibri" panose="020F0502020204030204" pitchFamily="34" charset="0"/>
                <a:cs typeface="Calibri" panose="020F0502020204030204" pitchFamily="34" charset="0"/>
              </a:rPr>
              <a:t>Q&amp;A </a:t>
            </a:r>
            <a:r>
              <a:rPr lang="en-GB" sz="2000" b="1" dirty="0">
                <a:solidFill>
                  <a:srgbClr val="00B050"/>
                </a:solidFill>
                <a:latin typeface="Calibri" panose="020F0502020204030204" pitchFamily="34" charset="0"/>
                <a:cs typeface="Calibri" panose="020F0502020204030204" pitchFamily="34" charset="0"/>
              </a:rPr>
              <a:t>session presenting researched topic with </a:t>
            </a:r>
            <a:endParaRPr lang="en-GB" sz="2000" b="1" dirty="0" smtClean="0">
              <a:solidFill>
                <a:srgbClr val="00B050"/>
              </a:solidFill>
              <a:latin typeface="Calibri" panose="020F0502020204030204" pitchFamily="34" charset="0"/>
              <a:cs typeface="Calibri" panose="020F0502020204030204" pitchFamily="34" charset="0"/>
            </a:endParaRPr>
          </a:p>
          <a:p>
            <a:pPr marR="0" algn="l" defTabSz="914400" rtl="0" fontAlgn="auto" latinLnBrk="1" hangingPunct="0">
              <a:lnSpc>
                <a:spcPct val="100000"/>
              </a:lnSpc>
              <a:spcBef>
                <a:spcPts val="0"/>
              </a:spcBef>
              <a:spcAft>
                <a:spcPts val="0"/>
              </a:spcAft>
              <a:buClrTx/>
              <a:buSzTx/>
              <a:tabLst/>
            </a:pPr>
            <a:r>
              <a:rPr lang="en-GB" sz="2000" b="1" dirty="0" smtClean="0">
                <a:solidFill>
                  <a:srgbClr val="00B050"/>
                </a:solidFill>
                <a:latin typeface="Calibri" panose="020F0502020204030204" pitchFamily="34" charset="0"/>
                <a:cs typeface="Calibri" panose="020F0502020204030204" pitchFamily="34" charset="0"/>
              </a:rPr>
              <a:t>conclusions </a:t>
            </a:r>
            <a:r>
              <a:rPr lang="en-GB" sz="2000" b="1" dirty="0">
                <a:solidFill>
                  <a:srgbClr val="00B050"/>
                </a:solidFill>
                <a:latin typeface="Calibri" panose="020F0502020204030204" pitchFamily="34" charset="0"/>
                <a:cs typeface="Calibri" panose="020F0502020204030204" pitchFamily="34" charset="0"/>
              </a:rPr>
              <a:t>based on research question with </a:t>
            </a:r>
            <a:endParaRPr lang="en-GB" sz="2000" b="1" dirty="0" smtClean="0">
              <a:solidFill>
                <a:srgbClr val="00B050"/>
              </a:solidFill>
              <a:latin typeface="Calibri" panose="020F0502020204030204" pitchFamily="34" charset="0"/>
              <a:cs typeface="Calibri" panose="020F0502020204030204" pitchFamily="34" charset="0"/>
            </a:endParaRPr>
          </a:p>
          <a:p>
            <a:pPr marR="0" algn="l" defTabSz="914400" rtl="0" fontAlgn="auto" latinLnBrk="1" hangingPunct="0">
              <a:lnSpc>
                <a:spcPct val="100000"/>
              </a:lnSpc>
              <a:spcBef>
                <a:spcPts val="0"/>
              </a:spcBef>
              <a:spcAft>
                <a:spcPts val="0"/>
              </a:spcAft>
              <a:buClrTx/>
              <a:buSzTx/>
              <a:tabLst/>
            </a:pPr>
            <a:r>
              <a:rPr lang="en-GB" sz="2000" b="1" dirty="0" smtClean="0">
                <a:solidFill>
                  <a:srgbClr val="00B050"/>
                </a:solidFill>
                <a:latin typeface="Calibri" panose="020F0502020204030204" pitchFamily="34" charset="0"/>
                <a:cs typeface="Calibri" panose="020F0502020204030204" pitchFamily="34" charset="0"/>
              </a:rPr>
              <a:t>the </a:t>
            </a:r>
            <a:r>
              <a:rPr lang="en-GB" sz="2000" b="1" dirty="0">
                <a:solidFill>
                  <a:srgbClr val="00B050"/>
                </a:solidFill>
                <a:latin typeface="Calibri" panose="020F0502020204030204" pitchFamily="34" charset="0"/>
                <a:cs typeface="Calibri" panose="020F0502020204030204" pitchFamily="34" charset="0"/>
              </a:rPr>
              <a:t>ability to hold debate in peer forum </a:t>
            </a:r>
            <a:endParaRPr lang="en-GB" sz="2000" b="1" dirty="0" smtClean="0">
              <a:solidFill>
                <a:srgbClr val="00B050"/>
              </a:solidFill>
              <a:latin typeface="Calibri" panose="020F0502020204030204" pitchFamily="34" charset="0"/>
              <a:cs typeface="Calibri" panose="020F0502020204030204" pitchFamily="34" charset="0"/>
            </a:endParaRPr>
          </a:p>
          <a:p>
            <a:pPr marR="0" algn="l" defTabSz="914400" rtl="0" fontAlgn="auto" latinLnBrk="1" hangingPunct="0">
              <a:lnSpc>
                <a:spcPct val="100000"/>
              </a:lnSpc>
              <a:spcBef>
                <a:spcPts val="0"/>
              </a:spcBef>
              <a:spcAft>
                <a:spcPts val="0"/>
              </a:spcAft>
              <a:buClrTx/>
              <a:buSzTx/>
              <a:tabLst/>
            </a:pPr>
            <a:r>
              <a:rPr lang="en-GB" sz="2000" b="1" dirty="0" smtClean="0">
                <a:solidFill>
                  <a:srgbClr val="00B050"/>
                </a:solidFill>
                <a:latin typeface="Calibri" panose="020F0502020204030204" pitchFamily="34" charset="0"/>
                <a:cs typeface="Calibri" panose="020F0502020204030204" pitchFamily="34" charset="0"/>
              </a:rPr>
              <a:t>returning </a:t>
            </a:r>
            <a:r>
              <a:rPr lang="en-GB" sz="2000" b="1" dirty="0">
                <a:solidFill>
                  <a:srgbClr val="00B050"/>
                </a:solidFill>
                <a:latin typeface="Calibri" panose="020F0502020204030204" pitchFamily="34" charset="0"/>
                <a:cs typeface="Calibri" panose="020F0502020204030204" pitchFamily="34" charset="0"/>
              </a:rPr>
              <a:t>a consensus </a:t>
            </a:r>
            <a:r>
              <a:rPr lang="en-GB" sz="2000" b="1" dirty="0" smtClean="0">
                <a:solidFill>
                  <a:srgbClr val="00B050"/>
                </a:solidFill>
                <a:latin typeface="Calibri" panose="020F0502020204030204" pitchFamily="34" charset="0"/>
                <a:cs typeface="Calibri" panose="020F0502020204030204" pitchFamily="34" charset="0"/>
              </a:rPr>
              <a:t>opinion </a:t>
            </a:r>
            <a:r>
              <a:rPr lang="en-GB" sz="2000" b="1" dirty="0">
                <a:solidFill>
                  <a:srgbClr val="00B050"/>
                </a:solidFill>
                <a:latin typeface="Calibri" panose="020F0502020204030204" pitchFamily="34" charset="0"/>
                <a:cs typeface="Calibri" panose="020F0502020204030204" pitchFamily="34" charset="0"/>
              </a:rPr>
              <a:t>at the end of the session.</a:t>
            </a:r>
          </a:p>
        </p:txBody>
      </p:sp>
      <p:sp>
        <p:nvSpPr>
          <p:cNvPr id="12" name="TextBox 11"/>
          <p:cNvSpPr txBox="1"/>
          <p:nvPr/>
        </p:nvSpPr>
        <p:spPr>
          <a:xfrm>
            <a:off x="297172" y="2418029"/>
            <a:ext cx="2777699" cy="3046986"/>
          </a:xfrm>
          <a:prstGeom prst="rect">
            <a:avLst/>
          </a:prstGeom>
          <a:solidFill>
            <a:schemeClr val="accent3">
              <a:lumMod val="85000"/>
            </a:schemeClr>
          </a:solidFill>
          <a:ln w="12700" cap="flat">
            <a:solidFill>
              <a:srgbClr val="C00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914400" rtl="0" fontAlgn="auto" latinLnBrk="1" hangingPunct="0">
              <a:lnSpc>
                <a:spcPct val="100000"/>
              </a:lnSpc>
              <a:spcBef>
                <a:spcPts val="0"/>
              </a:spcBef>
              <a:spcAft>
                <a:spcPts val="0"/>
              </a:spcAft>
              <a:buClrTx/>
              <a:buSzTx/>
              <a:tabLst/>
            </a:pPr>
            <a:r>
              <a:rPr lang="en-GB" sz="2400" b="1" dirty="0">
                <a:solidFill>
                  <a:srgbClr val="C00000"/>
                </a:solidFill>
                <a:latin typeface="Calibri" panose="020F0502020204030204" pitchFamily="34" charset="0"/>
                <a:cs typeface="Calibri" panose="020F0502020204030204" pitchFamily="34" charset="0"/>
              </a:rPr>
              <a:t>I can clearly present my ideas</a:t>
            </a:r>
          </a:p>
          <a:p>
            <a:pPr marR="0" algn="ctr" defTabSz="914400" rtl="0" fontAlgn="auto" latinLnBrk="1" hangingPunct="0">
              <a:lnSpc>
                <a:spcPct val="100000"/>
              </a:lnSpc>
              <a:spcBef>
                <a:spcPts val="0"/>
              </a:spcBef>
              <a:spcAft>
                <a:spcPts val="0"/>
              </a:spcAft>
              <a:buClrTx/>
              <a:buSzTx/>
              <a:tabLst/>
            </a:pPr>
            <a:endParaRPr lang="en-GB" sz="2400" b="1" dirty="0">
              <a:solidFill>
                <a:srgbClr val="C00000"/>
              </a:solidFill>
              <a:latin typeface="Calibri" panose="020F0502020204030204" pitchFamily="34" charset="0"/>
              <a:cs typeface="Calibri" panose="020F0502020204030204" pitchFamily="34" charset="0"/>
            </a:endParaRPr>
          </a:p>
          <a:p>
            <a:pPr marR="0" algn="ctr" defTabSz="914400" rtl="0" fontAlgn="auto" latinLnBrk="1" hangingPunct="0">
              <a:lnSpc>
                <a:spcPct val="100000"/>
              </a:lnSpc>
              <a:spcBef>
                <a:spcPts val="0"/>
              </a:spcBef>
              <a:spcAft>
                <a:spcPts val="0"/>
              </a:spcAft>
              <a:buClrTx/>
              <a:buSzTx/>
              <a:tabLst/>
            </a:pPr>
            <a:endParaRPr lang="en-GB" sz="2400" b="1" dirty="0">
              <a:solidFill>
                <a:srgbClr val="C00000"/>
              </a:solidFill>
              <a:latin typeface="Calibri" panose="020F0502020204030204" pitchFamily="34" charset="0"/>
              <a:cs typeface="Calibri" panose="020F0502020204030204" pitchFamily="34" charset="0"/>
            </a:endParaRPr>
          </a:p>
          <a:p>
            <a:pPr marR="0" algn="ctr" defTabSz="914400" rtl="0" fontAlgn="auto" latinLnBrk="1" hangingPunct="0">
              <a:lnSpc>
                <a:spcPct val="100000"/>
              </a:lnSpc>
              <a:spcBef>
                <a:spcPts val="0"/>
              </a:spcBef>
              <a:spcAft>
                <a:spcPts val="0"/>
              </a:spcAft>
              <a:buClrTx/>
              <a:buSzTx/>
              <a:tabLst/>
            </a:pPr>
            <a:endParaRPr lang="en-GB" sz="2400" b="1" dirty="0">
              <a:solidFill>
                <a:srgbClr val="C00000"/>
              </a:solidFill>
              <a:latin typeface="Calibri" panose="020F0502020204030204" pitchFamily="34" charset="0"/>
              <a:cs typeface="Calibri" panose="020F0502020204030204" pitchFamily="34" charset="0"/>
            </a:endParaRPr>
          </a:p>
          <a:p>
            <a:pPr marR="0" algn="ctr" defTabSz="914400" rtl="0" fontAlgn="auto" latinLnBrk="1" hangingPunct="0">
              <a:lnSpc>
                <a:spcPct val="100000"/>
              </a:lnSpc>
              <a:spcBef>
                <a:spcPts val="0"/>
              </a:spcBef>
              <a:spcAft>
                <a:spcPts val="0"/>
              </a:spcAft>
              <a:buClrTx/>
              <a:buSzTx/>
              <a:tabLst/>
            </a:pPr>
            <a:endParaRPr lang="en-GB" sz="2400" b="1" dirty="0">
              <a:solidFill>
                <a:srgbClr val="C00000"/>
              </a:solidFill>
              <a:latin typeface="Calibri" panose="020F0502020204030204" pitchFamily="34" charset="0"/>
              <a:cs typeface="Calibri" panose="020F0502020204030204" pitchFamily="34" charset="0"/>
            </a:endParaRPr>
          </a:p>
          <a:p>
            <a:pPr marR="0" algn="ctr" defTabSz="914400" rtl="0" fontAlgn="auto" latinLnBrk="1" hangingPunct="0">
              <a:lnSpc>
                <a:spcPct val="100000"/>
              </a:lnSpc>
              <a:spcBef>
                <a:spcPts val="0"/>
              </a:spcBef>
              <a:spcAft>
                <a:spcPts val="0"/>
              </a:spcAft>
              <a:buClrTx/>
              <a:buSzTx/>
              <a:tabLst/>
            </a:pPr>
            <a:endParaRPr lang="en-GB" sz="2400" b="1" dirty="0">
              <a:solidFill>
                <a:srgbClr val="C00000"/>
              </a:solidFill>
              <a:latin typeface="Calibri" panose="020F0502020204030204" pitchFamily="34" charset="0"/>
              <a:cs typeface="Calibri" panose="020F0502020204030204" pitchFamily="34" charset="0"/>
            </a:endParaRPr>
          </a:p>
          <a:p>
            <a:pPr marR="0" algn="ctr" defTabSz="914400" rtl="0" fontAlgn="auto" latinLnBrk="1" hangingPunct="0">
              <a:lnSpc>
                <a:spcPct val="100000"/>
              </a:lnSpc>
              <a:spcBef>
                <a:spcPts val="0"/>
              </a:spcBef>
              <a:spcAft>
                <a:spcPts val="0"/>
              </a:spcAft>
              <a:buClrTx/>
              <a:buSzTx/>
              <a:tabLst/>
            </a:pPr>
            <a:endParaRPr lang="en-GB" sz="2400" b="1" dirty="0">
              <a:solidFill>
                <a:srgbClr val="C00000"/>
              </a:solidFill>
              <a:latin typeface="Calibri" panose="020F0502020204030204" pitchFamily="34" charset="0"/>
              <a:cs typeface="Calibri" panose="020F0502020204030204" pitchFamily="34" charset="0"/>
            </a:endParaRPr>
          </a:p>
        </p:txBody>
      </p:sp>
      <p:sp>
        <p:nvSpPr>
          <p:cNvPr id="3" name="Rectangle 2"/>
          <p:cNvSpPr txBox="1"/>
          <p:nvPr/>
        </p:nvSpPr>
        <p:spPr>
          <a:xfrm>
            <a:off x="3756344" y="1710143"/>
            <a:ext cx="5065197" cy="707886"/>
          </a:xfrm>
          <a:prstGeom prst="rect">
            <a:avLst/>
          </a:prstGeom>
          <a:ln>
            <a:solidFill>
              <a:schemeClr val="accent2"/>
            </a:solidFill>
          </a:ln>
        </p:spPr>
        <p:txBody>
          <a:bodyPr wrap="square">
            <a:spAutoFit/>
          </a:bodyPr>
          <a:lstStyle/>
          <a:p>
            <a:pPr marR="0" algn="l" defTabSz="914400" rtl="0" fontAlgn="auto" latinLnBrk="1" hangingPunct="0">
              <a:lnSpc>
                <a:spcPct val="100000"/>
              </a:lnSpc>
              <a:spcBef>
                <a:spcPts val="0"/>
              </a:spcBef>
              <a:spcAft>
                <a:spcPts val="0"/>
              </a:spcAft>
              <a:buClrTx/>
              <a:buSzTx/>
              <a:tabLst/>
            </a:pPr>
            <a:r>
              <a:rPr lang="en-GB" sz="2000" b="1" dirty="0">
                <a:solidFill>
                  <a:srgbClr val="0070C0"/>
                </a:solidFill>
                <a:latin typeface="Calibri" panose="020F0502020204030204" pitchFamily="34" charset="0"/>
                <a:cs typeface="Calibri" panose="020F0502020204030204" pitchFamily="34" charset="0"/>
              </a:rPr>
              <a:t>BASIC:</a:t>
            </a:r>
          </a:p>
          <a:p>
            <a:pPr marR="0" algn="l" defTabSz="914400" rtl="0" fontAlgn="auto" latinLnBrk="1" hangingPunct="0">
              <a:lnSpc>
                <a:spcPct val="100000"/>
              </a:lnSpc>
              <a:spcBef>
                <a:spcPts val="0"/>
              </a:spcBef>
              <a:spcAft>
                <a:spcPts val="0"/>
              </a:spcAft>
              <a:buClrTx/>
              <a:buSzTx/>
              <a:tabLst/>
            </a:pPr>
            <a:r>
              <a:rPr lang="en-GB" sz="2000" b="1" dirty="0">
                <a:solidFill>
                  <a:srgbClr val="0070C0"/>
                </a:solidFill>
                <a:latin typeface="Calibri" panose="020F0502020204030204" pitchFamily="34" charset="0"/>
                <a:cs typeface="Calibri" panose="020F0502020204030204" pitchFamily="34" charset="0"/>
              </a:rPr>
              <a:t>Short 5 minute talk giving information</a:t>
            </a:r>
          </a:p>
        </p:txBody>
      </p:sp>
      <p:sp>
        <p:nvSpPr>
          <p:cNvPr id="7" name="Down Arrow Callout 6"/>
          <p:cNvSpPr/>
          <p:nvPr/>
        </p:nvSpPr>
        <p:spPr>
          <a:xfrm>
            <a:off x="3756343" y="2895240"/>
            <a:ext cx="5147629" cy="1360881"/>
          </a:xfrm>
          <a:prstGeom prst="downArrowCallout">
            <a:avLst>
              <a:gd name="adj1" fmla="val 25000"/>
              <a:gd name="adj2" fmla="val 10752"/>
              <a:gd name="adj3" fmla="val 25000"/>
              <a:gd name="adj4" fmla="val 67303"/>
            </a:avLst>
          </a:prstGeom>
          <a:solidFill>
            <a:schemeClr val="accent6">
              <a:lumMod val="20000"/>
              <a:lumOff val="80000"/>
            </a:schemeClr>
          </a:solidFill>
          <a:ln w="25400" cap="flat">
            <a:solidFill>
              <a:srgbClr val="7030A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en-GB" sz="1800" b="1" i="0" u="none" strike="noStrike" cap="none" spc="0" normalizeH="0" baseline="0" dirty="0" smtClean="0">
              <a:ln>
                <a:noFill/>
              </a:ln>
              <a:solidFill>
                <a:srgbClr val="000000"/>
              </a:solidFill>
              <a:effectLst/>
              <a:uFillTx/>
              <a:latin typeface="Arial"/>
              <a:ea typeface="Arial"/>
              <a:cs typeface="Arial"/>
              <a:sym typeface="Arial"/>
            </a:endParaRPr>
          </a:p>
          <a:p>
            <a:pPr marL="0" marR="0" indent="0" algn="ctr" defTabSz="914400" rtl="0" fontAlgn="auto" latinLnBrk="1" hangingPunct="0">
              <a:lnSpc>
                <a:spcPct val="100000"/>
              </a:lnSpc>
              <a:spcBef>
                <a:spcPts val="0"/>
              </a:spcBef>
              <a:spcAft>
                <a:spcPts val="0"/>
              </a:spcAft>
              <a:buClrTx/>
              <a:buSzTx/>
              <a:buFontTx/>
              <a:buNone/>
              <a:tabLst/>
            </a:pPr>
            <a:r>
              <a:rPr kumimoji="0" lang="en-GB" sz="1800" b="1" i="0" u="none" strike="noStrike" cap="none" spc="0" normalizeH="0" baseline="0" dirty="0" smtClean="0">
                <a:ln>
                  <a:noFill/>
                </a:ln>
                <a:solidFill>
                  <a:srgbClr val="000000"/>
                </a:solidFill>
                <a:effectLst/>
                <a:uFillTx/>
                <a:latin typeface="Arial"/>
                <a:ea typeface="Arial"/>
                <a:cs typeface="Arial"/>
                <a:sym typeface="Arial"/>
              </a:rPr>
              <a:t>What </a:t>
            </a:r>
            <a:r>
              <a:rPr kumimoji="0" lang="en-GB" sz="1800" b="1" i="0" u="none" strike="noStrike" cap="none" spc="0" normalizeH="0" baseline="0" dirty="0">
                <a:ln>
                  <a:noFill/>
                </a:ln>
                <a:solidFill>
                  <a:srgbClr val="000000"/>
                </a:solidFill>
                <a:effectLst/>
                <a:uFillTx/>
                <a:latin typeface="Arial"/>
                <a:ea typeface="Arial"/>
                <a:cs typeface="Arial"/>
                <a:sym typeface="Arial"/>
              </a:rPr>
              <a:t>is the learning  journey to get to here?</a:t>
            </a:r>
          </a:p>
          <a:p>
            <a:pPr marL="0" marR="0" indent="0" algn="ctr" defTabSz="914400" rtl="0" fontAlgn="auto" latinLnBrk="1" hangingPunct="0">
              <a:lnSpc>
                <a:spcPct val="100000"/>
              </a:lnSpc>
              <a:spcBef>
                <a:spcPts val="0"/>
              </a:spcBef>
              <a:spcAft>
                <a:spcPts val="0"/>
              </a:spcAft>
              <a:buClrTx/>
              <a:buSzTx/>
              <a:buFontTx/>
              <a:buNone/>
              <a:tabLst/>
            </a:pPr>
            <a:endParaRPr kumimoji="0" lang="en-US" sz="18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24256104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55052" y="416717"/>
            <a:ext cx="7750818"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sz="3600" b="1" dirty="0">
                <a:solidFill>
                  <a:srgbClr val="7030A0"/>
                </a:solidFill>
                <a:latin typeface="Calibri" panose="020F0502020204030204" pitchFamily="34" charset="0"/>
                <a:cs typeface="Calibri" panose="020F0502020204030204" pitchFamily="34" charset="0"/>
              </a:rPr>
              <a:t>Bringing It All Together</a:t>
            </a:r>
            <a:endParaRPr lang="en-GB" sz="3600" b="1" dirty="0" smtClean="0">
              <a:solidFill>
                <a:srgbClr val="7030A0"/>
              </a:solidFill>
              <a:latin typeface="Calibri" panose="020F0502020204030204" pitchFamily="34" charset="0"/>
              <a:cs typeface="Calibri" panose="020F0502020204030204" pitchFamily="34" charset="0"/>
            </a:endParaRPr>
          </a:p>
        </p:txBody>
      </p:sp>
      <p:sp>
        <p:nvSpPr>
          <p:cNvPr id="4" name="TextBox 3"/>
          <p:cNvSpPr txBox="1"/>
          <p:nvPr/>
        </p:nvSpPr>
        <p:spPr>
          <a:xfrm>
            <a:off x="567885" y="1682091"/>
            <a:ext cx="8162155" cy="23083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1" hangingPunct="0">
              <a:lnSpc>
                <a:spcPct val="100000"/>
              </a:lnSpc>
              <a:spcBef>
                <a:spcPts val="0"/>
              </a:spcBef>
              <a:spcAft>
                <a:spcPts val="0"/>
              </a:spcAft>
              <a:buClrTx/>
              <a:buSzTx/>
              <a:tabLst/>
            </a:pPr>
            <a:r>
              <a:rPr kumimoji="0" lang="en-GB" sz="2400" b="0" i="0" u="none" strike="noStrike" cap="none" spc="0" normalizeH="0" baseline="0" dirty="0">
                <a:ln>
                  <a:noFill/>
                </a:ln>
                <a:solidFill>
                  <a:srgbClr val="000000"/>
                </a:solidFill>
                <a:effectLst/>
                <a:uFillTx/>
                <a:latin typeface="Calibri" charset="0"/>
                <a:ea typeface="Calibri" charset="0"/>
                <a:cs typeface="Calibri" charset="0"/>
                <a:sym typeface="Arial"/>
              </a:rPr>
              <a:t>Can we build a framework which incorporates the </a:t>
            </a:r>
            <a:r>
              <a:rPr kumimoji="0" lang="en-GB" sz="2400" b="1" i="0" u="none" strike="noStrike" cap="none" spc="0" normalizeH="0" baseline="0" dirty="0" smtClean="0">
                <a:ln>
                  <a:noFill/>
                </a:ln>
                <a:solidFill>
                  <a:srgbClr val="C00000"/>
                </a:solidFill>
                <a:effectLst/>
                <a:uFillTx/>
                <a:latin typeface="Calibri" charset="0"/>
                <a:ea typeface="Calibri" charset="0"/>
                <a:cs typeface="Calibri" charset="0"/>
                <a:sym typeface="Arial"/>
              </a:rPr>
              <a:t>Significant </a:t>
            </a:r>
          </a:p>
          <a:p>
            <a:pPr marR="0" algn="l" defTabSz="914400" rtl="0" fontAlgn="auto" latinLnBrk="1" hangingPunct="0">
              <a:lnSpc>
                <a:spcPct val="100000"/>
              </a:lnSpc>
              <a:spcBef>
                <a:spcPts val="0"/>
              </a:spcBef>
              <a:spcAft>
                <a:spcPts val="0"/>
              </a:spcAft>
              <a:buClrTx/>
              <a:buSzTx/>
              <a:tabLst/>
            </a:pPr>
            <a:r>
              <a:rPr kumimoji="0" lang="en-GB" sz="2400" b="1" i="0" u="none" strike="noStrike" cap="none" spc="0" normalizeH="0" baseline="0" dirty="0" smtClean="0">
                <a:ln>
                  <a:noFill/>
                </a:ln>
                <a:solidFill>
                  <a:srgbClr val="C00000"/>
                </a:solidFill>
                <a:effectLst/>
                <a:uFillTx/>
                <a:latin typeface="Calibri" charset="0"/>
                <a:ea typeface="Calibri" charset="0"/>
                <a:cs typeface="Calibri" charset="0"/>
                <a:sym typeface="Arial"/>
              </a:rPr>
              <a:t>Aspects</a:t>
            </a:r>
            <a:r>
              <a:rPr kumimoji="0" lang="en-GB" sz="2400" b="1" i="0" u="none" strike="noStrike" cap="none" spc="0" normalizeH="0" dirty="0" smtClean="0">
                <a:ln>
                  <a:noFill/>
                </a:ln>
                <a:solidFill>
                  <a:srgbClr val="C00000"/>
                </a:solidFill>
                <a:effectLst/>
                <a:uFillTx/>
                <a:latin typeface="Calibri" charset="0"/>
                <a:ea typeface="Calibri" charset="0"/>
                <a:cs typeface="Calibri" charset="0"/>
                <a:sym typeface="Arial"/>
              </a:rPr>
              <a:t> </a:t>
            </a:r>
            <a:r>
              <a:rPr kumimoji="0" lang="en-GB" sz="2400" b="1" i="0" u="none" strike="noStrike" cap="none" spc="0" normalizeH="0" dirty="0">
                <a:ln>
                  <a:noFill/>
                </a:ln>
                <a:solidFill>
                  <a:srgbClr val="C00000"/>
                </a:solidFill>
                <a:effectLst/>
                <a:uFillTx/>
                <a:latin typeface="Calibri" charset="0"/>
                <a:ea typeface="Calibri" charset="0"/>
                <a:cs typeface="Calibri" charset="0"/>
                <a:sym typeface="Arial"/>
              </a:rPr>
              <a:t>of Learning</a:t>
            </a:r>
            <a:r>
              <a:rPr kumimoji="0" lang="en-GB" sz="2400" b="0" i="0" u="none" strike="noStrike" cap="none" spc="0" normalizeH="0" dirty="0">
                <a:ln>
                  <a:noFill/>
                </a:ln>
                <a:solidFill>
                  <a:srgbClr val="000000"/>
                </a:solidFill>
                <a:effectLst/>
                <a:uFillTx/>
                <a:latin typeface="Calibri" charset="0"/>
                <a:ea typeface="Calibri" charset="0"/>
                <a:cs typeface="Calibri" charset="0"/>
                <a:sym typeface="Arial"/>
              </a:rPr>
              <a:t> alongside </a:t>
            </a:r>
            <a:r>
              <a:rPr kumimoji="0" lang="en-GB" sz="2400" b="1" i="0" u="none" strike="noStrike" cap="none" spc="0" normalizeH="0" dirty="0">
                <a:ln>
                  <a:noFill/>
                </a:ln>
                <a:solidFill>
                  <a:srgbClr val="C00000"/>
                </a:solidFill>
                <a:effectLst/>
                <a:uFillTx/>
                <a:latin typeface="Calibri" charset="0"/>
                <a:ea typeface="Calibri" charset="0"/>
                <a:cs typeface="Calibri" charset="0"/>
                <a:sym typeface="Arial"/>
              </a:rPr>
              <a:t>Skills</a:t>
            </a:r>
            <a:r>
              <a:rPr kumimoji="0" lang="en-GB" sz="2400" b="0" i="0" u="none" strike="noStrike" cap="none" spc="0" normalizeH="0" dirty="0">
                <a:ln>
                  <a:noFill/>
                </a:ln>
                <a:solidFill>
                  <a:srgbClr val="000000"/>
                </a:solidFill>
                <a:effectLst/>
                <a:uFillTx/>
                <a:latin typeface="Calibri" charset="0"/>
                <a:ea typeface="Calibri" charset="0"/>
                <a:cs typeface="Calibri" charset="0"/>
                <a:sym typeface="Arial"/>
              </a:rPr>
              <a:t> and </a:t>
            </a:r>
            <a:r>
              <a:rPr kumimoji="0" lang="en-GB" sz="2400" b="1" i="0" u="none" strike="noStrike" cap="none" spc="0" normalizeH="0" dirty="0">
                <a:ln>
                  <a:noFill/>
                </a:ln>
                <a:solidFill>
                  <a:srgbClr val="C00000"/>
                </a:solidFill>
                <a:effectLst/>
                <a:uFillTx/>
                <a:latin typeface="Calibri" charset="0"/>
                <a:ea typeface="Calibri" charset="0"/>
                <a:cs typeface="Calibri" charset="0"/>
                <a:sym typeface="Arial"/>
              </a:rPr>
              <a:t>Wider achievement </a:t>
            </a:r>
            <a:r>
              <a:rPr kumimoji="0" lang="en-GB" sz="2400" b="0" i="0" u="none" strike="noStrike" cap="none" spc="0" normalizeH="0" dirty="0">
                <a:ln>
                  <a:noFill/>
                </a:ln>
                <a:solidFill>
                  <a:srgbClr val="000000"/>
                </a:solidFill>
                <a:effectLst/>
                <a:uFillTx/>
                <a:latin typeface="Calibri" charset="0"/>
                <a:ea typeface="Calibri" charset="0"/>
                <a:cs typeface="Calibri" charset="0"/>
                <a:sym typeface="Arial"/>
              </a:rPr>
              <a:t>  </a:t>
            </a:r>
            <a:endParaRPr kumimoji="0" lang="en-GB" sz="2400" b="0" i="0" u="none" strike="noStrike" cap="none" spc="0" normalizeH="0" dirty="0" smtClean="0">
              <a:ln>
                <a:noFill/>
              </a:ln>
              <a:solidFill>
                <a:srgbClr val="000000"/>
              </a:solidFill>
              <a:effectLst/>
              <a:uFillTx/>
              <a:latin typeface="Calibri" charset="0"/>
              <a:ea typeface="Calibri" charset="0"/>
              <a:cs typeface="Calibri" charset="0"/>
              <a:sym typeface="Arial"/>
            </a:endParaRPr>
          </a:p>
          <a:p>
            <a:pPr marR="0" algn="l" defTabSz="914400" rtl="0" fontAlgn="auto" latinLnBrk="1" hangingPunct="0">
              <a:lnSpc>
                <a:spcPct val="100000"/>
              </a:lnSpc>
              <a:spcBef>
                <a:spcPts val="0"/>
              </a:spcBef>
              <a:spcAft>
                <a:spcPts val="0"/>
              </a:spcAft>
              <a:buClrTx/>
              <a:buSzTx/>
              <a:tabLst/>
            </a:pPr>
            <a:r>
              <a:rPr kumimoji="0" lang="en-GB" sz="2400" b="0" i="0" u="none" strike="noStrike" cap="none" spc="0" normalizeH="0" dirty="0" smtClean="0">
                <a:ln>
                  <a:noFill/>
                </a:ln>
                <a:solidFill>
                  <a:srgbClr val="000000"/>
                </a:solidFill>
                <a:effectLst/>
                <a:uFillTx/>
                <a:latin typeface="Calibri" charset="0"/>
                <a:ea typeface="Calibri" charset="0"/>
                <a:cs typeface="Calibri" charset="0"/>
                <a:sym typeface="Arial"/>
              </a:rPr>
              <a:t>which </a:t>
            </a:r>
            <a:r>
              <a:rPr kumimoji="0" lang="en-GB" sz="2400" b="0" i="0" u="none" strike="noStrike" cap="none" spc="0" normalizeH="0" dirty="0">
                <a:ln>
                  <a:noFill/>
                </a:ln>
                <a:solidFill>
                  <a:srgbClr val="000000"/>
                </a:solidFill>
                <a:effectLst/>
                <a:uFillTx/>
                <a:latin typeface="Calibri" charset="0"/>
                <a:ea typeface="Calibri" charset="0"/>
                <a:cs typeface="Calibri" charset="0"/>
                <a:sym typeface="Arial"/>
              </a:rPr>
              <a:t>enables progression, challenge and a strong foundation </a:t>
            </a:r>
            <a:endParaRPr kumimoji="0" lang="en-GB" sz="2400" b="0" i="0" u="none" strike="noStrike" cap="none" spc="0" normalizeH="0" dirty="0" smtClean="0">
              <a:ln>
                <a:noFill/>
              </a:ln>
              <a:solidFill>
                <a:srgbClr val="000000"/>
              </a:solidFill>
              <a:effectLst/>
              <a:uFillTx/>
              <a:latin typeface="Calibri" charset="0"/>
              <a:ea typeface="Calibri" charset="0"/>
              <a:cs typeface="Calibri" charset="0"/>
              <a:sym typeface="Arial"/>
            </a:endParaRPr>
          </a:p>
          <a:p>
            <a:pPr marR="0" algn="l" defTabSz="914400" rtl="0" fontAlgn="auto" latinLnBrk="1" hangingPunct="0">
              <a:lnSpc>
                <a:spcPct val="100000"/>
              </a:lnSpc>
              <a:spcBef>
                <a:spcPts val="0"/>
              </a:spcBef>
              <a:spcAft>
                <a:spcPts val="0"/>
              </a:spcAft>
              <a:buClrTx/>
              <a:buSzTx/>
              <a:tabLst/>
            </a:pPr>
            <a:r>
              <a:rPr kumimoji="0" lang="en-GB" sz="2400" b="0" i="0" u="none" strike="noStrike" cap="none" spc="0" normalizeH="0" dirty="0" smtClean="0">
                <a:ln>
                  <a:noFill/>
                </a:ln>
                <a:solidFill>
                  <a:srgbClr val="000000"/>
                </a:solidFill>
                <a:effectLst/>
                <a:uFillTx/>
                <a:latin typeface="Calibri" charset="0"/>
                <a:ea typeface="Calibri" charset="0"/>
                <a:cs typeface="Calibri" charset="0"/>
                <a:sym typeface="Arial"/>
              </a:rPr>
              <a:t>for </a:t>
            </a:r>
            <a:r>
              <a:rPr kumimoji="0" lang="en-GB" sz="2400" b="0" i="0" u="none" strike="noStrike" cap="none" spc="0" normalizeH="0" dirty="0">
                <a:ln>
                  <a:noFill/>
                </a:ln>
                <a:solidFill>
                  <a:srgbClr val="000000"/>
                </a:solidFill>
                <a:effectLst/>
                <a:uFillTx/>
                <a:latin typeface="Calibri" charset="0"/>
                <a:ea typeface="Calibri" charset="0"/>
                <a:cs typeface="Calibri" charset="0"/>
                <a:sym typeface="Arial"/>
              </a:rPr>
              <a:t>the Senior Phase?</a:t>
            </a:r>
          </a:p>
          <a:p>
            <a:pPr marR="0" algn="l" defTabSz="914400" rtl="0" fontAlgn="auto" latinLnBrk="1" hangingPunct="0">
              <a:lnSpc>
                <a:spcPct val="100000"/>
              </a:lnSpc>
              <a:spcBef>
                <a:spcPts val="0"/>
              </a:spcBef>
              <a:spcAft>
                <a:spcPts val="0"/>
              </a:spcAft>
              <a:buClrTx/>
              <a:buSzTx/>
              <a:tabLst/>
            </a:pPr>
            <a:endParaRPr lang="en-GB" sz="2400" baseline="0" dirty="0">
              <a:solidFill>
                <a:srgbClr val="000000"/>
              </a:solidFill>
              <a:latin typeface="Calibri" charset="0"/>
              <a:ea typeface="Calibri" charset="0"/>
              <a:cs typeface="Calibri" charset="0"/>
            </a:endParaRPr>
          </a:p>
          <a:p>
            <a:pPr marR="0" algn="l" defTabSz="914400" rtl="0" fontAlgn="auto" latinLnBrk="1" hangingPunct="0">
              <a:lnSpc>
                <a:spcPct val="100000"/>
              </a:lnSpc>
              <a:spcBef>
                <a:spcPts val="0"/>
              </a:spcBef>
              <a:spcAft>
                <a:spcPts val="0"/>
              </a:spcAft>
              <a:buClrTx/>
              <a:buSzTx/>
              <a:tabLst/>
            </a:pPr>
            <a:r>
              <a:rPr kumimoji="0" lang="en-GB" sz="2400" b="0" i="0" u="none" strike="noStrike" cap="none" spc="0" normalizeH="0" dirty="0">
                <a:ln>
                  <a:noFill/>
                </a:ln>
                <a:solidFill>
                  <a:srgbClr val="000000"/>
                </a:solidFill>
                <a:effectLst/>
                <a:uFillTx/>
                <a:latin typeface="Calibri" charset="0"/>
                <a:ea typeface="Calibri" charset="0"/>
                <a:cs typeface="Calibri" charset="0"/>
                <a:sym typeface="Arial"/>
              </a:rPr>
              <a:t>How do we </a:t>
            </a:r>
            <a:r>
              <a:rPr kumimoji="0" lang="en-GB" sz="2400" b="1" i="0" u="none" strike="noStrike" cap="none" spc="0" normalizeH="0" dirty="0">
                <a:ln>
                  <a:noFill/>
                </a:ln>
                <a:solidFill>
                  <a:srgbClr val="7030A0"/>
                </a:solidFill>
                <a:effectLst/>
                <a:uFillTx/>
                <a:latin typeface="Calibri" charset="0"/>
                <a:ea typeface="Calibri" charset="0"/>
                <a:cs typeface="Calibri" charset="0"/>
                <a:sym typeface="Arial"/>
              </a:rPr>
              <a:t>track</a:t>
            </a:r>
            <a:r>
              <a:rPr kumimoji="0" lang="en-GB" sz="2400" b="0" i="0" u="none" strike="noStrike" cap="none" spc="0" normalizeH="0" dirty="0">
                <a:ln>
                  <a:noFill/>
                </a:ln>
                <a:solidFill>
                  <a:srgbClr val="000000"/>
                </a:solidFill>
                <a:effectLst/>
                <a:uFillTx/>
                <a:latin typeface="Calibri" charset="0"/>
                <a:ea typeface="Calibri" charset="0"/>
                <a:cs typeface="Calibri" charset="0"/>
                <a:sym typeface="Arial"/>
              </a:rPr>
              <a:t> this effectively without creating </a:t>
            </a:r>
            <a:r>
              <a:rPr kumimoji="0" lang="en-GB" sz="2400" b="1" i="0" u="none" strike="noStrike" cap="none" spc="0" normalizeH="0" dirty="0">
                <a:ln>
                  <a:noFill/>
                </a:ln>
                <a:solidFill>
                  <a:srgbClr val="7030A0"/>
                </a:solidFill>
                <a:effectLst/>
                <a:uFillTx/>
                <a:latin typeface="Calibri" charset="0"/>
                <a:ea typeface="Calibri" charset="0"/>
                <a:cs typeface="Calibri" charset="0"/>
                <a:sym typeface="Arial"/>
              </a:rPr>
              <a:t>bureaucracy</a:t>
            </a:r>
            <a:r>
              <a:rPr kumimoji="0" lang="en-GB" sz="2400" b="0" i="0" u="none" strike="noStrike" cap="none" spc="0" normalizeH="0" dirty="0">
                <a:ln>
                  <a:noFill/>
                </a:ln>
                <a:solidFill>
                  <a:srgbClr val="000000"/>
                </a:solidFill>
                <a:effectLst/>
                <a:uFillTx/>
                <a:latin typeface="Calibri" charset="0"/>
                <a:ea typeface="Calibri" charset="0"/>
                <a:cs typeface="Calibri" charset="0"/>
                <a:sym typeface="Arial"/>
              </a:rPr>
              <a:t>?</a:t>
            </a:r>
            <a:endParaRPr kumimoji="0" lang="en-GB" sz="2400" b="0" i="0" u="none" strike="noStrike" cap="none" spc="0" normalizeH="0" baseline="0" dirty="0">
              <a:ln>
                <a:noFill/>
              </a:ln>
              <a:solidFill>
                <a:srgbClr val="000000"/>
              </a:solidFill>
              <a:effectLst/>
              <a:uFillTx/>
              <a:latin typeface="Calibri" charset="0"/>
              <a:ea typeface="Calibri" charset="0"/>
              <a:cs typeface="Calibri" charset="0"/>
              <a:sym typeface="Arial"/>
            </a:endParaRPr>
          </a:p>
        </p:txBody>
      </p:sp>
      <p:pic>
        <p:nvPicPr>
          <p:cNvPr id="3" name="Picture 2"/>
          <p:cNvPicPr>
            <a:picLocks noChangeAspect="1"/>
          </p:cNvPicPr>
          <p:nvPr/>
        </p:nvPicPr>
        <p:blipFill>
          <a:blip r:embed="rId3"/>
          <a:stretch>
            <a:fillRect/>
          </a:stretch>
        </p:blipFill>
        <p:spPr>
          <a:xfrm>
            <a:off x="2650998" y="4300086"/>
            <a:ext cx="4315159" cy="2402444"/>
          </a:xfrm>
          <a:prstGeom prst="rect">
            <a:avLst/>
          </a:prstGeom>
        </p:spPr>
      </p:pic>
    </p:spTree>
    <p:extLst>
      <p:ext uri="{BB962C8B-B14F-4D97-AF65-F5344CB8AC3E}">
        <p14:creationId xmlns:p14="http://schemas.microsoft.com/office/powerpoint/2010/main" val="137226179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55052" y="416717"/>
            <a:ext cx="7750818"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sz="3600" b="1" dirty="0">
                <a:solidFill>
                  <a:srgbClr val="7030A0"/>
                </a:solidFill>
                <a:latin typeface="Calibri" panose="020F0502020204030204" pitchFamily="34" charset="0"/>
                <a:cs typeface="Calibri" panose="020F0502020204030204" pitchFamily="34" charset="0"/>
              </a:rPr>
              <a:t>Bringing It All Together</a:t>
            </a:r>
            <a:endParaRPr lang="en-GB" sz="3600" b="1" dirty="0" smtClean="0">
              <a:solidFill>
                <a:srgbClr val="7030A0"/>
              </a:solidFill>
              <a:latin typeface="Calibri" panose="020F0502020204030204" pitchFamily="34" charset="0"/>
              <a:cs typeface="Calibri" panose="020F0502020204030204" pitchFamily="34" charset="0"/>
            </a:endParaRPr>
          </a:p>
        </p:txBody>
      </p:sp>
      <p:sp>
        <p:nvSpPr>
          <p:cNvPr id="4" name="TextBox 3"/>
          <p:cNvSpPr txBox="1"/>
          <p:nvPr/>
        </p:nvSpPr>
        <p:spPr>
          <a:xfrm>
            <a:off x="503269" y="1726103"/>
            <a:ext cx="8054382" cy="23083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noAutofit/>
          </a:bodyPr>
          <a:lstStyle/>
          <a:p>
            <a:pPr marR="0" algn="l" defTabSz="914400" rtl="0" fontAlgn="auto" latinLnBrk="1" hangingPunct="0">
              <a:lnSpc>
                <a:spcPct val="100000"/>
              </a:lnSpc>
              <a:spcBef>
                <a:spcPts val="0"/>
              </a:spcBef>
              <a:spcAft>
                <a:spcPts val="0"/>
              </a:spcAft>
              <a:buClrTx/>
              <a:buSzTx/>
              <a:tabLst/>
            </a:pPr>
            <a:r>
              <a:rPr kumimoji="0" lang="en-GB" sz="2400" b="0" i="0" u="none" strike="noStrike" cap="none" spc="0" normalizeH="0" baseline="0" dirty="0">
                <a:ln>
                  <a:noFill/>
                </a:ln>
                <a:solidFill>
                  <a:srgbClr val="000000"/>
                </a:solidFill>
                <a:effectLst/>
                <a:uFillTx/>
                <a:latin typeface="Calibri" charset="0"/>
                <a:ea typeface="Calibri" charset="0"/>
                <a:cs typeface="Calibri" charset="0"/>
                <a:sym typeface="Arial"/>
              </a:rPr>
              <a:t>Can we build a framework which incorporates the </a:t>
            </a:r>
            <a:r>
              <a:rPr kumimoji="0" lang="en-GB" sz="2400" b="1" i="0" u="none" strike="noStrike" cap="none" spc="0" normalizeH="0" baseline="0" dirty="0" smtClean="0">
                <a:ln>
                  <a:noFill/>
                </a:ln>
                <a:solidFill>
                  <a:srgbClr val="C00000"/>
                </a:solidFill>
                <a:effectLst/>
                <a:uFillTx/>
                <a:latin typeface="Calibri" charset="0"/>
                <a:ea typeface="Calibri" charset="0"/>
                <a:cs typeface="Calibri" charset="0"/>
                <a:sym typeface="Arial"/>
              </a:rPr>
              <a:t>Significant </a:t>
            </a:r>
          </a:p>
          <a:p>
            <a:pPr marR="0" algn="l" defTabSz="914400" rtl="0" fontAlgn="auto" latinLnBrk="1" hangingPunct="0">
              <a:lnSpc>
                <a:spcPct val="100000"/>
              </a:lnSpc>
              <a:spcBef>
                <a:spcPts val="0"/>
              </a:spcBef>
              <a:spcAft>
                <a:spcPts val="0"/>
              </a:spcAft>
              <a:buClrTx/>
              <a:buSzTx/>
              <a:tabLst/>
            </a:pPr>
            <a:r>
              <a:rPr kumimoji="0" lang="en-GB" sz="2400" b="1" i="0" u="none" strike="noStrike" cap="none" spc="0" normalizeH="0" baseline="0" dirty="0" smtClean="0">
                <a:ln>
                  <a:noFill/>
                </a:ln>
                <a:solidFill>
                  <a:srgbClr val="C00000"/>
                </a:solidFill>
                <a:effectLst/>
                <a:uFillTx/>
                <a:latin typeface="Calibri" charset="0"/>
                <a:ea typeface="Calibri" charset="0"/>
                <a:cs typeface="Calibri" charset="0"/>
                <a:sym typeface="Arial"/>
              </a:rPr>
              <a:t>Aspects</a:t>
            </a:r>
            <a:r>
              <a:rPr kumimoji="0" lang="en-GB" sz="2400" b="1" i="0" u="none" strike="noStrike" cap="none" spc="0" normalizeH="0" dirty="0" smtClean="0">
                <a:ln>
                  <a:noFill/>
                </a:ln>
                <a:solidFill>
                  <a:srgbClr val="C00000"/>
                </a:solidFill>
                <a:effectLst/>
                <a:uFillTx/>
                <a:latin typeface="Calibri" charset="0"/>
                <a:ea typeface="Calibri" charset="0"/>
                <a:cs typeface="Calibri" charset="0"/>
                <a:sym typeface="Arial"/>
              </a:rPr>
              <a:t> </a:t>
            </a:r>
            <a:r>
              <a:rPr kumimoji="0" lang="en-GB" sz="2400" b="1" i="0" u="none" strike="noStrike" cap="none" spc="0" normalizeH="0" dirty="0">
                <a:ln>
                  <a:noFill/>
                </a:ln>
                <a:solidFill>
                  <a:srgbClr val="C00000"/>
                </a:solidFill>
                <a:effectLst/>
                <a:uFillTx/>
                <a:latin typeface="Calibri" charset="0"/>
                <a:ea typeface="Calibri" charset="0"/>
                <a:cs typeface="Calibri" charset="0"/>
                <a:sym typeface="Arial"/>
              </a:rPr>
              <a:t>of Learning</a:t>
            </a:r>
            <a:r>
              <a:rPr kumimoji="0" lang="en-GB" sz="2400" b="0" i="0" u="none" strike="noStrike" cap="none" spc="0" normalizeH="0" dirty="0">
                <a:ln>
                  <a:noFill/>
                </a:ln>
                <a:solidFill>
                  <a:srgbClr val="000000"/>
                </a:solidFill>
                <a:effectLst/>
                <a:uFillTx/>
                <a:latin typeface="Calibri" charset="0"/>
                <a:ea typeface="Calibri" charset="0"/>
                <a:cs typeface="Calibri" charset="0"/>
                <a:sym typeface="Arial"/>
              </a:rPr>
              <a:t> alongside </a:t>
            </a:r>
            <a:r>
              <a:rPr kumimoji="0" lang="en-GB" sz="2400" b="1" i="0" u="none" strike="noStrike" cap="none" spc="0" normalizeH="0" dirty="0">
                <a:ln>
                  <a:noFill/>
                </a:ln>
                <a:solidFill>
                  <a:srgbClr val="C00000"/>
                </a:solidFill>
                <a:effectLst/>
                <a:uFillTx/>
                <a:latin typeface="Calibri" charset="0"/>
                <a:ea typeface="Calibri" charset="0"/>
                <a:cs typeface="Calibri" charset="0"/>
                <a:sym typeface="Arial"/>
              </a:rPr>
              <a:t>Skills</a:t>
            </a:r>
            <a:r>
              <a:rPr kumimoji="0" lang="en-GB" sz="2400" b="0" i="0" u="none" strike="noStrike" cap="none" spc="0" normalizeH="0" dirty="0">
                <a:ln>
                  <a:noFill/>
                </a:ln>
                <a:solidFill>
                  <a:srgbClr val="000000"/>
                </a:solidFill>
                <a:effectLst/>
                <a:uFillTx/>
                <a:latin typeface="Calibri" charset="0"/>
                <a:ea typeface="Calibri" charset="0"/>
                <a:cs typeface="Calibri" charset="0"/>
                <a:sym typeface="Arial"/>
              </a:rPr>
              <a:t> and </a:t>
            </a:r>
            <a:r>
              <a:rPr kumimoji="0" lang="en-GB" sz="2400" b="1" i="0" u="none" strike="noStrike" cap="none" spc="0" normalizeH="0" dirty="0">
                <a:ln>
                  <a:noFill/>
                </a:ln>
                <a:solidFill>
                  <a:srgbClr val="C00000"/>
                </a:solidFill>
                <a:effectLst/>
                <a:uFillTx/>
                <a:latin typeface="Calibri" charset="0"/>
                <a:ea typeface="Calibri" charset="0"/>
                <a:cs typeface="Calibri" charset="0"/>
                <a:sym typeface="Arial"/>
              </a:rPr>
              <a:t>Wider </a:t>
            </a:r>
            <a:r>
              <a:rPr kumimoji="0" lang="en-GB" sz="2400" b="1" i="0" u="none" strike="noStrike" cap="none" spc="0" normalizeH="0" dirty="0" smtClean="0">
                <a:ln>
                  <a:noFill/>
                </a:ln>
                <a:solidFill>
                  <a:srgbClr val="C00000"/>
                </a:solidFill>
                <a:effectLst/>
                <a:uFillTx/>
                <a:latin typeface="Calibri" charset="0"/>
                <a:ea typeface="Calibri" charset="0"/>
                <a:cs typeface="Calibri" charset="0"/>
                <a:sym typeface="Arial"/>
              </a:rPr>
              <a:t>achievement</a:t>
            </a:r>
          </a:p>
          <a:p>
            <a:pPr marR="0" algn="l" defTabSz="914400" rtl="0" fontAlgn="auto" latinLnBrk="1" hangingPunct="0">
              <a:lnSpc>
                <a:spcPct val="100000"/>
              </a:lnSpc>
              <a:spcBef>
                <a:spcPts val="0"/>
              </a:spcBef>
              <a:spcAft>
                <a:spcPts val="0"/>
              </a:spcAft>
              <a:buClrTx/>
              <a:buSzTx/>
              <a:tabLst/>
            </a:pPr>
            <a:r>
              <a:rPr kumimoji="0" lang="en-GB" sz="2400" b="0" i="0" u="none" strike="noStrike" cap="none" spc="0" normalizeH="0" dirty="0" smtClean="0">
                <a:ln>
                  <a:noFill/>
                </a:ln>
                <a:solidFill>
                  <a:srgbClr val="000000"/>
                </a:solidFill>
                <a:effectLst/>
                <a:uFillTx/>
                <a:latin typeface="Calibri" charset="0"/>
                <a:ea typeface="Calibri" charset="0"/>
                <a:cs typeface="Calibri" charset="0"/>
                <a:sym typeface="Arial"/>
              </a:rPr>
              <a:t>which </a:t>
            </a:r>
            <a:r>
              <a:rPr kumimoji="0" lang="en-GB" sz="2400" b="0" i="0" u="none" strike="noStrike" cap="none" spc="0" normalizeH="0" dirty="0">
                <a:ln>
                  <a:noFill/>
                </a:ln>
                <a:solidFill>
                  <a:srgbClr val="000000"/>
                </a:solidFill>
                <a:effectLst/>
                <a:uFillTx/>
                <a:latin typeface="Calibri" charset="0"/>
                <a:ea typeface="Calibri" charset="0"/>
                <a:cs typeface="Calibri" charset="0"/>
                <a:sym typeface="Arial"/>
              </a:rPr>
              <a:t>enables progression, challenge and a strong foundation </a:t>
            </a:r>
            <a:endParaRPr kumimoji="0" lang="en-GB" sz="2400" b="0" i="0" u="none" strike="noStrike" cap="none" spc="0" normalizeH="0" dirty="0" smtClean="0">
              <a:ln>
                <a:noFill/>
              </a:ln>
              <a:solidFill>
                <a:srgbClr val="000000"/>
              </a:solidFill>
              <a:effectLst/>
              <a:uFillTx/>
              <a:latin typeface="Calibri" charset="0"/>
              <a:ea typeface="Calibri" charset="0"/>
              <a:cs typeface="Calibri" charset="0"/>
              <a:sym typeface="Arial"/>
            </a:endParaRPr>
          </a:p>
          <a:p>
            <a:pPr marR="0" algn="l" defTabSz="914400" rtl="0" fontAlgn="auto" latinLnBrk="1" hangingPunct="0">
              <a:lnSpc>
                <a:spcPct val="100000"/>
              </a:lnSpc>
              <a:spcBef>
                <a:spcPts val="0"/>
              </a:spcBef>
              <a:spcAft>
                <a:spcPts val="0"/>
              </a:spcAft>
              <a:buClrTx/>
              <a:buSzTx/>
              <a:tabLst/>
            </a:pPr>
            <a:r>
              <a:rPr kumimoji="0" lang="en-GB" sz="2400" b="0" i="0" u="none" strike="noStrike" cap="none" spc="0" normalizeH="0" dirty="0" smtClean="0">
                <a:ln>
                  <a:noFill/>
                </a:ln>
                <a:solidFill>
                  <a:srgbClr val="000000"/>
                </a:solidFill>
                <a:effectLst/>
                <a:uFillTx/>
                <a:latin typeface="Calibri" charset="0"/>
                <a:ea typeface="Calibri" charset="0"/>
                <a:cs typeface="Calibri" charset="0"/>
                <a:sym typeface="Arial"/>
              </a:rPr>
              <a:t>for </a:t>
            </a:r>
            <a:r>
              <a:rPr kumimoji="0" lang="en-GB" sz="2400" b="0" i="0" u="none" strike="noStrike" cap="none" spc="0" normalizeH="0" dirty="0">
                <a:ln>
                  <a:noFill/>
                </a:ln>
                <a:solidFill>
                  <a:srgbClr val="000000"/>
                </a:solidFill>
                <a:effectLst/>
                <a:uFillTx/>
                <a:latin typeface="Calibri" charset="0"/>
                <a:ea typeface="Calibri" charset="0"/>
                <a:cs typeface="Calibri" charset="0"/>
                <a:sym typeface="Arial"/>
              </a:rPr>
              <a:t>the Senior Phase?</a:t>
            </a:r>
          </a:p>
          <a:p>
            <a:pPr marR="0" algn="l" defTabSz="914400" rtl="0" fontAlgn="auto" latinLnBrk="1" hangingPunct="0">
              <a:lnSpc>
                <a:spcPct val="100000"/>
              </a:lnSpc>
              <a:spcBef>
                <a:spcPts val="0"/>
              </a:spcBef>
              <a:spcAft>
                <a:spcPts val="0"/>
              </a:spcAft>
              <a:buClrTx/>
              <a:buSzTx/>
              <a:tabLst/>
            </a:pPr>
            <a:endParaRPr lang="en-GB" sz="2400" baseline="0" dirty="0">
              <a:solidFill>
                <a:srgbClr val="000000"/>
              </a:solidFill>
              <a:latin typeface="Calibri" charset="0"/>
              <a:ea typeface="Calibri" charset="0"/>
              <a:cs typeface="Calibri" charset="0"/>
            </a:endParaRPr>
          </a:p>
          <a:p>
            <a:pPr marR="0" algn="l" defTabSz="914400" rtl="0" fontAlgn="auto" latinLnBrk="1" hangingPunct="0">
              <a:lnSpc>
                <a:spcPct val="100000"/>
              </a:lnSpc>
              <a:spcBef>
                <a:spcPts val="0"/>
              </a:spcBef>
              <a:spcAft>
                <a:spcPts val="0"/>
              </a:spcAft>
              <a:buClrTx/>
              <a:buSzTx/>
              <a:tabLst/>
            </a:pPr>
            <a:r>
              <a:rPr kumimoji="0" lang="en-GB" sz="2400" b="0" i="0" u="none" strike="noStrike" cap="none" spc="0" normalizeH="0" dirty="0">
                <a:ln>
                  <a:noFill/>
                </a:ln>
                <a:solidFill>
                  <a:srgbClr val="000000"/>
                </a:solidFill>
                <a:effectLst/>
                <a:uFillTx/>
                <a:latin typeface="Calibri" charset="0"/>
                <a:ea typeface="Calibri" charset="0"/>
                <a:cs typeface="Calibri" charset="0"/>
                <a:sym typeface="Arial"/>
              </a:rPr>
              <a:t>How do we </a:t>
            </a:r>
            <a:r>
              <a:rPr kumimoji="0" lang="en-GB" sz="2400" b="1" i="0" u="none" strike="noStrike" cap="none" spc="0" normalizeH="0" dirty="0">
                <a:ln>
                  <a:noFill/>
                </a:ln>
                <a:solidFill>
                  <a:srgbClr val="7030A0"/>
                </a:solidFill>
                <a:effectLst/>
                <a:uFillTx/>
                <a:latin typeface="Calibri" charset="0"/>
                <a:ea typeface="Calibri" charset="0"/>
                <a:cs typeface="Calibri" charset="0"/>
                <a:sym typeface="Arial"/>
              </a:rPr>
              <a:t>track</a:t>
            </a:r>
            <a:r>
              <a:rPr kumimoji="0" lang="en-GB" sz="2400" b="0" i="0" u="none" strike="noStrike" cap="none" spc="0" normalizeH="0" dirty="0">
                <a:ln>
                  <a:noFill/>
                </a:ln>
                <a:solidFill>
                  <a:srgbClr val="000000"/>
                </a:solidFill>
                <a:effectLst/>
                <a:uFillTx/>
                <a:latin typeface="Calibri" charset="0"/>
                <a:ea typeface="Calibri" charset="0"/>
                <a:cs typeface="Calibri" charset="0"/>
                <a:sym typeface="Arial"/>
              </a:rPr>
              <a:t> this effectively without </a:t>
            </a:r>
            <a:r>
              <a:rPr kumimoji="0" lang="en-GB" sz="2400" b="0" i="0" u="none" strike="noStrike" cap="none" spc="0" normalizeH="0" dirty="0" smtClean="0">
                <a:ln>
                  <a:noFill/>
                </a:ln>
                <a:solidFill>
                  <a:srgbClr val="000000"/>
                </a:solidFill>
                <a:effectLst/>
                <a:uFillTx/>
                <a:latin typeface="Calibri" charset="0"/>
                <a:ea typeface="Calibri" charset="0"/>
                <a:cs typeface="Calibri" charset="0"/>
                <a:sym typeface="Arial"/>
              </a:rPr>
              <a:t>creating </a:t>
            </a:r>
            <a:r>
              <a:rPr kumimoji="0" lang="en-GB" sz="2400" b="1" i="0" u="none" strike="noStrike" cap="none" spc="0" normalizeH="0" dirty="0">
                <a:ln>
                  <a:noFill/>
                </a:ln>
                <a:solidFill>
                  <a:srgbClr val="7030A0"/>
                </a:solidFill>
                <a:effectLst/>
                <a:uFillTx/>
                <a:latin typeface="Calibri" charset="0"/>
                <a:ea typeface="Calibri" charset="0"/>
                <a:cs typeface="Calibri" charset="0"/>
                <a:sym typeface="Arial"/>
              </a:rPr>
              <a:t>bureaucracy</a:t>
            </a:r>
            <a:r>
              <a:rPr kumimoji="0" lang="en-GB" sz="2400" b="0" i="0" u="none" strike="noStrike" cap="none" spc="0" normalizeH="0" dirty="0">
                <a:ln>
                  <a:noFill/>
                </a:ln>
                <a:solidFill>
                  <a:srgbClr val="000000"/>
                </a:solidFill>
                <a:effectLst/>
                <a:uFillTx/>
                <a:latin typeface="Calibri" charset="0"/>
                <a:ea typeface="Calibri" charset="0"/>
                <a:cs typeface="Calibri" charset="0"/>
                <a:sym typeface="Arial"/>
              </a:rPr>
              <a:t>?</a:t>
            </a:r>
            <a:endParaRPr kumimoji="0" lang="en-GB" sz="2400" b="0" i="0" u="none" strike="noStrike" cap="none" spc="0" normalizeH="0" baseline="0" dirty="0">
              <a:ln>
                <a:noFill/>
              </a:ln>
              <a:solidFill>
                <a:srgbClr val="000000"/>
              </a:solidFill>
              <a:effectLst/>
              <a:uFillTx/>
              <a:latin typeface="Calibri" charset="0"/>
              <a:ea typeface="Calibri" charset="0"/>
              <a:cs typeface="Calibri" charset="0"/>
              <a:sym typeface="Arial"/>
            </a:endParaRPr>
          </a:p>
        </p:txBody>
      </p:sp>
      <p:pic>
        <p:nvPicPr>
          <p:cNvPr id="2" name="Picture 1"/>
          <p:cNvPicPr>
            <a:picLocks noChangeAspect="1"/>
          </p:cNvPicPr>
          <p:nvPr/>
        </p:nvPicPr>
        <p:blipFill rotWithShape="1">
          <a:blip r:embed="rId3"/>
          <a:srcRect t="22440" b="29043"/>
          <a:stretch/>
        </p:blipFill>
        <p:spPr>
          <a:xfrm rot="20215339">
            <a:off x="634515" y="2405164"/>
            <a:ext cx="7194451" cy="1697394"/>
          </a:xfrm>
          <a:prstGeom prst="rect">
            <a:avLst/>
          </a:prstGeom>
          <a:noFill/>
          <a:effectLst>
            <a:outerShdw blurRad="50800" dist="50800" dir="5400000" algn="ctr" rotWithShape="0">
              <a:srgbClr val="000000"/>
            </a:outerShdw>
          </a:effectLst>
        </p:spPr>
      </p:pic>
      <p:sp>
        <p:nvSpPr>
          <p:cNvPr id="3" name="TextBox 2"/>
          <p:cNvSpPr txBox="1"/>
          <p:nvPr/>
        </p:nvSpPr>
        <p:spPr>
          <a:xfrm>
            <a:off x="7976103" y="4282289"/>
            <a:ext cx="9239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norm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3613501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646" y="4163794"/>
            <a:ext cx="4860032" cy="2333646"/>
          </a:xfrm>
          <a:prstGeom prst="rect">
            <a:avLst/>
          </a:prstGeom>
          <a:effectLst>
            <a:softEdge rad="63500"/>
          </a:effectLst>
        </p:spPr>
      </p:pic>
      <p:sp>
        <p:nvSpPr>
          <p:cNvPr id="4" name="TextBox 3"/>
          <p:cNvSpPr txBox="1"/>
          <p:nvPr/>
        </p:nvSpPr>
        <p:spPr>
          <a:xfrm>
            <a:off x="468312" y="1052513"/>
            <a:ext cx="8425851" cy="2092881"/>
          </a:xfrm>
          <a:prstGeom prst="rect">
            <a:avLst/>
          </a:prstGeom>
          <a:noFill/>
        </p:spPr>
        <p:txBody>
          <a:bodyPr wrap="square">
            <a:spAutoFit/>
          </a:bodyPr>
          <a:lstStyle/>
          <a:p>
            <a:pPr algn="just">
              <a:defRPr/>
            </a:pPr>
            <a:r>
              <a:rPr lang="en-GB" sz="2600" b="1" dirty="0">
                <a:solidFill>
                  <a:srgbClr val="0070C0"/>
                </a:solidFill>
                <a:latin typeface="Calibri" charset="0"/>
                <a:ea typeface="Calibri" charset="0"/>
                <a:cs typeface="Calibri" charset="0"/>
              </a:rPr>
              <a:t>We need to ensure the BGE is not the poor neighbour but in fact a </a:t>
            </a:r>
            <a:r>
              <a:rPr lang="en-GB" sz="2600" b="1" dirty="0">
                <a:solidFill>
                  <a:srgbClr val="C00000"/>
                </a:solidFill>
                <a:latin typeface="Calibri" charset="0"/>
                <a:ea typeface="Calibri" charset="0"/>
                <a:cs typeface="Calibri" charset="0"/>
              </a:rPr>
              <a:t>relevant</a:t>
            </a:r>
            <a:r>
              <a:rPr lang="en-GB" sz="2600" b="1" dirty="0">
                <a:solidFill>
                  <a:srgbClr val="0070C0"/>
                </a:solidFill>
                <a:latin typeface="Calibri" charset="0"/>
                <a:ea typeface="Calibri" charset="0"/>
                <a:cs typeface="Calibri" charset="0"/>
              </a:rPr>
              <a:t>, </a:t>
            </a:r>
            <a:r>
              <a:rPr lang="en-GB" sz="2600" b="1" dirty="0">
                <a:solidFill>
                  <a:srgbClr val="C00000"/>
                </a:solidFill>
                <a:latin typeface="Calibri" charset="0"/>
                <a:ea typeface="Calibri" charset="0"/>
                <a:cs typeface="Calibri" charset="0"/>
              </a:rPr>
              <a:t>exciting</a:t>
            </a:r>
            <a:r>
              <a:rPr lang="en-GB" sz="2600" b="1" dirty="0">
                <a:solidFill>
                  <a:srgbClr val="0070C0"/>
                </a:solidFill>
                <a:latin typeface="Calibri" charset="0"/>
                <a:ea typeface="Calibri" charset="0"/>
                <a:cs typeface="Calibri" charset="0"/>
              </a:rPr>
              <a:t> and </a:t>
            </a:r>
            <a:r>
              <a:rPr lang="en-GB" sz="2600" b="1" dirty="0">
                <a:solidFill>
                  <a:srgbClr val="C00000"/>
                </a:solidFill>
                <a:latin typeface="Calibri" charset="0"/>
                <a:ea typeface="Calibri" charset="0"/>
                <a:cs typeface="Calibri" charset="0"/>
              </a:rPr>
              <a:t>challenging</a:t>
            </a:r>
            <a:r>
              <a:rPr lang="en-GB" sz="2600" b="1" dirty="0">
                <a:solidFill>
                  <a:srgbClr val="0070C0"/>
                </a:solidFill>
                <a:latin typeface="Calibri" charset="0"/>
                <a:ea typeface="Calibri" charset="0"/>
                <a:cs typeface="Calibri" charset="0"/>
              </a:rPr>
              <a:t> experience which paves the way for a </a:t>
            </a:r>
            <a:r>
              <a:rPr lang="en-GB" sz="2600" b="1" dirty="0">
                <a:solidFill>
                  <a:srgbClr val="C00000"/>
                </a:solidFill>
                <a:latin typeface="Calibri" charset="0"/>
                <a:ea typeface="Calibri" charset="0"/>
                <a:cs typeface="Calibri" charset="0"/>
              </a:rPr>
              <a:t>successful</a:t>
            </a:r>
            <a:r>
              <a:rPr lang="en-GB" sz="2600" b="1" dirty="0">
                <a:solidFill>
                  <a:srgbClr val="0070C0"/>
                </a:solidFill>
                <a:latin typeface="Calibri" charset="0"/>
                <a:ea typeface="Calibri" charset="0"/>
                <a:cs typeface="Calibri" charset="0"/>
              </a:rPr>
              <a:t> Senior Phase.</a:t>
            </a:r>
          </a:p>
          <a:p>
            <a:pPr algn="ctr">
              <a:defRPr/>
            </a:pPr>
            <a:endParaRPr lang="en-GB" sz="2600" b="1" dirty="0">
              <a:solidFill>
                <a:srgbClr val="0070C0"/>
              </a:solidFill>
              <a:latin typeface="Calibri" charset="0"/>
              <a:ea typeface="Calibri" charset="0"/>
              <a:cs typeface="Calibri" charset="0"/>
            </a:endParaRPr>
          </a:p>
          <a:p>
            <a:pPr algn="ctr">
              <a:defRPr/>
            </a:pPr>
            <a:r>
              <a:rPr lang="en-GB" sz="2600" b="1" dirty="0">
                <a:solidFill>
                  <a:srgbClr val="0070C0"/>
                </a:solidFill>
                <a:latin typeface="Calibri" charset="0"/>
                <a:ea typeface="Calibri" charset="0"/>
                <a:cs typeface="Calibri" charset="0"/>
              </a:rPr>
              <a:t>If we get this right then we have risen to the challenge!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21"/>
          <p:cNvSpPr/>
          <p:nvPr/>
        </p:nvSpPr>
        <p:spPr>
          <a:xfrm>
            <a:off x="1026314" y="823121"/>
            <a:ext cx="5635185" cy="280076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4900">
                <a:solidFill>
                  <a:srgbClr val="333399"/>
                </a:solidFill>
              </a:defRPr>
            </a:lvl1pPr>
          </a:lstStyle>
          <a:p>
            <a:pPr lvl="0">
              <a:defRPr sz="1800">
                <a:solidFill>
                  <a:srgbClr val="000000"/>
                </a:solidFill>
              </a:defRPr>
            </a:pPr>
            <a:r>
              <a:rPr lang="en-GB" sz="4400" dirty="0" smtClean="0">
                <a:solidFill>
                  <a:srgbClr val="333399"/>
                </a:solidFill>
                <a:latin typeface="Calibri" charset="0"/>
                <a:ea typeface="Calibri" charset="0"/>
                <a:cs typeface="Calibri" charset="0"/>
              </a:rPr>
              <a:t>How do we make the </a:t>
            </a:r>
            <a:r>
              <a:rPr sz="4400" dirty="0" smtClean="0">
                <a:solidFill>
                  <a:srgbClr val="333399"/>
                </a:solidFill>
                <a:latin typeface="Calibri" charset="0"/>
                <a:ea typeface="Calibri" charset="0"/>
                <a:cs typeface="Calibri" charset="0"/>
              </a:rPr>
              <a:t>best </a:t>
            </a:r>
            <a:r>
              <a:rPr sz="4400" dirty="0">
                <a:solidFill>
                  <a:srgbClr val="333399"/>
                </a:solidFill>
                <a:latin typeface="Calibri" charset="0"/>
                <a:ea typeface="Calibri" charset="0"/>
                <a:cs typeface="Calibri" charset="0"/>
              </a:rPr>
              <a:t>use of the tools we have in </a:t>
            </a:r>
            <a:r>
              <a:rPr lang="en-GB" sz="4400" dirty="0" smtClean="0">
                <a:solidFill>
                  <a:srgbClr val="333399"/>
                </a:solidFill>
                <a:latin typeface="Calibri" charset="0"/>
                <a:ea typeface="Calibri" charset="0"/>
                <a:cs typeface="Calibri" charset="0"/>
              </a:rPr>
              <a:t>Curriculum for Excellence?</a:t>
            </a:r>
            <a:endParaRPr sz="4400" dirty="0">
              <a:solidFill>
                <a:srgbClr val="333399"/>
              </a:solidFill>
              <a:latin typeface="Calibri" charset="0"/>
              <a:ea typeface="Calibri" charset="0"/>
              <a:cs typeface="Calibri" charset="0"/>
            </a:endParaRPr>
          </a:p>
        </p:txBody>
      </p:sp>
      <p:pic>
        <p:nvPicPr>
          <p:cNvPr id="22" name="IMG_0430.jpeg"/>
          <p:cNvPicPr/>
          <p:nvPr/>
        </p:nvPicPr>
        <p:blipFill>
          <a:blip r:embed="rId2">
            <a:extLst/>
          </a:blip>
          <a:stretch>
            <a:fillRect/>
          </a:stretch>
        </p:blipFill>
        <p:spPr>
          <a:xfrm>
            <a:off x="5511895" y="3943530"/>
            <a:ext cx="2868438" cy="192625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17538" y="766763"/>
            <a:ext cx="4560390" cy="1392543"/>
          </a:xfrm>
          <a:solidFill>
            <a:schemeClr val="bg1">
              <a:alpha val="95000"/>
            </a:schemeClr>
          </a:solidFill>
          <a:ln>
            <a:solidFill>
              <a:schemeClr val="tx1"/>
            </a:solidFill>
          </a:ln>
        </p:spPr>
        <p:txBody>
          <a:bodyPr rtlCol="0">
            <a:noAutofit/>
          </a:bodyPr>
          <a:lstStyle/>
          <a:p>
            <a:pPr algn="ctr" eaLnBrk="1" fontAlgn="auto" hangingPunct="1">
              <a:spcAft>
                <a:spcPts val="0"/>
              </a:spcAft>
              <a:defRPr/>
            </a:pPr>
            <a:r>
              <a:rPr lang="en-GB" sz="3600" b="1" dirty="0" smtClean="0">
                <a:solidFill>
                  <a:schemeClr val="accent1">
                    <a:lumMod val="50000"/>
                  </a:schemeClr>
                </a:solidFill>
                <a:latin typeface="Calibri" charset="0"/>
                <a:ea typeface="Calibri" charset="0"/>
                <a:cs typeface="Calibri" charset="0"/>
              </a:rPr>
              <a:t>What Opportunities Are Arising?</a:t>
            </a:r>
          </a:p>
        </p:txBody>
      </p:sp>
      <p:pic>
        <p:nvPicPr>
          <p:cNvPr id="61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4608" y="2814351"/>
            <a:ext cx="33845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3187" y="281734"/>
            <a:ext cx="8034391" cy="52014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GB" sz="2800" b="1" dirty="0" smtClean="0">
                <a:solidFill>
                  <a:schemeClr val="accent2">
                    <a:lumMod val="60000"/>
                    <a:lumOff val="40000"/>
                  </a:schemeClr>
                </a:solidFill>
                <a:latin typeface="Calibri" panose="020F0502020204030204" pitchFamily="34" charset="0"/>
                <a:cs typeface="Calibri" panose="020F0502020204030204" pitchFamily="34" charset="0"/>
              </a:rPr>
              <a:t>Broad General Education</a:t>
            </a:r>
          </a:p>
          <a:p>
            <a:pPr marL="0" marR="0" indent="0" algn="l" defTabSz="914400" rtl="0" fontAlgn="auto" latinLnBrk="1" hangingPunct="0">
              <a:lnSpc>
                <a:spcPct val="100000"/>
              </a:lnSpc>
              <a:spcBef>
                <a:spcPts val="0"/>
              </a:spcBef>
              <a:spcAft>
                <a:spcPts val="0"/>
              </a:spcAft>
              <a:buClrTx/>
              <a:buSzTx/>
              <a:buFontTx/>
              <a:buNone/>
              <a:tabLst/>
            </a:pPr>
            <a:endParaRPr kumimoji="0" lang="en-GB"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Arial"/>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GB" sz="2800" dirty="0" smtClean="0">
                <a:solidFill>
                  <a:srgbClr val="000000"/>
                </a:solidFill>
                <a:latin typeface="Calibri" panose="020F0502020204030204" pitchFamily="34" charset="0"/>
                <a:cs typeface="Calibri" panose="020F0502020204030204" pitchFamily="34" charset="0"/>
              </a:rPr>
              <a:t>Breadth</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lang="en-GB" sz="2800" dirty="0" smtClean="0">
              <a:solidFill>
                <a:srgbClr val="000000"/>
              </a:solidFill>
              <a:latin typeface="Calibri" panose="020F0502020204030204" pitchFamily="34" charset="0"/>
              <a:cs typeface="Calibri" panose="020F0502020204030204" pitchFamily="34" charset="0"/>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GB" sz="2800" b="0" i="0" u="none" strike="noStrike" cap="none" spc="0" normalizeH="0" baseline="0" dirty="0" smtClean="0">
                <a:ln>
                  <a:noFill/>
                </a:ln>
                <a:solidFill>
                  <a:srgbClr val="000000"/>
                </a:solidFill>
                <a:effectLst/>
                <a:uFillTx/>
                <a:latin typeface="Calibri" panose="020F0502020204030204" pitchFamily="34" charset="0"/>
                <a:cs typeface="Calibri" panose="020F0502020204030204" pitchFamily="34" charset="0"/>
                <a:sym typeface="Arial"/>
              </a:rPr>
              <a:t>Balance</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GB" sz="2800" b="0" i="0" u="none" strike="noStrike" cap="none" spc="0" normalizeH="0" baseline="0" dirty="0" smtClean="0">
              <a:ln>
                <a:noFill/>
              </a:ln>
              <a:solidFill>
                <a:srgbClr val="000000"/>
              </a:solidFill>
              <a:effectLst/>
              <a:uFillTx/>
              <a:latin typeface="Calibri" panose="020F0502020204030204" pitchFamily="34" charset="0"/>
              <a:cs typeface="Calibri" panose="020F0502020204030204" pitchFamily="34" charset="0"/>
              <a:sym typeface="Arial"/>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GB" sz="2800" dirty="0" smtClean="0">
                <a:solidFill>
                  <a:srgbClr val="000000"/>
                </a:solidFill>
                <a:latin typeface="Calibri" panose="020F0502020204030204" pitchFamily="34" charset="0"/>
                <a:cs typeface="Calibri" panose="020F0502020204030204" pitchFamily="34" charset="0"/>
              </a:rPr>
              <a:t>Choice as appropriate</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lang="en-GB" sz="2800" dirty="0" smtClean="0">
              <a:solidFill>
                <a:srgbClr val="000000"/>
              </a:solidFill>
              <a:latin typeface="Calibri" panose="020F0502020204030204" pitchFamily="34" charset="0"/>
              <a:cs typeface="Calibri" panose="020F0502020204030204" pitchFamily="34" charset="0"/>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GB" sz="2800" dirty="0" smtClean="0">
                <a:solidFill>
                  <a:srgbClr val="000000"/>
                </a:solidFill>
                <a:latin typeface="Calibri" panose="020F0502020204030204" pitchFamily="34" charset="0"/>
                <a:cs typeface="Calibri" panose="020F0502020204030204" pitchFamily="34" charset="0"/>
              </a:rPr>
              <a:t>Ongoing skills development</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lang="en-GB" sz="2800" dirty="0" smtClean="0">
              <a:solidFill>
                <a:srgbClr val="000000"/>
              </a:solidFill>
              <a:latin typeface="Calibri" panose="020F0502020204030204" pitchFamily="34" charset="0"/>
              <a:cs typeface="Calibri" panose="020F0502020204030204" pitchFamily="34" charset="0"/>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GB" sz="2800" b="0" i="0" u="none" strike="noStrike" cap="none" spc="0" normalizeH="0" baseline="0" dirty="0" smtClean="0">
                <a:ln>
                  <a:noFill/>
                </a:ln>
                <a:solidFill>
                  <a:srgbClr val="000000"/>
                </a:solidFill>
                <a:effectLst/>
                <a:uFillTx/>
                <a:latin typeface="Calibri" panose="020F0502020204030204" pitchFamily="34" charset="0"/>
                <a:cs typeface="Calibri" panose="020F0502020204030204" pitchFamily="34" charset="0"/>
                <a:sym typeface="Arial"/>
              </a:rPr>
              <a:t>IDL in its truest form</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GB" sz="2400" b="0" i="0" u="none" strike="noStrike" cap="none" spc="0" normalizeH="0" baseline="0" dirty="0">
              <a:ln>
                <a:noFill/>
              </a:ln>
              <a:solidFill>
                <a:srgbClr val="000000"/>
              </a:solidFill>
              <a:effectLst/>
              <a:uFillTx/>
              <a:sym typeface="Arial"/>
            </a:endParaRPr>
          </a:p>
        </p:txBody>
      </p:sp>
      <p:pic>
        <p:nvPicPr>
          <p:cNvPr id="4" name="Picture 3"/>
          <p:cNvPicPr>
            <a:picLocks noChangeAspect="1"/>
          </p:cNvPicPr>
          <p:nvPr/>
        </p:nvPicPr>
        <p:blipFill>
          <a:blip r:embed="rId2"/>
          <a:stretch>
            <a:fillRect/>
          </a:stretch>
        </p:blipFill>
        <p:spPr>
          <a:xfrm>
            <a:off x="5519890" y="1276056"/>
            <a:ext cx="2514671" cy="1802972"/>
          </a:xfrm>
          <a:prstGeom prst="rect">
            <a:avLst/>
          </a:prstGeom>
        </p:spPr>
      </p:pic>
      <p:sp>
        <p:nvSpPr>
          <p:cNvPr id="6" name="Rectangle 5"/>
          <p:cNvSpPr/>
          <p:nvPr/>
        </p:nvSpPr>
        <p:spPr>
          <a:xfrm rot="21018172">
            <a:off x="2527628" y="4882992"/>
            <a:ext cx="6340197" cy="1200329"/>
          </a:xfrm>
          <a:prstGeom prst="rect">
            <a:avLst/>
          </a:prstGeom>
          <a:noFill/>
        </p:spPr>
        <p:txBody>
          <a:bodyPr wrap="none" lIns="91440" tIns="45720" rIns="91440" bIns="45720">
            <a:spAutoFit/>
          </a:bodyPr>
          <a:lstStyle/>
          <a:p>
            <a:pPr algn="ctr"/>
            <a:r>
              <a:rPr lang="en-US" sz="7200" b="1" cap="none" spc="0" dirty="0" smtClean="0">
                <a:ln w="22225">
                  <a:solidFill>
                    <a:schemeClr val="accent2"/>
                  </a:solidFill>
                  <a:prstDash val="solid"/>
                </a:ln>
                <a:solidFill>
                  <a:schemeClr val="accent2">
                    <a:lumMod val="40000"/>
                    <a:lumOff val="60000"/>
                  </a:schemeClr>
                </a:solidFill>
                <a:effectLst/>
              </a:rPr>
              <a:t>Connections?</a:t>
            </a:r>
            <a:endParaRPr lang="en-US" sz="72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69505027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3187" y="614337"/>
            <a:ext cx="8034391" cy="13234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GB" sz="2800" b="1" dirty="0" smtClean="0">
                <a:solidFill>
                  <a:schemeClr val="accent2">
                    <a:lumMod val="60000"/>
                    <a:lumOff val="40000"/>
                  </a:schemeClr>
                </a:solidFill>
                <a:latin typeface="Calibri" panose="020F0502020204030204" pitchFamily="34" charset="0"/>
                <a:cs typeface="Calibri" panose="020F0502020204030204" pitchFamily="34" charset="0"/>
              </a:rPr>
              <a:t>So How Can We Approach This?</a:t>
            </a:r>
          </a:p>
          <a:p>
            <a:pPr marL="0" marR="0" indent="0" algn="l" defTabSz="914400" rtl="0" fontAlgn="auto" latinLnBrk="1" hangingPunct="0">
              <a:lnSpc>
                <a:spcPct val="100000"/>
              </a:lnSpc>
              <a:spcBef>
                <a:spcPts val="0"/>
              </a:spcBef>
              <a:spcAft>
                <a:spcPts val="0"/>
              </a:spcAft>
              <a:buClrTx/>
              <a:buSzTx/>
              <a:buFontTx/>
              <a:buNone/>
              <a:tabLst/>
            </a:pPr>
            <a:endParaRPr kumimoji="0" lang="en-GB"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Arial"/>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GB" sz="2400" b="0" i="0" u="none" strike="noStrike" cap="none" spc="0" normalizeH="0" baseline="0" dirty="0">
              <a:ln>
                <a:noFill/>
              </a:ln>
              <a:solidFill>
                <a:schemeClr val="tx1"/>
              </a:solidFill>
              <a:effectLst/>
              <a:uFillTx/>
              <a:sym typeface="Arial"/>
            </a:endParaRPr>
          </a:p>
        </p:txBody>
      </p:sp>
      <p:pic>
        <p:nvPicPr>
          <p:cNvPr id="3" name="Picture 2"/>
          <p:cNvPicPr>
            <a:picLocks noChangeAspect="1"/>
          </p:cNvPicPr>
          <p:nvPr/>
        </p:nvPicPr>
        <p:blipFill>
          <a:blip r:embed="rId2"/>
          <a:stretch>
            <a:fillRect/>
          </a:stretch>
        </p:blipFill>
        <p:spPr>
          <a:xfrm>
            <a:off x="3791408" y="1728454"/>
            <a:ext cx="4711795" cy="3305289"/>
          </a:xfrm>
          <a:prstGeom prst="rect">
            <a:avLst/>
          </a:prstGeom>
        </p:spPr>
      </p:pic>
      <p:sp>
        <p:nvSpPr>
          <p:cNvPr id="5" name="TextBox 4"/>
          <p:cNvSpPr txBox="1"/>
          <p:nvPr/>
        </p:nvSpPr>
        <p:spPr>
          <a:xfrm>
            <a:off x="2118224" y="3937437"/>
            <a:ext cx="1637626"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GB" sz="2400" b="1" dirty="0" smtClean="0">
                <a:solidFill>
                  <a:srgbClr val="000000"/>
                </a:solidFill>
                <a:latin typeface="Calibri" panose="020F0502020204030204" pitchFamily="34" charset="0"/>
                <a:cs typeface="Calibri" panose="020F0502020204030204" pitchFamily="34" charset="0"/>
              </a:rPr>
              <a:t>S1 &amp; S2 BGE</a:t>
            </a:r>
            <a:endParaRPr kumimoji="0" lang="en-GB" sz="24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Arial"/>
            </a:endParaRPr>
          </a:p>
        </p:txBody>
      </p:sp>
      <p:sp>
        <p:nvSpPr>
          <p:cNvPr id="7" name="TextBox 6"/>
          <p:cNvSpPr txBox="1"/>
          <p:nvPr/>
        </p:nvSpPr>
        <p:spPr>
          <a:xfrm>
            <a:off x="2118224" y="1937774"/>
            <a:ext cx="2658739"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GB" sz="2400" b="1" dirty="0" smtClean="0">
                <a:solidFill>
                  <a:srgbClr val="000000"/>
                </a:solidFill>
                <a:latin typeface="Calibri" panose="020F0502020204030204" pitchFamily="34" charset="0"/>
                <a:cs typeface="Calibri" panose="020F0502020204030204" pitchFamily="34" charset="0"/>
              </a:rPr>
              <a:t>Positive Destination</a:t>
            </a:r>
            <a:endParaRPr kumimoji="0" lang="en-GB" sz="24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Arial"/>
            </a:endParaRPr>
          </a:p>
        </p:txBody>
      </p:sp>
      <p:cxnSp>
        <p:nvCxnSpPr>
          <p:cNvPr id="9" name="Straight Arrow Connector 8"/>
          <p:cNvCxnSpPr/>
          <p:nvPr/>
        </p:nvCxnSpPr>
        <p:spPr>
          <a:xfrm>
            <a:off x="4812521" y="2168605"/>
            <a:ext cx="812447" cy="1"/>
          </a:xfrm>
          <a:prstGeom prst="straightConnector1">
            <a:avLst/>
          </a:prstGeom>
          <a:noFill/>
          <a:ln w="50800" cap="flat">
            <a:solidFill>
              <a:schemeClr val="accent4"/>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0" name="Straight Arrow Connector 9"/>
          <p:cNvCxnSpPr/>
          <p:nvPr/>
        </p:nvCxnSpPr>
        <p:spPr>
          <a:xfrm>
            <a:off x="3791408" y="4168268"/>
            <a:ext cx="683662" cy="0"/>
          </a:xfrm>
          <a:prstGeom prst="straightConnector1">
            <a:avLst/>
          </a:prstGeom>
          <a:noFill/>
          <a:ln w="50800" cap="flat">
            <a:solidFill>
              <a:schemeClr val="accent4"/>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93657585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010" y="4870418"/>
            <a:ext cx="359033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GB" sz="2400" b="1" dirty="0" smtClean="0">
                <a:solidFill>
                  <a:srgbClr val="000000"/>
                </a:solidFill>
                <a:latin typeface="Calibri" panose="020F0502020204030204" pitchFamily="34" charset="0"/>
                <a:cs typeface="Calibri" panose="020F0502020204030204" pitchFamily="34" charset="0"/>
              </a:rPr>
              <a:t>Broad General Education</a:t>
            </a:r>
            <a:endParaRPr kumimoji="0" lang="en-GB" sz="24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Arial"/>
            </a:endParaRPr>
          </a:p>
        </p:txBody>
      </p:sp>
      <p:sp>
        <p:nvSpPr>
          <p:cNvPr id="7" name="TextBox 6"/>
          <p:cNvSpPr txBox="1"/>
          <p:nvPr/>
        </p:nvSpPr>
        <p:spPr>
          <a:xfrm>
            <a:off x="1577240" y="1013914"/>
            <a:ext cx="173701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GB" sz="2400" b="1" dirty="0">
                <a:solidFill>
                  <a:srgbClr val="000000"/>
                </a:solidFill>
                <a:latin typeface="Calibri" panose="020F0502020204030204" pitchFamily="34" charset="0"/>
                <a:cs typeface="Calibri" panose="020F0502020204030204" pitchFamily="34" charset="0"/>
              </a:rPr>
              <a:t>Senior Phase</a:t>
            </a:r>
            <a:endParaRPr kumimoji="0" lang="en-GB" sz="24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Arial"/>
            </a:endParaRPr>
          </a:p>
        </p:txBody>
      </p:sp>
      <p:pic>
        <p:nvPicPr>
          <p:cNvPr id="4" name="Picture 3"/>
          <p:cNvPicPr>
            <a:picLocks noChangeAspect="1"/>
          </p:cNvPicPr>
          <p:nvPr/>
        </p:nvPicPr>
        <p:blipFill>
          <a:blip r:embed="rId2"/>
          <a:stretch>
            <a:fillRect/>
          </a:stretch>
        </p:blipFill>
        <p:spPr>
          <a:xfrm>
            <a:off x="341010" y="2052496"/>
            <a:ext cx="2992320" cy="2241002"/>
          </a:xfrm>
          <a:prstGeom prst="rect">
            <a:avLst/>
          </a:prstGeom>
        </p:spPr>
      </p:pic>
      <p:sp>
        <p:nvSpPr>
          <p:cNvPr id="2" name="Up Arrow 1"/>
          <p:cNvSpPr/>
          <p:nvPr/>
        </p:nvSpPr>
        <p:spPr>
          <a:xfrm>
            <a:off x="4524702" y="497457"/>
            <a:ext cx="3118064" cy="4834624"/>
          </a:xfrm>
          <a:prstGeom prst="upArrow">
            <a:avLst/>
          </a:prstGeom>
          <a:solidFill>
            <a:srgbClr val="FFFFFF"/>
          </a:solidFill>
          <a:ln w="25400" cap="flat">
            <a:solidFill>
              <a:schemeClr val="accent2"/>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vert"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2400" b="1" i="0" u="none" strike="noStrike" normalizeH="0" baseline="0" dirty="0">
              <a:ln w="22225">
                <a:solidFill>
                  <a:schemeClr val="accent2"/>
                </a:solidFill>
                <a:prstDash val="solid"/>
              </a:ln>
              <a:solidFill>
                <a:schemeClr val="accent2">
                  <a:lumMod val="40000"/>
                  <a:lumOff val="60000"/>
                </a:schemeClr>
              </a:solidFill>
              <a:uFillTx/>
              <a:latin typeface="Arial"/>
              <a:ea typeface="Arial"/>
              <a:cs typeface="Arial"/>
              <a:sym typeface="Arial"/>
            </a:endParaRPr>
          </a:p>
          <a:p>
            <a:pPr marL="0" marR="0" indent="0" algn="ctr" defTabSz="914400" rtl="0" fontAlgn="auto" latinLnBrk="1" hangingPunct="0">
              <a:lnSpc>
                <a:spcPct val="100000"/>
              </a:lnSpc>
              <a:spcBef>
                <a:spcPts val="0"/>
              </a:spcBef>
              <a:spcAft>
                <a:spcPts val="0"/>
              </a:spcAft>
              <a:buClrTx/>
              <a:buSzTx/>
              <a:buFontTx/>
              <a:buNone/>
              <a:tabLst/>
            </a:pPr>
            <a:r>
              <a:rPr kumimoji="0" lang="en-GB" sz="2400" b="1" i="0" u="none" strike="noStrike" normalizeH="0" baseline="0" dirty="0">
                <a:ln w="13462">
                  <a:solidFill>
                    <a:schemeClr val="bg1"/>
                  </a:solidFill>
                  <a:prstDash val="solid"/>
                </a:ln>
                <a:solidFill>
                  <a:schemeClr val="tx1">
                    <a:lumMod val="85000"/>
                    <a:lumOff val="15000"/>
                  </a:schemeClr>
                </a:solidFill>
                <a:effectLst>
                  <a:outerShdw dist="38100" dir="2700000" algn="bl" rotWithShape="0">
                    <a:schemeClr val="accent5"/>
                  </a:outerShdw>
                </a:effectLst>
                <a:uFillTx/>
                <a:latin typeface="Arial"/>
                <a:ea typeface="Arial"/>
                <a:cs typeface="Arial"/>
                <a:sym typeface="Arial"/>
              </a:rPr>
              <a:t>Building progression </a:t>
            </a:r>
            <a:endParaRPr kumimoji="0" lang="en-GB" sz="2400" b="1" i="0" u="none" strike="noStrike" normalizeH="0" baseline="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FillTx/>
              <a:latin typeface="Arial"/>
              <a:ea typeface="Arial"/>
              <a:cs typeface="Arial"/>
              <a:sym typeface="Arial"/>
            </a:endParaRPr>
          </a:p>
          <a:p>
            <a:pPr marL="0" marR="0" indent="0" algn="ctr" defTabSz="914400" rtl="0" fontAlgn="auto" latinLnBrk="1" hangingPunct="0">
              <a:lnSpc>
                <a:spcPct val="100000"/>
              </a:lnSpc>
              <a:spcBef>
                <a:spcPts val="0"/>
              </a:spcBef>
              <a:spcAft>
                <a:spcPts val="0"/>
              </a:spcAft>
              <a:buClrTx/>
              <a:buSzTx/>
              <a:buFontTx/>
              <a:buNone/>
              <a:tabLst/>
            </a:pPr>
            <a:r>
              <a:rPr kumimoji="0" lang="en-GB" sz="2400" b="1" i="0" u="none" strike="noStrike" normalizeH="0" baseline="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FillTx/>
                <a:latin typeface="Arial"/>
                <a:ea typeface="Arial"/>
                <a:cs typeface="Arial"/>
                <a:sym typeface="Arial"/>
              </a:rPr>
              <a:t>pathways </a:t>
            </a:r>
            <a:r>
              <a:rPr kumimoji="0" lang="en-GB" sz="2400" b="1" i="0" u="none" strike="noStrike" normalizeH="0" baseline="0" dirty="0">
                <a:ln w="13462">
                  <a:solidFill>
                    <a:schemeClr val="bg1"/>
                  </a:solidFill>
                  <a:prstDash val="solid"/>
                </a:ln>
                <a:solidFill>
                  <a:schemeClr val="tx1">
                    <a:lumMod val="85000"/>
                    <a:lumOff val="15000"/>
                  </a:schemeClr>
                </a:solidFill>
                <a:effectLst>
                  <a:outerShdw dist="38100" dir="2700000" algn="bl" rotWithShape="0">
                    <a:schemeClr val="accent5"/>
                  </a:outerShdw>
                </a:effectLst>
                <a:uFillTx/>
                <a:latin typeface="Arial"/>
                <a:ea typeface="Arial"/>
                <a:cs typeface="Arial"/>
                <a:sym typeface="Arial"/>
              </a:rPr>
              <a:t>and foundations for success</a:t>
            </a:r>
            <a:endParaRPr kumimoji="0" lang="en-US" sz="2400" b="1" i="0" u="none" strike="noStrike" normalizeH="0" baseline="0" dirty="0">
              <a:ln w="13462">
                <a:solidFill>
                  <a:schemeClr val="bg1"/>
                </a:solidFill>
                <a:prstDash val="solid"/>
              </a:ln>
              <a:solidFill>
                <a:schemeClr val="tx1">
                  <a:lumMod val="85000"/>
                  <a:lumOff val="15000"/>
                </a:schemeClr>
              </a:solidFill>
              <a:effectLst>
                <a:outerShdw dist="38100" dir="2700000" algn="bl" rotWithShape="0">
                  <a:schemeClr val="accent5"/>
                </a:outerShdw>
              </a:effectLst>
              <a:uFillTx/>
              <a:latin typeface="Arial"/>
              <a:ea typeface="Arial"/>
              <a:cs typeface="Arial"/>
              <a:sym typeface="Arial"/>
            </a:endParaRPr>
          </a:p>
        </p:txBody>
      </p:sp>
    </p:spTree>
    <p:extLst>
      <p:ext uri="{BB962C8B-B14F-4D97-AF65-F5344CB8AC3E}">
        <p14:creationId xmlns:p14="http://schemas.microsoft.com/office/powerpoint/2010/main" val="3500521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68228" y="2135119"/>
            <a:ext cx="4711795" cy="3305289"/>
          </a:xfrm>
          <a:prstGeom prst="rect">
            <a:avLst/>
          </a:prstGeom>
        </p:spPr>
      </p:pic>
      <p:sp>
        <p:nvSpPr>
          <p:cNvPr id="5" name="TextBox 4"/>
          <p:cNvSpPr txBox="1"/>
          <p:nvPr/>
        </p:nvSpPr>
        <p:spPr>
          <a:xfrm>
            <a:off x="157184" y="3913174"/>
            <a:ext cx="1118253"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sz="2400" b="1" dirty="0" smtClean="0">
                <a:solidFill>
                  <a:srgbClr val="000000"/>
                </a:solidFill>
                <a:latin typeface="Calibri" panose="020F0502020204030204" pitchFamily="34" charset="0"/>
                <a:cs typeface="Calibri" panose="020F0502020204030204" pitchFamily="34" charset="0"/>
              </a:rPr>
              <a:t>S1 &amp; S2 </a:t>
            </a:r>
          </a:p>
          <a:p>
            <a:pPr marL="0" marR="0" indent="0" algn="ctr" defTabSz="914400" rtl="0" fontAlgn="auto" latinLnBrk="1" hangingPunct="0">
              <a:lnSpc>
                <a:spcPct val="100000"/>
              </a:lnSpc>
              <a:spcBef>
                <a:spcPts val="0"/>
              </a:spcBef>
              <a:spcAft>
                <a:spcPts val="0"/>
              </a:spcAft>
              <a:buClrTx/>
              <a:buSzTx/>
              <a:buFontTx/>
              <a:buNone/>
              <a:tabLst/>
            </a:pPr>
            <a:r>
              <a:rPr lang="en-GB" sz="2400" b="1" dirty="0" smtClean="0">
                <a:solidFill>
                  <a:srgbClr val="000000"/>
                </a:solidFill>
                <a:latin typeface="Calibri" panose="020F0502020204030204" pitchFamily="34" charset="0"/>
                <a:cs typeface="Calibri" panose="020F0502020204030204" pitchFamily="34" charset="0"/>
              </a:rPr>
              <a:t>BGE</a:t>
            </a:r>
            <a:endParaRPr kumimoji="0" lang="en-GB" sz="2400" b="1" i="0"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Arial"/>
            </a:endParaRPr>
          </a:p>
        </p:txBody>
      </p:sp>
      <p:sp>
        <p:nvSpPr>
          <p:cNvPr id="7" name="TextBox 6"/>
          <p:cNvSpPr txBox="1"/>
          <p:nvPr/>
        </p:nvSpPr>
        <p:spPr>
          <a:xfrm>
            <a:off x="224183" y="2362256"/>
            <a:ext cx="1578315"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sz="2400" b="1" dirty="0" smtClean="0">
                <a:solidFill>
                  <a:srgbClr val="000000"/>
                </a:solidFill>
                <a:latin typeface="Calibri" panose="020F0502020204030204" pitchFamily="34" charset="0"/>
                <a:cs typeface="Calibri" panose="020F0502020204030204" pitchFamily="34" charset="0"/>
              </a:rPr>
              <a:t>Positive </a:t>
            </a:r>
          </a:p>
          <a:p>
            <a:pPr marL="0" marR="0" indent="0" algn="ctr" defTabSz="914400" rtl="0" fontAlgn="auto" latinLnBrk="1" hangingPunct="0">
              <a:lnSpc>
                <a:spcPct val="100000"/>
              </a:lnSpc>
              <a:spcBef>
                <a:spcPts val="0"/>
              </a:spcBef>
              <a:spcAft>
                <a:spcPts val="0"/>
              </a:spcAft>
              <a:buClrTx/>
              <a:buSzTx/>
              <a:buFontTx/>
              <a:buNone/>
              <a:tabLst/>
            </a:pPr>
            <a:r>
              <a:rPr lang="en-GB" sz="2400" b="1" dirty="0" smtClean="0">
                <a:solidFill>
                  <a:srgbClr val="000000"/>
                </a:solidFill>
                <a:latin typeface="Calibri" panose="020F0502020204030204" pitchFamily="34" charset="0"/>
                <a:cs typeface="Calibri" panose="020F0502020204030204" pitchFamily="34" charset="0"/>
              </a:rPr>
              <a:t>Destination</a:t>
            </a:r>
            <a:endParaRPr kumimoji="0" lang="en-GB" sz="2400" b="1" i="0"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Arial"/>
            </a:endParaRPr>
          </a:p>
        </p:txBody>
      </p:sp>
      <p:cxnSp>
        <p:nvCxnSpPr>
          <p:cNvPr id="9" name="Straight Arrow Connector 8"/>
          <p:cNvCxnSpPr/>
          <p:nvPr/>
        </p:nvCxnSpPr>
        <p:spPr>
          <a:xfrm>
            <a:off x="1768582" y="2670205"/>
            <a:ext cx="1046520" cy="1718"/>
          </a:xfrm>
          <a:prstGeom prst="straightConnector1">
            <a:avLst/>
          </a:prstGeom>
          <a:noFill/>
          <a:ln w="50800" cap="flat">
            <a:solidFill>
              <a:schemeClr val="accent2"/>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0" name="Straight Arrow Connector 9"/>
          <p:cNvCxnSpPr/>
          <p:nvPr/>
        </p:nvCxnSpPr>
        <p:spPr>
          <a:xfrm>
            <a:off x="1013340" y="4416480"/>
            <a:ext cx="683662" cy="0"/>
          </a:xfrm>
          <a:prstGeom prst="straightConnector1">
            <a:avLst/>
          </a:prstGeom>
          <a:noFill/>
          <a:ln w="50800" cap="flat">
            <a:solidFill>
              <a:schemeClr val="accent2"/>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8" name="TextBox 7"/>
          <p:cNvSpPr txBox="1"/>
          <p:nvPr/>
        </p:nvSpPr>
        <p:spPr>
          <a:xfrm>
            <a:off x="4782639" y="5408583"/>
            <a:ext cx="1826780"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sz="2400" b="1" dirty="0" smtClean="0">
                <a:solidFill>
                  <a:srgbClr val="FF0000"/>
                </a:solidFill>
                <a:latin typeface="Calibri" panose="020F0502020204030204" pitchFamily="34" charset="0"/>
                <a:cs typeface="Calibri" panose="020F0502020204030204" pitchFamily="34" charset="0"/>
              </a:rPr>
              <a:t>Skills </a:t>
            </a:r>
          </a:p>
          <a:p>
            <a:pPr marL="0" marR="0" indent="0" algn="ctr" defTabSz="914400" rtl="0" fontAlgn="auto" latinLnBrk="1" hangingPunct="0">
              <a:lnSpc>
                <a:spcPct val="100000"/>
              </a:lnSpc>
              <a:spcBef>
                <a:spcPts val="0"/>
              </a:spcBef>
              <a:spcAft>
                <a:spcPts val="0"/>
              </a:spcAft>
              <a:buClrTx/>
              <a:buSzTx/>
              <a:buFontTx/>
              <a:buNone/>
              <a:tabLst/>
            </a:pPr>
            <a:r>
              <a:rPr lang="en-GB" sz="2400" b="1" dirty="0" smtClean="0">
                <a:solidFill>
                  <a:srgbClr val="FF0000"/>
                </a:solidFill>
                <a:latin typeface="Calibri" panose="020F0502020204030204" pitchFamily="34" charset="0"/>
                <a:cs typeface="Calibri" panose="020F0502020204030204" pitchFamily="34" charset="0"/>
              </a:rPr>
              <a:t>Development</a:t>
            </a:r>
          </a:p>
        </p:txBody>
      </p:sp>
      <p:sp>
        <p:nvSpPr>
          <p:cNvPr id="11" name="TextBox 10"/>
          <p:cNvSpPr txBox="1"/>
          <p:nvPr/>
        </p:nvSpPr>
        <p:spPr>
          <a:xfrm>
            <a:off x="6780871" y="5440408"/>
            <a:ext cx="2139366"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sz="2400" b="1" dirty="0" smtClean="0">
                <a:solidFill>
                  <a:srgbClr val="7030A0"/>
                </a:solidFill>
                <a:latin typeface="Calibri" panose="020F0502020204030204" pitchFamily="34" charset="0"/>
                <a:cs typeface="Calibri" panose="020F0502020204030204" pitchFamily="34" charset="0"/>
              </a:rPr>
              <a:t>E’s and O’s</a:t>
            </a:r>
          </a:p>
          <a:p>
            <a:pPr marL="0" marR="0" indent="0" algn="ctr" defTabSz="914400" rtl="0" fontAlgn="auto" latinLnBrk="1" hangingPunct="0">
              <a:lnSpc>
                <a:spcPct val="100000"/>
              </a:lnSpc>
              <a:spcBef>
                <a:spcPts val="0"/>
              </a:spcBef>
              <a:spcAft>
                <a:spcPts val="0"/>
              </a:spcAft>
              <a:buClrTx/>
              <a:buSzTx/>
              <a:buFontTx/>
              <a:buNone/>
              <a:tabLst/>
            </a:pPr>
            <a:r>
              <a:rPr lang="en-GB" sz="2400" b="1" dirty="0" smtClean="0">
                <a:solidFill>
                  <a:srgbClr val="7030A0"/>
                </a:solidFill>
                <a:latin typeface="Calibri" panose="020F0502020204030204" pitchFamily="34" charset="0"/>
                <a:cs typeface="Calibri" panose="020F0502020204030204" pitchFamily="34" charset="0"/>
              </a:rPr>
              <a:t>Curricular Areas</a:t>
            </a:r>
          </a:p>
        </p:txBody>
      </p:sp>
      <p:cxnSp>
        <p:nvCxnSpPr>
          <p:cNvPr id="6" name="Straight Arrow Connector 5"/>
          <p:cNvCxnSpPr/>
          <p:nvPr/>
        </p:nvCxnSpPr>
        <p:spPr>
          <a:xfrm flipV="1">
            <a:off x="5696029" y="1893706"/>
            <a:ext cx="0" cy="3379091"/>
          </a:xfrm>
          <a:prstGeom prst="straightConnector1">
            <a:avLst/>
          </a:prstGeom>
          <a:noFill/>
          <a:ln w="50800" cap="flat">
            <a:solidFill>
              <a:schemeClr val="accent2"/>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2" name="Straight Arrow Connector 11"/>
          <p:cNvCxnSpPr/>
          <p:nvPr/>
        </p:nvCxnSpPr>
        <p:spPr>
          <a:xfrm flipV="1">
            <a:off x="7897722" y="1893706"/>
            <a:ext cx="0" cy="3379091"/>
          </a:xfrm>
          <a:prstGeom prst="straightConnector1">
            <a:avLst/>
          </a:prstGeom>
          <a:noFill/>
          <a:ln w="50800" cap="flat">
            <a:solidFill>
              <a:schemeClr val="accent2"/>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14" name="officeArt object"/>
          <p:cNvPicPr/>
          <p:nvPr/>
        </p:nvPicPr>
        <p:blipFill rotWithShape="1">
          <a:blip r:embed="rId4">
            <a:extLst/>
          </a:blip>
          <a:srcRect t="32092" b="22683"/>
          <a:stretch/>
        </p:blipFill>
        <p:spPr bwMode="auto">
          <a:xfrm>
            <a:off x="4919522" y="634516"/>
            <a:ext cx="3630347" cy="1198598"/>
          </a:xfrm>
          <a:prstGeom prst="snip2SameRect">
            <a:avLst>
              <a:gd name="adj1" fmla="val 16667"/>
              <a:gd name="adj2" fmla="val 6396"/>
            </a:avLst>
          </a:prstGeom>
          <a:noFill/>
          <a:ln>
            <a:noFill/>
          </a:ln>
          <a:effectLst/>
          <a:extLst>
            <a:ext uri="{53640926-AAD7-44D8-BBD7-CCE9431645EC}">
              <a14:shadowObscured xmlns:a14="http://schemas.microsoft.com/office/drawing/2010/main"/>
            </a:ext>
          </a:extLst>
        </p:spPr>
      </p:pic>
      <p:sp>
        <p:nvSpPr>
          <p:cNvPr id="19" name="TextBox 18"/>
          <p:cNvSpPr txBox="1"/>
          <p:nvPr/>
        </p:nvSpPr>
        <p:spPr>
          <a:xfrm rot="5400000">
            <a:off x="5768245" y="3173022"/>
            <a:ext cx="202525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sz="2400" b="1" dirty="0" smtClean="0">
                <a:solidFill>
                  <a:schemeClr val="tx1"/>
                </a:solidFill>
                <a:latin typeface="Calibri" panose="020F0502020204030204" pitchFamily="34" charset="0"/>
                <a:cs typeface="Calibri" panose="020F0502020204030204" pitchFamily="34" charset="0"/>
              </a:rPr>
              <a:t>Progression</a:t>
            </a:r>
          </a:p>
        </p:txBody>
      </p:sp>
    </p:spTree>
    <p:extLst>
      <p:ext uri="{BB962C8B-B14F-4D97-AF65-F5344CB8AC3E}">
        <p14:creationId xmlns:p14="http://schemas.microsoft.com/office/powerpoint/2010/main" val="29621252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93712" y="985838"/>
            <a:ext cx="8229600" cy="4525962"/>
          </a:xfrm>
        </p:spPr>
        <p:txBody>
          <a:bodyPr/>
          <a:lstStyle/>
          <a:p>
            <a:pPr marL="0" indent="0" eaLnBrk="1" hangingPunct="1">
              <a:buNone/>
            </a:pPr>
            <a:r>
              <a:rPr lang="en-GB" altLang="en-US" dirty="0" smtClean="0">
                <a:solidFill>
                  <a:srgbClr val="0000FF"/>
                </a:solidFill>
                <a:latin typeface="Calibri" panose="020F0502020204030204" pitchFamily="34" charset="0"/>
              </a:rPr>
              <a:t>Learner Journey</a:t>
            </a:r>
            <a:r>
              <a:rPr lang="en-GB" altLang="en-US" dirty="0" smtClean="0">
                <a:latin typeface="Calibri" panose="020F0502020204030204" pitchFamily="34" charset="0"/>
              </a:rPr>
              <a:t> is the most important factor</a:t>
            </a:r>
          </a:p>
        </p:txBody>
      </p:sp>
      <p:sp>
        <p:nvSpPr>
          <p:cNvPr id="17412" name="Rectangle 4"/>
          <p:cNvSpPr>
            <a:spLocks noChangeArrowheads="1"/>
          </p:cNvSpPr>
          <p:nvPr/>
        </p:nvSpPr>
        <p:spPr bwMode="auto">
          <a:xfrm>
            <a:off x="46038" y="-2605088"/>
            <a:ext cx="261778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dirty="0"/>
          </a:p>
        </p:txBody>
      </p:sp>
      <p:pic>
        <p:nvPicPr>
          <p:cNvPr id="17413" name="TextBox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8" y="-2525713"/>
            <a:ext cx="1079501"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6"/>
          <p:cNvSpPr>
            <a:spLocks noChangeArrowheads="1"/>
          </p:cNvSpPr>
          <p:nvPr/>
        </p:nvSpPr>
        <p:spPr bwMode="auto">
          <a:xfrm>
            <a:off x="46038" y="9463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dirty="0">
              <a:latin typeface="Arial" panose="020B0604020202020204" pitchFamily="34" charset="0"/>
            </a:endParaRPr>
          </a:p>
        </p:txBody>
      </p:sp>
      <p:pic>
        <p:nvPicPr>
          <p:cNvPr id="17415" name="Picture 8" descr="cgrlD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068638"/>
            <a:ext cx="15240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AutoShape 9"/>
          <p:cNvSpPr>
            <a:spLocks noChangeArrowheads="1"/>
          </p:cNvSpPr>
          <p:nvPr/>
        </p:nvSpPr>
        <p:spPr bwMode="auto">
          <a:xfrm>
            <a:off x="5530467" y="2176463"/>
            <a:ext cx="3073783" cy="1900237"/>
          </a:xfrm>
          <a:prstGeom prst="cloudCallout">
            <a:avLst>
              <a:gd name="adj1" fmla="val -86292"/>
              <a:gd name="adj2" fmla="val 45398"/>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2000" b="1" dirty="0"/>
              <a:t>What do I experience across the school?</a:t>
            </a:r>
          </a:p>
        </p:txBody>
      </p:sp>
      <p:pic>
        <p:nvPicPr>
          <p:cNvPr id="1741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5300663"/>
            <a:ext cx="725805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55052" y="416717"/>
            <a:ext cx="7750818"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sz="3600" b="1" dirty="0" smtClean="0">
                <a:solidFill>
                  <a:srgbClr val="7030A0"/>
                </a:solidFill>
                <a:latin typeface="Calibri" panose="020F0502020204030204" pitchFamily="34" charset="0"/>
                <a:cs typeface="Calibri" panose="020F0502020204030204" pitchFamily="34" charset="0"/>
              </a:rPr>
              <a:t>How does this develop?</a:t>
            </a:r>
          </a:p>
        </p:txBody>
      </p:sp>
      <p:sp>
        <p:nvSpPr>
          <p:cNvPr id="4" name="TextBox 3"/>
          <p:cNvSpPr txBox="1"/>
          <p:nvPr/>
        </p:nvSpPr>
        <p:spPr>
          <a:xfrm>
            <a:off x="870333" y="1553378"/>
            <a:ext cx="7535537" cy="1477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GB" sz="2400" b="1" i="0" u="none" strike="noStrike" cap="none" spc="0" normalizeH="0" baseline="0" dirty="0" smtClean="0">
                <a:ln>
                  <a:noFill/>
                </a:ln>
                <a:solidFill>
                  <a:srgbClr val="000000"/>
                </a:solidFill>
                <a:effectLst/>
                <a:uFillTx/>
                <a:latin typeface="Calibri" panose="020F0502020204030204" pitchFamily="34" charset="0"/>
                <a:cs typeface="Calibri" panose="020F0502020204030204" pitchFamily="34" charset="0"/>
                <a:sym typeface="Arial"/>
              </a:rPr>
              <a:t>Make good use of the Significant </a:t>
            </a:r>
            <a:r>
              <a:rPr lang="en-GB" sz="2400" b="1" dirty="0">
                <a:solidFill>
                  <a:srgbClr val="000000"/>
                </a:solidFill>
                <a:latin typeface="Calibri" panose="020F0502020204030204" pitchFamily="34" charset="0"/>
                <a:cs typeface="Calibri" panose="020F0502020204030204" pitchFamily="34" charset="0"/>
              </a:rPr>
              <a:t>A</a:t>
            </a:r>
            <a:r>
              <a:rPr kumimoji="0" lang="en-GB" sz="2400" b="1" i="0" u="none" strike="noStrike" cap="none" spc="0" normalizeH="0" baseline="0" dirty="0" smtClean="0">
                <a:ln>
                  <a:noFill/>
                </a:ln>
                <a:solidFill>
                  <a:srgbClr val="000000"/>
                </a:solidFill>
                <a:effectLst/>
                <a:uFillTx/>
                <a:latin typeface="Calibri" panose="020F0502020204030204" pitchFamily="34" charset="0"/>
                <a:cs typeface="Calibri" panose="020F0502020204030204" pitchFamily="34" charset="0"/>
                <a:sym typeface="Arial"/>
              </a:rPr>
              <a:t>spects of Learning</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GB" sz="2400" b="1" i="0" u="none" strike="noStrike" cap="none" spc="0" normalizeH="0" baseline="0" dirty="0" smtClean="0">
              <a:ln>
                <a:noFill/>
              </a:ln>
              <a:solidFill>
                <a:srgbClr val="000000"/>
              </a:solidFill>
              <a:effectLst/>
              <a:uFillTx/>
              <a:latin typeface="Calibri" panose="020F0502020204030204" pitchFamily="34" charset="0"/>
              <a:cs typeface="Calibri" panose="020F0502020204030204" pitchFamily="34" charset="0"/>
              <a:sym typeface="Arial"/>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GB" sz="2400" b="1" dirty="0" smtClean="0">
                <a:solidFill>
                  <a:srgbClr val="000000"/>
                </a:solidFill>
                <a:latin typeface="Calibri" panose="020F0502020204030204" pitchFamily="34" charset="0"/>
                <a:cs typeface="Calibri" panose="020F0502020204030204" pitchFamily="34" charset="0"/>
              </a:rPr>
              <a:t>What do these mean in your schools context?</a:t>
            </a:r>
          </a:p>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Arial"/>
              <a:ea typeface="Arial"/>
              <a:cs typeface="Arial"/>
              <a:sym typeface="Arial"/>
            </a:endParaRPr>
          </a:p>
        </p:txBody>
      </p:sp>
      <p:sp>
        <p:nvSpPr>
          <p:cNvPr id="2" name="Rectangle 1"/>
          <p:cNvSpPr txBox="1"/>
          <p:nvPr/>
        </p:nvSpPr>
        <p:spPr>
          <a:xfrm>
            <a:off x="376311" y="3521035"/>
            <a:ext cx="8308300" cy="2677656"/>
          </a:xfrm>
          <a:prstGeom prst="rect">
            <a:avLst/>
          </a:prstGeom>
          <a:ln>
            <a:solidFill>
              <a:srgbClr val="C00000"/>
            </a:solidFill>
          </a:ln>
        </p:spPr>
        <p:txBody>
          <a:bodyPr wrap="square">
            <a:spAutoFit/>
          </a:bodyPr>
          <a:lstStyle/>
          <a:p>
            <a:r>
              <a:rPr lang="en-US" sz="2400" dirty="0">
                <a:solidFill>
                  <a:srgbClr val="C00000"/>
                </a:solidFill>
                <a:latin typeface="Calibri" charset="0"/>
                <a:ea typeface="Calibri" charset="0"/>
                <a:cs typeface="Calibri" charset="0"/>
              </a:rPr>
              <a:t>Within the context of assessing progress and achievement in the Broad General Education, the significant aspects of learning brings together a coherent body of knowledge and understanding and related skills as detailed within the experiences and outcomes. These significant aspects of learning refer to the core learning against which learners’ progress can be compared periodically.</a:t>
            </a:r>
          </a:p>
        </p:txBody>
      </p:sp>
    </p:spTree>
    <p:extLst>
      <p:ext uri="{BB962C8B-B14F-4D97-AF65-F5344CB8AC3E}">
        <p14:creationId xmlns:p14="http://schemas.microsoft.com/office/powerpoint/2010/main" val="246942341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A055E43843754C92E742EB26A85C5B" ma:contentTypeVersion="1" ma:contentTypeDescription="Create a new document." ma:contentTypeScope="" ma:versionID="3a6665fb54ede3c27b460529f9101ca7">
  <xsd:schema xmlns:xsd="http://www.w3.org/2001/XMLSchema" xmlns:xs="http://www.w3.org/2001/XMLSchema" xmlns:p="http://schemas.microsoft.com/office/2006/metadata/properties" xmlns:ns3="0a71f2dc-ab69-466b-8eb1-c57d9f27d171" targetNamespace="http://schemas.microsoft.com/office/2006/metadata/properties" ma:root="true" ma:fieldsID="6b829b5183e3423806d81f6f3550d2f5" ns3:_="">
    <xsd:import namespace="0a71f2dc-ab69-466b-8eb1-c57d9f27d171"/>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71f2dc-ab69-466b-8eb1-c57d9f27d17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18E4FB-B4FF-4463-B800-0FADD0ABDA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71f2dc-ab69-466b-8eb1-c57d9f27d1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37386D-68A6-440A-A55A-D7F9F20D98B2}">
  <ds:schemaRefs>
    <ds:schemaRef ds:uri="http://purl.org/dc/dcmitype/"/>
    <ds:schemaRef ds:uri="http://schemas.microsoft.com/office/2006/metadata/properties"/>
    <ds:schemaRef ds:uri="http://www.w3.org/XML/1998/namespace"/>
    <ds:schemaRef ds:uri="0a71f2dc-ab69-466b-8eb1-c57d9f27d171"/>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396</TotalTime>
  <Words>648</Words>
  <Application>Microsoft Office PowerPoint</Application>
  <PresentationFormat>On-screen Show (4:3)</PresentationFormat>
  <Paragraphs>124</Paragraphs>
  <Slides>19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Avenir Roman</vt:lpstr>
      <vt:lpstr>Calibri</vt:lpstr>
      <vt:lpstr>Default</vt:lpstr>
      <vt:lpstr>Pauline Walker Headteacher The Royal High School  The Smarter Way To BGE?  </vt:lpstr>
      <vt:lpstr>PowerPoint Presentation</vt:lpstr>
      <vt:lpstr>What Opportunities Are Arising?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dc:creator>
  <cp:lastModifiedBy>Pauline Walker</cp:lastModifiedBy>
  <cp:revision>89</cp:revision>
  <dcterms:modified xsi:type="dcterms:W3CDTF">2015-05-07T22:26:22Z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0x0101003AA055E43843754C92E742EB26A85C5B</vt:lpwstr>
  </property>
</Properties>
</file>