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9"/>
  </p:notesMasterIdLst>
  <p:sldIdLst>
    <p:sldId id="256" r:id="rId2"/>
    <p:sldId id="265" r:id="rId3"/>
    <p:sldId id="266" r:id="rId4"/>
    <p:sldId id="258" r:id="rId5"/>
    <p:sldId id="274" r:id="rId6"/>
    <p:sldId id="259" r:id="rId7"/>
    <p:sldId id="281" r:id="rId8"/>
    <p:sldId id="277" r:id="rId9"/>
    <p:sldId id="276" r:id="rId10"/>
    <p:sldId id="287" r:id="rId11"/>
    <p:sldId id="286" r:id="rId12"/>
    <p:sldId id="263" r:id="rId13"/>
    <p:sldId id="272" r:id="rId14"/>
    <p:sldId id="288" r:id="rId15"/>
    <p:sldId id="270" r:id="rId16"/>
    <p:sldId id="275" r:id="rId17"/>
    <p:sldId id="280" r:id="rId18"/>
    <p:sldId id="268" r:id="rId19"/>
    <p:sldId id="264" r:id="rId20"/>
    <p:sldId id="260" r:id="rId21"/>
    <p:sldId id="261" r:id="rId22"/>
    <p:sldId id="267" r:id="rId23"/>
    <p:sldId id="269" r:id="rId24"/>
    <p:sldId id="278" r:id="rId25"/>
    <p:sldId id="279" r:id="rId26"/>
    <p:sldId id="290" r:id="rId27"/>
    <p:sldId id="291" r:id="rId28"/>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862" autoAdjust="0"/>
  </p:normalViewPr>
  <p:slideViewPr>
    <p:cSldViewPr>
      <p:cViewPr varScale="1">
        <p:scale>
          <a:sx n="50" d="100"/>
          <a:sy n="50" d="100"/>
        </p:scale>
        <p:origin x="254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B6CB3-4127-4B09-BEB8-2F73DD049442}" type="doc">
      <dgm:prSet loTypeId="urn:microsoft.com/office/officeart/2005/8/layout/radial6" loCatId="cycle" qsTypeId="urn:microsoft.com/office/officeart/2005/8/quickstyle/simple1" qsCatId="simple" csTypeId="urn:microsoft.com/office/officeart/2005/8/colors/accent4_2" csCatId="accent4" phldr="1"/>
      <dgm:spPr/>
      <dgm:t>
        <a:bodyPr/>
        <a:lstStyle/>
        <a:p>
          <a:endParaRPr lang="en-GB"/>
        </a:p>
      </dgm:t>
    </dgm:pt>
    <dgm:pt modelId="{749BD4AE-4374-4265-B7BC-880BE411BB70}">
      <dgm:prSet phldrT="[Text]"/>
      <dgm:spPr/>
      <dgm:t>
        <a:bodyPr/>
        <a:lstStyle/>
        <a:p>
          <a:r>
            <a:rPr lang="en-GB" dirty="0" smtClean="0"/>
            <a:t>4 Contexts for Learning</a:t>
          </a:r>
          <a:endParaRPr lang="en-GB" dirty="0"/>
        </a:p>
      </dgm:t>
    </dgm:pt>
    <dgm:pt modelId="{384D63F4-4810-47B0-AE81-95094844ACEC}" type="parTrans" cxnId="{1A250BAB-6179-41DF-A739-B64FC157F401}">
      <dgm:prSet/>
      <dgm:spPr/>
      <dgm:t>
        <a:bodyPr/>
        <a:lstStyle/>
        <a:p>
          <a:endParaRPr lang="en-GB"/>
        </a:p>
      </dgm:t>
    </dgm:pt>
    <dgm:pt modelId="{6B8A3E89-CB25-49EC-867A-4E06CBF7F23B}" type="sibTrans" cxnId="{1A250BAB-6179-41DF-A739-B64FC157F401}">
      <dgm:prSet/>
      <dgm:spPr/>
      <dgm:t>
        <a:bodyPr/>
        <a:lstStyle/>
        <a:p>
          <a:endParaRPr lang="en-GB"/>
        </a:p>
      </dgm:t>
    </dgm:pt>
    <dgm:pt modelId="{0D7C8DBC-7D02-42AF-90FB-5CDBF32659E9}">
      <dgm:prSet phldrT="[Text]" custT="1"/>
      <dgm:spPr/>
      <dgm:t>
        <a:bodyPr/>
        <a:lstStyle/>
        <a:p>
          <a:r>
            <a:rPr lang="en-GB" sz="2000" dirty="0" smtClean="0"/>
            <a:t>ethos and life of the school as a community</a:t>
          </a:r>
          <a:endParaRPr lang="en-GB" sz="2000" dirty="0"/>
        </a:p>
      </dgm:t>
    </dgm:pt>
    <dgm:pt modelId="{854B777D-E7A3-4B65-92FD-D0882B21A0B2}" type="parTrans" cxnId="{4B5C10B3-94EE-4223-AB65-1EBBADC79770}">
      <dgm:prSet/>
      <dgm:spPr/>
      <dgm:t>
        <a:bodyPr/>
        <a:lstStyle/>
        <a:p>
          <a:endParaRPr lang="en-GB"/>
        </a:p>
      </dgm:t>
    </dgm:pt>
    <dgm:pt modelId="{14ED570A-2560-4048-A78E-21E2C71D5676}" type="sibTrans" cxnId="{4B5C10B3-94EE-4223-AB65-1EBBADC79770}">
      <dgm:prSet/>
      <dgm:spPr/>
      <dgm:t>
        <a:bodyPr/>
        <a:lstStyle/>
        <a:p>
          <a:endParaRPr lang="en-GB"/>
        </a:p>
      </dgm:t>
    </dgm:pt>
    <dgm:pt modelId="{BD9D1A31-9E4A-46F3-BEF5-4F0A164FFA41}">
      <dgm:prSet phldrT="[Text]" custT="1"/>
      <dgm:spPr/>
      <dgm:t>
        <a:bodyPr/>
        <a:lstStyle/>
        <a:p>
          <a:r>
            <a:rPr lang="en-GB" sz="2000" dirty="0" smtClean="0"/>
            <a:t>curriculum areas and subjects</a:t>
          </a:r>
          <a:endParaRPr lang="en-GB" sz="2000" dirty="0"/>
        </a:p>
      </dgm:t>
    </dgm:pt>
    <dgm:pt modelId="{821D1B12-2226-4FA1-89A1-D76B1312D79A}" type="parTrans" cxnId="{F058C84E-5DA6-48F7-B285-33D37B500376}">
      <dgm:prSet/>
      <dgm:spPr/>
      <dgm:t>
        <a:bodyPr/>
        <a:lstStyle/>
        <a:p>
          <a:endParaRPr lang="en-GB"/>
        </a:p>
      </dgm:t>
    </dgm:pt>
    <dgm:pt modelId="{F7FA3B6B-D696-4C4B-A759-949A78569BDA}" type="sibTrans" cxnId="{F058C84E-5DA6-48F7-B285-33D37B500376}">
      <dgm:prSet/>
      <dgm:spPr/>
      <dgm:t>
        <a:bodyPr/>
        <a:lstStyle/>
        <a:p>
          <a:endParaRPr lang="en-GB"/>
        </a:p>
      </dgm:t>
    </dgm:pt>
    <dgm:pt modelId="{F77426AA-621D-4DD1-A16F-A47E91D7C4A5}">
      <dgm:prSet phldrT="[Text]" custT="1"/>
      <dgm:spPr/>
      <dgm:t>
        <a:bodyPr/>
        <a:lstStyle/>
        <a:p>
          <a:r>
            <a:rPr lang="en-GB" sz="2000" dirty="0" smtClean="0"/>
            <a:t>interdisciplinary learning</a:t>
          </a:r>
          <a:endParaRPr lang="en-GB" sz="2000" dirty="0"/>
        </a:p>
      </dgm:t>
    </dgm:pt>
    <dgm:pt modelId="{67EB33E9-8EE7-494D-A1B5-905C098B0AD9}" type="parTrans" cxnId="{74EA4D8D-5382-4999-99C5-2F17626E4EA7}">
      <dgm:prSet/>
      <dgm:spPr/>
      <dgm:t>
        <a:bodyPr/>
        <a:lstStyle/>
        <a:p>
          <a:endParaRPr lang="en-GB"/>
        </a:p>
      </dgm:t>
    </dgm:pt>
    <dgm:pt modelId="{99C485A1-3122-4271-A70B-9A2CFB96BA3E}" type="sibTrans" cxnId="{74EA4D8D-5382-4999-99C5-2F17626E4EA7}">
      <dgm:prSet/>
      <dgm:spPr/>
      <dgm:t>
        <a:bodyPr/>
        <a:lstStyle/>
        <a:p>
          <a:endParaRPr lang="en-GB"/>
        </a:p>
      </dgm:t>
    </dgm:pt>
    <dgm:pt modelId="{009A114D-0537-43A1-8F54-C92119378E76}">
      <dgm:prSet phldrT="[Text]" custT="1"/>
      <dgm:spPr/>
      <dgm:t>
        <a:bodyPr/>
        <a:lstStyle/>
        <a:p>
          <a:r>
            <a:rPr lang="en-GB" sz="2000" dirty="0" smtClean="0"/>
            <a:t>opportunities for personal achievement</a:t>
          </a:r>
          <a:endParaRPr lang="en-GB" sz="2000" dirty="0"/>
        </a:p>
      </dgm:t>
    </dgm:pt>
    <dgm:pt modelId="{A7B3F4D9-EBDD-4730-8CF4-C437670EF210}" type="parTrans" cxnId="{CF2D4DB9-7A0D-493E-BCCD-9228AC7FBE4E}">
      <dgm:prSet/>
      <dgm:spPr/>
      <dgm:t>
        <a:bodyPr/>
        <a:lstStyle/>
        <a:p>
          <a:endParaRPr lang="en-GB"/>
        </a:p>
      </dgm:t>
    </dgm:pt>
    <dgm:pt modelId="{9752BED8-3187-4ACA-8014-1BB4986EE9C4}" type="sibTrans" cxnId="{CF2D4DB9-7A0D-493E-BCCD-9228AC7FBE4E}">
      <dgm:prSet/>
      <dgm:spPr/>
      <dgm:t>
        <a:bodyPr/>
        <a:lstStyle/>
        <a:p>
          <a:endParaRPr lang="en-GB"/>
        </a:p>
      </dgm:t>
    </dgm:pt>
    <dgm:pt modelId="{52D244E6-1C01-41C6-9782-2284F9396A74}" type="pres">
      <dgm:prSet presAssocID="{4F3B6CB3-4127-4B09-BEB8-2F73DD049442}" presName="Name0" presStyleCnt="0">
        <dgm:presLayoutVars>
          <dgm:chMax val="1"/>
          <dgm:dir/>
          <dgm:animLvl val="ctr"/>
          <dgm:resizeHandles val="exact"/>
        </dgm:presLayoutVars>
      </dgm:prSet>
      <dgm:spPr/>
    </dgm:pt>
    <dgm:pt modelId="{93413BE1-476A-4D73-98B6-7142D3C34A53}" type="pres">
      <dgm:prSet presAssocID="{749BD4AE-4374-4265-B7BC-880BE411BB70}" presName="centerShape" presStyleLbl="node0" presStyleIdx="0" presStyleCnt="1"/>
      <dgm:spPr/>
    </dgm:pt>
    <dgm:pt modelId="{87CBE4CA-9715-4E0A-95B8-086DE8AB0B8C}" type="pres">
      <dgm:prSet presAssocID="{0D7C8DBC-7D02-42AF-90FB-5CDBF32659E9}" presName="node" presStyleLbl="node1" presStyleIdx="0" presStyleCnt="4" custScaleX="139489">
        <dgm:presLayoutVars>
          <dgm:bulletEnabled val="1"/>
        </dgm:presLayoutVars>
      </dgm:prSet>
      <dgm:spPr/>
      <dgm:t>
        <a:bodyPr/>
        <a:lstStyle/>
        <a:p>
          <a:endParaRPr lang="en-GB"/>
        </a:p>
      </dgm:t>
    </dgm:pt>
    <dgm:pt modelId="{F0E2B8AB-4E26-417E-A80A-3CD9F1294A5E}" type="pres">
      <dgm:prSet presAssocID="{0D7C8DBC-7D02-42AF-90FB-5CDBF32659E9}" presName="dummy" presStyleCnt="0"/>
      <dgm:spPr/>
    </dgm:pt>
    <dgm:pt modelId="{6A042396-42CD-4876-9E0B-1AE3ABDB8A07}" type="pres">
      <dgm:prSet presAssocID="{14ED570A-2560-4048-A78E-21E2C71D5676}" presName="sibTrans" presStyleLbl="sibTrans2D1" presStyleIdx="0" presStyleCnt="4"/>
      <dgm:spPr/>
    </dgm:pt>
    <dgm:pt modelId="{788F8E8F-6715-4BEA-8BA5-42E8DE8A1663}" type="pres">
      <dgm:prSet presAssocID="{BD9D1A31-9E4A-46F3-BEF5-4F0A164FFA41}" presName="node" presStyleLbl="node1" presStyleIdx="1" presStyleCnt="4" custScaleX="133528">
        <dgm:presLayoutVars>
          <dgm:bulletEnabled val="1"/>
        </dgm:presLayoutVars>
      </dgm:prSet>
      <dgm:spPr/>
      <dgm:t>
        <a:bodyPr/>
        <a:lstStyle/>
        <a:p>
          <a:endParaRPr lang="en-GB"/>
        </a:p>
      </dgm:t>
    </dgm:pt>
    <dgm:pt modelId="{162CE6CC-AC08-4AC8-A329-DACA7C725A6C}" type="pres">
      <dgm:prSet presAssocID="{BD9D1A31-9E4A-46F3-BEF5-4F0A164FFA41}" presName="dummy" presStyleCnt="0"/>
      <dgm:spPr/>
    </dgm:pt>
    <dgm:pt modelId="{177C52BC-729E-4CF2-8307-7091C6234F25}" type="pres">
      <dgm:prSet presAssocID="{F7FA3B6B-D696-4C4B-A759-949A78569BDA}" presName="sibTrans" presStyleLbl="sibTrans2D1" presStyleIdx="1" presStyleCnt="4"/>
      <dgm:spPr/>
    </dgm:pt>
    <dgm:pt modelId="{A130A7FE-9856-4C30-91E5-42D99FFED567}" type="pres">
      <dgm:prSet presAssocID="{F77426AA-621D-4DD1-A16F-A47E91D7C4A5}" presName="node" presStyleLbl="node1" presStyleIdx="2" presStyleCnt="4" custScaleX="182061">
        <dgm:presLayoutVars>
          <dgm:bulletEnabled val="1"/>
        </dgm:presLayoutVars>
      </dgm:prSet>
      <dgm:spPr/>
      <dgm:t>
        <a:bodyPr/>
        <a:lstStyle/>
        <a:p>
          <a:endParaRPr lang="en-GB"/>
        </a:p>
      </dgm:t>
    </dgm:pt>
    <dgm:pt modelId="{9AA3DAF1-06AA-4035-A809-F471EFF3A16B}" type="pres">
      <dgm:prSet presAssocID="{F77426AA-621D-4DD1-A16F-A47E91D7C4A5}" presName="dummy" presStyleCnt="0"/>
      <dgm:spPr/>
    </dgm:pt>
    <dgm:pt modelId="{2BD68FF6-67EB-49A5-AFD2-B46003D9A3AC}" type="pres">
      <dgm:prSet presAssocID="{99C485A1-3122-4271-A70B-9A2CFB96BA3E}" presName="sibTrans" presStyleLbl="sibTrans2D1" presStyleIdx="2" presStyleCnt="4"/>
      <dgm:spPr/>
    </dgm:pt>
    <dgm:pt modelId="{C9F1B358-4ECC-4B52-B6C8-BBA76A19E8A3}" type="pres">
      <dgm:prSet presAssocID="{009A114D-0537-43A1-8F54-C92119378E76}" presName="node" presStyleLbl="node1" presStyleIdx="3" presStyleCnt="4" custScaleX="158399">
        <dgm:presLayoutVars>
          <dgm:bulletEnabled val="1"/>
        </dgm:presLayoutVars>
      </dgm:prSet>
      <dgm:spPr/>
      <dgm:t>
        <a:bodyPr/>
        <a:lstStyle/>
        <a:p>
          <a:endParaRPr lang="en-GB"/>
        </a:p>
      </dgm:t>
    </dgm:pt>
    <dgm:pt modelId="{A7644EC3-A2FA-4C0A-BF26-443EE6B07169}" type="pres">
      <dgm:prSet presAssocID="{009A114D-0537-43A1-8F54-C92119378E76}" presName="dummy" presStyleCnt="0"/>
      <dgm:spPr/>
    </dgm:pt>
    <dgm:pt modelId="{84AB536B-6556-406E-AAF5-1D41AB9E23D5}" type="pres">
      <dgm:prSet presAssocID="{9752BED8-3187-4ACA-8014-1BB4986EE9C4}" presName="sibTrans" presStyleLbl="sibTrans2D1" presStyleIdx="3" presStyleCnt="4"/>
      <dgm:spPr/>
    </dgm:pt>
  </dgm:ptLst>
  <dgm:cxnLst>
    <dgm:cxn modelId="{136EC4C0-B065-4E57-9664-393961D2BC26}" type="presOf" srcId="{99C485A1-3122-4271-A70B-9A2CFB96BA3E}" destId="{2BD68FF6-67EB-49A5-AFD2-B46003D9A3AC}" srcOrd="0" destOrd="0" presId="urn:microsoft.com/office/officeart/2005/8/layout/radial6"/>
    <dgm:cxn modelId="{1A250BAB-6179-41DF-A739-B64FC157F401}" srcId="{4F3B6CB3-4127-4B09-BEB8-2F73DD049442}" destId="{749BD4AE-4374-4265-B7BC-880BE411BB70}" srcOrd="0" destOrd="0" parTransId="{384D63F4-4810-47B0-AE81-95094844ACEC}" sibTransId="{6B8A3E89-CB25-49EC-867A-4E06CBF7F23B}"/>
    <dgm:cxn modelId="{86169B71-A8B5-4CD1-A68D-1B6352FF494A}" type="presOf" srcId="{9752BED8-3187-4ACA-8014-1BB4986EE9C4}" destId="{84AB536B-6556-406E-AAF5-1D41AB9E23D5}" srcOrd="0" destOrd="0" presId="urn:microsoft.com/office/officeart/2005/8/layout/radial6"/>
    <dgm:cxn modelId="{18ADE1AF-3788-446E-BFD0-DBF6F6317508}" type="presOf" srcId="{14ED570A-2560-4048-A78E-21E2C71D5676}" destId="{6A042396-42CD-4876-9E0B-1AE3ABDB8A07}" srcOrd="0" destOrd="0" presId="urn:microsoft.com/office/officeart/2005/8/layout/radial6"/>
    <dgm:cxn modelId="{268445D6-4303-4DE5-8B05-885405746E90}" type="presOf" srcId="{F77426AA-621D-4DD1-A16F-A47E91D7C4A5}" destId="{A130A7FE-9856-4C30-91E5-42D99FFED567}" srcOrd="0" destOrd="0" presId="urn:microsoft.com/office/officeart/2005/8/layout/radial6"/>
    <dgm:cxn modelId="{ACAC838A-3078-418F-A9DD-2ED348ECDD52}" type="presOf" srcId="{749BD4AE-4374-4265-B7BC-880BE411BB70}" destId="{93413BE1-476A-4D73-98B6-7142D3C34A53}" srcOrd="0" destOrd="0" presId="urn:microsoft.com/office/officeart/2005/8/layout/radial6"/>
    <dgm:cxn modelId="{4E4B46BE-A1CA-4460-AC3F-59CD416F1934}" type="presOf" srcId="{BD9D1A31-9E4A-46F3-BEF5-4F0A164FFA41}" destId="{788F8E8F-6715-4BEA-8BA5-42E8DE8A1663}" srcOrd="0" destOrd="0" presId="urn:microsoft.com/office/officeart/2005/8/layout/radial6"/>
    <dgm:cxn modelId="{824ABF31-1643-4E01-B559-F12EEA5DFFEA}" type="presOf" srcId="{4F3B6CB3-4127-4B09-BEB8-2F73DD049442}" destId="{52D244E6-1C01-41C6-9782-2284F9396A74}" srcOrd="0" destOrd="0" presId="urn:microsoft.com/office/officeart/2005/8/layout/radial6"/>
    <dgm:cxn modelId="{13469A35-36BD-4303-B468-71CE60B8061C}" type="presOf" srcId="{F7FA3B6B-D696-4C4B-A759-949A78569BDA}" destId="{177C52BC-729E-4CF2-8307-7091C6234F25}" srcOrd="0" destOrd="0" presId="urn:microsoft.com/office/officeart/2005/8/layout/radial6"/>
    <dgm:cxn modelId="{19943CEB-F7CE-442A-80DE-5D86C66B9247}" type="presOf" srcId="{0D7C8DBC-7D02-42AF-90FB-5CDBF32659E9}" destId="{87CBE4CA-9715-4E0A-95B8-086DE8AB0B8C}" srcOrd="0" destOrd="0" presId="urn:microsoft.com/office/officeart/2005/8/layout/radial6"/>
    <dgm:cxn modelId="{74EA4D8D-5382-4999-99C5-2F17626E4EA7}" srcId="{749BD4AE-4374-4265-B7BC-880BE411BB70}" destId="{F77426AA-621D-4DD1-A16F-A47E91D7C4A5}" srcOrd="2" destOrd="0" parTransId="{67EB33E9-8EE7-494D-A1B5-905C098B0AD9}" sibTransId="{99C485A1-3122-4271-A70B-9A2CFB96BA3E}"/>
    <dgm:cxn modelId="{4B5C10B3-94EE-4223-AB65-1EBBADC79770}" srcId="{749BD4AE-4374-4265-B7BC-880BE411BB70}" destId="{0D7C8DBC-7D02-42AF-90FB-5CDBF32659E9}" srcOrd="0" destOrd="0" parTransId="{854B777D-E7A3-4B65-92FD-D0882B21A0B2}" sibTransId="{14ED570A-2560-4048-A78E-21E2C71D5676}"/>
    <dgm:cxn modelId="{80ADAE88-F60A-4950-919E-CE9E612FE7FA}" type="presOf" srcId="{009A114D-0537-43A1-8F54-C92119378E76}" destId="{C9F1B358-4ECC-4B52-B6C8-BBA76A19E8A3}" srcOrd="0" destOrd="0" presId="urn:microsoft.com/office/officeart/2005/8/layout/radial6"/>
    <dgm:cxn modelId="{F058C84E-5DA6-48F7-B285-33D37B500376}" srcId="{749BD4AE-4374-4265-B7BC-880BE411BB70}" destId="{BD9D1A31-9E4A-46F3-BEF5-4F0A164FFA41}" srcOrd="1" destOrd="0" parTransId="{821D1B12-2226-4FA1-89A1-D76B1312D79A}" sibTransId="{F7FA3B6B-D696-4C4B-A759-949A78569BDA}"/>
    <dgm:cxn modelId="{CF2D4DB9-7A0D-493E-BCCD-9228AC7FBE4E}" srcId="{749BD4AE-4374-4265-B7BC-880BE411BB70}" destId="{009A114D-0537-43A1-8F54-C92119378E76}" srcOrd="3" destOrd="0" parTransId="{A7B3F4D9-EBDD-4730-8CF4-C437670EF210}" sibTransId="{9752BED8-3187-4ACA-8014-1BB4986EE9C4}"/>
    <dgm:cxn modelId="{A7138FEF-890D-4073-B7F7-785DD94089EE}" type="presParOf" srcId="{52D244E6-1C01-41C6-9782-2284F9396A74}" destId="{93413BE1-476A-4D73-98B6-7142D3C34A53}" srcOrd="0" destOrd="0" presId="urn:microsoft.com/office/officeart/2005/8/layout/radial6"/>
    <dgm:cxn modelId="{948FFF04-65BD-4777-9AC5-C5891E6AE2D9}" type="presParOf" srcId="{52D244E6-1C01-41C6-9782-2284F9396A74}" destId="{87CBE4CA-9715-4E0A-95B8-086DE8AB0B8C}" srcOrd="1" destOrd="0" presId="urn:microsoft.com/office/officeart/2005/8/layout/radial6"/>
    <dgm:cxn modelId="{11DBFFB1-0220-4B06-A8B8-3C3EF1260E40}" type="presParOf" srcId="{52D244E6-1C01-41C6-9782-2284F9396A74}" destId="{F0E2B8AB-4E26-417E-A80A-3CD9F1294A5E}" srcOrd="2" destOrd="0" presId="urn:microsoft.com/office/officeart/2005/8/layout/radial6"/>
    <dgm:cxn modelId="{FF114A3F-854C-4917-B73E-6B4D52A0D7AA}" type="presParOf" srcId="{52D244E6-1C01-41C6-9782-2284F9396A74}" destId="{6A042396-42CD-4876-9E0B-1AE3ABDB8A07}" srcOrd="3" destOrd="0" presId="urn:microsoft.com/office/officeart/2005/8/layout/radial6"/>
    <dgm:cxn modelId="{0E4F577C-F13D-4A30-BC28-2C17439631CE}" type="presParOf" srcId="{52D244E6-1C01-41C6-9782-2284F9396A74}" destId="{788F8E8F-6715-4BEA-8BA5-42E8DE8A1663}" srcOrd="4" destOrd="0" presId="urn:microsoft.com/office/officeart/2005/8/layout/radial6"/>
    <dgm:cxn modelId="{1586EB03-4B57-4130-A80D-05C99C10450A}" type="presParOf" srcId="{52D244E6-1C01-41C6-9782-2284F9396A74}" destId="{162CE6CC-AC08-4AC8-A329-DACA7C725A6C}" srcOrd="5" destOrd="0" presId="urn:microsoft.com/office/officeart/2005/8/layout/radial6"/>
    <dgm:cxn modelId="{8EFA85E4-17C9-48F4-B6C1-D42CC4010DB1}" type="presParOf" srcId="{52D244E6-1C01-41C6-9782-2284F9396A74}" destId="{177C52BC-729E-4CF2-8307-7091C6234F25}" srcOrd="6" destOrd="0" presId="urn:microsoft.com/office/officeart/2005/8/layout/radial6"/>
    <dgm:cxn modelId="{31F75FFB-A464-44EA-9EED-53FF8544F339}" type="presParOf" srcId="{52D244E6-1C01-41C6-9782-2284F9396A74}" destId="{A130A7FE-9856-4C30-91E5-42D99FFED567}" srcOrd="7" destOrd="0" presId="urn:microsoft.com/office/officeart/2005/8/layout/radial6"/>
    <dgm:cxn modelId="{70511DD6-4308-4CBD-9CD9-8A0D09388692}" type="presParOf" srcId="{52D244E6-1C01-41C6-9782-2284F9396A74}" destId="{9AA3DAF1-06AA-4035-A809-F471EFF3A16B}" srcOrd="8" destOrd="0" presId="urn:microsoft.com/office/officeart/2005/8/layout/radial6"/>
    <dgm:cxn modelId="{DC911BD6-71EF-402D-B980-C1EA18268DAA}" type="presParOf" srcId="{52D244E6-1C01-41C6-9782-2284F9396A74}" destId="{2BD68FF6-67EB-49A5-AFD2-B46003D9A3AC}" srcOrd="9" destOrd="0" presId="urn:microsoft.com/office/officeart/2005/8/layout/radial6"/>
    <dgm:cxn modelId="{A1BB5F56-99FE-4EAB-9058-65375AB0044F}" type="presParOf" srcId="{52D244E6-1C01-41C6-9782-2284F9396A74}" destId="{C9F1B358-4ECC-4B52-B6C8-BBA76A19E8A3}" srcOrd="10" destOrd="0" presId="urn:microsoft.com/office/officeart/2005/8/layout/radial6"/>
    <dgm:cxn modelId="{CE834AF7-AF20-42EE-9C02-8B987389AB0A}" type="presParOf" srcId="{52D244E6-1C01-41C6-9782-2284F9396A74}" destId="{A7644EC3-A2FA-4C0A-BF26-443EE6B07169}" srcOrd="11" destOrd="0" presId="urn:microsoft.com/office/officeart/2005/8/layout/radial6"/>
    <dgm:cxn modelId="{19BD8040-E714-4429-A98E-FA03F2CDF827}" type="presParOf" srcId="{52D244E6-1C01-41C6-9782-2284F9396A74}" destId="{84AB536B-6556-406E-AAF5-1D41AB9E23D5}"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B536B-6556-406E-AAF5-1D41AB9E23D5}">
      <dsp:nvSpPr>
        <dsp:cNvPr id="0" name=""/>
        <dsp:cNvSpPr/>
      </dsp:nvSpPr>
      <dsp:spPr>
        <a:xfrm>
          <a:off x="2165468" y="790561"/>
          <a:ext cx="5276877" cy="5276877"/>
        </a:xfrm>
        <a:prstGeom prst="blockArc">
          <a:avLst>
            <a:gd name="adj1" fmla="val 10800000"/>
            <a:gd name="adj2" fmla="val 16200000"/>
            <a:gd name="adj3" fmla="val 4636"/>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D68FF6-67EB-49A5-AFD2-B46003D9A3AC}">
      <dsp:nvSpPr>
        <dsp:cNvPr id="0" name=""/>
        <dsp:cNvSpPr/>
      </dsp:nvSpPr>
      <dsp:spPr>
        <a:xfrm>
          <a:off x="2165468" y="790561"/>
          <a:ext cx="5276877" cy="5276877"/>
        </a:xfrm>
        <a:prstGeom prst="blockArc">
          <a:avLst>
            <a:gd name="adj1" fmla="val 5400000"/>
            <a:gd name="adj2" fmla="val 10800000"/>
            <a:gd name="adj3" fmla="val 4636"/>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7C52BC-729E-4CF2-8307-7091C6234F25}">
      <dsp:nvSpPr>
        <dsp:cNvPr id="0" name=""/>
        <dsp:cNvSpPr/>
      </dsp:nvSpPr>
      <dsp:spPr>
        <a:xfrm>
          <a:off x="2165468" y="790561"/>
          <a:ext cx="5276877" cy="5276877"/>
        </a:xfrm>
        <a:prstGeom prst="blockArc">
          <a:avLst>
            <a:gd name="adj1" fmla="val 0"/>
            <a:gd name="adj2" fmla="val 5400000"/>
            <a:gd name="adj3" fmla="val 4636"/>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042396-42CD-4876-9E0B-1AE3ABDB8A07}">
      <dsp:nvSpPr>
        <dsp:cNvPr id="0" name=""/>
        <dsp:cNvSpPr/>
      </dsp:nvSpPr>
      <dsp:spPr>
        <a:xfrm>
          <a:off x="2165468" y="790561"/>
          <a:ext cx="5276877" cy="5276877"/>
        </a:xfrm>
        <a:prstGeom prst="blockArc">
          <a:avLst>
            <a:gd name="adj1" fmla="val 16200000"/>
            <a:gd name="adj2" fmla="val 0"/>
            <a:gd name="adj3" fmla="val 4636"/>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413BE1-476A-4D73-98B6-7142D3C34A53}">
      <dsp:nvSpPr>
        <dsp:cNvPr id="0" name=""/>
        <dsp:cNvSpPr/>
      </dsp:nvSpPr>
      <dsp:spPr>
        <a:xfrm>
          <a:off x="3590340" y="2215433"/>
          <a:ext cx="2427132" cy="242713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GB" sz="3000" kern="1200" dirty="0" smtClean="0"/>
            <a:t>4 Contexts for Learning</a:t>
          </a:r>
          <a:endParaRPr lang="en-GB" sz="3000" kern="1200" dirty="0"/>
        </a:p>
      </dsp:txBody>
      <dsp:txXfrm>
        <a:off x="3945785" y="2570878"/>
        <a:ext cx="1716242" cy="1716242"/>
      </dsp:txXfrm>
    </dsp:sp>
    <dsp:sp modelId="{87CBE4CA-9715-4E0A-95B8-086DE8AB0B8C}">
      <dsp:nvSpPr>
        <dsp:cNvPr id="0" name=""/>
        <dsp:cNvSpPr/>
      </dsp:nvSpPr>
      <dsp:spPr>
        <a:xfrm>
          <a:off x="3618953" y="2228"/>
          <a:ext cx="2369908" cy="169899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ethos and life of the school as a community</a:t>
          </a:r>
          <a:endParaRPr lang="en-GB" sz="2000" kern="1200" dirty="0"/>
        </a:p>
      </dsp:txBody>
      <dsp:txXfrm>
        <a:off x="3966018" y="251040"/>
        <a:ext cx="1675778" cy="1201368"/>
      </dsp:txXfrm>
    </dsp:sp>
    <dsp:sp modelId="{788F8E8F-6715-4BEA-8BA5-42E8DE8A1663}">
      <dsp:nvSpPr>
        <dsp:cNvPr id="0" name=""/>
        <dsp:cNvSpPr/>
      </dsp:nvSpPr>
      <dsp:spPr>
        <a:xfrm>
          <a:off x="6246866" y="2579503"/>
          <a:ext cx="2268631" cy="169899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curriculum areas and subjects</a:t>
          </a:r>
          <a:endParaRPr lang="en-GB" sz="2000" kern="1200" dirty="0"/>
        </a:p>
      </dsp:txBody>
      <dsp:txXfrm>
        <a:off x="6579099" y="2828315"/>
        <a:ext cx="1604165" cy="1201368"/>
      </dsp:txXfrm>
    </dsp:sp>
    <dsp:sp modelId="{A130A7FE-9856-4C30-91E5-42D99FFED567}">
      <dsp:nvSpPr>
        <dsp:cNvPr id="0" name=""/>
        <dsp:cNvSpPr/>
      </dsp:nvSpPr>
      <dsp:spPr>
        <a:xfrm>
          <a:off x="3257305" y="5156778"/>
          <a:ext cx="3093203" cy="169899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interdisciplinary learning</a:t>
          </a:r>
          <a:endParaRPr lang="en-GB" sz="2000" kern="1200" dirty="0"/>
        </a:p>
      </dsp:txBody>
      <dsp:txXfrm>
        <a:off x="3710294" y="5405590"/>
        <a:ext cx="2187225" cy="1201368"/>
      </dsp:txXfrm>
    </dsp:sp>
    <dsp:sp modelId="{C9F1B358-4ECC-4B52-B6C8-BBA76A19E8A3}">
      <dsp:nvSpPr>
        <dsp:cNvPr id="0" name=""/>
        <dsp:cNvSpPr/>
      </dsp:nvSpPr>
      <dsp:spPr>
        <a:xfrm>
          <a:off x="881038" y="2579503"/>
          <a:ext cx="2691187" cy="169899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opportunities for personal achievement</a:t>
          </a:r>
          <a:endParaRPr lang="en-GB" sz="2000" kern="1200" dirty="0"/>
        </a:p>
      </dsp:txBody>
      <dsp:txXfrm>
        <a:off x="1275153" y="2828315"/>
        <a:ext cx="1902957" cy="120136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928" cy="499745"/>
          </a:xfrm>
          <a:prstGeom prst="rect">
            <a:avLst/>
          </a:prstGeom>
        </p:spPr>
        <p:txBody>
          <a:bodyPr vert="horz" lIns="96350" tIns="48175" rIns="96350" bIns="48175" rtlCol="0"/>
          <a:lstStyle>
            <a:lvl1pPr algn="l">
              <a:defRPr sz="1300"/>
            </a:lvl1pPr>
          </a:lstStyle>
          <a:p>
            <a:endParaRPr lang="en-GB" dirty="0"/>
          </a:p>
        </p:txBody>
      </p:sp>
      <p:sp>
        <p:nvSpPr>
          <p:cNvPr id="3" name="Date Placeholder 2"/>
          <p:cNvSpPr>
            <a:spLocks noGrp="1"/>
          </p:cNvSpPr>
          <p:nvPr>
            <p:ph type="dt" idx="1"/>
          </p:nvPr>
        </p:nvSpPr>
        <p:spPr>
          <a:xfrm>
            <a:off x="3890008" y="0"/>
            <a:ext cx="2975928" cy="499745"/>
          </a:xfrm>
          <a:prstGeom prst="rect">
            <a:avLst/>
          </a:prstGeom>
        </p:spPr>
        <p:txBody>
          <a:bodyPr vert="horz" lIns="96350" tIns="48175" rIns="96350" bIns="48175" rtlCol="0"/>
          <a:lstStyle>
            <a:lvl1pPr algn="r">
              <a:defRPr sz="1300"/>
            </a:lvl1pPr>
          </a:lstStyle>
          <a:p>
            <a:fld id="{B89E6B14-5A61-48BB-A0BF-C470D19B1E30}" type="datetimeFigureOut">
              <a:rPr lang="en-GB" smtClean="0"/>
              <a:t>06/05/2015</a:t>
            </a:fld>
            <a:endParaRPr lang="en-GB" dirty="0"/>
          </a:p>
        </p:txBody>
      </p:sp>
      <p:sp>
        <p:nvSpPr>
          <p:cNvPr id="4" name="Slide Image Placeholder 3"/>
          <p:cNvSpPr>
            <a:spLocks noGrp="1" noRot="1" noChangeAspect="1"/>
          </p:cNvSpPr>
          <p:nvPr>
            <p:ph type="sldImg" idx="2"/>
          </p:nvPr>
        </p:nvSpPr>
        <p:spPr>
          <a:xfrm>
            <a:off x="935038" y="749300"/>
            <a:ext cx="4997450" cy="3748088"/>
          </a:xfrm>
          <a:prstGeom prst="rect">
            <a:avLst/>
          </a:prstGeom>
          <a:noFill/>
          <a:ln w="12700">
            <a:solidFill>
              <a:prstClr val="black"/>
            </a:solidFill>
          </a:ln>
        </p:spPr>
        <p:txBody>
          <a:bodyPr vert="horz" lIns="96350" tIns="48175" rIns="96350" bIns="48175" rtlCol="0" anchor="ctr"/>
          <a:lstStyle/>
          <a:p>
            <a:endParaRPr lang="en-GB" dirty="0"/>
          </a:p>
        </p:txBody>
      </p:sp>
      <p:sp>
        <p:nvSpPr>
          <p:cNvPr id="5" name="Notes Placeholder 4"/>
          <p:cNvSpPr>
            <a:spLocks noGrp="1"/>
          </p:cNvSpPr>
          <p:nvPr>
            <p:ph type="body" sz="quarter" idx="3"/>
          </p:nvPr>
        </p:nvSpPr>
        <p:spPr>
          <a:xfrm>
            <a:off x="686753" y="4747578"/>
            <a:ext cx="5494020" cy="4497705"/>
          </a:xfrm>
          <a:prstGeom prst="rect">
            <a:avLst/>
          </a:prstGeom>
        </p:spPr>
        <p:txBody>
          <a:bodyPr vert="horz" lIns="96350" tIns="48175" rIns="96350" bIns="4817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93420"/>
            <a:ext cx="2975928" cy="499745"/>
          </a:xfrm>
          <a:prstGeom prst="rect">
            <a:avLst/>
          </a:prstGeom>
        </p:spPr>
        <p:txBody>
          <a:bodyPr vert="horz" lIns="96350" tIns="48175" rIns="96350" bIns="48175"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90008" y="9493420"/>
            <a:ext cx="2975928" cy="499745"/>
          </a:xfrm>
          <a:prstGeom prst="rect">
            <a:avLst/>
          </a:prstGeom>
        </p:spPr>
        <p:txBody>
          <a:bodyPr vert="horz" lIns="96350" tIns="48175" rIns="96350" bIns="48175" rtlCol="0" anchor="b"/>
          <a:lstStyle>
            <a:lvl1pPr algn="r">
              <a:defRPr sz="1300"/>
            </a:lvl1pPr>
          </a:lstStyle>
          <a:p>
            <a:fld id="{2091C110-CB73-49EB-93FE-65BBD1AB19F6}" type="slidenum">
              <a:rPr lang="en-GB" smtClean="0"/>
              <a:t>‹#›</a:t>
            </a:fld>
            <a:endParaRPr lang="en-GB" dirty="0"/>
          </a:p>
        </p:txBody>
      </p:sp>
    </p:spTree>
    <p:extLst>
      <p:ext uri="{BB962C8B-B14F-4D97-AF65-F5344CB8AC3E}">
        <p14:creationId xmlns:p14="http://schemas.microsoft.com/office/powerpoint/2010/main" val="320470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panose="020B0604020202020204" pitchFamily="34" charset="0"/>
                <a:cs typeface="Arial" panose="020B0604020202020204" pitchFamily="34" charset="0"/>
              </a:rPr>
              <a:t>In more detail these are:</a:t>
            </a: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782846" indent="-301095">
              <a:spcBef>
                <a:spcPct val="30000"/>
              </a:spcBef>
              <a:defRPr sz="1300">
                <a:solidFill>
                  <a:schemeClr val="tx1"/>
                </a:solidFill>
                <a:latin typeface="Arial" panose="020B0604020202020204" pitchFamily="34" charset="0"/>
                <a:cs typeface="Arial" panose="020B0604020202020204" pitchFamily="34" charset="0"/>
              </a:defRPr>
            </a:lvl2pPr>
            <a:lvl3pPr marL="1204379" indent="-240876">
              <a:spcBef>
                <a:spcPct val="30000"/>
              </a:spcBef>
              <a:defRPr sz="1300">
                <a:solidFill>
                  <a:schemeClr val="tx1"/>
                </a:solidFill>
                <a:latin typeface="Arial" panose="020B0604020202020204" pitchFamily="34" charset="0"/>
                <a:cs typeface="Arial" panose="020B0604020202020204" pitchFamily="34" charset="0"/>
              </a:defRPr>
            </a:lvl3pPr>
            <a:lvl4pPr marL="1686131" indent="-240876">
              <a:spcBef>
                <a:spcPct val="30000"/>
              </a:spcBef>
              <a:defRPr sz="1300">
                <a:solidFill>
                  <a:schemeClr val="tx1"/>
                </a:solidFill>
                <a:latin typeface="Arial" panose="020B0604020202020204" pitchFamily="34" charset="0"/>
                <a:cs typeface="Arial" panose="020B0604020202020204" pitchFamily="34" charset="0"/>
              </a:defRPr>
            </a:lvl4pPr>
            <a:lvl5pPr marL="2167882" indent="-240876">
              <a:spcBef>
                <a:spcPct val="30000"/>
              </a:spcBef>
              <a:defRPr sz="1300">
                <a:solidFill>
                  <a:schemeClr val="tx1"/>
                </a:solidFill>
                <a:latin typeface="Arial" panose="020B0604020202020204" pitchFamily="34" charset="0"/>
                <a:cs typeface="Arial" panose="020B0604020202020204" pitchFamily="34" charset="0"/>
              </a:defRPr>
            </a:lvl5pPr>
            <a:lvl6pPr marL="2649634" indent="-240876"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131386" indent="-240876"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613137" indent="-240876"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094889" indent="-240876"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A0FAECEE-EEA4-4E96-9424-87FE4B340544}" type="slidenum">
              <a:rPr lang="en-GB" altLang="en-US"/>
              <a:pPr>
                <a:spcBef>
                  <a:spcPct val="0"/>
                </a:spcBef>
              </a:pPr>
              <a:t>5</a:t>
            </a:fld>
            <a:endParaRPr lang="en-GB" altLang="en-US" dirty="0"/>
          </a:p>
        </p:txBody>
      </p:sp>
    </p:spTree>
    <p:extLst>
      <p:ext uri="{BB962C8B-B14F-4D97-AF65-F5344CB8AC3E}">
        <p14:creationId xmlns:p14="http://schemas.microsoft.com/office/powerpoint/2010/main" val="2773466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82846" indent="-301095" eaLnBrk="0" hangingPunct="0">
              <a:defRPr>
                <a:solidFill>
                  <a:schemeClr val="tx1"/>
                </a:solidFill>
                <a:latin typeface="Arial" charset="0"/>
                <a:cs typeface="Arial" charset="0"/>
              </a:defRPr>
            </a:lvl2pPr>
            <a:lvl3pPr marL="1204379" indent="-240876" eaLnBrk="0" hangingPunct="0">
              <a:defRPr>
                <a:solidFill>
                  <a:schemeClr val="tx1"/>
                </a:solidFill>
                <a:latin typeface="Arial" charset="0"/>
                <a:cs typeface="Arial" charset="0"/>
              </a:defRPr>
            </a:lvl3pPr>
            <a:lvl4pPr marL="1686131" indent="-240876" eaLnBrk="0" hangingPunct="0">
              <a:defRPr>
                <a:solidFill>
                  <a:schemeClr val="tx1"/>
                </a:solidFill>
                <a:latin typeface="Arial" charset="0"/>
                <a:cs typeface="Arial" charset="0"/>
              </a:defRPr>
            </a:lvl4pPr>
            <a:lvl5pPr marL="2167882" indent="-240876" eaLnBrk="0" hangingPunct="0">
              <a:defRPr>
                <a:solidFill>
                  <a:schemeClr val="tx1"/>
                </a:solidFill>
                <a:latin typeface="Arial" charset="0"/>
                <a:cs typeface="Arial" charset="0"/>
              </a:defRPr>
            </a:lvl5pPr>
            <a:lvl6pPr marL="2649634" indent="-240876" eaLnBrk="0" fontAlgn="base" hangingPunct="0">
              <a:spcBef>
                <a:spcPct val="0"/>
              </a:spcBef>
              <a:spcAft>
                <a:spcPct val="0"/>
              </a:spcAft>
              <a:defRPr>
                <a:solidFill>
                  <a:schemeClr val="tx1"/>
                </a:solidFill>
                <a:latin typeface="Arial" charset="0"/>
                <a:cs typeface="Arial" charset="0"/>
              </a:defRPr>
            </a:lvl6pPr>
            <a:lvl7pPr marL="3131386" indent="-240876" eaLnBrk="0" fontAlgn="base" hangingPunct="0">
              <a:spcBef>
                <a:spcPct val="0"/>
              </a:spcBef>
              <a:spcAft>
                <a:spcPct val="0"/>
              </a:spcAft>
              <a:defRPr>
                <a:solidFill>
                  <a:schemeClr val="tx1"/>
                </a:solidFill>
                <a:latin typeface="Arial" charset="0"/>
                <a:cs typeface="Arial" charset="0"/>
              </a:defRPr>
            </a:lvl7pPr>
            <a:lvl8pPr marL="3613137" indent="-240876" eaLnBrk="0" fontAlgn="base" hangingPunct="0">
              <a:spcBef>
                <a:spcPct val="0"/>
              </a:spcBef>
              <a:spcAft>
                <a:spcPct val="0"/>
              </a:spcAft>
              <a:defRPr>
                <a:solidFill>
                  <a:schemeClr val="tx1"/>
                </a:solidFill>
                <a:latin typeface="Arial" charset="0"/>
                <a:cs typeface="Arial" charset="0"/>
              </a:defRPr>
            </a:lvl8pPr>
            <a:lvl9pPr marL="4094889" indent="-240876" eaLnBrk="0" fontAlgn="base" hangingPunct="0">
              <a:spcBef>
                <a:spcPct val="0"/>
              </a:spcBef>
              <a:spcAft>
                <a:spcPct val="0"/>
              </a:spcAft>
              <a:defRPr>
                <a:solidFill>
                  <a:schemeClr val="tx1"/>
                </a:solidFill>
                <a:latin typeface="Arial" charset="0"/>
                <a:cs typeface="Arial" charset="0"/>
              </a:defRPr>
            </a:lvl9pPr>
          </a:lstStyle>
          <a:p>
            <a:pPr eaLnBrk="1" hangingPunct="1"/>
            <a:fld id="{0CAF62B8-51E5-47AB-9C98-29BD306D95D8}" type="slidenum">
              <a:rPr lang="en-GB" altLang="en-US" smtClean="0"/>
              <a:pPr eaLnBrk="1" hangingPunct="1"/>
              <a:t>22</a:t>
            </a:fld>
            <a:endParaRPr lang="en-GB" altLang="en-US" dirty="0" smtClean="0"/>
          </a:p>
        </p:txBody>
      </p:sp>
      <p:sp>
        <p:nvSpPr>
          <p:cNvPr id="73731" name="Slide Image Placeholder 1"/>
          <p:cNvSpPr>
            <a:spLocks noGrp="1" noRot="1" noChangeAspect="1" noTextEdit="1"/>
          </p:cNvSpPr>
          <p:nvPr>
            <p:ph type="sldImg"/>
          </p:nvPr>
        </p:nvSpPr>
        <p:spPr>
          <a:ln/>
        </p:spPr>
      </p:sp>
      <p:sp>
        <p:nvSpPr>
          <p:cNvPr id="7373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Sharing resources selflessly &amp; effectively, using your strengths &amp; experience to take meaningful action &amp; contribute to the greater good</a:t>
            </a:r>
            <a:endParaRPr lang="en-GB" altLang="en-US" i="1" dirty="0" smtClean="0">
              <a:solidFill>
                <a:schemeClr val="accent2"/>
              </a:solidFill>
            </a:endParaRPr>
          </a:p>
          <a:p>
            <a:endParaRPr lang="en-GB" altLang="en-US" i="1" dirty="0" smtClean="0">
              <a:solidFill>
                <a:schemeClr val="accent2"/>
              </a:solidFill>
            </a:endParaRPr>
          </a:p>
          <a:p>
            <a:r>
              <a:rPr lang="en-GB" altLang="en-US" b="0" i="0" dirty="0" smtClean="0">
                <a:solidFill>
                  <a:schemeClr val="accent2"/>
                </a:solidFill>
              </a:rPr>
              <a:t>Reaffirming their commitment to a spirit of education </a:t>
            </a:r>
            <a:r>
              <a:rPr lang="en-GB" altLang="en-US" b="0" i="0" dirty="0" smtClean="0">
                <a:solidFill>
                  <a:schemeClr val="accent2"/>
                </a:solidFill>
              </a:rPr>
              <a:t>that </a:t>
            </a:r>
            <a:r>
              <a:rPr lang="en-GB" altLang="en-US" b="0" i="0" dirty="0" smtClean="0">
                <a:solidFill>
                  <a:schemeClr val="accent2"/>
                </a:solidFill>
              </a:rPr>
              <a:t>is never content unless making an effective </a:t>
            </a:r>
            <a:r>
              <a:rPr lang="en-GB" altLang="en-US" b="0" i="0" dirty="0" smtClean="0">
                <a:solidFill>
                  <a:schemeClr val="accent2"/>
                </a:solidFill>
              </a:rPr>
              <a:t>and</a:t>
            </a:r>
            <a:r>
              <a:rPr lang="en-GB" altLang="en-US" b="0" i="0" baseline="0" dirty="0" smtClean="0">
                <a:solidFill>
                  <a:schemeClr val="accent2"/>
                </a:solidFill>
              </a:rPr>
              <a:t> </a:t>
            </a:r>
            <a:r>
              <a:rPr lang="en-GB" altLang="en-US" b="0" i="0" dirty="0" smtClean="0">
                <a:solidFill>
                  <a:schemeClr val="accent2"/>
                </a:solidFill>
              </a:rPr>
              <a:t>measurable </a:t>
            </a:r>
            <a:r>
              <a:rPr lang="en-GB" altLang="en-US" b="0" i="0" dirty="0" smtClean="0">
                <a:solidFill>
                  <a:schemeClr val="accent2"/>
                </a:solidFill>
              </a:rPr>
              <a:t>difference  </a:t>
            </a:r>
          </a:p>
          <a:p>
            <a:pPr eaLnBrk="1" hangingPunct="1">
              <a:spcBef>
                <a:spcPct val="0"/>
              </a:spcBef>
            </a:pPr>
            <a:endParaRPr lang="en-US" altLang="en-US" dirty="0" smtClean="0"/>
          </a:p>
        </p:txBody>
      </p:sp>
      <p:sp>
        <p:nvSpPr>
          <p:cNvPr id="22531" name="Slide Number Placeholder 3"/>
          <p:cNvSpPr txBox="1">
            <a:spLocks noGrp="1"/>
          </p:cNvSpPr>
          <p:nvPr/>
        </p:nvSpPr>
        <p:spPr bwMode="auto">
          <a:xfrm>
            <a:off x="3890008" y="9493420"/>
            <a:ext cx="2975928" cy="499745"/>
          </a:xfrm>
          <a:prstGeom prst="rect">
            <a:avLst/>
          </a:prstGeom>
          <a:noFill/>
          <a:ln>
            <a:miter lim="800000"/>
            <a:headEnd/>
            <a:tailEnd/>
          </a:ln>
        </p:spPr>
        <p:txBody>
          <a:bodyPr lIns="96350" tIns="48175" rIns="96350" bIns="48175" anchor="b"/>
          <a:lstStyle/>
          <a:p>
            <a:pPr algn="r">
              <a:defRPr/>
            </a:pPr>
            <a:fld id="{E2E6145D-F71D-4221-890F-6F4A452FCC65}" type="slidenum">
              <a:rPr lang="en-GB" sz="1300"/>
              <a:pPr algn="r">
                <a:defRPr/>
              </a:pPr>
              <a:t>22</a:t>
            </a:fld>
            <a:endParaRPr lang="en-GB" sz="1300" dirty="0"/>
          </a:p>
        </p:txBody>
      </p:sp>
    </p:spTree>
    <p:extLst>
      <p:ext uri="{BB962C8B-B14F-4D97-AF65-F5344CB8AC3E}">
        <p14:creationId xmlns:p14="http://schemas.microsoft.com/office/powerpoint/2010/main" val="369818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a:t>
            </a:r>
            <a:endParaRPr lang="en-GB" dirty="0"/>
          </a:p>
        </p:txBody>
      </p:sp>
      <p:sp>
        <p:nvSpPr>
          <p:cNvPr id="4" name="Slide Number Placeholder 3"/>
          <p:cNvSpPr>
            <a:spLocks noGrp="1"/>
          </p:cNvSpPr>
          <p:nvPr>
            <p:ph type="sldNum" sz="quarter" idx="10"/>
          </p:nvPr>
        </p:nvSpPr>
        <p:spPr/>
        <p:txBody>
          <a:bodyPr/>
          <a:lstStyle/>
          <a:p>
            <a:fld id="{2091C110-CB73-49EB-93FE-65BBD1AB19F6}" type="slidenum">
              <a:rPr lang="en-GB" smtClean="0"/>
              <a:t>23</a:t>
            </a:fld>
            <a:endParaRPr lang="en-GB" dirty="0"/>
          </a:p>
        </p:txBody>
      </p:sp>
    </p:spTree>
    <p:extLst>
      <p:ext uri="{BB962C8B-B14F-4D97-AF65-F5344CB8AC3E}">
        <p14:creationId xmlns:p14="http://schemas.microsoft.com/office/powerpoint/2010/main" val="953927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Dear Ms Watt</a:t>
            </a:r>
          </a:p>
          <a:p>
            <a:r>
              <a:rPr lang="en-GB" dirty="0" smtClean="0"/>
              <a:t>I am feeling sad to inform you that my tenure of work in Edinburgh is complete on 07 May</a:t>
            </a:r>
            <a:r>
              <a:rPr lang="en-GB" baseline="0" dirty="0" smtClean="0"/>
              <a:t> leading us to move back home to India.</a:t>
            </a:r>
          </a:p>
          <a:p>
            <a:r>
              <a:rPr lang="en-GB" baseline="0" dirty="0" smtClean="0"/>
              <a:t>I observed that Castleview school brought confidence in writing and speaking, caring sharing and creativity. I will always be very thankful to your school for the phenomenal contribution you have made to Atharv’s personality and making him such a brilliant and studious pupil. </a:t>
            </a:r>
          </a:p>
          <a:p>
            <a:r>
              <a:rPr lang="en-GB" baseline="0" dirty="0" smtClean="0"/>
              <a:t>I am deeply thankful to Miss Florence for her creativity in teaching and methodologies and you for your high vision maintaining quality education and discipline in school. May you bring all progress and happiness to all pupils through your future endeavours. I appreciate you as a leader and mentor. </a:t>
            </a:r>
            <a:endParaRPr lang="en-GB" dirty="0"/>
          </a:p>
        </p:txBody>
      </p:sp>
      <p:sp>
        <p:nvSpPr>
          <p:cNvPr id="4" name="Slide Number Placeholder 3"/>
          <p:cNvSpPr>
            <a:spLocks noGrp="1"/>
          </p:cNvSpPr>
          <p:nvPr>
            <p:ph type="sldNum" sz="quarter" idx="10"/>
          </p:nvPr>
        </p:nvSpPr>
        <p:spPr/>
        <p:txBody>
          <a:bodyPr/>
          <a:lstStyle/>
          <a:p>
            <a:fld id="{2091C110-CB73-49EB-93FE-65BBD1AB19F6}" type="slidenum">
              <a:rPr lang="en-GB" smtClean="0"/>
              <a:t>24</a:t>
            </a:fld>
            <a:endParaRPr lang="en-GB" dirty="0"/>
          </a:p>
        </p:txBody>
      </p:sp>
    </p:spTree>
    <p:extLst>
      <p:ext uri="{BB962C8B-B14F-4D97-AF65-F5344CB8AC3E}">
        <p14:creationId xmlns:p14="http://schemas.microsoft.com/office/powerpoint/2010/main" val="597547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cs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D923501-1E9E-4EE7-866F-65F2D67D9A28}" type="slidenum">
              <a:rPr lang="en-GB" altLang="en-US"/>
              <a:pPr>
                <a:spcBef>
                  <a:spcPct val="0"/>
                </a:spcBef>
              </a:pPr>
              <a:t>26</a:t>
            </a:fld>
            <a:endParaRPr lang="en-GB" altLang="en-US" dirty="0"/>
          </a:p>
        </p:txBody>
      </p:sp>
    </p:spTree>
    <p:extLst>
      <p:ext uri="{BB962C8B-B14F-4D97-AF65-F5344CB8AC3E}">
        <p14:creationId xmlns:p14="http://schemas.microsoft.com/office/powerpoint/2010/main" val="537743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cs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D923501-1E9E-4EE7-866F-65F2D67D9A28}" type="slidenum">
              <a:rPr lang="en-GB" altLang="en-US"/>
              <a:pPr>
                <a:spcBef>
                  <a:spcPct val="0"/>
                </a:spcBef>
              </a:pPr>
              <a:t>27</a:t>
            </a:fld>
            <a:endParaRPr lang="en-GB" altLang="en-US" dirty="0"/>
          </a:p>
        </p:txBody>
      </p:sp>
    </p:spTree>
    <p:extLst>
      <p:ext uri="{BB962C8B-B14F-4D97-AF65-F5344CB8AC3E}">
        <p14:creationId xmlns:p14="http://schemas.microsoft.com/office/powerpoint/2010/main" val="2964833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Focus on differentiation changing a structured planning format to</a:t>
            </a:r>
            <a:r>
              <a:rPr lang="en-GB" baseline="0" dirty="0" smtClean="0"/>
              <a:t> ensure that Experiences and outcomes are delivered effectively. </a:t>
            </a:r>
          </a:p>
          <a:p>
            <a:r>
              <a:rPr lang="en-GB" baseline="0" dirty="0" smtClean="0"/>
              <a:t>Use of Blooms taxonomy from Nursery to P7 – Higher order questioning at Staff Discussion sessions. </a:t>
            </a:r>
          </a:p>
          <a:p>
            <a:r>
              <a:rPr lang="en-GB" baseline="0" dirty="0" smtClean="0"/>
              <a:t>Focus on practising skills and then planning for transfer into the world of work. – HMIE said they saw  aspirational transfer of skills and encouragement to plan for a better life – attempt to eradicate the poverty of ambition</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2"/>
                </a:solidFill>
              </a:rPr>
              <a:t>Staff are highly-skilled and reflect continuously on the quality of learning and teaching and plan different way of helping individual children to progress.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2"/>
                </a:solidFill>
              </a:rPr>
              <a:t>The following planning sheet is high</a:t>
            </a:r>
            <a:r>
              <a:rPr lang="en-GB" baseline="0" dirty="0" smtClean="0">
                <a:solidFill>
                  <a:schemeClr val="tx2"/>
                </a:solidFill>
              </a:rPr>
              <a:t> in quality but low in time to complete. Evidence supports PRD and Professional Learning</a:t>
            </a:r>
            <a:endParaRPr lang="en-GB" dirty="0" smtClean="0">
              <a:solidFill>
                <a:schemeClr val="tx2"/>
              </a:solidFill>
            </a:endParaRP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091C110-CB73-49EB-93FE-65BBD1AB19F6}" type="slidenum">
              <a:rPr lang="en-GB" smtClean="0"/>
              <a:t>7</a:t>
            </a:fld>
            <a:endParaRPr lang="en-GB" dirty="0"/>
          </a:p>
        </p:txBody>
      </p:sp>
    </p:spTree>
    <p:extLst>
      <p:ext uri="{BB962C8B-B14F-4D97-AF65-F5344CB8AC3E}">
        <p14:creationId xmlns:p14="http://schemas.microsoft.com/office/powerpoint/2010/main" val="2680159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4 contexts of learning are at the heart of all that we do in BGE at Castleview  </a:t>
            </a:r>
            <a:endParaRPr lang="en-GB" dirty="0"/>
          </a:p>
        </p:txBody>
      </p:sp>
      <p:sp>
        <p:nvSpPr>
          <p:cNvPr id="4" name="Slide Number Placeholder 3"/>
          <p:cNvSpPr>
            <a:spLocks noGrp="1"/>
          </p:cNvSpPr>
          <p:nvPr>
            <p:ph type="sldNum" sz="quarter" idx="10"/>
          </p:nvPr>
        </p:nvSpPr>
        <p:spPr/>
        <p:txBody>
          <a:bodyPr/>
          <a:lstStyle/>
          <a:p>
            <a:fld id="{2091C110-CB73-49EB-93FE-65BBD1AB19F6}" type="slidenum">
              <a:rPr lang="en-GB" smtClean="0"/>
              <a:t>10</a:t>
            </a:fld>
            <a:endParaRPr lang="en-GB" dirty="0"/>
          </a:p>
        </p:txBody>
      </p:sp>
    </p:spTree>
    <p:extLst>
      <p:ext uri="{BB962C8B-B14F-4D97-AF65-F5344CB8AC3E}">
        <p14:creationId xmlns:p14="http://schemas.microsoft.com/office/powerpoint/2010/main" val="682076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Assessment Literate – school family </a:t>
            </a:r>
          </a:p>
          <a:p>
            <a:pPr lvl="1"/>
            <a:r>
              <a:rPr lang="en-GB" dirty="0" smtClean="0"/>
              <a:t>Success Criteria, self/peer-assess, identifying and application of the skill being taught</a:t>
            </a:r>
          </a:p>
          <a:p>
            <a:r>
              <a:rPr lang="en-GB" dirty="0" smtClean="0"/>
              <a:t>Classroom Discussion, Quality Feedback and Formative Evaluation</a:t>
            </a:r>
          </a:p>
          <a:p>
            <a:pPr marL="0" indent="0"/>
            <a:r>
              <a:rPr lang="en-GB" altLang="en-US" sz="1200" b="0" i="0" dirty="0" smtClean="0">
                <a:solidFill>
                  <a:schemeClr val="accent1"/>
                </a:solidFill>
                <a:latin typeface="+mn-lt"/>
              </a:rPr>
              <a:t>Many organisations are over-communicating and under-conversing.’</a:t>
            </a:r>
          </a:p>
          <a:p>
            <a:pPr>
              <a:lnSpc>
                <a:spcPct val="90000"/>
              </a:lnSpc>
              <a:buFont typeface="Wingdings" pitchFamily="2" charset="2"/>
              <a:buNone/>
              <a:defRPr/>
            </a:pPr>
            <a:r>
              <a:rPr lang="en-GB" sz="1200" b="0" dirty="0" smtClean="0">
                <a:solidFill>
                  <a:schemeClr val="accent1"/>
                </a:solidFill>
              </a:rPr>
              <a:t>precise and focused</a:t>
            </a:r>
          </a:p>
          <a:p>
            <a:pPr>
              <a:lnSpc>
                <a:spcPct val="90000"/>
              </a:lnSpc>
              <a:buFont typeface="Wingdings" pitchFamily="2" charset="2"/>
              <a:buNone/>
              <a:defRPr/>
            </a:pPr>
            <a:r>
              <a:rPr lang="en-GB" sz="1200" b="0" dirty="0" smtClean="0">
                <a:solidFill>
                  <a:schemeClr val="accent1"/>
                </a:solidFill>
              </a:rPr>
              <a:t>forensic in the analysis of children’s progress </a:t>
            </a:r>
          </a:p>
          <a:p>
            <a:pPr>
              <a:lnSpc>
                <a:spcPct val="90000"/>
              </a:lnSpc>
              <a:buFont typeface="Wingdings" pitchFamily="2" charset="2"/>
              <a:buNone/>
              <a:defRPr/>
            </a:pPr>
            <a:r>
              <a:rPr lang="en-GB" sz="1200" b="0" dirty="0" smtClean="0">
                <a:solidFill>
                  <a:schemeClr val="accent1"/>
                </a:solidFill>
              </a:rPr>
              <a:t>Direct line of sight on every child</a:t>
            </a:r>
          </a:p>
          <a:p>
            <a:pPr>
              <a:lnSpc>
                <a:spcPct val="90000"/>
              </a:lnSpc>
              <a:buFont typeface="Wingdings" pitchFamily="2" charset="2"/>
              <a:buNone/>
              <a:defRPr/>
            </a:pPr>
            <a:r>
              <a:rPr lang="en-GB" sz="1200" b="0" dirty="0" smtClean="0">
                <a:solidFill>
                  <a:schemeClr val="accent1"/>
                </a:solidFill>
              </a:rPr>
              <a:t>practice-based as</a:t>
            </a:r>
            <a:r>
              <a:rPr lang="en-GB" sz="1200" b="0" baseline="0" dirty="0" smtClean="0">
                <a:solidFill>
                  <a:schemeClr val="accent1"/>
                </a:solidFill>
              </a:rPr>
              <a:t> well as </a:t>
            </a:r>
            <a:r>
              <a:rPr lang="en-GB" sz="1200" b="0" dirty="0" smtClean="0">
                <a:solidFill>
                  <a:schemeClr val="accent1"/>
                </a:solidFill>
              </a:rPr>
              <a:t>paper-based </a:t>
            </a:r>
          </a:p>
          <a:p>
            <a:pPr>
              <a:lnSpc>
                <a:spcPct val="90000"/>
              </a:lnSpc>
              <a:buFont typeface="Wingdings" pitchFamily="2" charset="2"/>
              <a:buNone/>
              <a:defRPr/>
            </a:pPr>
            <a:r>
              <a:rPr lang="en-GB" sz="1200" b="0" dirty="0" smtClean="0">
                <a:solidFill>
                  <a:schemeClr val="accent1"/>
                </a:solidFill>
              </a:rPr>
              <a:t>Recognition</a:t>
            </a:r>
            <a:r>
              <a:rPr lang="en-GB" sz="1200" b="0" baseline="0" dirty="0" smtClean="0">
                <a:solidFill>
                  <a:schemeClr val="accent1"/>
                </a:solidFill>
              </a:rPr>
              <a:t> of areas of </a:t>
            </a:r>
            <a:r>
              <a:rPr lang="en-GB" sz="1200" b="0" dirty="0" smtClean="0">
                <a:solidFill>
                  <a:schemeClr val="accent1"/>
                </a:solidFill>
              </a:rPr>
              <a:t>strengths and areas for improvement</a:t>
            </a:r>
          </a:p>
          <a:p>
            <a:pPr>
              <a:lnSpc>
                <a:spcPct val="90000"/>
              </a:lnSpc>
              <a:defRPr/>
            </a:pPr>
            <a:r>
              <a:rPr lang="en-GB" sz="1200" b="0" dirty="0" smtClean="0">
                <a:solidFill>
                  <a:schemeClr val="accent1"/>
                </a:solidFill>
              </a:rPr>
              <a:t>Focus</a:t>
            </a:r>
            <a:r>
              <a:rPr lang="en-GB" sz="1200" b="0" baseline="0" dirty="0" smtClean="0">
                <a:solidFill>
                  <a:schemeClr val="accent1"/>
                </a:solidFill>
              </a:rPr>
              <a:t> </a:t>
            </a:r>
            <a:r>
              <a:rPr lang="en-GB" sz="1200" b="0" dirty="0" smtClean="0">
                <a:solidFill>
                  <a:schemeClr val="accent1"/>
                </a:solidFill>
              </a:rPr>
              <a:t>on learners’ experiences and outcomes. </a:t>
            </a:r>
          </a:p>
          <a:p>
            <a:pPr>
              <a:lnSpc>
                <a:spcPct val="90000"/>
              </a:lnSpc>
              <a:defRPr/>
            </a:pPr>
            <a:r>
              <a:rPr lang="en-GB" sz="1200" b="0" dirty="0" smtClean="0">
                <a:solidFill>
                  <a:schemeClr val="accent1"/>
                </a:solidFill>
              </a:rPr>
              <a:t>“Flash/Frequent” moderation eradicates inconsistency in curriculum</a:t>
            </a:r>
            <a:r>
              <a:rPr lang="en-GB" sz="1200" b="0" baseline="0" dirty="0" smtClean="0">
                <a:solidFill>
                  <a:schemeClr val="accent1"/>
                </a:solidFill>
              </a:rPr>
              <a:t> areas</a:t>
            </a:r>
            <a:endParaRPr lang="en-GB" altLang="en-US" sz="1200" b="0" i="0" dirty="0" smtClean="0">
              <a:solidFill>
                <a:schemeClr val="accent1"/>
              </a:solidFill>
              <a:latin typeface="+mn-lt"/>
            </a:endParaRPr>
          </a:p>
          <a:p>
            <a:r>
              <a:rPr lang="en-GB" dirty="0" smtClean="0"/>
              <a:t>Development of strong relationships and connections</a:t>
            </a:r>
          </a:p>
          <a:p>
            <a:r>
              <a:rPr lang="en-GB" dirty="0" smtClean="0"/>
              <a:t>Element of constructive</a:t>
            </a:r>
            <a:r>
              <a:rPr lang="en-GB" baseline="0" dirty="0" smtClean="0"/>
              <a:t> </a:t>
            </a:r>
            <a:r>
              <a:rPr lang="en-GB" dirty="0" smtClean="0"/>
              <a:t>competition in Team Castleview </a:t>
            </a:r>
          </a:p>
          <a:p>
            <a:r>
              <a:rPr lang="en-GB" dirty="0" smtClean="0"/>
              <a:t>Inspirational Teaching</a:t>
            </a:r>
          </a:p>
          <a:p>
            <a:endParaRPr lang="en-GB" dirty="0"/>
          </a:p>
        </p:txBody>
      </p:sp>
      <p:sp>
        <p:nvSpPr>
          <p:cNvPr id="4" name="Slide Number Placeholder 3"/>
          <p:cNvSpPr>
            <a:spLocks noGrp="1"/>
          </p:cNvSpPr>
          <p:nvPr>
            <p:ph type="sldNum" sz="quarter" idx="10"/>
          </p:nvPr>
        </p:nvSpPr>
        <p:spPr/>
        <p:txBody>
          <a:bodyPr/>
          <a:lstStyle/>
          <a:p>
            <a:fld id="{2091C110-CB73-49EB-93FE-65BBD1AB19F6}" type="slidenum">
              <a:rPr lang="en-GB" smtClean="0"/>
              <a:t>12</a:t>
            </a:fld>
            <a:endParaRPr lang="en-GB" dirty="0"/>
          </a:p>
        </p:txBody>
      </p:sp>
    </p:spTree>
    <p:extLst>
      <p:ext uri="{BB962C8B-B14F-4D97-AF65-F5344CB8AC3E}">
        <p14:creationId xmlns:p14="http://schemas.microsoft.com/office/powerpoint/2010/main" val="1721460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Pirate King!</a:t>
            </a:r>
          </a:p>
          <a:p>
            <a:r>
              <a:rPr lang="en-GB" dirty="0" smtClean="0"/>
              <a:t>For Castleview we have a resource on our doorstep to support Inter Disciplinary Learning </a:t>
            </a:r>
            <a:endParaRPr lang="en-GB" dirty="0"/>
          </a:p>
        </p:txBody>
      </p:sp>
      <p:sp>
        <p:nvSpPr>
          <p:cNvPr id="4" name="Slide Number Placeholder 3"/>
          <p:cNvSpPr>
            <a:spLocks noGrp="1"/>
          </p:cNvSpPr>
          <p:nvPr>
            <p:ph type="sldNum" sz="quarter" idx="10"/>
          </p:nvPr>
        </p:nvSpPr>
        <p:spPr/>
        <p:txBody>
          <a:bodyPr/>
          <a:lstStyle/>
          <a:p>
            <a:fld id="{2091C110-CB73-49EB-93FE-65BBD1AB19F6}" type="slidenum">
              <a:rPr lang="en-GB" smtClean="0"/>
              <a:t>13</a:t>
            </a:fld>
            <a:endParaRPr lang="en-GB" dirty="0"/>
          </a:p>
        </p:txBody>
      </p:sp>
    </p:spTree>
    <p:extLst>
      <p:ext uri="{BB962C8B-B14F-4D97-AF65-F5344CB8AC3E}">
        <p14:creationId xmlns:p14="http://schemas.microsoft.com/office/powerpoint/2010/main" val="3944429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a nationally renowned award winning initiative grows every year</a:t>
            </a:r>
            <a:endParaRPr lang="en-GB" dirty="0"/>
          </a:p>
        </p:txBody>
      </p:sp>
      <p:sp>
        <p:nvSpPr>
          <p:cNvPr id="4" name="Slide Number Placeholder 3"/>
          <p:cNvSpPr>
            <a:spLocks noGrp="1"/>
          </p:cNvSpPr>
          <p:nvPr>
            <p:ph type="sldNum" sz="quarter" idx="10"/>
          </p:nvPr>
        </p:nvSpPr>
        <p:spPr/>
        <p:txBody>
          <a:bodyPr/>
          <a:lstStyle/>
          <a:p>
            <a:fld id="{2091C110-CB73-49EB-93FE-65BBD1AB19F6}" type="slidenum">
              <a:rPr lang="en-GB" smtClean="0"/>
              <a:t>16</a:t>
            </a:fld>
            <a:endParaRPr lang="en-GB" dirty="0"/>
          </a:p>
        </p:txBody>
      </p:sp>
    </p:spTree>
    <p:extLst>
      <p:ext uri="{BB962C8B-B14F-4D97-AF65-F5344CB8AC3E}">
        <p14:creationId xmlns:p14="http://schemas.microsoft.com/office/powerpoint/2010/main" val="301142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Simple application through the One Show by a CT led to wonderful</a:t>
            </a:r>
            <a:r>
              <a:rPr lang="en-GB" baseline="0" dirty="0" smtClean="0"/>
              <a:t> raising of interest in literacy and books. </a:t>
            </a:r>
            <a:endParaRPr lang="en-GB" dirty="0"/>
          </a:p>
        </p:txBody>
      </p:sp>
      <p:sp>
        <p:nvSpPr>
          <p:cNvPr id="4" name="Slide Number Placeholder 3"/>
          <p:cNvSpPr>
            <a:spLocks noGrp="1"/>
          </p:cNvSpPr>
          <p:nvPr>
            <p:ph type="sldNum" sz="quarter" idx="10"/>
          </p:nvPr>
        </p:nvSpPr>
        <p:spPr/>
        <p:txBody>
          <a:bodyPr/>
          <a:lstStyle/>
          <a:p>
            <a:fld id="{2091C110-CB73-49EB-93FE-65BBD1AB19F6}" type="slidenum">
              <a:rPr lang="en-GB" smtClean="0"/>
              <a:t>17</a:t>
            </a:fld>
            <a:endParaRPr lang="en-GB" dirty="0"/>
          </a:p>
        </p:txBody>
      </p:sp>
    </p:spTree>
    <p:extLst>
      <p:ext uri="{BB962C8B-B14F-4D97-AF65-F5344CB8AC3E}">
        <p14:creationId xmlns:p14="http://schemas.microsoft.com/office/powerpoint/2010/main" val="4064097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91C110-CB73-49EB-93FE-65BBD1AB19F6}" type="slidenum">
              <a:rPr lang="en-GB" smtClean="0"/>
              <a:t>19</a:t>
            </a:fld>
            <a:endParaRPr lang="en-GB" dirty="0"/>
          </a:p>
        </p:txBody>
      </p:sp>
    </p:spTree>
    <p:extLst>
      <p:ext uri="{BB962C8B-B14F-4D97-AF65-F5344CB8AC3E}">
        <p14:creationId xmlns:p14="http://schemas.microsoft.com/office/powerpoint/2010/main" val="1911561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charset="0"/>
                <a:cs typeface="Arial" charset="0"/>
              </a:defRPr>
            </a:lvl1pPr>
            <a:lvl2pPr marL="782846" indent="-301095">
              <a:spcBef>
                <a:spcPct val="30000"/>
              </a:spcBef>
              <a:defRPr sz="1300">
                <a:solidFill>
                  <a:schemeClr val="tx1"/>
                </a:solidFill>
                <a:latin typeface="Arial" charset="0"/>
                <a:cs typeface="Arial" charset="0"/>
              </a:defRPr>
            </a:lvl2pPr>
            <a:lvl3pPr marL="1204379" indent="-240876">
              <a:spcBef>
                <a:spcPct val="30000"/>
              </a:spcBef>
              <a:defRPr sz="1300">
                <a:solidFill>
                  <a:schemeClr val="tx1"/>
                </a:solidFill>
                <a:latin typeface="Arial" charset="0"/>
                <a:cs typeface="Arial" charset="0"/>
              </a:defRPr>
            </a:lvl3pPr>
            <a:lvl4pPr marL="1686131" indent="-240876">
              <a:spcBef>
                <a:spcPct val="30000"/>
              </a:spcBef>
              <a:defRPr sz="1300">
                <a:solidFill>
                  <a:schemeClr val="tx1"/>
                </a:solidFill>
                <a:latin typeface="Arial" charset="0"/>
                <a:cs typeface="Arial" charset="0"/>
              </a:defRPr>
            </a:lvl4pPr>
            <a:lvl5pPr marL="2167882" indent="-240876">
              <a:spcBef>
                <a:spcPct val="30000"/>
              </a:spcBef>
              <a:defRPr sz="1300">
                <a:solidFill>
                  <a:schemeClr val="tx1"/>
                </a:solidFill>
                <a:latin typeface="Arial" charset="0"/>
                <a:cs typeface="Arial" charset="0"/>
              </a:defRPr>
            </a:lvl5pPr>
            <a:lvl6pPr marL="2649634" indent="-240876" eaLnBrk="0" fontAlgn="base" hangingPunct="0">
              <a:spcBef>
                <a:spcPct val="30000"/>
              </a:spcBef>
              <a:spcAft>
                <a:spcPct val="0"/>
              </a:spcAft>
              <a:defRPr sz="1300">
                <a:solidFill>
                  <a:schemeClr val="tx1"/>
                </a:solidFill>
                <a:latin typeface="Arial" charset="0"/>
                <a:cs typeface="Arial" charset="0"/>
              </a:defRPr>
            </a:lvl6pPr>
            <a:lvl7pPr marL="3131386" indent="-240876" eaLnBrk="0" fontAlgn="base" hangingPunct="0">
              <a:spcBef>
                <a:spcPct val="30000"/>
              </a:spcBef>
              <a:spcAft>
                <a:spcPct val="0"/>
              </a:spcAft>
              <a:defRPr sz="1300">
                <a:solidFill>
                  <a:schemeClr val="tx1"/>
                </a:solidFill>
                <a:latin typeface="Arial" charset="0"/>
                <a:cs typeface="Arial" charset="0"/>
              </a:defRPr>
            </a:lvl7pPr>
            <a:lvl8pPr marL="3613137" indent="-240876" eaLnBrk="0" fontAlgn="base" hangingPunct="0">
              <a:spcBef>
                <a:spcPct val="30000"/>
              </a:spcBef>
              <a:spcAft>
                <a:spcPct val="0"/>
              </a:spcAft>
              <a:defRPr sz="1300">
                <a:solidFill>
                  <a:schemeClr val="tx1"/>
                </a:solidFill>
                <a:latin typeface="Arial" charset="0"/>
                <a:cs typeface="Arial" charset="0"/>
              </a:defRPr>
            </a:lvl8pPr>
            <a:lvl9pPr marL="4094889" indent="-240876" eaLnBrk="0" fontAlgn="base" hangingPunct="0">
              <a:spcBef>
                <a:spcPct val="30000"/>
              </a:spcBef>
              <a:spcAft>
                <a:spcPct val="0"/>
              </a:spcAft>
              <a:defRPr sz="1300">
                <a:solidFill>
                  <a:schemeClr val="tx1"/>
                </a:solidFill>
                <a:latin typeface="Arial" charset="0"/>
                <a:cs typeface="Arial" charset="0"/>
              </a:defRPr>
            </a:lvl9pPr>
          </a:lstStyle>
          <a:p>
            <a:pPr>
              <a:spcBef>
                <a:spcPct val="0"/>
              </a:spcBef>
            </a:pPr>
            <a:fld id="{D138BB60-9471-4BE0-AEDF-7385033389CC}" type="slidenum">
              <a:rPr lang="en-GB" altLang="en-US" smtClean="0"/>
              <a:pPr>
                <a:spcBef>
                  <a:spcPct val="0"/>
                </a:spcBef>
              </a:pPr>
              <a:t>21</a:t>
            </a:fld>
            <a:endParaRPr lang="en-GB" altLang="en-US" dirty="0" smtClean="0"/>
          </a:p>
        </p:txBody>
      </p:sp>
    </p:spTree>
    <p:extLst>
      <p:ext uri="{BB962C8B-B14F-4D97-AF65-F5344CB8AC3E}">
        <p14:creationId xmlns:p14="http://schemas.microsoft.com/office/powerpoint/2010/main" val="3050219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C5C8D5B-F0D9-40A7-8E32-64434357486F}" type="datetimeFigureOut">
              <a:rPr lang="en-GB" smtClean="0"/>
              <a:t>06/05/2015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AB6E798-2BC3-4B90-83E5-983E07E0F7ED}" type="slidenum">
              <a:rPr lang="en-GB" smtClean="0"/>
              <a:t>‹#›</a:t>
            </a:fld>
            <a:endParaRPr lang="en-GB" dirty="0"/>
          </a:p>
        </p:txBody>
      </p:sp>
    </p:spTree>
    <p:extLst>
      <p:ext uri="{BB962C8B-B14F-4D97-AF65-F5344CB8AC3E}">
        <p14:creationId xmlns:p14="http://schemas.microsoft.com/office/powerpoint/2010/main" val="3293616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5C8D5B-F0D9-40A7-8E32-64434357486F}" type="datetimeFigureOut">
              <a:rPr lang="en-GB" smtClean="0"/>
              <a:t>06/05/2015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AB6E798-2BC3-4B90-83E5-983E07E0F7ED}" type="slidenum">
              <a:rPr lang="en-GB" smtClean="0"/>
              <a:t>‹#›</a:t>
            </a:fld>
            <a:endParaRPr lang="en-GB" dirty="0"/>
          </a:p>
        </p:txBody>
      </p:sp>
    </p:spTree>
    <p:extLst>
      <p:ext uri="{BB962C8B-B14F-4D97-AF65-F5344CB8AC3E}">
        <p14:creationId xmlns:p14="http://schemas.microsoft.com/office/powerpoint/2010/main" val="434166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5C8D5B-F0D9-40A7-8E32-64434357486F}" type="datetimeFigureOut">
              <a:rPr lang="en-GB" smtClean="0"/>
              <a:t>06/05/2015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AB6E798-2BC3-4B90-83E5-983E07E0F7ED}" type="slidenum">
              <a:rPr lang="en-GB" smtClean="0"/>
              <a:t>‹#›</a:t>
            </a:fld>
            <a:endParaRPr lang="en-GB" dirty="0"/>
          </a:p>
        </p:txBody>
      </p:sp>
    </p:spTree>
    <p:extLst>
      <p:ext uri="{BB962C8B-B14F-4D97-AF65-F5344CB8AC3E}">
        <p14:creationId xmlns:p14="http://schemas.microsoft.com/office/powerpoint/2010/main" val="113794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5C8D5B-F0D9-40A7-8E32-64434357486F}" type="datetimeFigureOut">
              <a:rPr lang="en-GB" smtClean="0"/>
              <a:t>06/05/2015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AB6E798-2BC3-4B90-83E5-983E07E0F7ED}" type="slidenum">
              <a:rPr lang="en-GB" smtClean="0"/>
              <a:t>‹#›</a:t>
            </a:fld>
            <a:endParaRPr lang="en-GB" dirty="0"/>
          </a:p>
        </p:txBody>
      </p:sp>
    </p:spTree>
    <p:extLst>
      <p:ext uri="{BB962C8B-B14F-4D97-AF65-F5344CB8AC3E}">
        <p14:creationId xmlns:p14="http://schemas.microsoft.com/office/powerpoint/2010/main" val="789611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5C8D5B-F0D9-40A7-8E32-64434357486F}" type="datetimeFigureOut">
              <a:rPr lang="en-GB" smtClean="0"/>
              <a:t>06/05/2015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AB6E798-2BC3-4B90-83E5-983E07E0F7ED}" type="slidenum">
              <a:rPr lang="en-GB" smtClean="0"/>
              <a:t>‹#›</a:t>
            </a:fld>
            <a:endParaRPr lang="en-GB" dirty="0"/>
          </a:p>
        </p:txBody>
      </p:sp>
    </p:spTree>
    <p:extLst>
      <p:ext uri="{BB962C8B-B14F-4D97-AF65-F5344CB8AC3E}">
        <p14:creationId xmlns:p14="http://schemas.microsoft.com/office/powerpoint/2010/main" val="1150160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C5C8D5B-F0D9-40A7-8E32-64434357486F}" type="datetimeFigureOut">
              <a:rPr lang="en-GB" smtClean="0"/>
              <a:t>06/05/2015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AB6E798-2BC3-4B90-83E5-983E07E0F7ED}" type="slidenum">
              <a:rPr lang="en-GB" smtClean="0"/>
              <a:t>‹#›</a:t>
            </a:fld>
            <a:endParaRPr lang="en-GB" dirty="0"/>
          </a:p>
        </p:txBody>
      </p:sp>
    </p:spTree>
    <p:extLst>
      <p:ext uri="{BB962C8B-B14F-4D97-AF65-F5344CB8AC3E}">
        <p14:creationId xmlns:p14="http://schemas.microsoft.com/office/powerpoint/2010/main" val="399358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C5C8D5B-F0D9-40A7-8E32-64434357486F}" type="datetimeFigureOut">
              <a:rPr lang="en-GB" smtClean="0"/>
              <a:t>06/05/2015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AB6E798-2BC3-4B90-83E5-983E07E0F7ED}" type="slidenum">
              <a:rPr lang="en-GB" smtClean="0"/>
              <a:t>‹#›</a:t>
            </a:fld>
            <a:endParaRPr lang="en-GB" dirty="0"/>
          </a:p>
        </p:txBody>
      </p:sp>
    </p:spTree>
    <p:extLst>
      <p:ext uri="{BB962C8B-B14F-4D97-AF65-F5344CB8AC3E}">
        <p14:creationId xmlns:p14="http://schemas.microsoft.com/office/powerpoint/2010/main" val="2626126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C5C8D5B-F0D9-40A7-8E32-64434357486F}" type="datetimeFigureOut">
              <a:rPr lang="en-GB" smtClean="0"/>
              <a:t>06/05/2015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AB6E798-2BC3-4B90-83E5-983E07E0F7ED}" type="slidenum">
              <a:rPr lang="en-GB" smtClean="0"/>
              <a:t>‹#›</a:t>
            </a:fld>
            <a:endParaRPr lang="en-GB" dirty="0"/>
          </a:p>
        </p:txBody>
      </p:sp>
    </p:spTree>
    <p:extLst>
      <p:ext uri="{BB962C8B-B14F-4D97-AF65-F5344CB8AC3E}">
        <p14:creationId xmlns:p14="http://schemas.microsoft.com/office/powerpoint/2010/main" val="1218621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C8D5B-F0D9-40A7-8E32-64434357486F}" type="datetimeFigureOut">
              <a:rPr lang="en-GB" smtClean="0"/>
              <a:t>06/05/2015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AB6E798-2BC3-4B90-83E5-983E07E0F7ED}" type="slidenum">
              <a:rPr lang="en-GB" smtClean="0"/>
              <a:t>‹#›</a:t>
            </a:fld>
            <a:endParaRPr lang="en-GB" dirty="0"/>
          </a:p>
        </p:txBody>
      </p:sp>
    </p:spTree>
    <p:extLst>
      <p:ext uri="{BB962C8B-B14F-4D97-AF65-F5344CB8AC3E}">
        <p14:creationId xmlns:p14="http://schemas.microsoft.com/office/powerpoint/2010/main" val="626099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C8D5B-F0D9-40A7-8E32-64434357486F}" type="datetimeFigureOut">
              <a:rPr lang="en-GB" smtClean="0"/>
              <a:t>06/05/2015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AB6E798-2BC3-4B90-83E5-983E07E0F7ED}" type="slidenum">
              <a:rPr lang="en-GB" smtClean="0"/>
              <a:t>‹#›</a:t>
            </a:fld>
            <a:endParaRPr lang="en-GB" dirty="0"/>
          </a:p>
        </p:txBody>
      </p:sp>
    </p:spTree>
    <p:extLst>
      <p:ext uri="{BB962C8B-B14F-4D97-AF65-F5344CB8AC3E}">
        <p14:creationId xmlns:p14="http://schemas.microsoft.com/office/powerpoint/2010/main" val="4201926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C8D5B-F0D9-40A7-8E32-64434357486F}" type="datetimeFigureOut">
              <a:rPr lang="en-GB" smtClean="0"/>
              <a:t>06/05/2015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AB6E798-2BC3-4B90-83E5-983E07E0F7ED}" type="slidenum">
              <a:rPr lang="en-GB" smtClean="0"/>
              <a:t>‹#›</a:t>
            </a:fld>
            <a:endParaRPr lang="en-GB" dirty="0"/>
          </a:p>
        </p:txBody>
      </p:sp>
    </p:spTree>
    <p:extLst>
      <p:ext uri="{BB962C8B-B14F-4D97-AF65-F5344CB8AC3E}">
        <p14:creationId xmlns:p14="http://schemas.microsoft.com/office/powerpoint/2010/main" val="358380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C8D5B-F0D9-40A7-8E32-64434357486F}" type="datetimeFigureOut">
              <a:rPr lang="en-GB" smtClean="0"/>
              <a:t>06/05/2015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6E798-2BC3-4B90-83E5-983E07E0F7ED}" type="slidenum">
              <a:rPr lang="en-GB" smtClean="0"/>
              <a:t>‹#›</a:t>
            </a:fld>
            <a:endParaRPr lang="en-GB" dirty="0"/>
          </a:p>
        </p:txBody>
      </p:sp>
    </p:spTree>
    <p:extLst>
      <p:ext uri="{BB962C8B-B14F-4D97-AF65-F5344CB8AC3E}">
        <p14:creationId xmlns:p14="http://schemas.microsoft.com/office/powerpoint/2010/main" val="1296374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wmf"/><Relationship Id="rId4" Type="http://schemas.openxmlformats.org/officeDocument/2006/relationships/diagramData" Target="../diagrams/data1.xml"/><Relationship Id="rId9"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wmf"/><Relationship Id="rId5" Type="http://schemas.openxmlformats.org/officeDocument/2006/relationships/oleObject" Target="../embeddings/oleObject7.bin"/><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w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wmf"/><Relationship Id="rId5" Type="http://schemas.openxmlformats.org/officeDocument/2006/relationships/oleObject" Target="../embeddings/oleObject10.bin"/><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wmf"/><Relationship Id="rId5" Type="http://schemas.openxmlformats.org/officeDocument/2006/relationships/oleObject" Target="../embeddings/oleObject11.bin"/><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w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wmf"/><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image" Target="../media/image26.pn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wmf"/><Relationship Id="rId5" Type="http://schemas.openxmlformats.org/officeDocument/2006/relationships/oleObject" Target="../embeddings/oleObject15.bin"/><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1.wmf"/><Relationship Id="rId5" Type="http://schemas.openxmlformats.org/officeDocument/2006/relationships/oleObject" Target="../embeddings/oleObject16.bin"/><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1.wmf"/><Relationship Id="rId5" Type="http://schemas.openxmlformats.org/officeDocument/2006/relationships/oleObject" Target="../embeddings/oleObject17.bin"/><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1.wmf"/><Relationship Id="rId5" Type="http://schemas.openxmlformats.org/officeDocument/2006/relationships/oleObject" Target="../embeddings/oleObject18.bin"/><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w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60648"/>
            <a:ext cx="8494712" cy="1470025"/>
          </a:xfrm>
        </p:spPr>
        <p:txBody>
          <a:bodyPr>
            <a:normAutofit/>
          </a:bodyPr>
          <a:lstStyle/>
          <a:p>
            <a:r>
              <a:rPr lang="en-GB" b="1" dirty="0" smtClean="0"/>
              <a:t>Leadership of Learning</a:t>
            </a:r>
            <a:br>
              <a:rPr lang="en-GB" b="1" dirty="0" smtClean="0"/>
            </a:br>
            <a:r>
              <a:rPr lang="en-GB" b="1" dirty="0" smtClean="0"/>
              <a:t>at Castleview Primary School </a:t>
            </a:r>
            <a:endParaRPr lang="en-GB" b="1" dirty="0"/>
          </a:p>
        </p:txBody>
      </p:sp>
      <p:pic>
        <p:nvPicPr>
          <p:cNvPr id="4" name="Picture 4" descr="flag &amp;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981200"/>
            <a:ext cx="38036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972616" y="6248400"/>
            <a:ext cx="8494712" cy="73501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smtClean="0"/>
              <a:t>Lindsey Watt, Headteacher</a:t>
            </a:r>
            <a:endParaRPr lang="en-GB" sz="3600" b="1" dirty="0"/>
          </a:p>
        </p:txBody>
      </p:sp>
      <p:graphicFrame>
        <p:nvGraphicFramePr>
          <p:cNvPr id="6" name="Object 5"/>
          <p:cNvGraphicFramePr>
            <a:graphicFrameLocks noChangeAspect="1"/>
          </p:cNvGraphicFramePr>
          <p:nvPr/>
        </p:nvGraphicFramePr>
        <p:xfrm>
          <a:off x="3175" y="4763"/>
          <a:ext cx="839788" cy="903287"/>
        </p:xfrm>
        <a:graphic>
          <a:graphicData uri="http://schemas.openxmlformats.org/presentationml/2006/ole">
            <mc:AlternateContent xmlns:mc="http://schemas.openxmlformats.org/markup-compatibility/2006">
              <mc:Choice xmlns:v="urn:schemas-microsoft-com:vml" Requires="v">
                <p:oleObj spid="_x0000_s6147" name="Picture" r:id="rId4" imgW="1753200" imgH="1880280" progId="Word.Picture.8">
                  <p:embed/>
                </p:oleObj>
              </mc:Choice>
              <mc:Fallback>
                <p:oleObj name="Picture" r:id="rId4" imgW="1753200" imgH="188028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4763"/>
                        <a:ext cx="839788" cy="90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0662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59495030"/>
              </p:ext>
            </p:extLst>
          </p:nvPr>
        </p:nvGraphicFramePr>
        <p:xfrm>
          <a:off x="-252536" y="0"/>
          <a:ext cx="9396536"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Object 4"/>
          <p:cNvGraphicFramePr>
            <a:graphicFrameLocks noChangeAspect="1"/>
          </p:cNvGraphicFramePr>
          <p:nvPr/>
        </p:nvGraphicFramePr>
        <p:xfrm>
          <a:off x="3175" y="4763"/>
          <a:ext cx="839788" cy="903287"/>
        </p:xfrm>
        <a:graphic>
          <a:graphicData uri="http://schemas.openxmlformats.org/presentationml/2006/ole">
            <mc:AlternateContent xmlns:mc="http://schemas.openxmlformats.org/markup-compatibility/2006">
              <mc:Choice xmlns:v="urn:schemas-microsoft-com:vml" Requires="v">
                <p:oleObj spid="_x0000_s8195" name="Picture" r:id="rId9" imgW="1753200" imgH="1880280" progId="Word.Picture.8">
                  <p:embed/>
                </p:oleObj>
              </mc:Choice>
              <mc:Fallback>
                <p:oleObj name="Picture" r:id="rId9" imgW="1753200" imgH="1880280" progId="Word.Picture.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75" y="4763"/>
                        <a:ext cx="839788" cy="90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29839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GB" dirty="0" smtClean="0"/>
              <a:t>Broad General Education in the Castleview Context </a:t>
            </a:r>
            <a:endParaRPr lang="en-GB" dirty="0"/>
          </a:p>
        </p:txBody>
      </p:sp>
      <p:sp>
        <p:nvSpPr>
          <p:cNvPr id="3" name="Content Placeholder 2"/>
          <p:cNvSpPr>
            <a:spLocks noGrp="1"/>
          </p:cNvSpPr>
          <p:nvPr>
            <p:ph idx="1"/>
          </p:nvPr>
        </p:nvSpPr>
        <p:spPr>
          <a:xfrm>
            <a:off x="486966" y="2318345"/>
            <a:ext cx="8229600" cy="4525963"/>
          </a:xfrm>
        </p:spPr>
        <p:txBody>
          <a:bodyPr>
            <a:normAutofit/>
          </a:bodyPr>
          <a:lstStyle/>
          <a:p>
            <a:pPr>
              <a:defRPr/>
            </a:pPr>
            <a:r>
              <a:rPr lang="en-GB" altLang="en-US" dirty="0"/>
              <a:t>C</a:t>
            </a:r>
            <a:r>
              <a:rPr lang="en-GB" altLang="en-US" dirty="0" smtClean="0"/>
              <a:t>lear, teaching rationale vision</a:t>
            </a:r>
            <a:r>
              <a:rPr lang="en-GB" altLang="en-US" dirty="0"/>
              <a:t> </a:t>
            </a:r>
            <a:r>
              <a:rPr lang="en-GB" altLang="en-US" dirty="0" smtClean="0"/>
              <a:t>and purpose</a:t>
            </a:r>
          </a:p>
          <a:p>
            <a:pPr>
              <a:defRPr/>
            </a:pPr>
            <a:r>
              <a:rPr lang="en-GB" altLang="en-US" dirty="0"/>
              <a:t>P</a:t>
            </a:r>
            <a:r>
              <a:rPr lang="en-GB" altLang="en-US" dirty="0" smtClean="0"/>
              <a:t>rogrammes of study have progression for all children across all curriculum areas </a:t>
            </a:r>
          </a:p>
          <a:p>
            <a:pPr>
              <a:defRPr/>
            </a:pPr>
            <a:r>
              <a:rPr lang="en-GB" altLang="en-US" dirty="0" smtClean="0"/>
              <a:t>Transitions support continuity </a:t>
            </a:r>
            <a:r>
              <a:rPr lang="en-GB" altLang="en-US" dirty="0"/>
              <a:t>in </a:t>
            </a:r>
            <a:r>
              <a:rPr lang="en-GB" altLang="en-US" dirty="0" smtClean="0"/>
              <a:t>learning</a:t>
            </a:r>
          </a:p>
          <a:p>
            <a:pPr>
              <a:defRPr/>
            </a:pPr>
            <a:r>
              <a:rPr lang="en-GB" altLang="en-US" dirty="0" smtClean="0"/>
              <a:t>Children’s interest in owning their learning are taken into consideration</a:t>
            </a:r>
            <a:endParaRPr lang="en-GB" altLang="en-US" dirty="0"/>
          </a:p>
          <a:p>
            <a:pPr marL="0" indent="0">
              <a:buNone/>
            </a:pPr>
            <a:endParaRPr lang="en-GB" dirty="0"/>
          </a:p>
          <a:p>
            <a:endParaRPr lang="en-GB" dirty="0"/>
          </a:p>
        </p:txBody>
      </p:sp>
      <p:graphicFrame>
        <p:nvGraphicFramePr>
          <p:cNvPr id="5" name="Object 4"/>
          <p:cNvGraphicFramePr>
            <a:graphicFrameLocks noChangeAspect="1"/>
          </p:cNvGraphicFramePr>
          <p:nvPr/>
        </p:nvGraphicFramePr>
        <p:xfrm>
          <a:off x="3175" y="4763"/>
          <a:ext cx="839788" cy="903287"/>
        </p:xfrm>
        <a:graphic>
          <a:graphicData uri="http://schemas.openxmlformats.org/presentationml/2006/ole">
            <mc:AlternateContent xmlns:mc="http://schemas.openxmlformats.org/markup-compatibility/2006">
              <mc:Choice xmlns:v="urn:schemas-microsoft-com:vml" Requires="v">
                <p:oleObj spid="_x0000_s9219" name="Picture" r:id="rId3" imgW="1753200" imgH="1880280" progId="Word.Picture.8">
                  <p:embed/>
                </p:oleObj>
              </mc:Choice>
              <mc:Fallback>
                <p:oleObj name="Picture" r:id="rId3" imgW="1753200" imgH="188028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4763"/>
                        <a:ext cx="839788" cy="90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68780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Outstanding Culture of Leadership for Learning through out the school </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endParaRPr lang="en-GB" dirty="0" smtClean="0"/>
          </a:p>
          <a:p>
            <a:pPr marL="0" indent="0">
              <a:buNone/>
            </a:pPr>
            <a:r>
              <a:rPr lang="en-GB" dirty="0" smtClean="0"/>
              <a:t>Standards, Quality</a:t>
            </a:r>
          </a:p>
          <a:p>
            <a:pPr marL="0" indent="0">
              <a:buNone/>
            </a:pPr>
            <a:r>
              <a:rPr lang="en-GB" dirty="0" smtClean="0"/>
              <a:t>&amp; Improvement Plan</a:t>
            </a:r>
          </a:p>
          <a:p>
            <a:pPr marL="0" indent="0">
              <a:buNone/>
            </a:pPr>
            <a:r>
              <a:rPr lang="en-GB" dirty="0" smtClean="0"/>
              <a:t>Assessment and </a:t>
            </a:r>
          </a:p>
          <a:p>
            <a:pPr marL="0" indent="0">
              <a:buNone/>
            </a:pPr>
            <a:r>
              <a:rPr lang="en-GB" dirty="0" smtClean="0"/>
              <a:t>Self </a:t>
            </a:r>
            <a:r>
              <a:rPr lang="en-GB" dirty="0" smtClean="0"/>
              <a:t>Evaluation</a:t>
            </a:r>
          </a:p>
          <a:p>
            <a:pPr marL="0" indent="0">
              <a:buNone/>
            </a:pPr>
            <a:r>
              <a:rPr lang="en-GB" dirty="0" smtClean="0"/>
              <a:t>Evidence</a:t>
            </a:r>
          </a:p>
          <a:p>
            <a:pPr marL="0" indent="0">
              <a:buNone/>
            </a:pPr>
            <a:r>
              <a:rPr lang="en-GB" dirty="0" smtClean="0"/>
              <a:t>Involvement</a:t>
            </a:r>
          </a:p>
          <a:p>
            <a:pPr marL="0" indent="0">
              <a:buNone/>
            </a:pPr>
            <a:r>
              <a:rPr lang="en-GB" dirty="0" smtClean="0"/>
              <a:t>Partnerships</a:t>
            </a:r>
          </a:p>
          <a:p>
            <a:pPr marL="0" indent="0">
              <a:buNone/>
            </a:pPr>
            <a:r>
              <a:rPr lang="en-GB" dirty="0" smtClean="0"/>
              <a:t>Reflection</a:t>
            </a:r>
          </a:p>
          <a:p>
            <a:pPr marL="0" indent="0">
              <a:buNone/>
            </a:pPr>
            <a:endParaRPr lang="en-GB" dirty="0" smtClean="0"/>
          </a:p>
          <a:p>
            <a:pPr marL="457200" lvl="1" indent="0">
              <a:buNone/>
            </a:pPr>
            <a:endParaRPr lang="en-GB" dirty="0" smtClean="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2132856"/>
            <a:ext cx="3456384" cy="3419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24731586"/>
              </p:ext>
            </p:extLst>
          </p:nvPr>
        </p:nvGraphicFramePr>
        <p:xfrm>
          <a:off x="3203848" y="5674519"/>
          <a:ext cx="839788" cy="903287"/>
        </p:xfrm>
        <a:graphic>
          <a:graphicData uri="http://schemas.openxmlformats.org/presentationml/2006/ole">
            <mc:AlternateContent xmlns:mc="http://schemas.openxmlformats.org/markup-compatibility/2006">
              <mc:Choice xmlns:v="urn:schemas-microsoft-com:vml" Requires="v">
                <p:oleObj spid="_x0000_s10243" name="Picture" r:id="rId5" imgW="1753200" imgH="1880280" progId="Word.Picture.8">
                  <p:embed/>
                </p:oleObj>
              </mc:Choice>
              <mc:Fallback>
                <p:oleObj name="Picture" r:id="rId5" imgW="1753200" imgH="1880280"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5674519"/>
                        <a:ext cx="839788" cy="90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24451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GB" dirty="0" smtClean="0"/>
              <a:t>Where is </a:t>
            </a:r>
            <a:r>
              <a:rPr lang="en-GB" b="1" dirty="0" smtClean="0"/>
              <a:t>your</a:t>
            </a:r>
            <a:r>
              <a:rPr lang="en-GB" dirty="0" smtClean="0"/>
              <a:t> </a:t>
            </a:r>
            <a:br>
              <a:rPr lang="en-GB" dirty="0" smtClean="0"/>
            </a:br>
            <a:r>
              <a:rPr lang="en-GB" dirty="0" smtClean="0"/>
              <a:t>Inspirational </a:t>
            </a:r>
            <a:r>
              <a:rPr lang="en-GB" dirty="0" smtClean="0"/>
              <a:t>Teaching  - Comfort </a:t>
            </a:r>
            <a:r>
              <a:rPr lang="en-GB" dirty="0" smtClean="0"/>
              <a:t>Zone?</a:t>
            </a:r>
            <a:endParaRPr lang="en-GB"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3728" y="2204864"/>
            <a:ext cx="4608512" cy="3330897"/>
          </a:xfrm>
        </p:spPr>
      </p:pic>
    </p:spTree>
    <p:extLst>
      <p:ext uri="{BB962C8B-B14F-4D97-AF65-F5344CB8AC3E}">
        <p14:creationId xmlns:p14="http://schemas.microsoft.com/office/powerpoint/2010/main" val="920415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Craigmillar Castle</a:t>
            </a:r>
            <a:endParaRPr lang="en-GB" dirty="0"/>
          </a:p>
        </p:txBody>
      </p:sp>
      <p:pic>
        <p:nvPicPr>
          <p:cNvPr id="6" name="Picture 5" descr="craigmillar-4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835696" y="1988840"/>
            <a:ext cx="5184576" cy="3672408"/>
          </a:xfrm>
          <a:prstGeom prst="rect">
            <a:avLst/>
          </a:prstGeom>
        </p:spPr>
      </p:pic>
      <p:graphicFrame>
        <p:nvGraphicFramePr>
          <p:cNvPr id="7" name="Object 6"/>
          <p:cNvGraphicFramePr>
            <a:graphicFrameLocks noChangeAspect="1"/>
          </p:cNvGraphicFramePr>
          <p:nvPr/>
        </p:nvGraphicFramePr>
        <p:xfrm>
          <a:off x="3175" y="4763"/>
          <a:ext cx="839788" cy="903287"/>
        </p:xfrm>
        <a:graphic>
          <a:graphicData uri="http://schemas.openxmlformats.org/presentationml/2006/ole">
            <mc:AlternateContent xmlns:mc="http://schemas.openxmlformats.org/markup-compatibility/2006">
              <mc:Choice xmlns:v="urn:schemas-microsoft-com:vml" Requires="v">
                <p:oleObj spid="_x0000_s11267" name="Picture" r:id="rId4" imgW="1753200" imgH="1880280" progId="Word.Picture.8">
                  <p:embed/>
                </p:oleObj>
              </mc:Choice>
              <mc:Fallback>
                <p:oleObj name="Picture" r:id="rId4" imgW="1753200" imgH="188028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4763"/>
                        <a:ext cx="839788" cy="90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34003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altLang="en-US" dirty="0" smtClean="0"/>
              <a:t>Social Studies Example </a:t>
            </a:r>
          </a:p>
        </p:txBody>
      </p:sp>
      <p:sp>
        <p:nvSpPr>
          <p:cNvPr id="23555" name="Content Placeholder 2"/>
          <p:cNvSpPr>
            <a:spLocks noGrp="1"/>
          </p:cNvSpPr>
          <p:nvPr>
            <p:ph idx="1"/>
          </p:nvPr>
        </p:nvSpPr>
        <p:spPr/>
        <p:txBody>
          <a:bodyPr>
            <a:normAutofit fontScale="92500"/>
          </a:bodyPr>
          <a:lstStyle/>
          <a:p>
            <a:pPr>
              <a:defRPr/>
            </a:pPr>
            <a:r>
              <a:rPr lang="en-GB" altLang="en-US" dirty="0" smtClean="0"/>
              <a:t>Having explored my local area, I can present information on different places to live, work and relax and interesting places to visit. </a:t>
            </a:r>
            <a:r>
              <a:rPr lang="en-GB" altLang="en-US" b="1" dirty="0" smtClean="0"/>
              <a:t>SOC 2-10a</a:t>
            </a:r>
          </a:p>
          <a:p>
            <a:pPr>
              <a:defRPr/>
            </a:pPr>
            <a:r>
              <a:rPr lang="en-GB" altLang="en-US" dirty="0" smtClean="0"/>
              <a:t>I can investigate a Scottish historical theme to discover how past events or the actions of individuals or groups have shaped Scottish society. </a:t>
            </a:r>
            <a:r>
              <a:rPr lang="en-GB" altLang="en-US" b="1" dirty="0" smtClean="0"/>
              <a:t>SOC 2-03a </a:t>
            </a:r>
          </a:p>
          <a:p>
            <a:pPr>
              <a:defRPr/>
            </a:pPr>
            <a:endParaRPr lang="en-GB" altLang="en-US" b="1" dirty="0"/>
          </a:p>
          <a:p>
            <a:pPr marL="0" indent="0" algn="ctr">
              <a:buFontTx/>
              <a:buNone/>
              <a:defRPr/>
            </a:pPr>
            <a:r>
              <a:rPr lang="en-GB" altLang="en-US" b="1" dirty="0" smtClean="0"/>
              <a:t>Pathways </a:t>
            </a:r>
            <a:r>
              <a:rPr lang="en-GB" altLang="en-US" b="1" dirty="0" smtClean="0"/>
              <a:t>not Tramlines</a:t>
            </a:r>
          </a:p>
        </p:txBody>
      </p:sp>
      <p:graphicFrame>
        <p:nvGraphicFramePr>
          <p:cNvPr id="4" name="Object 3"/>
          <p:cNvGraphicFramePr>
            <a:graphicFrameLocks noChangeAspect="1"/>
          </p:cNvGraphicFramePr>
          <p:nvPr/>
        </p:nvGraphicFramePr>
        <p:xfrm>
          <a:off x="3175" y="4763"/>
          <a:ext cx="839788" cy="903287"/>
        </p:xfrm>
        <a:graphic>
          <a:graphicData uri="http://schemas.openxmlformats.org/presentationml/2006/ole">
            <mc:AlternateContent xmlns:mc="http://schemas.openxmlformats.org/markup-compatibility/2006">
              <mc:Choice xmlns:v="urn:schemas-microsoft-com:vml" Requires="v">
                <p:oleObj spid="_x0000_s12291" name="Picture" r:id="rId3" imgW="1753200" imgH="1880280" progId="Word.Picture.8">
                  <p:embed/>
                </p:oleObj>
              </mc:Choice>
              <mc:Fallback>
                <p:oleObj name="Picture" r:id="rId3" imgW="1753200" imgH="188028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4763"/>
                        <a:ext cx="839788" cy="90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95988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Develop your Curriculum </a:t>
            </a:r>
            <a:br>
              <a:rPr lang="en-GB" dirty="0" smtClean="0"/>
            </a:br>
            <a:r>
              <a:rPr lang="en-GB" dirty="0" smtClean="0"/>
              <a:t>to your School’s circumstances </a:t>
            </a:r>
            <a:endParaRPr lang="en-GB" dirty="0"/>
          </a:p>
        </p:txBody>
      </p:sp>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542223" y="1600200"/>
            <a:ext cx="6059553" cy="4525963"/>
          </a:xfrm>
        </p:spPr>
      </p:pic>
      <p:graphicFrame>
        <p:nvGraphicFramePr>
          <p:cNvPr id="4" name="Object 3"/>
          <p:cNvGraphicFramePr>
            <a:graphicFrameLocks noChangeAspect="1"/>
          </p:cNvGraphicFramePr>
          <p:nvPr/>
        </p:nvGraphicFramePr>
        <p:xfrm>
          <a:off x="3175" y="4763"/>
          <a:ext cx="839788" cy="903287"/>
        </p:xfrm>
        <a:graphic>
          <a:graphicData uri="http://schemas.openxmlformats.org/presentationml/2006/ole">
            <mc:AlternateContent xmlns:mc="http://schemas.openxmlformats.org/markup-compatibility/2006">
              <mc:Choice xmlns:v="urn:schemas-microsoft-com:vml" Requires="v">
                <p:oleObj spid="_x0000_s13315" name="Picture" r:id="rId5" imgW="1753200" imgH="1880280" progId="Word.Picture.8">
                  <p:embed/>
                </p:oleObj>
              </mc:Choice>
              <mc:Fallback>
                <p:oleObj name="Picture" r:id="rId5" imgW="1753200" imgH="1880280"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 y="4763"/>
                        <a:ext cx="839788" cy="90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43083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GB" dirty="0" smtClean="0"/>
              <a:t>Learning should be Joyful </a:t>
            </a:r>
            <a:r>
              <a:rPr lang="en-GB" b="1" dirty="0" smtClean="0"/>
              <a:t>and </a:t>
            </a:r>
            <a:r>
              <a:rPr lang="en-GB" dirty="0" smtClean="0"/>
              <a:t>Purposeful </a:t>
            </a:r>
            <a:endParaRPr lang="en-GB" dirty="0"/>
          </a:p>
        </p:txBody>
      </p:sp>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259632" y="1628800"/>
            <a:ext cx="6696744" cy="3960440"/>
          </a:xfrm>
        </p:spPr>
      </p:pic>
      <p:graphicFrame>
        <p:nvGraphicFramePr>
          <p:cNvPr id="4" name="Object 3"/>
          <p:cNvGraphicFramePr>
            <a:graphicFrameLocks noChangeAspect="1"/>
          </p:cNvGraphicFramePr>
          <p:nvPr>
            <p:extLst>
              <p:ext uri="{D42A27DB-BD31-4B8C-83A1-F6EECF244321}">
                <p14:modId xmlns:p14="http://schemas.microsoft.com/office/powerpoint/2010/main" val="3621380051"/>
              </p:ext>
            </p:extLst>
          </p:nvPr>
        </p:nvGraphicFramePr>
        <p:xfrm>
          <a:off x="419844" y="5954713"/>
          <a:ext cx="839788" cy="903287"/>
        </p:xfrm>
        <a:graphic>
          <a:graphicData uri="http://schemas.openxmlformats.org/presentationml/2006/ole">
            <mc:AlternateContent xmlns:mc="http://schemas.openxmlformats.org/markup-compatibility/2006">
              <mc:Choice xmlns:v="urn:schemas-microsoft-com:vml" Requires="v">
                <p:oleObj spid="_x0000_s14339" name="Picture" r:id="rId5" imgW="1753200" imgH="1880280" progId="Word.Picture.8">
                  <p:embed/>
                </p:oleObj>
              </mc:Choice>
              <mc:Fallback>
                <p:oleObj name="Picture" r:id="rId5" imgW="1753200" imgH="1880280"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844" y="5954713"/>
                        <a:ext cx="839788" cy="90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40052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altLang="en-US" dirty="0"/>
              <a:t>If not you then who?</a:t>
            </a:r>
            <a:br>
              <a:rPr lang="en-GB" altLang="en-US" dirty="0"/>
            </a:br>
            <a:endParaRPr lang="en-GB" dirty="0"/>
          </a:p>
        </p:txBody>
      </p:sp>
      <p:sp>
        <p:nvSpPr>
          <p:cNvPr id="3" name="Content Placeholder 2"/>
          <p:cNvSpPr>
            <a:spLocks noGrp="1"/>
          </p:cNvSpPr>
          <p:nvPr>
            <p:ph idx="1"/>
          </p:nvPr>
        </p:nvSpPr>
        <p:spPr>
          <a:xfrm>
            <a:off x="-21282" y="1763316"/>
            <a:ext cx="8229600" cy="4525963"/>
          </a:xfrm>
        </p:spPr>
        <p:txBody>
          <a:bodyPr>
            <a:normAutofit fontScale="92500"/>
          </a:bodyPr>
          <a:lstStyle/>
          <a:p>
            <a:pPr marL="0" indent="0">
              <a:buNone/>
            </a:pPr>
            <a:r>
              <a:rPr lang="en-GB" dirty="0" smtClean="0"/>
              <a:t>The leader of the school </a:t>
            </a:r>
            <a:r>
              <a:rPr lang="en-GB" b="1" dirty="0" smtClean="0"/>
              <a:t>is</a:t>
            </a:r>
            <a:r>
              <a:rPr lang="en-GB" dirty="0" smtClean="0"/>
              <a:t> </a:t>
            </a:r>
          </a:p>
          <a:p>
            <a:pPr marL="0" indent="0">
              <a:buNone/>
            </a:pPr>
            <a:r>
              <a:rPr lang="en-GB" dirty="0"/>
              <a:t>	</a:t>
            </a:r>
            <a:r>
              <a:rPr lang="en-GB" dirty="0" smtClean="0"/>
              <a:t>the narrator of the </a:t>
            </a:r>
            <a:r>
              <a:rPr lang="en-GB" dirty="0" smtClean="0"/>
              <a:t>school</a:t>
            </a:r>
            <a:endParaRPr lang="en-GB" dirty="0" smtClean="0"/>
          </a:p>
          <a:p>
            <a:pPr>
              <a:buFontTx/>
              <a:buNone/>
            </a:pPr>
            <a:endParaRPr lang="en-GB" altLang="en-US" dirty="0" smtClean="0"/>
          </a:p>
          <a:p>
            <a:pPr>
              <a:buFontTx/>
              <a:buNone/>
            </a:pPr>
            <a:r>
              <a:rPr lang="en-GB" altLang="en-US" dirty="0" smtClean="0"/>
              <a:t>Core </a:t>
            </a:r>
            <a:r>
              <a:rPr lang="en-GB" altLang="en-US" dirty="0"/>
              <a:t>vocation </a:t>
            </a:r>
            <a:r>
              <a:rPr lang="en-GB" altLang="en-US" dirty="0" smtClean="0"/>
              <a:t>as educators </a:t>
            </a:r>
            <a:r>
              <a:rPr lang="en-GB" altLang="en-US" dirty="0"/>
              <a:t>and </a:t>
            </a:r>
            <a:endParaRPr lang="en-GB" altLang="en-US" dirty="0" smtClean="0"/>
          </a:p>
          <a:p>
            <a:pPr>
              <a:buFontTx/>
              <a:buNone/>
            </a:pPr>
            <a:r>
              <a:rPr lang="en-GB" altLang="en-US" dirty="0"/>
              <a:t>	</a:t>
            </a:r>
            <a:r>
              <a:rPr lang="en-GB" altLang="en-US" dirty="0" smtClean="0"/>
              <a:t>role models </a:t>
            </a:r>
            <a:r>
              <a:rPr lang="en-GB" altLang="en-US" dirty="0"/>
              <a:t>to future </a:t>
            </a:r>
            <a:r>
              <a:rPr lang="en-GB" altLang="en-US" dirty="0" smtClean="0"/>
              <a:t>generations</a:t>
            </a:r>
          </a:p>
          <a:p>
            <a:pPr>
              <a:buFontTx/>
              <a:buNone/>
            </a:pPr>
            <a:endParaRPr lang="en-GB" altLang="en-US" dirty="0" smtClean="0"/>
          </a:p>
          <a:p>
            <a:pPr>
              <a:buFontTx/>
              <a:buNone/>
            </a:pPr>
            <a:r>
              <a:rPr lang="en-GB" altLang="en-US" dirty="0" smtClean="0"/>
              <a:t>Children to understand the role </a:t>
            </a:r>
            <a:r>
              <a:rPr lang="en-GB" altLang="en-US" b="1" dirty="0" smtClean="0"/>
              <a:t>they</a:t>
            </a:r>
            <a:r>
              <a:rPr lang="en-GB" altLang="en-US" dirty="0" smtClean="0"/>
              <a:t> play in creating a better Edinburgh, a greater Scotland</a:t>
            </a:r>
            <a:endParaRPr lang="en-GB" altLang="en-US" dirty="0" smtClean="0"/>
          </a:p>
          <a:p>
            <a:pPr>
              <a:buFontTx/>
              <a:buNone/>
            </a:pPr>
            <a:endParaRPr lang="en-GB" altLang="en-US" dirty="0"/>
          </a:p>
          <a:p>
            <a:pPr>
              <a:buFontTx/>
              <a:buNone/>
            </a:pPr>
            <a:endParaRPr lang="en-GB" altLang="en-US" dirty="0" smtClean="0"/>
          </a:p>
          <a:p>
            <a:pPr>
              <a:buFontTx/>
              <a:buNone/>
            </a:pPr>
            <a:endParaRPr lang="en-GB" altLang="en-US" dirty="0"/>
          </a:p>
          <a:p>
            <a:pPr>
              <a:buFontTx/>
              <a:buNone/>
            </a:pPr>
            <a:endParaRPr lang="en-GB" altLang="en-US" dirty="0" smtClean="0"/>
          </a:p>
          <a:p>
            <a:pPr marL="0" indent="0">
              <a:buNone/>
            </a:pPr>
            <a:endParaRPr lang="en-GB" dirty="0"/>
          </a:p>
        </p:txBody>
      </p:sp>
      <p:pic>
        <p:nvPicPr>
          <p:cNvPr id="6" name="Picture 5" descr="I phone 9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417638"/>
            <a:ext cx="3419872" cy="323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6"/>
          <p:cNvGraphicFramePr>
            <a:graphicFrameLocks noChangeAspect="1"/>
          </p:cNvGraphicFramePr>
          <p:nvPr/>
        </p:nvGraphicFramePr>
        <p:xfrm>
          <a:off x="3175" y="4763"/>
          <a:ext cx="839788" cy="903287"/>
        </p:xfrm>
        <a:graphic>
          <a:graphicData uri="http://schemas.openxmlformats.org/presentationml/2006/ole">
            <mc:AlternateContent xmlns:mc="http://schemas.openxmlformats.org/markup-compatibility/2006">
              <mc:Choice xmlns:v="urn:schemas-microsoft-com:vml" Requires="v">
                <p:oleObj spid="_x0000_s15363" name="Picture" r:id="rId4" imgW="1753200" imgH="1880280" progId="Word.Picture.8">
                  <p:embed/>
                </p:oleObj>
              </mc:Choice>
              <mc:Fallback>
                <p:oleObj name="Picture" r:id="rId4" imgW="1753200" imgH="188028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4763"/>
                        <a:ext cx="839788" cy="90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70426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746" y="-231998"/>
            <a:ext cx="4229100" cy="5715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600"/>
            <a:ext cx="5715000" cy="42672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3928" y="3356992"/>
            <a:ext cx="5715000" cy="4267200"/>
          </a:xfrm>
          <a:prstGeom prst="rect">
            <a:avLst/>
          </a:prstGeom>
        </p:spPr>
      </p:pic>
      <p:sp>
        <p:nvSpPr>
          <p:cNvPr id="5" name="TextBox 1"/>
          <p:cNvSpPr txBox="1">
            <a:spLocks noChangeArrowheads="1"/>
          </p:cNvSpPr>
          <p:nvPr/>
        </p:nvSpPr>
        <p:spPr bwMode="auto">
          <a:xfrm>
            <a:off x="0" y="4752404"/>
            <a:ext cx="6049962"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GB" altLang="en-US" dirty="0" smtClean="0"/>
              <a:t>Visit of First Minister </a:t>
            </a:r>
          </a:p>
          <a:p>
            <a:pPr>
              <a:spcBef>
                <a:spcPct val="0"/>
              </a:spcBef>
              <a:buFontTx/>
              <a:buNone/>
            </a:pPr>
            <a:r>
              <a:rPr lang="en-GB" altLang="en-US" dirty="0" smtClean="0"/>
              <a:t>to Castleview</a:t>
            </a:r>
          </a:p>
          <a:p>
            <a:pPr>
              <a:spcBef>
                <a:spcPct val="0"/>
              </a:spcBef>
              <a:buFontTx/>
              <a:buNone/>
            </a:pPr>
            <a:endParaRPr lang="en-GB" altLang="en-US" dirty="0"/>
          </a:p>
          <a:p>
            <a:pPr>
              <a:spcBef>
                <a:spcPct val="0"/>
              </a:spcBef>
              <a:buFontTx/>
              <a:buNone/>
            </a:pPr>
            <a:r>
              <a:rPr lang="en-GB" altLang="en-US" dirty="0" smtClean="0"/>
              <a:t>December 2014</a:t>
            </a:r>
          </a:p>
          <a:p>
            <a:pPr>
              <a:spcBef>
                <a:spcPct val="0"/>
              </a:spcBef>
              <a:buFontTx/>
              <a:buNone/>
            </a:pPr>
            <a:endParaRPr lang="en-GB" altLang="en-US" sz="1800" dirty="0"/>
          </a:p>
        </p:txBody>
      </p:sp>
    </p:spTree>
    <p:extLst>
      <p:ext uri="{BB962C8B-B14F-4D97-AF65-F5344CB8AC3E}">
        <p14:creationId xmlns:p14="http://schemas.microsoft.com/office/powerpoint/2010/main" val="59030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Edinburgh Learning Festival</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2302" y="1600200"/>
            <a:ext cx="3879396" cy="4525963"/>
          </a:xfrm>
        </p:spPr>
      </p:pic>
    </p:spTree>
    <p:extLst>
      <p:ext uri="{BB962C8B-B14F-4D97-AF65-F5344CB8AC3E}">
        <p14:creationId xmlns:p14="http://schemas.microsoft.com/office/powerpoint/2010/main" val="2096689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dirty="0" smtClean="0"/>
              <a:t>HMIE Report</a:t>
            </a:r>
          </a:p>
        </p:txBody>
      </p:sp>
      <p:sp>
        <p:nvSpPr>
          <p:cNvPr id="3" name="Content Placeholder 2"/>
          <p:cNvSpPr>
            <a:spLocks noGrp="1"/>
          </p:cNvSpPr>
          <p:nvPr>
            <p:ph idx="1"/>
          </p:nvPr>
        </p:nvSpPr>
        <p:spPr>
          <a:xfrm>
            <a:off x="457200" y="2117116"/>
            <a:ext cx="8229600" cy="4525963"/>
          </a:xfrm>
        </p:spPr>
        <p:txBody>
          <a:bodyPr>
            <a:normAutofit lnSpcReduction="10000"/>
          </a:bodyPr>
          <a:lstStyle/>
          <a:p>
            <a:pPr>
              <a:defRPr/>
            </a:pPr>
            <a:r>
              <a:rPr lang="en-GB" dirty="0" smtClean="0"/>
              <a:t>Further develop</a:t>
            </a:r>
          </a:p>
          <a:p>
            <a:pPr>
              <a:defRPr/>
            </a:pPr>
            <a:r>
              <a:rPr lang="en-GB" dirty="0" smtClean="0"/>
              <a:t>Continue to review</a:t>
            </a:r>
          </a:p>
          <a:p>
            <a:pPr>
              <a:defRPr/>
            </a:pPr>
            <a:r>
              <a:rPr lang="en-GB" dirty="0" smtClean="0"/>
              <a:t>Re-establish</a:t>
            </a:r>
          </a:p>
          <a:p>
            <a:pPr marL="0" indent="0">
              <a:buFontTx/>
              <a:buNone/>
              <a:defRPr/>
            </a:pPr>
            <a:endParaRPr lang="en-GB" dirty="0" smtClean="0"/>
          </a:p>
          <a:p>
            <a:pPr marL="0" indent="0" algn="ctr">
              <a:buFontTx/>
              <a:buNone/>
              <a:defRPr/>
            </a:pPr>
            <a:r>
              <a:rPr lang="en-GB" i="1" dirty="0" smtClean="0"/>
              <a:t>“I knew that I would be meeting some of Scotland’s most disadvantaged children. In the end I have met some of Scotland’s luckiest children due to the quality of their teaching and learning experience.”</a:t>
            </a:r>
            <a:endParaRPr lang="en-GB" i="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1196752"/>
            <a:ext cx="3024336" cy="2903948"/>
          </a:xfrm>
          <a:prstGeom prst="rect">
            <a:avLst/>
          </a:prstGeom>
        </p:spPr>
      </p:pic>
      <p:graphicFrame>
        <p:nvGraphicFramePr>
          <p:cNvPr id="5" name="Object 4"/>
          <p:cNvGraphicFramePr>
            <a:graphicFrameLocks noChangeAspect="1"/>
          </p:cNvGraphicFramePr>
          <p:nvPr/>
        </p:nvGraphicFramePr>
        <p:xfrm>
          <a:off x="3175" y="4763"/>
          <a:ext cx="839788" cy="903287"/>
        </p:xfrm>
        <a:graphic>
          <a:graphicData uri="http://schemas.openxmlformats.org/presentationml/2006/ole">
            <mc:AlternateContent xmlns:mc="http://schemas.openxmlformats.org/markup-compatibility/2006">
              <mc:Choice xmlns:v="urn:schemas-microsoft-com:vml" Requires="v">
                <p:oleObj spid="_x0000_s16387" name="Picture" r:id="rId4" imgW="1753200" imgH="1880280" progId="Word.Picture.8">
                  <p:embed/>
                </p:oleObj>
              </mc:Choice>
              <mc:Fallback>
                <p:oleObj name="Picture" r:id="rId4" imgW="1753200" imgH="188028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4763"/>
                        <a:ext cx="839788" cy="90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83753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013" y="741363"/>
            <a:ext cx="43307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descr="C:\Users\1043413\AppData\Local\Microsoft\Windows\Temporary Internet Files\Content.Outlook\12AH6W29\school bad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9700" y="857250"/>
            <a:ext cx="10572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4288" y="4652963"/>
            <a:ext cx="10271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C:\Users\1043413\AppData\Local\Microsoft\Windows\Temporary Internet Files\Content.Outlook\12AH6W29\niddrie mill ps 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4235450"/>
            <a:ext cx="133667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1"/>
          <p:cNvSpPr>
            <a:spLocks noChangeArrowheads="1"/>
          </p:cNvSpPr>
          <p:nvPr/>
        </p:nvSpPr>
        <p:spPr bwMode="auto">
          <a:xfrm>
            <a:off x="2646363" y="527685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GB" altLang="en-US" sz="1800" dirty="0"/>
              <a:t>Continue to seek ways of building partnerships with Castlebrae Community High School to support children who move there for secondary education </a:t>
            </a:r>
          </a:p>
        </p:txBody>
      </p:sp>
      <p:pic>
        <p:nvPicPr>
          <p:cNvPr id="23559"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Box 5"/>
          <p:cNvSpPr txBox="1">
            <a:spLocks noChangeArrowheads="1"/>
          </p:cNvSpPr>
          <p:nvPr/>
        </p:nvSpPr>
        <p:spPr bwMode="auto">
          <a:xfrm>
            <a:off x="2517775" y="731838"/>
            <a:ext cx="4679950" cy="1270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endParaRPr lang="en-US" altLang="en-US" sz="1800" dirty="0"/>
          </a:p>
        </p:txBody>
      </p:sp>
      <p:pic>
        <p:nvPicPr>
          <p:cNvPr id="23561" name="Pictur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2138" y="2460625"/>
            <a:ext cx="268922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107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460375" y="274638"/>
            <a:ext cx="8229600" cy="1143000"/>
          </a:xfrm>
        </p:spPr>
        <p:txBody>
          <a:bodyPr>
            <a:normAutofit fontScale="90000"/>
          </a:bodyPr>
          <a:lstStyle/>
          <a:p>
            <a:pPr eaLnBrk="1" hangingPunct="1"/>
            <a:r>
              <a:rPr lang="en-GB" altLang="en-US" dirty="0" smtClean="0"/>
              <a:t>Partnerships support </a:t>
            </a:r>
            <a:br>
              <a:rPr lang="en-GB" altLang="en-US" dirty="0" smtClean="0"/>
            </a:br>
            <a:r>
              <a:rPr lang="en-GB" altLang="en-US" b="1" dirty="0" smtClean="0"/>
              <a:t>and</a:t>
            </a:r>
            <a:r>
              <a:rPr lang="en-GB" altLang="en-US" dirty="0" smtClean="0"/>
              <a:t> add interest to learning </a:t>
            </a:r>
          </a:p>
        </p:txBody>
      </p:sp>
      <p:sp>
        <p:nvSpPr>
          <p:cNvPr id="33795" name="Content Placeholder 2"/>
          <p:cNvSpPr>
            <a:spLocks noGrp="1"/>
          </p:cNvSpPr>
          <p:nvPr>
            <p:ph sz="quarter" idx="4294967295"/>
          </p:nvPr>
        </p:nvSpPr>
        <p:spPr>
          <a:xfrm>
            <a:off x="457200" y="1600200"/>
            <a:ext cx="8229600" cy="4495800"/>
          </a:xfrm>
        </p:spPr>
        <p:txBody>
          <a:bodyPr>
            <a:normAutofit fontScale="92500" lnSpcReduction="20000"/>
          </a:bodyPr>
          <a:lstStyle/>
          <a:p>
            <a:pPr marL="319088" indent="-319088" eaLnBrk="1" hangingPunct="1">
              <a:lnSpc>
                <a:spcPct val="80000"/>
              </a:lnSpc>
            </a:pPr>
            <a:r>
              <a:rPr lang="en-GB" altLang="en-US" sz="3000" dirty="0" smtClean="0"/>
              <a:t>Cluster</a:t>
            </a:r>
            <a:endParaRPr lang="en-GB" altLang="en-US" sz="3000" dirty="0" smtClean="0">
              <a:solidFill>
                <a:schemeClr val="tx2"/>
              </a:solidFill>
            </a:endParaRPr>
          </a:p>
          <a:p>
            <a:pPr marL="319088" indent="-319088" eaLnBrk="1" hangingPunct="1">
              <a:lnSpc>
                <a:spcPct val="80000"/>
              </a:lnSpc>
            </a:pPr>
            <a:r>
              <a:rPr lang="en-GB" altLang="en-US" sz="3000" dirty="0" smtClean="0"/>
              <a:t>Richmond’s Hope</a:t>
            </a:r>
          </a:p>
          <a:p>
            <a:pPr marL="319088" indent="-319088" eaLnBrk="1" hangingPunct="1">
              <a:lnSpc>
                <a:spcPct val="80000"/>
              </a:lnSpc>
            </a:pPr>
            <a:r>
              <a:rPr lang="en-GB" altLang="en-US" sz="3000" dirty="0" smtClean="0">
                <a:solidFill>
                  <a:schemeClr val="tx2"/>
                </a:solidFill>
              </a:rPr>
              <a:t>Nairn's Oatcakes</a:t>
            </a:r>
          </a:p>
          <a:p>
            <a:pPr marL="319088" indent="-319088" eaLnBrk="1" hangingPunct="1">
              <a:lnSpc>
                <a:spcPct val="80000"/>
              </a:lnSpc>
            </a:pPr>
            <a:r>
              <a:rPr lang="en-GB" altLang="en-US" sz="3000" dirty="0" smtClean="0">
                <a:solidFill>
                  <a:schemeClr val="tx2"/>
                </a:solidFill>
              </a:rPr>
              <a:t>Sheffield University </a:t>
            </a:r>
          </a:p>
          <a:p>
            <a:pPr marL="319088" indent="-319088" eaLnBrk="1" hangingPunct="1">
              <a:lnSpc>
                <a:spcPct val="80000"/>
              </a:lnSpc>
            </a:pPr>
            <a:r>
              <a:rPr lang="en-GB" altLang="en-US" sz="3000" dirty="0" smtClean="0"/>
              <a:t>Community Citizenship Project</a:t>
            </a:r>
          </a:p>
          <a:p>
            <a:pPr marL="319088" indent="-319088" eaLnBrk="1" hangingPunct="1">
              <a:lnSpc>
                <a:spcPct val="80000"/>
              </a:lnSpc>
            </a:pPr>
            <a:r>
              <a:rPr lang="en-GB" altLang="en-US" sz="3000" dirty="0" smtClean="0"/>
              <a:t>Castlegreen Care Home</a:t>
            </a:r>
          </a:p>
          <a:p>
            <a:pPr marL="319088" indent="-319088" eaLnBrk="1" hangingPunct="1">
              <a:lnSpc>
                <a:spcPct val="80000"/>
              </a:lnSpc>
            </a:pPr>
            <a:r>
              <a:rPr lang="en-GB" altLang="en-US" sz="3000" dirty="0" smtClean="0"/>
              <a:t>Social Work and Health</a:t>
            </a:r>
          </a:p>
          <a:p>
            <a:pPr marL="319088" indent="-319088" eaLnBrk="1" hangingPunct="1">
              <a:lnSpc>
                <a:spcPct val="80000"/>
              </a:lnSpc>
            </a:pPr>
            <a:r>
              <a:rPr lang="en-GB" altLang="en-US" sz="3000" dirty="0" smtClean="0"/>
              <a:t>Community Police &amp; Park Rangers</a:t>
            </a:r>
          </a:p>
          <a:p>
            <a:pPr marL="319088" indent="-319088" eaLnBrk="1" hangingPunct="1">
              <a:lnSpc>
                <a:spcPct val="80000"/>
              </a:lnSpc>
            </a:pPr>
            <a:r>
              <a:rPr lang="en-GB" altLang="en-US" sz="3000" dirty="0" smtClean="0">
                <a:solidFill>
                  <a:schemeClr val="tx2"/>
                </a:solidFill>
              </a:rPr>
              <a:t>Edinburgh University School of Architecture</a:t>
            </a:r>
          </a:p>
          <a:p>
            <a:pPr marL="319088" indent="-319088" eaLnBrk="1" hangingPunct="1">
              <a:lnSpc>
                <a:spcPct val="80000"/>
              </a:lnSpc>
            </a:pPr>
            <a:r>
              <a:rPr lang="en-GB" altLang="en-US" sz="3000" dirty="0" smtClean="0"/>
              <a:t>Napier University</a:t>
            </a:r>
          </a:p>
          <a:p>
            <a:pPr marL="319088" indent="-319088" eaLnBrk="1" hangingPunct="1">
              <a:lnSpc>
                <a:spcPct val="80000"/>
              </a:lnSpc>
            </a:pPr>
            <a:r>
              <a:rPr lang="en-GB" altLang="en-US" sz="3000" dirty="0" smtClean="0">
                <a:solidFill>
                  <a:schemeClr val="tx2"/>
                </a:solidFill>
              </a:rPr>
              <a:t>Benmore </a:t>
            </a:r>
            <a:r>
              <a:rPr lang="en-GB" altLang="en-US" sz="3000" dirty="0" smtClean="0">
                <a:solidFill>
                  <a:schemeClr val="tx2"/>
                </a:solidFill>
              </a:rPr>
              <a:t>Outdoor Centre</a:t>
            </a:r>
          </a:p>
          <a:p>
            <a:pPr marL="319088" indent="-319088" eaLnBrk="1" hangingPunct="1">
              <a:lnSpc>
                <a:spcPct val="80000"/>
              </a:lnSpc>
            </a:pPr>
            <a:r>
              <a:rPr lang="en-GB" altLang="en-US" sz="3000" dirty="0" smtClean="0"/>
              <a:t>Columba 1400</a:t>
            </a:r>
          </a:p>
          <a:p>
            <a:pPr marL="319088" indent="-319088" eaLnBrk="1" hangingPunct="1">
              <a:lnSpc>
                <a:spcPct val="80000"/>
              </a:lnSpc>
            </a:pPr>
            <a:r>
              <a:rPr lang="en-GB" altLang="en-US" sz="3000" dirty="0" smtClean="0"/>
              <a:t>Historic Scotland </a:t>
            </a:r>
          </a:p>
          <a:p>
            <a:pPr marL="319088" indent="-319088" eaLnBrk="1" hangingPunct="1">
              <a:lnSpc>
                <a:spcPct val="80000"/>
              </a:lnSpc>
            </a:pPr>
            <a:endParaRPr lang="en-GB" altLang="en-US" sz="3000" dirty="0" smtClean="0"/>
          </a:p>
        </p:txBody>
      </p:sp>
      <p:pic>
        <p:nvPicPr>
          <p:cNvPr id="33796" name="Picture 4" descr="Wall with CT&amp;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3" y="4653136"/>
            <a:ext cx="4283968" cy="230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NAIRNS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2133600"/>
            <a:ext cx="9048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p:cNvGraphicFramePr>
            <a:graphicFrameLocks noChangeAspect="1"/>
          </p:cNvGraphicFramePr>
          <p:nvPr/>
        </p:nvGraphicFramePr>
        <p:xfrm>
          <a:off x="3175" y="4763"/>
          <a:ext cx="839788" cy="903287"/>
        </p:xfrm>
        <a:graphic>
          <a:graphicData uri="http://schemas.openxmlformats.org/presentationml/2006/ole">
            <mc:AlternateContent xmlns:mc="http://schemas.openxmlformats.org/markup-compatibility/2006">
              <mc:Choice xmlns:v="urn:schemas-microsoft-com:vml" Requires="v">
                <p:oleObj spid="_x0000_s17411" name="Picture" r:id="rId6" imgW="1753200" imgH="1880280" progId="Word.Picture.8">
                  <p:embed/>
                </p:oleObj>
              </mc:Choice>
              <mc:Fallback>
                <p:oleObj name="Picture" r:id="rId6" imgW="1753200" imgH="1880280"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5" y="4763"/>
                        <a:ext cx="839788" cy="90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21284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520" y="274638"/>
            <a:ext cx="8795320" cy="1143000"/>
          </a:xfrm>
        </p:spPr>
        <p:txBody>
          <a:bodyPr>
            <a:normAutofit fontScale="90000"/>
          </a:bodyPr>
          <a:lstStyle/>
          <a:p>
            <a:r>
              <a:rPr lang="en-GB" dirty="0" smtClean="0"/>
              <a:t>Partnership development is  - Continuous with </a:t>
            </a:r>
            <a:r>
              <a:rPr lang="en-GB" b="1" dirty="0" smtClean="0"/>
              <a:t>effective</a:t>
            </a:r>
            <a:r>
              <a:rPr lang="en-GB" dirty="0" smtClean="0"/>
              <a:t> evaluation of Impact </a:t>
            </a:r>
            <a:endParaRPr lang="en-GB"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4372" y="2332037"/>
            <a:ext cx="6789575" cy="4525963"/>
          </a:xfrm>
        </p:spPr>
      </p:pic>
    </p:spTree>
    <p:extLst>
      <p:ext uri="{BB962C8B-B14F-4D97-AF65-F5344CB8AC3E}">
        <p14:creationId xmlns:p14="http://schemas.microsoft.com/office/powerpoint/2010/main" val="2295139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Our most important partners </a:t>
            </a:r>
            <a:br>
              <a:rPr lang="en-GB" dirty="0" smtClean="0"/>
            </a:br>
            <a:r>
              <a:rPr lang="en-GB" dirty="0" smtClean="0"/>
              <a:t>are our parents</a:t>
            </a:r>
            <a:endParaRPr lang="en-GB"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542223" y="1600200"/>
            <a:ext cx="6059553" cy="4525963"/>
          </a:xfrm>
        </p:spPr>
      </p:pic>
      <p:graphicFrame>
        <p:nvGraphicFramePr>
          <p:cNvPr id="5" name="Object 4"/>
          <p:cNvGraphicFramePr>
            <a:graphicFrameLocks noChangeAspect="1"/>
          </p:cNvGraphicFramePr>
          <p:nvPr/>
        </p:nvGraphicFramePr>
        <p:xfrm>
          <a:off x="3175" y="4763"/>
          <a:ext cx="839788" cy="903287"/>
        </p:xfrm>
        <a:graphic>
          <a:graphicData uri="http://schemas.openxmlformats.org/presentationml/2006/ole">
            <mc:AlternateContent xmlns:mc="http://schemas.openxmlformats.org/markup-compatibility/2006">
              <mc:Choice xmlns:v="urn:schemas-microsoft-com:vml" Requires="v">
                <p:oleObj spid="_x0000_s18435" name="Picture" r:id="rId5" imgW="1753200" imgH="1880280" progId="Word.Picture.8">
                  <p:embed/>
                </p:oleObj>
              </mc:Choice>
              <mc:Fallback>
                <p:oleObj name="Picture" r:id="rId5" imgW="1753200" imgH="1880280"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 y="4763"/>
                        <a:ext cx="839788" cy="90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74194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35100"/>
            <a:ext cx="4322763"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Rot="1" noChangeArrowheads="1"/>
          </p:cNvSpPr>
          <p:nvPr/>
        </p:nvSpPr>
        <p:spPr bwMode="auto">
          <a:xfrm>
            <a:off x="287338" y="261938"/>
            <a:ext cx="8713787" cy="1143000"/>
          </a:xfrm>
          <a:prstGeom prst="rect">
            <a:avLst/>
          </a:prstGeom>
          <a:noFill/>
          <a:ln w="9525">
            <a:noFill/>
            <a:miter lim="800000"/>
            <a:headEnd/>
            <a:tailEnd/>
          </a:ln>
        </p:spPr>
        <p:txBody>
          <a:bodyPr anchor="ctr"/>
          <a:lstStyle/>
          <a:p>
            <a:pPr algn="ctr" eaLnBrk="1" hangingPunct="1">
              <a:defRPr/>
            </a:pPr>
            <a:r>
              <a:rPr lang="en-GB" sz="4400" i="1" kern="0" dirty="0" smtClean="0">
                <a:solidFill>
                  <a:schemeClr val="tx2"/>
                </a:solidFill>
                <a:effectLst>
                  <a:outerShdw blurRad="38100" dist="38100" dir="2700000" algn="tl">
                    <a:srgbClr val="C0C0C0"/>
                  </a:outerShdw>
                </a:effectLst>
                <a:latin typeface="+mj-lt"/>
                <a:ea typeface="+mj-ea"/>
                <a:cs typeface="+mj-cs"/>
              </a:rPr>
              <a:t>Build Leadership Capacity </a:t>
            </a:r>
            <a:endParaRPr lang="en-GB" sz="4400" i="1" kern="0" dirty="0">
              <a:solidFill>
                <a:schemeClr val="tx2"/>
              </a:solidFill>
              <a:effectLst>
                <a:outerShdw blurRad="38100" dist="38100" dir="2700000" algn="tl">
                  <a:srgbClr val="C0C0C0"/>
                </a:outerShdw>
              </a:effectLst>
              <a:latin typeface="+mj-lt"/>
              <a:ea typeface="+mj-ea"/>
              <a:cs typeface="+mj-cs"/>
            </a:endParaRPr>
          </a:p>
        </p:txBody>
      </p:sp>
      <p:pic>
        <p:nvPicPr>
          <p:cNvPr id="2560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8363" y="1100138"/>
            <a:ext cx="30591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1"/>
          <p:cNvSpPr>
            <a:spLocks noChangeArrowheads="1"/>
          </p:cNvSpPr>
          <p:nvPr/>
        </p:nvSpPr>
        <p:spPr bwMode="auto">
          <a:xfrm>
            <a:off x="4932363" y="3933825"/>
            <a:ext cx="421163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800" b="1" dirty="0">
                <a:solidFill>
                  <a:srgbClr val="000000"/>
                </a:solidFill>
              </a:rPr>
              <a:t>MAKING THE DIFFERENCE: TEAM </a:t>
            </a:r>
            <a:endParaRPr lang="en-GB" altLang="en-US" sz="1800" dirty="0">
              <a:solidFill>
                <a:srgbClr val="000000"/>
              </a:solidFill>
            </a:endParaRPr>
          </a:p>
          <a:p>
            <a:pPr eaLnBrk="1" hangingPunct="1">
              <a:spcBef>
                <a:spcPct val="0"/>
              </a:spcBef>
              <a:buFontTx/>
              <a:buNone/>
            </a:pPr>
            <a:r>
              <a:rPr lang="en-GB" altLang="en-US" sz="1800" dirty="0">
                <a:solidFill>
                  <a:srgbClr val="000000"/>
                </a:solidFill>
              </a:rPr>
              <a:t>Winners in this category needed to demonstrate that leaders who guide or direct others can be anyone, from the smallest child to the highest ranked person in the organisation. Teams can also lead the way. Leadership is about inspiring and motivating others and supporting others to achieve a common goal. 	</a:t>
            </a:r>
          </a:p>
        </p:txBody>
      </p:sp>
      <p:graphicFrame>
        <p:nvGraphicFramePr>
          <p:cNvPr id="6" name="Object 5"/>
          <p:cNvGraphicFramePr>
            <a:graphicFrameLocks noChangeAspect="1"/>
          </p:cNvGraphicFramePr>
          <p:nvPr/>
        </p:nvGraphicFramePr>
        <p:xfrm>
          <a:off x="3175" y="4763"/>
          <a:ext cx="839788" cy="903287"/>
        </p:xfrm>
        <a:graphic>
          <a:graphicData uri="http://schemas.openxmlformats.org/presentationml/2006/ole">
            <mc:AlternateContent xmlns:mc="http://schemas.openxmlformats.org/markup-compatibility/2006">
              <mc:Choice xmlns:v="urn:schemas-microsoft-com:vml" Requires="v">
                <p:oleObj spid="_x0000_s19459" name="Picture" r:id="rId5" imgW="1753200" imgH="1880280" progId="Word.Picture.8">
                  <p:embed/>
                </p:oleObj>
              </mc:Choice>
              <mc:Fallback>
                <p:oleObj name="Picture" r:id="rId5" imgW="1753200" imgH="1880280"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 y="4763"/>
                        <a:ext cx="839788" cy="90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69268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p:txBody>
          <a:bodyPr>
            <a:normAutofit fontScale="90000"/>
          </a:bodyPr>
          <a:lstStyle/>
          <a:p>
            <a:pPr eaLnBrk="1" hangingPunct="1"/>
            <a:r>
              <a:rPr lang="en-GB" altLang="en-US" dirty="0" smtClean="0"/>
              <a:t>Create a Rainbow </a:t>
            </a:r>
            <a:br>
              <a:rPr lang="en-GB" altLang="en-US" dirty="0" smtClean="0"/>
            </a:br>
            <a:r>
              <a:rPr lang="en-GB" altLang="en-US" dirty="0" smtClean="0"/>
              <a:t>Over Your Community</a:t>
            </a:r>
          </a:p>
        </p:txBody>
      </p:sp>
      <p:sp>
        <p:nvSpPr>
          <p:cNvPr id="26627" name="Rectangle 3"/>
          <p:cNvSpPr>
            <a:spLocks noGrp="1"/>
          </p:cNvSpPr>
          <p:nvPr>
            <p:ph type="body" idx="4294967295"/>
          </p:nvPr>
        </p:nvSpPr>
        <p:spPr>
          <a:xfrm>
            <a:off x="323850" y="2332038"/>
            <a:ext cx="8229600" cy="4525962"/>
          </a:xfrm>
        </p:spPr>
        <p:txBody>
          <a:bodyPr/>
          <a:lstStyle/>
          <a:p>
            <a:pPr marL="319088" indent="-319088" eaLnBrk="1" hangingPunct="1"/>
            <a:endParaRPr lang="en-GB" altLang="en-US" dirty="0" smtClean="0"/>
          </a:p>
          <a:p>
            <a:pPr marL="319088" indent="-319088" eaLnBrk="1" hangingPunct="1"/>
            <a:endParaRPr lang="en-GB" altLang="en-US" dirty="0" smtClean="0"/>
          </a:p>
        </p:txBody>
      </p:sp>
      <p:pic>
        <p:nvPicPr>
          <p:cNvPr id="2662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09019" y="2360216"/>
            <a:ext cx="4259262"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p:cNvGraphicFramePr>
            <a:graphicFrameLocks noChangeAspect="1"/>
          </p:cNvGraphicFramePr>
          <p:nvPr/>
        </p:nvGraphicFramePr>
        <p:xfrm>
          <a:off x="3175" y="4763"/>
          <a:ext cx="839788" cy="903287"/>
        </p:xfrm>
        <a:graphic>
          <a:graphicData uri="http://schemas.openxmlformats.org/presentationml/2006/ole">
            <mc:AlternateContent xmlns:mc="http://schemas.openxmlformats.org/markup-compatibility/2006">
              <mc:Choice xmlns:v="urn:schemas-microsoft-com:vml" Requires="v">
                <p:oleObj spid="_x0000_s20483" name="Picture" r:id="rId5" imgW="1753200" imgH="1880280" progId="Word.Picture.8">
                  <p:embed/>
                </p:oleObj>
              </mc:Choice>
              <mc:Fallback>
                <p:oleObj name="Picture" r:id="rId5" imgW="1753200" imgH="1880280"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 y="4763"/>
                        <a:ext cx="839788" cy="90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5000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p:txBody>
          <a:bodyPr>
            <a:normAutofit fontScale="90000"/>
          </a:bodyPr>
          <a:lstStyle/>
          <a:p>
            <a:pPr eaLnBrk="1" hangingPunct="1"/>
            <a:r>
              <a:rPr lang="en-GB" altLang="en-US" dirty="0" smtClean="0"/>
              <a:t>Create a Rainbow </a:t>
            </a:r>
            <a:br>
              <a:rPr lang="en-GB" altLang="en-US" dirty="0" smtClean="0"/>
            </a:br>
            <a:r>
              <a:rPr lang="en-GB" altLang="en-US" dirty="0" smtClean="0"/>
              <a:t>Over Our city </a:t>
            </a:r>
            <a:endParaRPr lang="en-GB" altLang="en-US" dirty="0" smtClean="0"/>
          </a:p>
        </p:txBody>
      </p:sp>
      <p:sp>
        <p:nvSpPr>
          <p:cNvPr id="26627" name="Rectangle 3"/>
          <p:cNvSpPr>
            <a:spLocks noGrp="1"/>
          </p:cNvSpPr>
          <p:nvPr>
            <p:ph type="body" idx="4294967295"/>
          </p:nvPr>
        </p:nvSpPr>
        <p:spPr>
          <a:xfrm>
            <a:off x="323850" y="2332038"/>
            <a:ext cx="8229600" cy="4525962"/>
          </a:xfrm>
        </p:spPr>
        <p:txBody>
          <a:bodyPr/>
          <a:lstStyle/>
          <a:p>
            <a:pPr marL="319088" indent="-319088" eaLnBrk="1" hangingPunct="1"/>
            <a:endParaRPr lang="en-GB" altLang="en-US" dirty="0" smtClean="0"/>
          </a:p>
          <a:p>
            <a:pPr marL="319088" indent="-319088" eaLnBrk="1" hangingPunct="1"/>
            <a:endParaRPr lang="en-GB" altLang="en-US" dirty="0" smtClean="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1844824"/>
            <a:ext cx="6858000" cy="4543425"/>
          </a:xfrm>
          <a:prstGeom prst="rect">
            <a:avLst/>
          </a:prstGeom>
        </p:spPr>
      </p:pic>
      <p:graphicFrame>
        <p:nvGraphicFramePr>
          <p:cNvPr id="6" name="Object 5"/>
          <p:cNvGraphicFramePr>
            <a:graphicFrameLocks noChangeAspect="1"/>
          </p:cNvGraphicFramePr>
          <p:nvPr/>
        </p:nvGraphicFramePr>
        <p:xfrm>
          <a:off x="3175" y="4763"/>
          <a:ext cx="839788" cy="903287"/>
        </p:xfrm>
        <a:graphic>
          <a:graphicData uri="http://schemas.openxmlformats.org/presentationml/2006/ole">
            <mc:AlternateContent xmlns:mc="http://schemas.openxmlformats.org/markup-compatibility/2006">
              <mc:Choice xmlns:v="urn:schemas-microsoft-com:vml" Requires="v">
                <p:oleObj spid="_x0000_s21507" name="Picture" r:id="rId5" imgW="1753200" imgH="1880280" progId="Word.Picture.8">
                  <p:embed/>
                </p:oleObj>
              </mc:Choice>
              <mc:Fallback>
                <p:oleObj name="Picture" r:id="rId5" imgW="1753200" imgH="1880280"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 y="4763"/>
                        <a:ext cx="839788" cy="90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2920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BGE</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809831"/>
            <a:ext cx="6120680" cy="4525963"/>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1844824"/>
            <a:ext cx="1080120" cy="1944216"/>
          </a:xfrm>
          <a:prstGeom prst="rect">
            <a:avLst/>
          </a:prstGeom>
        </p:spPr>
      </p:pic>
      <p:sp>
        <p:nvSpPr>
          <p:cNvPr id="9" name="Isosceles Triangle 8"/>
          <p:cNvSpPr/>
          <p:nvPr/>
        </p:nvSpPr>
        <p:spPr>
          <a:xfrm>
            <a:off x="1374807" y="3651417"/>
            <a:ext cx="1440160" cy="151216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13378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274638"/>
            <a:ext cx="8686800" cy="1143000"/>
          </a:xfrm>
        </p:spPr>
        <p:txBody>
          <a:bodyPr>
            <a:normAutofit fontScale="90000"/>
          </a:bodyPr>
          <a:lstStyle/>
          <a:p>
            <a:r>
              <a:rPr lang="en-GB" altLang="en-US" dirty="0" smtClean="0"/>
              <a:t>2004 HMIe - Ensure Improvement in ..</a:t>
            </a:r>
          </a:p>
        </p:txBody>
      </p:sp>
      <p:sp>
        <p:nvSpPr>
          <p:cNvPr id="4099" name="Content Placeholder 2"/>
          <p:cNvSpPr>
            <a:spLocks noGrp="1"/>
          </p:cNvSpPr>
          <p:nvPr>
            <p:ph idx="1"/>
          </p:nvPr>
        </p:nvSpPr>
        <p:spPr/>
        <p:txBody>
          <a:bodyPr>
            <a:normAutofit fontScale="92500"/>
          </a:bodyPr>
          <a:lstStyle/>
          <a:p>
            <a:r>
              <a:rPr lang="en-GB" altLang="en-US" dirty="0" smtClean="0"/>
              <a:t>the structure of the curriculum by establishing clear expectations about what pupils are to learn and how this will be planned and assessed;</a:t>
            </a:r>
          </a:p>
          <a:p>
            <a:r>
              <a:rPr lang="en-GB" altLang="en-US" dirty="0" smtClean="0"/>
              <a:t>raising attainment in reading, writing and mathematics by ensuring appropriate levels of pace and challenge for all pupils in their learning; </a:t>
            </a:r>
          </a:p>
          <a:p>
            <a:r>
              <a:rPr lang="en-GB" altLang="en-US" dirty="0" smtClean="0"/>
              <a:t>monitoring pupils’ progress to help further develop their learning experiences.</a:t>
            </a:r>
          </a:p>
        </p:txBody>
      </p:sp>
      <p:graphicFrame>
        <p:nvGraphicFramePr>
          <p:cNvPr id="4" name="Object 3"/>
          <p:cNvGraphicFramePr>
            <a:graphicFrameLocks noChangeAspect="1"/>
          </p:cNvGraphicFramePr>
          <p:nvPr>
            <p:extLst>
              <p:ext uri="{D42A27DB-BD31-4B8C-83A1-F6EECF244321}">
                <p14:modId xmlns:p14="http://schemas.microsoft.com/office/powerpoint/2010/main" val="3404795151"/>
              </p:ext>
            </p:extLst>
          </p:nvPr>
        </p:nvGraphicFramePr>
        <p:xfrm>
          <a:off x="179512" y="6126163"/>
          <a:ext cx="839788" cy="903287"/>
        </p:xfrm>
        <a:graphic>
          <a:graphicData uri="http://schemas.openxmlformats.org/presentationml/2006/ole">
            <mc:AlternateContent xmlns:mc="http://schemas.openxmlformats.org/markup-compatibility/2006">
              <mc:Choice xmlns:v="urn:schemas-microsoft-com:vml" Requires="v">
                <p:oleObj spid="_x0000_s7171" name="Picture" r:id="rId3" imgW="1753200" imgH="1880280" progId="Word.Picture.8">
                  <p:embed/>
                </p:oleObj>
              </mc:Choice>
              <mc:Fallback>
                <p:oleObj name="Picture" r:id="rId3" imgW="1753200" imgH="188028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6126163"/>
                        <a:ext cx="839788" cy="90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55602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GB" altLang="en-US" dirty="0" smtClean="0"/>
              <a:t/>
            </a:r>
            <a:br>
              <a:rPr lang="en-GB" altLang="en-US" dirty="0" smtClean="0"/>
            </a:br>
            <a:r>
              <a:rPr lang="en-GB" altLang="en-US" dirty="0" smtClean="0"/>
              <a:t>6 Columban Leadership Values</a:t>
            </a:r>
          </a:p>
        </p:txBody>
      </p:sp>
      <p:pic>
        <p:nvPicPr>
          <p:cNvPr id="12291" name="Picture 10" descr="Columban Values - new sty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40568" y="2276872"/>
            <a:ext cx="10225136" cy="3239691"/>
          </a:xfrm>
          <a:noFill/>
        </p:spPr>
      </p:pic>
    </p:spTree>
    <p:extLst>
      <p:ext uri="{BB962C8B-B14F-4D97-AF65-F5344CB8AC3E}">
        <p14:creationId xmlns:p14="http://schemas.microsoft.com/office/powerpoint/2010/main" val="2219336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68313" y="2205038"/>
            <a:ext cx="8229600" cy="4525962"/>
          </a:xfrm>
        </p:spPr>
        <p:txBody>
          <a:bodyPr/>
          <a:lstStyle/>
          <a:p>
            <a:pPr marL="0" indent="0">
              <a:buFontTx/>
              <a:buNone/>
            </a:pPr>
            <a:endParaRPr lang="en-GB" altLang="en-US" dirty="0" smtClean="0"/>
          </a:p>
          <a:p>
            <a:pPr marL="0" indent="0">
              <a:buFontTx/>
              <a:buNone/>
            </a:pPr>
            <a:endParaRPr lang="en-GB" altLang="en-US" dirty="0" smtClean="0"/>
          </a:p>
          <a:p>
            <a:pPr marL="0" indent="0">
              <a:buFontTx/>
              <a:buNone/>
            </a:pPr>
            <a:endParaRPr lang="en-GB" altLang="en-US" dirty="0" smtClean="0"/>
          </a:p>
          <a:p>
            <a:pPr marL="0" indent="0">
              <a:buFontTx/>
              <a:buNone/>
            </a:pPr>
            <a:endParaRPr lang="en-GB" altLang="en-US" dirty="0" smtClean="0"/>
          </a:p>
        </p:txBody>
      </p:sp>
      <p:graphicFrame>
        <p:nvGraphicFramePr>
          <p:cNvPr id="4" name="Table 3"/>
          <p:cNvGraphicFramePr>
            <a:graphicFrameLocks noGrp="1"/>
          </p:cNvGraphicFramePr>
          <p:nvPr/>
        </p:nvGraphicFramePr>
        <p:xfrm>
          <a:off x="365125" y="1268413"/>
          <a:ext cx="8712200" cy="5356224"/>
        </p:xfrm>
        <a:graphic>
          <a:graphicData uri="http://schemas.openxmlformats.org/drawingml/2006/table">
            <a:tbl>
              <a:tblPr firstRow="1" bandRow="1">
                <a:tableStyleId>{5C22544A-7EE6-4342-B048-85BDC9FD1C3A}</a:tableStyleId>
              </a:tblPr>
              <a:tblGrid>
                <a:gridCol w="5733671"/>
                <a:gridCol w="2978529"/>
              </a:tblGrid>
              <a:tr h="839807">
                <a:tc gridSpan="2">
                  <a:txBody>
                    <a:bodyPr/>
                    <a:lstStyle/>
                    <a:p>
                      <a:pPr algn="ctr"/>
                      <a:r>
                        <a:rPr lang="en-GB" sz="4000" dirty="0" smtClean="0">
                          <a:solidFill>
                            <a:schemeClr val="accent4"/>
                          </a:solidFill>
                        </a:rPr>
                        <a:t>HMIE 2013</a:t>
                      </a:r>
                      <a:endParaRPr lang="en-GB" sz="4000" dirty="0">
                        <a:solidFill>
                          <a:schemeClr val="accent4"/>
                        </a:solidFill>
                      </a:endParaRPr>
                    </a:p>
                  </a:txBody>
                  <a:tcPr marL="91432" marR="91432" marT="45727" marB="45727"/>
                </a:tc>
                <a:tc hMerge="1">
                  <a:txBody>
                    <a:bodyPr/>
                    <a:lstStyle/>
                    <a:p>
                      <a:endParaRPr lang="en-GB" dirty="0"/>
                    </a:p>
                  </a:txBody>
                  <a:tcPr/>
                </a:tc>
              </a:tr>
              <a:tr h="930043">
                <a:tc>
                  <a:txBody>
                    <a:bodyPr/>
                    <a:lstStyle/>
                    <a:p>
                      <a:r>
                        <a:rPr lang="en-GB" sz="3200" dirty="0" smtClean="0"/>
                        <a:t>Improvements in performance </a:t>
                      </a:r>
                      <a:endParaRPr lang="en-GB" sz="3200" dirty="0"/>
                    </a:p>
                  </a:txBody>
                  <a:tcPr marL="91432" marR="91432" marT="45727" marB="45727"/>
                </a:tc>
                <a:tc>
                  <a:txBody>
                    <a:bodyPr/>
                    <a:lstStyle/>
                    <a:p>
                      <a:r>
                        <a:rPr lang="en-GB" sz="3200" dirty="0" smtClean="0"/>
                        <a:t>Very good</a:t>
                      </a:r>
                      <a:endParaRPr lang="en-GB" sz="3200" dirty="0"/>
                    </a:p>
                  </a:txBody>
                  <a:tcPr marL="91432" marR="91432" marT="45727" marB="45727"/>
                </a:tc>
              </a:tr>
              <a:tr h="839807">
                <a:tc>
                  <a:txBody>
                    <a:bodyPr/>
                    <a:lstStyle/>
                    <a:p>
                      <a:r>
                        <a:rPr lang="en-GB" sz="3200" dirty="0" smtClean="0"/>
                        <a:t>Learners’ experiences</a:t>
                      </a:r>
                      <a:endParaRPr lang="en-GB" sz="3200" dirty="0"/>
                    </a:p>
                  </a:txBody>
                  <a:tcPr marL="91432" marR="91432" marT="45727" marB="45727"/>
                </a:tc>
                <a:tc>
                  <a:txBody>
                    <a:bodyPr/>
                    <a:lstStyle/>
                    <a:p>
                      <a:r>
                        <a:rPr lang="en-GB" sz="3200" dirty="0" smtClean="0"/>
                        <a:t>Very good</a:t>
                      </a:r>
                      <a:endParaRPr lang="en-GB" sz="3200" dirty="0"/>
                    </a:p>
                  </a:txBody>
                  <a:tcPr marL="91432" marR="91432" marT="45727" marB="45727"/>
                </a:tc>
              </a:tr>
              <a:tr h="839807">
                <a:tc>
                  <a:txBody>
                    <a:bodyPr/>
                    <a:lstStyle/>
                    <a:p>
                      <a:r>
                        <a:rPr lang="en-GB" sz="3200" dirty="0" smtClean="0"/>
                        <a:t>Meeting learning needs</a:t>
                      </a:r>
                      <a:endParaRPr lang="en-GB" sz="3200" dirty="0"/>
                    </a:p>
                  </a:txBody>
                  <a:tcPr marL="91432" marR="91432" marT="45727" marB="45727"/>
                </a:tc>
                <a:tc>
                  <a:txBody>
                    <a:bodyPr/>
                    <a:lstStyle/>
                    <a:p>
                      <a:r>
                        <a:rPr lang="en-GB" sz="3200" dirty="0" smtClean="0"/>
                        <a:t>Excellent</a:t>
                      </a:r>
                      <a:endParaRPr lang="en-GB" sz="3200" dirty="0"/>
                    </a:p>
                  </a:txBody>
                  <a:tcPr marL="91432" marR="91432" marT="45727" marB="45727"/>
                </a:tc>
              </a:tr>
              <a:tr h="839807">
                <a:tc>
                  <a:txBody>
                    <a:bodyPr/>
                    <a:lstStyle/>
                    <a:p>
                      <a:r>
                        <a:rPr lang="en-GB" sz="3200" dirty="0" smtClean="0"/>
                        <a:t>Curriculum</a:t>
                      </a:r>
                      <a:endParaRPr lang="en-GB" sz="3200" dirty="0"/>
                    </a:p>
                  </a:txBody>
                  <a:tcPr marL="91432" marR="91432" marT="45727" marB="45727"/>
                </a:tc>
                <a:tc>
                  <a:txBody>
                    <a:bodyPr/>
                    <a:lstStyle/>
                    <a:p>
                      <a:r>
                        <a:rPr lang="en-GB" sz="3200" dirty="0" smtClean="0"/>
                        <a:t>Excellent</a:t>
                      </a:r>
                      <a:endParaRPr lang="en-GB" sz="3200" dirty="0"/>
                    </a:p>
                  </a:txBody>
                  <a:tcPr marL="91432" marR="91432" marT="45727" marB="45727"/>
                </a:tc>
              </a:tr>
              <a:tr h="1066953">
                <a:tc>
                  <a:txBody>
                    <a:bodyPr/>
                    <a:lstStyle/>
                    <a:p>
                      <a:r>
                        <a:rPr lang="en-GB" sz="3200" dirty="0" smtClean="0"/>
                        <a:t>Improvements through self-evaluation</a:t>
                      </a:r>
                      <a:endParaRPr lang="en-GB" sz="3200" dirty="0"/>
                    </a:p>
                  </a:txBody>
                  <a:tcPr marL="91432" marR="91432" marT="45727" marB="45727"/>
                </a:tc>
                <a:tc>
                  <a:txBody>
                    <a:bodyPr/>
                    <a:lstStyle/>
                    <a:p>
                      <a:r>
                        <a:rPr lang="en-GB" sz="3200" dirty="0" smtClean="0"/>
                        <a:t>Very Good</a:t>
                      </a:r>
                      <a:endParaRPr lang="en-GB" sz="3200" dirty="0"/>
                    </a:p>
                  </a:txBody>
                  <a:tcPr marL="91432" marR="91432" marT="45727" marB="45727"/>
                </a:tc>
              </a:tr>
            </a:tbl>
          </a:graphicData>
        </a:graphic>
      </p:graphicFrame>
      <p:pic>
        <p:nvPicPr>
          <p:cNvPr id="2152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12700"/>
            <a:ext cx="11049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305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was observed at Castleview?</a:t>
            </a:r>
            <a:endParaRPr lang="en-GB"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GB" dirty="0" smtClean="0"/>
              <a:t>Dynamic positive and nurturing environment</a:t>
            </a:r>
            <a:r>
              <a:rPr lang="en-GB" dirty="0"/>
              <a:t>. </a:t>
            </a:r>
          </a:p>
          <a:p>
            <a:r>
              <a:rPr lang="en-GB" b="1" dirty="0">
                <a:solidFill>
                  <a:schemeClr val="tx2"/>
                </a:solidFill>
              </a:rPr>
              <a:t>Approaches to planning learning consistent across the school which helps children to progress well. </a:t>
            </a:r>
          </a:p>
          <a:p>
            <a:r>
              <a:rPr lang="en-GB" b="1" dirty="0" smtClean="0">
                <a:solidFill>
                  <a:schemeClr val="tx2"/>
                </a:solidFill>
              </a:rPr>
              <a:t>Teachers </a:t>
            </a:r>
            <a:r>
              <a:rPr lang="en-GB" b="1" dirty="0">
                <a:solidFill>
                  <a:schemeClr val="tx2"/>
                </a:solidFill>
              </a:rPr>
              <a:t>plan motivating interesting tasks which meet the needs of individual children exceptionally </a:t>
            </a:r>
            <a:r>
              <a:rPr lang="en-GB" b="1" dirty="0" smtClean="0">
                <a:solidFill>
                  <a:schemeClr val="tx2"/>
                </a:solidFill>
              </a:rPr>
              <a:t>well</a:t>
            </a:r>
          </a:p>
          <a:p>
            <a:r>
              <a:rPr lang="en-GB" b="1" dirty="0" smtClean="0">
                <a:solidFill>
                  <a:schemeClr val="tx2"/>
                </a:solidFill>
              </a:rPr>
              <a:t>Staff </a:t>
            </a:r>
            <a:r>
              <a:rPr lang="en-GB" b="1" dirty="0">
                <a:solidFill>
                  <a:schemeClr val="tx2"/>
                </a:solidFill>
              </a:rPr>
              <a:t>are highly-skilled and reflect continuously on the quality of learning and teaching and plan different way of helping individual children to progress. </a:t>
            </a:r>
          </a:p>
          <a:p>
            <a:r>
              <a:rPr lang="en-GB" b="1" dirty="0" smtClean="0">
                <a:solidFill>
                  <a:schemeClr val="tx2"/>
                </a:solidFill>
              </a:rPr>
              <a:t>Staff </a:t>
            </a:r>
            <a:r>
              <a:rPr lang="en-GB" b="1" dirty="0">
                <a:solidFill>
                  <a:schemeClr val="tx2"/>
                </a:solidFill>
              </a:rPr>
              <a:t>used an agreed system very well to identify children's needs and set clear targets to help them make progress. </a:t>
            </a:r>
          </a:p>
          <a:p>
            <a:r>
              <a:rPr lang="en-GB" b="1" dirty="0" smtClean="0">
                <a:solidFill>
                  <a:schemeClr val="tx2"/>
                </a:solidFill>
              </a:rPr>
              <a:t>Staff </a:t>
            </a:r>
            <a:r>
              <a:rPr lang="en-GB" b="1" dirty="0">
                <a:solidFill>
                  <a:schemeClr val="tx2"/>
                </a:solidFill>
              </a:rPr>
              <a:t>have very high expectations for children's learning behaviour and engagement.</a:t>
            </a:r>
          </a:p>
          <a:p>
            <a:r>
              <a:rPr lang="en-GB" b="1" dirty="0" smtClean="0">
                <a:solidFill>
                  <a:schemeClr val="tx2"/>
                </a:solidFill>
              </a:rPr>
              <a:t>Children </a:t>
            </a:r>
            <a:r>
              <a:rPr lang="en-GB" b="1" dirty="0">
                <a:solidFill>
                  <a:schemeClr val="tx2"/>
                </a:solidFill>
              </a:rPr>
              <a:t>play a key role in improving their own learning. </a:t>
            </a:r>
            <a:endParaRPr lang="en-GB" b="1" dirty="0" smtClean="0"/>
          </a:p>
          <a:p>
            <a:r>
              <a:rPr lang="en-GB" dirty="0" smtClean="0"/>
              <a:t>Additional staff are deployed very well to support children as individuals and in small groups, enabling children to achieve well</a:t>
            </a:r>
            <a:endParaRPr lang="en-GB" dirty="0"/>
          </a:p>
        </p:txBody>
      </p:sp>
    </p:spTree>
    <p:extLst>
      <p:ext uri="{BB962C8B-B14F-4D97-AF65-F5344CB8AC3E}">
        <p14:creationId xmlns:p14="http://schemas.microsoft.com/office/powerpoint/2010/main" val="3408409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76967682"/>
              </p:ext>
            </p:extLst>
          </p:nvPr>
        </p:nvGraphicFramePr>
        <p:xfrm>
          <a:off x="20241" y="1556792"/>
          <a:ext cx="9144000" cy="2263588"/>
        </p:xfrm>
        <a:graphic>
          <a:graphicData uri="http://schemas.openxmlformats.org/drawingml/2006/table">
            <a:tbl>
              <a:tblPr>
                <a:tableStyleId>{5C22544A-7EE6-4342-B048-85BDC9FD1C3A}</a:tableStyleId>
              </a:tblPr>
              <a:tblGrid>
                <a:gridCol w="4284076"/>
                <a:gridCol w="4859924"/>
              </a:tblGrid>
              <a:tr h="293752">
                <a:tc>
                  <a:txBody>
                    <a:bodyPr/>
                    <a:lstStyle/>
                    <a:p>
                      <a:pPr>
                        <a:lnSpc>
                          <a:spcPct val="107000"/>
                        </a:lnSpc>
                        <a:spcAft>
                          <a:spcPts val="2400"/>
                        </a:spcAft>
                      </a:pPr>
                      <a:r>
                        <a:rPr lang="en-US" sz="1200" dirty="0">
                          <a:effectLst/>
                        </a:rPr>
                        <a:t>Variety of Assessment Approaches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3600"/>
                        </a:spcAft>
                      </a:pPr>
                      <a:r>
                        <a:rPr lang="en-US" sz="1200" dirty="0">
                          <a:effectLst/>
                        </a:rPr>
                        <a:t>Literacy Across Learning</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07000"/>
                        </a:lnSpc>
                        <a:spcAft>
                          <a:spcPts val="2400"/>
                        </a:spcAft>
                      </a:pPr>
                      <a:r>
                        <a:rPr lang="en-US" sz="1200" dirty="0">
                          <a:effectLst/>
                        </a:rPr>
                        <a:t>Engaging parents in their children’s learning and the life of the school</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3600"/>
                        </a:spcAft>
                      </a:pPr>
                      <a:r>
                        <a:rPr lang="en-US" sz="1200" dirty="0">
                          <a:effectLst/>
                        </a:rPr>
                        <a:t>Numeracy Across Learning</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07000"/>
                        </a:lnSpc>
                        <a:spcAft>
                          <a:spcPts val="2400"/>
                        </a:spcAft>
                      </a:pPr>
                      <a:r>
                        <a:rPr lang="en-US" sz="1200" dirty="0">
                          <a:effectLst/>
                        </a:rPr>
                        <a:t>Consulting and communicating with learners and parents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3600"/>
                        </a:spcAft>
                      </a:pPr>
                      <a:r>
                        <a:rPr lang="en-US" sz="1200" dirty="0">
                          <a:effectLst/>
                        </a:rPr>
                        <a:t>Health and Wellbeing Across Learning</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200000"/>
                        </a:lnSpc>
                        <a:spcAft>
                          <a:spcPts val="2400"/>
                        </a:spcAft>
                      </a:pPr>
                      <a:r>
                        <a:rPr lang="en-US" sz="1200" dirty="0">
                          <a:effectLst/>
                        </a:rPr>
                        <a:t>Links to Rights Respecting Schools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3600"/>
                        </a:spcAft>
                      </a:pPr>
                      <a:r>
                        <a:rPr lang="en-US" sz="1200" dirty="0">
                          <a:effectLst/>
                        </a:rPr>
                        <a:t>Modern Languages 1+2</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200000"/>
                        </a:lnSpc>
                        <a:spcAft>
                          <a:spcPts val="2400"/>
                        </a:spcAft>
                      </a:pPr>
                      <a:r>
                        <a:rPr lang="en-US" sz="1200" dirty="0">
                          <a:effectLst/>
                        </a:rPr>
                        <a:t>Evidence of Outdoor Learning</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3600"/>
                        </a:spcAft>
                      </a:pPr>
                      <a:r>
                        <a:rPr lang="en-US" sz="1200" dirty="0">
                          <a:effectLst/>
                        </a:rPr>
                        <a:t>Co-operative Learning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200000"/>
                        </a:lnSpc>
                        <a:spcAft>
                          <a:spcPts val="2400"/>
                        </a:spcAft>
                      </a:pPr>
                      <a:r>
                        <a:rPr lang="en-US" sz="1200" dirty="0">
                          <a:effectLst/>
                        </a:rPr>
                        <a:t>Interdisciplinary Learning</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3600"/>
                        </a:spcAft>
                      </a:pPr>
                      <a:r>
                        <a:rPr lang="en-US" sz="1200" dirty="0">
                          <a:effectLst/>
                        </a:rPr>
                        <a:t>SEAL</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200000"/>
                        </a:lnSpc>
                        <a:spcAft>
                          <a:spcPts val="2400"/>
                        </a:spcAft>
                      </a:pPr>
                      <a:r>
                        <a:rPr lang="en-US" sz="1200" dirty="0">
                          <a:effectLst/>
                        </a:rPr>
                        <a:t>Opportunities for Personal Achievement</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3600"/>
                        </a:spcAft>
                      </a:pPr>
                      <a:r>
                        <a:rPr lang="en-US" sz="1200" dirty="0">
                          <a:effectLst/>
                        </a:rPr>
                        <a:t>Use of specialist staff/PSAs/additional adults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80690900"/>
              </p:ext>
            </p:extLst>
          </p:nvPr>
        </p:nvGraphicFramePr>
        <p:xfrm>
          <a:off x="54840" y="4581128"/>
          <a:ext cx="9089160" cy="814706"/>
        </p:xfrm>
        <a:graphic>
          <a:graphicData uri="http://schemas.openxmlformats.org/drawingml/2006/table">
            <a:tbl>
              <a:tblPr firstRow="1" firstCol="1" bandRow="1">
                <a:tableStyleId>{5C22544A-7EE6-4342-B048-85BDC9FD1C3A}</a:tableStyleId>
              </a:tblPr>
              <a:tblGrid>
                <a:gridCol w="3030392"/>
                <a:gridCol w="3029384"/>
                <a:gridCol w="3029384"/>
              </a:tblGrid>
              <a:tr h="0">
                <a:tc>
                  <a:txBody>
                    <a:bodyPr/>
                    <a:lstStyle/>
                    <a:p>
                      <a:pPr algn="ctr">
                        <a:lnSpc>
                          <a:spcPct val="115000"/>
                        </a:lnSpc>
                        <a:spcAft>
                          <a:spcPts val="0"/>
                        </a:spcAft>
                        <a:tabLst>
                          <a:tab pos="4225290" algn="l"/>
                        </a:tabLst>
                      </a:pPr>
                      <a:r>
                        <a:rPr lang="en-GB" sz="1200" u="sng" dirty="0">
                          <a:effectLst/>
                        </a:rPr>
                        <a:t>Self-Evaluation </a:t>
                      </a:r>
                      <a:endParaRPr lang="en-GB" sz="1200" dirty="0">
                        <a:effectLst/>
                      </a:endParaRPr>
                    </a:p>
                    <a:p>
                      <a:pPr algn="ctr">
                        <a:lnSpc>
                          <a:spcPct val="115000"/>
                        </a:lnSpc>
                        <a:spcAft>
                          <a:spcPts val="0"/>
                        </a:spcAft>
                        <a:tabLst>
                          <a:tab pos="4225290" algn="l"/>
                        </a:tabLst>
                      </a:pPr>
                      <a:r>
                        <a:rPr lang="en-GB" sz="1200" dirty="0">
                          <a:effectLst/>
                        </a:rPr>
                        <a:t>Highlight above</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4225290" algn="l"/>
                        </a:tabLst>
                      </a:pPr>
                      <a:r>
                        <a:rPr lang="en-GB" sz="1200" dirty="0">
                          <a:effectLst/>
                        </a:rPr>
                        <a:t>How can I share practice with colleagues?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4225290" algn="l"/>
                        </a:tabLst>
                      </a:pPr>
                      <a:r>
                        <a:rPr lang="en-GB" sz="1200" dirty="0">
                          <a:effectLst/>
                        </a:rPr>
                        <a:t>Review comment &amp; date</a:t>
                      </a:r>
                    </a:p>
                    <a:p>
                      <a:pPr algn="ctr">
                        <a:lnSpc>
                          <a:spcPct val="115000"/>
                        </a:lnSpc>
                        <a:spcAft>
                          <a:spcPts val="0"/>
                        </a:spcAft>
                        <a:tabLst>
                          <a:tab pos="4225290" algn="l"/>
                        </a:tabLst>
                      </a:pPr>
                      <a:r>
                        <a:rPr lang="en-GB" sz="1200" dirty="0">
                          <a:effectLst/>
                        </a:rPr>
                        <a:t>(next block)</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ct val="115000"/>
                        </a:lnSpc>
                        <a:spcAft>
                          <a:spcPts val="0"/>
                        </a:spcAft>
                        <a:tabLst>
                          <a:tab pos="4225290" algn="l"/>
                        </a:tabLst>
                      </a:pPr>
                      <a:r>
                        <a:rPr lang="en-GB" sz="1200" dirty="0">
                          <a:effectLst/>
                          <a:highlight>
                            <a:srgbClr val="00FF00"/>
                          </a:highlight>
                        </a:rPr>
                        <a:t>I feel confident in this area/this is a strength of mine</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4225290" algn="l"/>
                        </a:tabLst>
                      </a:pPr>
                      <a:r>
                        <a:rPr lang="en-GB" sz="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4225290" algn="l"/>
                        </a:tabLst>
                      </a:pPr>
                      <a:r>
                        <a:rPr lang="en-GB" sz="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54861173"/>
              </p:ext>
            </p:extLst>
          </p:nvPr>
        </p:nvGraphicFramePr>
        <p:xfrm>
          <a:off x="27454" y="5445224"/>
          <a:ext cx="9136787" cy="815658"/>
        </p:xfrm>
        <a:graphic>
          <a:graphicData uri="http://schemas.openxmlformats.org/drawingml/2006/table">
            <a:tbl>
              <a:tblPr firstRow="1" firstCol="1" bandRow="1">
                <a:tableStyleId>{5C22544A-7EE6-4342-B048-85BDC9FD1C3A}</a:tableStyleId>
              </a:tblPr>
              <a:tblGrid>
                <a:gridCol w="3046271"/>
                <a:gridCol w="3045258"/>
                <a:gridCol w="3045258"/>
              </a:tblGrid>
              <a:tr h="0">
                <a:tc>
                  <a:txBody>
                    <a:bodyPr/>
                    <a:lstStyle/>
                    <a:p>
                      <a:pPr algn="ctr">
                        <a:lnSpc>
                          <a:spcPct val="115000"/>
                        </a:lnSpc>
                        <a:spcAft>
                          <a:spcPts val="0"/>
                        </a:spcAft>
                        <a:tabLst>
                          <a:tab pos="4225290" algn="l"/>
                        </a:tabLst>
                      </a:pPr>
                      <a:r>
                        <a:rPr lang="en-GB" sz="1200" u="sng" dirty="0">
                          <a:effectLst/>
                        </a:rPr>
                        <a:t>Self-Evaluation </a:t>
                      </a:r>
                      <a:endParaRPr lang="en-GB" sz="1200" dirty="0">
                        <a:effectLst/>
                      </a:endParaRPr>
                    </a:p>
                    <a:p>
                      <a:pPr algn="ctr">
                        <a:lnSpc>
                          <a:spcPct val="115000"/>
                        </a:lnSpc>
                        <a:spcAft>
                          <a:spcPts val="0"/>
                        </a:spcAft>
                        <a:tabLst>
                          <a:tab pos="4225290" algn="l"/>
                        </a:tabLst>
                      </a:pPr>
                      <a:r>
                        <a:rPr lang="en-GB" sz="1200" dirty="0">
                          <a:effectLst/>
                        </a:rPr>
                        <a:t>Highlight above </a:t>
                      </a:r>
                      <a:r>
                        <a:rPr lang="en-GB" sz="1000" dirty="0">
                          <a:effectLst/>
                        </a:rPr>
                        <a:t>(1/2 per term)</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4225290" algn="l"/>
                        </a:tabLst>
                      </a:pPr>
                      <a:r>
                        <a:rPr lang="en-GB" sz="1200" dirty="0">
                          <a:effectLst/>
                        </a:rPr>
                        <a:t>Action Points: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4225290" algn="l"/>
                        </a:tabLst>
                      </a:pPr>
                      <a:r>
                        <a:rPr lang="en-GB" sz="1200" dirty="0">
                          <a:effectLst/>
                        </a:rPr>
                        <a:t>Review comment &amp; date</a:t>
                      </a:r>
                    </a:p>
                    <a:p>
                      <a:pPr algn="ctr">
                        <a:lnSpc>
                          <a:spcPct val="115000"/>
                        </a:lnSpc>
                        <a:spcAft>
                          <a:spcPts val="0"/>
                        </a:spcAft>
                        <a:tabLst>
                          <a:tab pos="4225290" algn="l"/>
                        </a:tabLst>
                      </a:pPr>
                      <a:r>
                        <a:rPr lang="en-GB" sz="1200" dirty="0">
                          <a:effectLst/>
                        </a:rPr>
                        <a:t>(next block)</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ctr">
                        <a:lnSpc>
                          <a:spcPct val="115000"/>
                        </a:lnSpc>
                        <a:spcAft>
                          <a:spcPts val="0"/>
                        </a:spcAft>
                        <a:tabLst>
                          <a:tab pos="4225290" algn="l"/>
                        </a:tabLst>
                      </a:pPr>
                      <a:r>
                        <a:rPr lang="en-GB" sz="1200" dirty="0">
                          <a:effectLst/>
                          <a:highlight>
                            <a:srgbClr val="FF00FF"/>
                          </a:highlight>
                        </a:rPr>
                        <a:t>Development point; I would like to enhance my practice in this area</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4225290" algn="l"/>
                        </a:tabLst>
                      </a:pPr>
                      <a:r>
                        <a:rPr lang="en-GB" sz="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4225290" algn="l"/>
                        </a:tabLst>
                      </a:pPr>
                      <a:r>
                        <a:rPr lang="en-GB" sz="120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7" name="Rectangle 2"/>
          <p:cNvSpPr>
            <a:spLocks noChangeArrowheads="1"/>
          </p:cNvSpPr>
          <p:nvPr/>
        </p:nvSpPr>
        <p:spPr bwMode="auto">
          <a:xfrm>
            <a:off x="1836014" y="515671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endParaRPr lang="en-GB" dirty="0"/>
          </a:p>
        </p:txBody>
      </p:sp>
      <p:graphicFrame>
        <p:nvGraphicFramePr>
          <p:cNvPr id="8" name="Object 7"/>
          <p:cNvGraphicFramePr>
            <a:graphicFrameLocks noChangeAspect="1"/>
          </p:cNvGraphicFramePr>
          <p:nvPr>
            <p:extLst>
              <p:ext uri="{D42A27DB-BD31-4B8C-83A1-F6EECF244321}">
                <p14:modId xmlns:p14="http://schemas.microsoft.com/office/powerpoint/2010/main" val="3910356137"/>
              </p:ext>
            </p:extLst>
          </p:nvPr>
        </p:nvGraphicFramePr>
        <p:xfrm>
          <a:off x="8326041" y="44624"/>
          <a:ext cx="838200" cy="903288"/>
        </p:xfrm>
        <a:graphic>
          <a:graphicData uri="http://schemas.openxmlformats.org/presentationml/2006/ole">
            <mc:AlternateContent xmlns:mc="http://schemas.openxmlformats.org/markup-compatibility/2006">
              <mc:Choice xmlns:v="urn:schemas-microsoft-com:vml" Requires="v">
                <p:oleObj spid="_x0000_s5135" name="Picture" r:id="rId3" imgW="1755648" imgH="1880616" progId="Word.Picture.8">
                  <p:embed/>
                </p:oleObj>
              </mc:Choice>
              <mc:Fallback>
                <p:oleObj name="Picture" r:id="rId3" imgW="1755648" imgH="1880616"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6041" y="44624"/>
                        <a:ext cx="838200" cy="90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3"/>
          <p:cNvSpPr>
            <a:spLocks noChangeArrowheads="1"/>
          </p:cNvSpPr>
          <p:nvPr/>
        </p:nvSpPr>
        <p:spPr bwMode="auto">
          <a:xfrm>
            <a:off x="323528" y="32048"/>
            <a:ext cx="91440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225925" algn="l"/>
              </a:tabLst>
              <a:defRPr>
                <a:solidFill>
                  <a:schemeClr val="tx1"/>
                </a:solidFill>
                <a:latin typeface="Arial" panose="020B0604020202020204" pitchFamily="34" charset="0"/>
              </a:defRPr>
            </a:lvl1pPr>
            <a:lvl2pPr eaLnBrk="0" fontAlgn="base" hangingPunct="0">
              <a:spcBef>
                <a:spcPct val="0"/>
              </a:spcBef>
              <a:spcAft>
                <a:spcPct val="0"/>
              </a:spcAft>
              <a:tabLst>
                <a:tab pos="4225925" algn="l"/>
              </a:tabLst>
              <a:defRPr>
                <a:solidFill>
                  <a:schemeClr val="tx1"/>
                </a:solidFill>
                <a:latin typeface="Arial" panose="020B0604020202020204" pitchFamily="34" charset="0"/>
              </a:defRPr>
            </a:lvl2pPr>
            <a:lvl3pPr eaLnBrk="0" fontAlgn="base" hangingPunct="0">
              <a:spcBef>
                <a:spcPct val="0"/>
              </a:spcBef>
              <a:spcAft>
                <a:spcPct val="0"/>
              </a:spcAft>
              <a:tabLst>
                <a:tab pos="4225925" algn="l"/>
              </a:tabLst>
              <a:defRPr>
                <a:solidFill>
                  <a:schemeClr val="tx1"/>
                </a:solidFill>
                <a:latin typeface="Arial" panose="020B0604020202020204" pitchFamily="34" charset="0"/>
              </a:defRPr>
            </a:lvl3pPr>
            <a:lvl4pPr eaLnBrk="0" fontAlgn="base" hangingPunct="0">
              <a:spcBef>
                <a:spcPct val="0"/>
              </a:spcBef>
              <a:spcAft>
                <a:spcPct val="0"/>
              </a:spcAft>
              <a:tabLst>
                <a:tab pos="4225925" algn="l"/>
              </a:tabLst>
              <a:defRPr>
                <a:solidFill>
                  <a:schemeClr val="tx1"/>
                </a:solidFill>
                <a:latin typeface="Arial" panose="020B0604020202020204" pitchFamily="34" charset="0"/>
              </a:defRPr>
            </a:lvl4pPr>
            <a:lvl5pPr eaLnBrk="0" fontAlgn="base" hangingPunct="0">
              <a:spcBef>
                <a:spcPct val="0"/>
              </a:spcBef>
              <a:spcAft>
                <a:spcPct val="0"/>
              </a:spcAft>
              <a:tabLst>
                <a:tab pos="4225925" algn="l"/>
              </a:tabLst>
              <a:defRPr>
                <a:solidFill>
                  <a:schemeClr val="tx1"/>
                </a:solidFill>
                <a:latin typeface="Arial" panose="020B0604020202020204" pitchFamily="34" charset="0"/>
              </a:defRPr>
            </a:lvl5pPr>
            <a:lvl6pPr eaLnBrk="0" fontAlgn="base" hangingPunct="0">
              <a:spcBef>
                <a:spcPct val="0"/>
              </a:spcBef>
              <a:spcAft>
                <a:spcPct val="0"/>
              </a:spcAft>
              <a:tabLst>
                <a:tab pos="4225925" algn="l"/>
              </a:tabLst>
              <a:defRPr>
                <a:solidFill>
                  <a:schemeClr val="tx1"/>
                </a:solidFill>
                <a:latin typeface="Arial" panose="020B0604020202020204" pitchFamily="34" charset="0"/>
              </a:defRPr>
            </a:lvl6pPr>
            <a:lvl7pPr eaLnBrk="0" fontAlgn="base" hangingPunct="0">
              <a:spcBef>
                <a:spcPct val="0"/>
              </a:spcBef>
              <a:spcAft>
                <a:spcPct val="0"/>
              </a:spcAft>
              <a:tabLst>
                <a:tab pos="4225925" algn="l"/>
              </a:tabLst>
              <a:defRPr>
                <a:solidFill>
                  <a:schemeClr val="tx1"/>
                </a:solidFill>
                <a:latin typeface="Arial" panose="020B0604020202020204" pitchFamily="34" charset="0"/>
              </a:defRPr>
            </a:lvl7pPr>
            <a:lvl8pPr eaLnBrk="0" fontAlgn="base" hangingPunct="0">
              <a:spcBef>
                <a:spcPct val="0"/>
              </a:spcBef>
              <a:spcAft>
                <a:spcPct val="0"/>
              </a:spcAft>
              <a:tabLst>
                <a:tab pos="4225925" algn="l"/>
              </a:tabLst>
              <a:defRPr>
                <a:solidFill>
                  <a:schemeClr val="tx1"/>
                </a:solidFill>
                <a:latin typeface="Arial" panose="020B0604020202020204" pitchFamily="34" charset="0"/>
              </a:defRPr>
            </a:lvl8pPr>
            <a:lvl9pPr eaLnBrk="0" fontAlgn="base" hangingPunct="0">
              <a:spcBef>
                <a:spcPct val="0"/>
              </a:spcBef>
              <a:spcAft>
                <a:spcPct val="0"/>
              </a:spcAft>
              <a:tabLst>
                <a:tab pos="422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225925" algn="l"/>
              </a:tabLst>
            </a:pPr>
            <a:r>
              <a:rPr kumimoji="0" lang="en-US" altLang="en-US" sz="16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t>
            </a:r>
            <a:r>
              <a:rPr kumimoji="0" lang="en-US" altLang="en-US" sz="1600" b="0" i="0" u="none" strike="noStrike" cap="none" normalizeH="0" baseline="0" dirty="0" smtClean="0" bmk="">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orward Plan Discussion Checklist </a:t>
            </a:r>
            <a:endParaRPr kumimoji="0" lang="en-GB" altLang="en-US" sz="20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225925" algn="l"/>
              </a:tabLst>
            </a:pPr>
            <a:r>
              <a:rPr kumimoji="0" lang="en-GB" altLang="en-US" sz="12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CLASS</a:t>
            </a:r>
            <a:r>
              <a:rPr kumimoji="0" lang="en-GB"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2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DATE</a:t>
            </a:r>
            <a:r>
              <a:rPr kumimoji="0" lang="en-GB"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2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BLOCK</a:t>
            </a:r>
            <a:r>
              <a:rPr kumimoji="0" lang="en-GB"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n-GB"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225925" algn="l"/>
              </a:tabLst>
            </a:pPr>
            <a:r>
              <a:rPr kumimoji="0" lang="en-GB" altLang="en-US" sz="12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TEACHER</a:t>
            </a:r>
            <a:r>
              <a:rPr kumimoji="0" lang="en-GB"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n-GB"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225925" algn="l"/>
              </a:tabLst>
            </a:pPr>
            <a:r>
              <a:rPr kumimoji="0" lang="en-GB" altLang="en-US" sz="12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SMT MEMBER: </a:t>
            </a:r>
            <a:r>
              <a:rPr kumimoji="0" lang="en-GB"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n-GB"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225925" algn="l"/>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12531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950663827"/>
              </p:ext>
            </p:extLst>
          </p:nvPr>
        </p:nvGraphicFramePr>
        <p:xfrm>
          <a:off x="107501" y="1124743"/>
          <a:ext cx="8928994" cy="5616624"/>
        </p:xfrm>
        <a:graphic>
          <a:graphicData uri="http://schemas.openxmlformats.org/drawingml/2006/table">
            <a:tbl>
              <a:tblPr>
                <a:tableStyleId>{5C22544A-7EE6-4342-B048-85BDC9FD1C3A}</a:tableStyleId>
              </a:tblPr>
              <a:tblGrid>
                <a:gridCol w="1440466"/>
                <a:gridCol w="880039"/>
                <a:gridCol w="959469"/>
                <a:gridCol w="2793305"/>
                <a:gridCol w="2855715"/>
              </a:tblGrid>
              <a:tr h="542030">
                <a:tc>
                  <a:txBody>
                    <a:bodyPr/>
                    <a:lstStyle/>
                    <a:p>
                      <a:pPr algn="ctr">
                        <a:lnSpc>
                          <a:spcPct val="107000"/>
                        </a:lnSpc>
                        <a:spcAft>
                          <a:spcPts val="0"/>
                        </a:spcAft>
                      </a:pPr>
                      <a:r>
                        <a:rPr lang="en-US" sz="700" dirty="0">
                          <a:effectLst/>
                        </a:rPr>
                        <a:t>Area/Element of L&amp;T</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gn="ctr">
                        <a:lnSpc>
                          <a:spcPct val="107000"/>
                        </a:lnSpc>
                        <a:spcAft>
                          <a:spcPts val="0"/>
                        </a:spcAft>
                      </a:pPr>
                      <a:r>
                        <a:rPr lang="en-US" sz="700" dirty="0">
                          <a:effectLst/>
                        </a:rPr>
                        <a:t>Session/Block for</a:t>
                      </a:r>
                      <a:endParaRPr lang="en-GB" sz="1100" dirty="0">
                        <a:effectLst/>
                      </a:endParaRPr>
                    </a:p>
                    <a:p>
                      <a:pPr algn="ctr">
                        <a:lnSpc>
                          <a:spcPct val="107000"/>
                        </a:lnSpc>
                        <a:spcAft>
                          <a:spcPts val="0"/>
                        </a:spcAft>
                      </a:pPr>
                      <a:r>
                        <a:rPr lang="en-US" sz="700" dirty="0">
                          <a:effectLst/>
                        </a:rPr>
                        <a:t>planned focus: (date)</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gn="ctr">
                        <a:lnSpc>
                          <a:spcPct val="107000"/>
                        </a:lnSpc>
                        <a:spcAft>
                          <a:spcPts val="800"/>
                        </a:spcAft>
                      </a:pPr>
                      <a:r>
                        <a:rPr lang="en-US" sz="700" dirty="0">
                          <a:effectLst/>
                        </a:rPr>
                        <a:t>Review Date</a:t>
                      </a:r>
                      <a:endParaRPr lang="en-GB" sz="1100" dirty="0">
                        <a:effectLst/>
                      </a:endParaRPr>
                    </a:p>
                    <a:p>
                      <a:pPr algn="ctr">
                        <a:lnSpc>
                          <a:spcPct val="107000"/>
                        </a:lnSpc>
                        <a:spcAft>
                          <a:spcPts val="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gn="ctr">
                        <a:lnSpc>
                          <a:spcPct val="107000"/>
                        </a:lnSpc>
                        <a:spcAft>
                          <a:spcPts val="800"/>
                        </a:spcAft>
                      </a:pPr>
                      <a:r>
                        <a:rPr lang="en-US" sz="700" dirty="0">
                          <a:effectLst/>
                        </a:rPr>
                        <a:t>Evidence and Impact</a:t>
                      </a:r>
                      <a:endParaRPr lang="en-GB" sz="1100" dirty="0">
                        <a:effectLst/>
                      </a:endParaRPr>
                    </a:p>
                    <a:p>
                      <a:pPr algn="ctr">
                        <a:lnSpc>
                          <a:spcPct val="107000"/>
                        </a:lnSpc>
                        <a:spcAft>
                          <a:spcPts val="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gn="ctr">
                        <a:lnSpc>
                          <a:spcPct val="107000"/>
                        </a:lnSpc>
                        <a:spcAft>
                          <a:spcPts val="800"/>
                        </a:spcAft>
                      </a:pPr>
                      <a:r>
                        <a:rPr lang="en-US" sz="700" dirty="0">
                          <a:effectLst/>
                        </a:rPr>
                        <a:t>Sharing Practice (how you have/plan to)</a:t>
                      </a:r>
                      <a:endParaRPr lang="en-GB" sz="1100" dirty="0">
                        <a:effectLst/>
                      </a:endParaRPr>
                    </a:p>
                    <a:p>
                      <a:pPr algn="ctr">
                        <a:lnSpc>
                          <a:spcPct val="107000"/>
                        </a:lnSpc>
                        <a:spcAft>
                          <a:spcPts val="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r>
              <a:tr h="361353">
                <a:tc>
                  <a:txBody>
                    <a:bodyPr/>
                    <a:lstStyle/>
                    <a:p>
                      <a:pPr>
                        <a:lnSpc>
                          <a:spcPct val="107000"/>
                        </a:lnSpc>
                        <a:spcAft>
                          <a:spcPts val="0"/>
                        </a:spcAft>
                      </a:pPr>
                      <a:r>
                        <a:rPr lang="en-US" sz="700" dirty="0">
                          <a:effectLst/>
                        </a:rPr>
                        <a:t>Assessment Approaches (using a variety)</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r>
              <a:tr h="337778">
                <a:tc>
                  <a:txBody>
                    <a:bodyPr/>
                    <a:lstStyle/>
                    <a:p>
                      <a:pPr>
                        <a:lnSpc>
                          <a:spcPct val="107000"/>
                        </a:lnSpc>
                        <a:spcAft>
                          <a:spcPts val="0"/>
                        </a:spcAft>
                      </a:pPr>
                      <a:r>
                        <a:rPr lang="en-US" sz="700" dirty="0">
                          <a:effectLst/>
                        </a:rPr>
                        <a:t>Interdisciplinary Learning</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r>
              <a:tr h="337778">
                <a:tc>
                  <a:txBody>
                    <a:bodyPr/>
                    <a:lstStyle/>
                    <a:p>
                      <a:pPr>
                        <a:lnSpc>
                          <a:spcPct val="107000"/>
                        </a:lnSpc>
                        <a:spcAft>
                          <a:spcPts val="0"/>
                        </a:spcAft>
                      </a:pPr>
                      <a:r>
                        <a:rPr lang="en-US" sz="700" dirty="0">
                          <a:effectLst/>
                        </a:rPr>
                        <a:t>Literacy Across Learning</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r>
              <a:tr h="337778">
                <a:tc>
                  <a:txBody>
                    <a:bodyPr/>
                    <a:lstStyle/>
                    <a:p>
                      <a:pPr>
                        <a:lnSpc>
                          <a:spcPct val="107000"/>
                        </a:lnSpc>
                        <a:spcAft>
                          <a:spcPts val="0"/>
                        </a:spcAft>
                      </a:pPr>
                      <a:r>
                        <a:rPr lang="en-US" sz="700" dirty="0">
                          <a:effectLst/>
                        </a:rPr>
                        <a:t>Numeracy Across Learning</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r>
              <a:tr h="361353">
                <a:tc>
                  <a:txBody>
                    <a:bodyPr/>
                    <a:lstStyle/>
                    <a:p>
                      <a:pPr>
                        <a:lnSpc>
                          <a:spcPct val="107000"/>
                        </a:lnSpc>
                        <a:spcAft>
                          <a:spcPts val="0"/>
                        </a:spcAft>
                      </a:pPr>
                      <a:r>
                        <a:rPr lang="en-US" sz="700" dirty="0">
                          <a:effectLst/>
                        </a:rPr>
                        <a:t>Health and Wellbeing Across Learning</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r>
              <a:tr h="337778">
                <a:tc>
                  <a:txBody>
                    <a:bodyPr/>
                    <a:lstStyle/>
                    <a:p>
                      <a:pPr>
                        <a:lnSpc>
                          <a:spcPct val="107000"/>
                        </a:lnSpc>
                        <a:spcAft>
                          <a:spcPts val="0"/>
                        </a:spcAft>
                      </a:pPr>
                      <a:r>
                        <a:rPr lang="en-US" sz="700" dirty="0">
                          <a:effectLst/>
                        </a:rPr>
                        <a:t>Co-operative Learning</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r>
              <a:tr h="337778">
                <a:tc>
                  <a:txBody>
                    <a:bodyPr/>
                    <a:lstStyle/>
                    <a:p>
                      <a:pPr>
                        <a:lnSpc>
                          <a:spcPct val="107000"/>
                        </a:lnSpc>
                        <a:spcAft>
                          <a:spcPts val="0"/>
                        </a:spcAft>
                      </a:pPr>
                      <a:r>
                        <a:rPr lang="en-US" sz="700" dirty="0">
                          <a:effectLst/>
                        </a:rPr>
                        <a:t>Modern Languages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r>
              <a:tr h="542030">
                <a:tc>
                  <a:txBody>
                    <a:bodyPr/>
                    <a:lstStyle/>
                    <a:p>
                      <a:pPr>
                        <a:lnSpc>
                          <a:spcPct val="107000"/>
                        </a:lnSpc>
                        <a:spcAft>
                          <a:spcPts val="0"/>
                        </a:spcAft>
                      </a:pPr>
                      <a:r>
                        <a:rPr lang="en-US" sz="700" dirty="0">
                          <a:effectLst/>
                        </a:rPr>
                        <a:t>Engaging parents in their children’s learning and the life of the school</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r>
              <a:tr h="361353">
                <a:tc>
                  <a:txBody>
                    <a:bodyPr/>
                    <a:lstStyle/>
                    <a:p>
                      <a:pPr>
                        <a:lnSpc>
                          <a:spcPct val="107000"/>
                        </a:lnSpc>
                        <a:spcAft>
                          <a:spcPts val="0"/>
                        </a:spcAft>
                      </a:pPr>
                      <a:r>
                        <a:rPr lang="en-US" sz="700" dirty="0">
                          <a:effectLst/>
                        </a:rPr>
                        <a:t>Consulting and communicating with learners and parents</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r>
              <a:tr h="361353">
                <a:tc>
                  <a:txBody>
                    <a:bodyPr/>
                    <a:lstStyle/>
                    <a:p>
                      <a:pPr>
                        <a:lnSpc>
                          <a:spcPct val="107000"/>
                        </a:lnSpc>
                        <a:spcAft>
                          <a:spcPts val="0"/>
                        </a:spcAft>
                      </a:pPr>
                      <a:r>
                        <a:rPr lang="en-US" sz="700" dirty="0">
                          <a:effectLst/>
                        </a:rPr>
                        <a:t>Links to Rights Respecting Schools</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r>
              <a:tr h="337778">
                <a:tc>
                  <a:txBody>
                    <a:bodyPr/>
                    <a:lstStyle/>
                    <a:p>
                      <a:pPr>
                        <a:lnSpc>
                          <a:spcPct val="107000"/>
                        </a:lnSpc>
                        <a:spcAft>
                          <a:spcPts val="0"/>
                        </a:spcAft>
                      </a:pPr>
                      <a:r>
                        <a:rPr lang="en-US" sz="700" dirty="0">
                          <a:effectLst/>
                        </a:rPr>
                        <a:t>Evidence of Outdoor Learning</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r>
              <a:tr h="337778">
                <a:tc>
                  <a:txBody>
                    <a:bodyPr/>
                    <a:lstStyle/>
                    <a:p>
                      <a:pPr>
                        <a:lnSpc>
                          <a:spcPct val="107000"/>
                        </a:lnSpc>
                        <a:spcAft>
                          <a:spcPts val="0"/>
                        </a:spcAft>
                      </a:pPr>
                      <a:r>
                        <a:rPr lang="en-US" sz="700" dirty="0">
                          <a:effectLst/>
                        </a:rPr>
                        <a:t>SEAL</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r>
              <a:tr h="361353">
                <a:tc>
                  <a:txBody>
                    <a:bodyPr/>
                    <a:lstStyle/>
                    <a:p>
                      <a:pPr>
                        <a:lnSpc>
                          <a:spcPct val="107000"/>
                        </a:lnSpc>
                        <a:spcAft>
                          <a:spcPts val="0"/>
                        </a:spcAft>
                      </a:pPr>
                      <a:r>
                        <a:rPr lang="en-US" sz="700" dirty="0">
                          <a:effectLst/>
                        </a:rPr>
                        <a:t>Use of specialist staff/PSAs/additional adults</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r>
              <a:tr h="361353">
                <a:tc>
                  <a:txBody>
                    <a:bodyPr/>
                    <a:lstStyle/>
                    <a:p>
                      <a:pPr>
                        <a:lnSpc>
                          <a:spcPct val="107000"/>
                        </a:lnSpc>
                        <a:spcAft>
                          <a:spcPts val="0"/>
                        </a:spcAft>
                      </a:pPr>
                      <a:r>
                        <a:rPr lang="en-US" sz="700" dirty="0">
                          <a:effectLst/>
                        </a:rPr>
                        <a:t>Opportunities for Personal Achievement</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c>
                  <a:txBody>
                    <a:bodyPr/>
                    <a:lstStyle/>
                    <a:p>
                      <a:pPr>
                        <a:lnSpc>
                          <a:spcPct val="200000"/>
                        </a:lnSpc>
                        <a:spcAft>
                          <a:spcPts val="1000"/>
                        </a:spcAft>
                      </a:pPr>
                      <a:r>
                        <a:rPr lang="en-US" sz="700" dirty="0">
                          <a:effectLst/>
                        </a:rPr>
                        <a:t>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24" marR="62724" marT="0" marB="0"/>
                </a:tc>
              </a:tr>
            </a:tbl>
          </a:graphicData>
        </a:graphic>
      </p:graphicFrame>
      <p:sp>
        <p:nvSpPr>
          <p:cNvPr id="14" name="Title 13"/>
          <p:cNvSpPr>
            <a:spLocks noGrp="1"/>
          </p:cNvSpPr>
          <p:nvPr>
            <p:ph type="title"/>
          </p:nvPr>
        </p:nvSpPr>
        <p:spPr>
          <a:xfrm>
            <a:off x="539552" y="-115094"/>
            <a:ext cx="8229600" cy="1143000"/>
          </a:xfrm>
        </p:spPr>
        <p:txBody>
          <a:bodyPr>
            <a:normAutofit/>
          </a:bodyPr>
          <a:lstStyle/>
          <a:p>
            <a:r>
              <a:rPr lang="en-GB" sz="2800" dirty="0" smtClean="0"/>
              <a:t>Self Evaluation to support Personal Development  </a:t>
            </a:r>
            <a:endParaRPr lang="en-GB" sz="2800" dirty="0"/>
          </a:p>
        </p:txBody>
      </p:sp>
      <p:graphicFrame>
        <p:nvGraphicFramePr>
          <p:cNvPr id="15" name="Object 14"/>
          <p:cNvGraphicFramePr>
            <a:graphicFrameLocks noChangeAspect="1"/>
          </p:cNvGraphicFramePr>
          <p:nvPr/>
        </p:nvGraphicFramePr>
        <p:xfrm>
          <a:off x="3175" y="4763"/>
          <a:ext cx="839788" cy="903287"/>
        </p:xfrm>
        <a:graphic>
          <a:graphicData uri="http://schemas.openxmlformats.org/presentationml/2006/ole">
            <mc:AlternateContent xmlns:mc="http://schemas.openxmlformats.org/markup-compatibility/2006">
              <mc:Choice xmlns:v="urn:schemas-microsoft-com:vml" Requires="v">
                <p:oleObj spid="_x0000_s2075" name="Picture" r:id="rId3" imgW="1753200" imgH="1880280" progId="Word.Picture.8">
                  <p:embed/>
                </p:oleObj>
              </mc:Choice>
              <mc:Fallback>
                <p:oleObj name="Picture" r:id="rId3" imgW="1753200" imgH="1880280" progId="Word.Picture.8">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4763"/>
                        <a:ext cx="839788" cy="90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80052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1291</Words>
  <Application>Microsoft Office PowerPoint</Application>
  <PresentationFormat>On-screen Show (4:3)</PresentationFormat>
  <Paragraphs>266</Paragraphs>
  <Slides>27</Slides>
  <Notes>14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3" baseType="lpstr">
      <vt:lpstr>Arial</vt:lpstr>
      <vt:lpstr>Calibri</vt:lpstr>
      <vt:lpstr>Times New Roman</vt:lpstr>
      <vt:lpstr>Wingdings</vt:lpstr>
      <vt:lpstr>Office Theme</vt:lpstr>
      <vt:lpstr>Picture</vt:lpstr>
      <vt:lpstr>Leadership of Learning at Castleview Primary School </vt:lpstr>
      <vt:lpstr>Edinburgh Learning Festival</vt:lpstr>
      <vt:lpstr>BGE</vt:lpstr>
      <vt:lpstr>2004 HMIe - Ensure Improvement in ..</vt:lpstr>
      <vt:lpstr> 6 Columban Leadership Values</vt:lpstr>
      <vt:lpstr>PowerPoint Presentation</vt:lpstr>
      <vt:lpstr>What was observed at Castleview?</vt:lpstr>
      <vt:lpstr>PowerPoint Presentation</vt:lpstr>
      <vt:lpstr>Self Evaluation to support Personal Development  </vt:lpstr>
      <vt:lpstr>PowerPoint Presentation</vt:lpstr>
      <vt:lpstr>Broad General Education in the Castleview Context </vt:lpstr>
      <vt:lpstr>Outstanding Culture of Leadership for Learning through out the school </vt:lpstr>
      <vt:lpstr>Where is your  Inspirational Teaching  - Comfort Zone?</vt:lpstr>
      <vt:lpstr>Craigmillar Castle</vt:lpstr>
      <vt:lpstr>Social Studies Example </vt:lpstr>
      <vt:lpstr>Develop your Curriculum  to your School’s circumstances </vt:lpstr>
      <vt:lpstr>Learning should be Joyful and Purposeful </vt:lpstr>
      <vt:lpstr>If not you then who? </vt:lpstr>
      <vt:lpstr>PowerPoint Presentation</vt:lpstr>
      <vt:lpstr>HMIE Report</vt:lpstr>
      <vt:lpstr>PowerPoint Presentation</vt:lpstr>
      <vt:lpstr>Partnerships support  and add interest to learning </vt:lpstr>
      <vt:lpstr>Partnership development is  - Continuous with effective evaluation of Impact </vt:lpstr>
      <vt:lpstr>Our most important partners  are our parents</vt:lpstr>
      <vt:lpstr>PowerPoint Presentation</vt:lpstr>
      <vt:lpstr>Create a Rainbow  Over Your Community</vt:lpstr>
      <vt:lpstr>Create a Rainbow  Over Our city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of Broad General Education at Castleview Primary school</dc:title>
  <dc:creator>Lindsey</dc:creator>
  <cp:lastModifiedBy>Lindsey Watt</cp:lastModifiedBy>
  <cp:revision>34</cp:revision>
  <cp:lastPrinted>2015-05-06T14:23:58Z</cp:lastPrinted>
  <dcterms:created xsi:type="dcterms:W3CDTF">2015-04-20T14:09:06Z</dcterms:created>
  <dcterms:modified xsi:type="dcterms:W3CDTF">2015-05-06T16:35:17Z</dcterms:modified>
</cp:coreProperties>
</file>