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0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3035D-5D2F-D84D-9738-B367C96E60B9}" type="datetimeFigureOut">
              <a:rPr lang="en-US" smtClean="0"/>
              <a:t>23/03/15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7D45-5EAB-D94B-A4E8-A15627B49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32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3035D-5D2F-D84D-9738-B367C96E60B9}" type="datetimeFigureOut">
              <a:rPr lang="en-US" smtClean="0"/>
              <a:t>23/03/15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7D45-5EAB-D94B-A4E8-A15627B49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22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3035D-5D2F-D84D-9738-B367C96E60B9}" type="datetimeFigureOut">
              <a:rPr lang="en-US" smtClean="0"/>
              <a:t>23/03/15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7D45-5EAB-D94B-A4E8-A15627B49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64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3035D-5D2F-D84D-9738-B367C96E60B9}" type="datetimeFigureOut">
              <a:rPr lang="en-US" smtClean="0"/>
              <a:t>23/03/15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7D45-5EAB-D94B-A4E8-A15627B49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00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3035D-5D2F-D84D-9738-B367C96E60B9}" type="datetimeFigureOut">
              <a:rPr lang="en-US" smtClean="0"/>
              <a:t>23/03/15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7D45-5EAB-D94B-A4E8-A15627B49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74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3035D-5D2F-D84D-9738-B367C96E60B9}" type="datetimeFigureOut">
              <a:rPr lang="en-US" smtClean="0"/>
              <a:t>23/03/15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7D45-5EAB-D94B-A4E8-A15627B49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9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3035D-5D2F-D84D-9738-B367C96E60B9}" type="datetimeFigureOut">
              <a:rPr lang="en-US" smtClean="0"/>
              <a:t>23/03/15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7D45-5EAB-D94B-A4E8-A15627B49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78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3035D-5D2F-D84D-9738-B367C96E60B9}" type="datetimeFigureOut">
              <a:rPr lang="en-US" smtClean="0"/>
              <a:t>23/03/15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7D45-5EAB-D94B-A4E8-A15627B49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07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3035D-5D2F-D84D-9738-B367C96E60B9}" type="datetimeFigureOut">
              <a:rPr lang="en-US" smtClean="0"/>
              <a:t>23/03/15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7D45-5EAB-D94B-A4E8-A15627B49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0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3035D-5D2F-D84D-9738-B367C96E60B9}" type="datetimeFigureOut">
              <a:rPr lang="en-US" smtClean="0"/>
              <a:t>23/03/15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7D45-5EAB-D94B-A4E8-A15627B49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72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3035D-5D2F-D84D-9738-B367C96E60B9}" type="datetimeFigureOut">
              <a:rPr lang="en-US" smtClean="0"/>
              <a:t>23/03/15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7D45-5EAB-D94B-A4E8-A15627B49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1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3035D-5D2F-D84D-9738-B367C96E60B9}" type="datetimeFigureOut">
              <a:rPr lang="en-US" smtClean="0"/>
              <a:t>23/03/15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87D45-5EAB-D94B-A4E8-A15627B49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76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Technologies Lead Teacher</a:t>
            </a:r>
            <a:br>
              <a:rPr lang="en-US" dirty="0" smtClean="0"/>
            </a:br>
            <a:r>
              <a:rPr lang="en-US" dirty="0" smtClean="0"/>
              <a:t>Planning Session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23 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373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Craft, design, engineering and graphics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Overall</a:t>
            </a:r>
            <a:r>
              <a:rPr lang="en-US" sz="2200" dirty="0"/>
              <a:t>, </a:t>
            </a:r>
            <a:r>
              <a:rPr lang="en-US" sz="2200" dirty="0" err="1"/>
              <a:t>programmes</a:t>
            </a:r>
            <a:r>
              <a:rPr lang="en-US" sz="2200" dirty="0"/>
              <a:t> in the broad general education provide young people with a good range of experiences, although too many continue to give undue emphasis to craft and graphics at the expense of design and engineering. </a:t>
            </a:r>
            <a:endParaRPr lang="en-US" sz="2200" dirty="0" smtClean="0"/>
          </a:p>
          <a:p>
            <a:r>
              <a:rPr lang="en-US" sz="2200" dirty="0"/>
              <a:t>Young people are better motivated when they can see the relevance of their work to the real world </a:t>
            </a:r>
            <a:endParaRPr lang="en-US" sz="2200" dirty="0" smtClean="0"/>
          </a:p>
          <a:p>
            <a:r>
              <a:rPr lang="en-US" sz="2200" dirty="0"/>
              <a:t>Young people at the senior phase continue to have extensive choice within and between craft, design, engineering and graphics, with a number of ‘pathways’ through Higher and on to Advanced </a:t>
            </a:r>
            <a:r>
              <a:rPr lang="en-US" sz="2200" dirty="0" smtClean="0"/>
              <a:t>Higher</a:t>
            </a:r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81338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and textile contexts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From </a:t>
            </a:r>
            <a:r>
              <a:rPr lang="en-US" sz="2200" dirty="0"/>
              <a:t>S1 to S3, almost all cover a broad range of Experiences and Outcomes, providing them with practical, real-world skills. These skills are both an investment in the young people’s capabilities for independent living, and a basis for thinking about careers in cooking, catering and </a:t>
            </a:r>
            <a:r>
              <a:rPr lang="en-US" sz="2200" dirty="0" smtClean="0"/>
              <a:t>hospitality</a:t>
            </a:r>
          </a:p>
          <a:p>
            <a:r>
              <a:rPr lang="en-US" sz="2200" dirty="0" err="1"/>
              <a:t>Programmes</a:t>
            </a:r>
            <a:r>
              <a:rPr lang="en-US" sz="2200" dirty="0"/>
              <a:t> in the senior phase offer a good range of qualification </a:t>
            </a:r>
            <a:r>
              <a:rPr lang="en-US" sz="2200" dirty="0" smtClean="0"/>
              <a:t>pathways… </a:t>
            </a:r>
            <a:r>
              <a:rPr lang="en-US" sz="2200" dirty="0"/>
              <a:t>which promote creative skills </a:t>
            </a:r>
            <a:endParaRPr lang="en-US" sz="2200" dirty="0" smtClean="0"/>
          </a:p>
          <a:p>
            <a:r>
              <a:rPr lang="en-US" sz="2200" dirty="0" smtClean="0"/>
              <a:t>Textile </a:t>
            </a:r>
            <a:r>
              <a:rPr lang="en-US" sz="2200" dirty="0"/>
              <a:t>technologies need to be continued to be developed within the primary and secondary curriculum </a:t>
            </a:r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64247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981" y="1595729"/>
            <a:ext cx="8571116" cy="4862334"/>
          </a:xfrm>
        </p:spPr>
        <p:txBody>
          <a:bodyPr>
            <a:noAutofit/>
          </a:bodyPr>
          <a:lstStyle/>
          <a:p>
            <a:r>
              <a:rPr lang="en-US" sz="2000" b="1" dirty="0"/>
              <a:t>Raising attainment, improving achievement </a:t>
            </a:r>
            <a:endParaRPr lang="en-US" sz="2000" b="1" dirty="0" smtClean="0"/>
          </a:p>
          <a:p>
            <a:pPr lvl="1"/>
            <a:r>
              <a:rPr lang="en-US" sz="2000" dirty="0" smtClean="0"/>
              <a:t>schools </a:t>
            </a:r>
            <a:r>
              <a:rPr lang="en-US" sz="2000" dirty="0"/>
              <a:t>should ensure that they exploit fully the special features of the technologies which promote aspiration and inspire motivation in young people </a:t>
            </a:r>
            <a:endParaRPr lang="en-US" sz="2000" dirty="0" smtClean="0"/>
          </a:p>
          <a:p>
            <a:r>
              <a:rPr lang="en-US" sz="2000" b="1" dirty="0"/>
              <a:t>Closing the gap </a:t>
            </a:r>
            <a:endParaRPr lang="en-US" sz="2000" dirty="0"/>
          </a:p>
          <a:p>
            <a:pPr lvl="1"/>
            <a:r>
              <a:rPr lang="en-US" sz="2000" dirty="0"/>
              <a:t>Technologies can </a:t>
            </a:r>
            <a:r>
              <a:rPr lang="en-US" sz="2000" dirty="0" smtClean="0"/>
              <a:t>motivate pupils </a:t>
            </a:r>
            <a:r>
              <a:rPr lang="en-US" sz="2000" dirty="0"/>
              <a:t>that are a ‘cause for concern’ </a:t>
            </a:r>
            <a:r>
              <a:rPr lang="en-US" sz="2000" dirty="0" smtClean="0"/>
              <a:t>by providing </a:t>
            </a:r>
            <a:r>
              <a:rPr lang="en-US" sz="2000" dirty="0"/>
              <a:t>a key positive influence on the attitudes </a:t>
            </a:r>
            <a:r>
              <a:rPr lang="en-US" sz="2000" dirty="0" smtClean="0"/>
              <a:t>they hold </a:t>
            </a:r>
            <a:r>
              <a:rPr lang="en-US" sz="2000" dirty="0"/>
              <a:t>towards skills for </a:t>
            </a:r>
            <a:r>
              <a:rPr lang="en-US" sz="2000" dirty="0" smtClean="0"/>
              <a:t>work and life</a:t>
            </a:r>
            <a:endParaRPr lang="en-US" sz="2000" dirty="0"/>
          </a:p>
          <a:p>
            <a:r>
              <a:rPr lang="en-US" sz="2000" b="1" dirty="0"/>
              <a:t>Preparing learners for the future </a:t>
            </a:r>
            <a:endParaRPr lang="en-US" sz="2000" dirty="0"/>
          </a:p>
          <a:p>
            <a:pPr lvl="1"/>
            <a:r>
              <a:rPr lang="en-US" sz="2000" dirty="0"/>
              <a:t>digital technologies clearly stand out as hugely important in their potential to drive effective learning into the future </a:t>
            </a:r>
            <a:endParaRPr lang="en-US" sz="2000" dirty="0" smtClean="0"/>
          </a:p>
          <a:p>
            <a:pPr lvl="1"/>
            <a:r>
              <a:rPr lang="en-US" sz="2000" dirty="0"/>
              <a:t>it is far from commonplace for young people’s experiences to relate well to contemporary events and ideas from their daily lives, or that </a:t>
            </a:r>
            <a:r>
              <a:rPr lang="en-US" sz="2000" dirty="0" err="1"/>
              <a:t>programmes</a:t>
            </a:r>
            <a:r>
              <a:rPr lang="en-US" sz="2000" dirty="0"/>
              <a:t> consistently ensure that they promote ‘real-world’ learning. </a:t>
            </a:r>
          </a:p>
        </p:txBody>
      </p:sp>
    </p:spTree>
    <p:extLst>
      <p:ext uri="{BB962C8B-B14F-4D97-AF65-F5344CB8AC3E}">
        <p14:creationId xmlns:p14="http://schemas.microsoft.com/office/powerpoint/2010/main" val="2918139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Technologies: sources and 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200" dirty="0"/>
              <a:t>Professional learning in the technologies is a key target for </a:t>
            </a:r>
            <a:r>
              <a:rPr lang="en-US" sz="2200" dirty="0" smtClean="0"/>
              <a:t>improvement </a:t>
            </a:r>
            <a:endParaRPr lang="en-US" sz="2200" dirty="0"/>
          </a:p>
          <a:p>
            <a:r>
              <a:rPr lang="en-US" sz="2200" dirty="0"/>
              <a:t>Schools need to be vigilant that their short- and long-term decisions on curriculum design and staffing issues do not have adverse effects on provision in the technologies. </a:t>
            </a:r>
          </a:p>
          <a:p>
            <a:r>
              <a:rPr lang="en-US" sz="2200" dirty="0" smtClean="0"/>
              <a:t>There </a:t>
            </a:r>
            <a:r>
              <a:rPr lang="en-US" sz="2200" dirty="0"/>
              <a:t>is clear scope for more to be done, in terms of professional learning, to equip </a:t>
            </a:r>
            <a:r>
              <a:rPr lang="en-US" sz="2200" dirty="0" smtClean="0"/>
              <a:t>school </a:t>
            </a:r>
            <a:r>
              <a:rPr lang="en-US" sz="2200" dirty="0"/>
              <a:t>staff to build on the strength of </a:t>
            </a:r>
            <a:r>
              <a:rPr lang="en-US" sz="2200" dirty="0" smtClean="0"/>
              <a:t>the relationship </a:t>
            </a:r>
            <a:r>
              <a:rPr lang="en-US" sz="2200" dirty="0"/>
              <a:t>which exists between the technologies and the </a:t>
            </a:r>
            <a:r>
              <a:rPr lang="en-US" sz="2200" dirty="0" smtClean="0"/>
              <a:t>world of </a:t>
            </a:r>
            <a:r>
              <a:rPr lang="en-US" sz="2200" dirty="0"/>
              <a:t>work and </a:t>
            </a:r>
            <a:r>
              <a:rPr lang="en-US" sz="2200" dirty="0" smtClean="0"/>
              <a:t>enterprise</a:t>
            </a:r>
            <a:endParaRPr lang="en-US" sz="2200" dirty="0"/>
          </a:p>
          <a:p>
            <a:r>
              <a:rPr lang="en-US" sz="2400" dirty="0"/>
              <a:t>D</a:t>
            </a:r>
            <a:r>
              <a:rPr lang="en-US" sz="2400" dirty="0" smtClean="0"/>
              <a:t>igital </a:t>
            </a:r>
            <a:r>
              <a:rPr lang="en-US" sz="2400" dirty="0"/>
              <a:t>technologies need to be given a much more central role in learning and teaching </a:t>
            </a:r>
            <a:r>
              <a:rPr lang="en-US" sz="2400" dirty="0" smtClean="0"/>
              <a:t>and need </a:t>
            </a:r>
            <a:r>
              <a:rPr lang="en-US" sz="2400" dirty="0"/>
              <a:t>to be </a:t>
            </a:r>
            <a:r>
              <a:rPr lang="en-US" sz="2400" dirty="0" err="1"/>
              <a:t>recognised</a:t>
            </a:r>
            <a:r>
              <a:rPr lang="en-US" sz="2400" dirty="0"/>
              <a:t> as more than an enhancement to learning, and offer a key resource for </a:t>
            </a:r>
            <a:r>
              <a:rPr lang="en-US" sz="2400" dirty="0" smtClean="0"/>
              <a:t>school practitioners </a:t>
            </a:r>
            <a:endParaRPr lang="en-US" sz="2400" dirty="0"/>
          </a:p>
          <a:p>
            <a:endParaRPr lang="en-US" sz="2400" dirty="0"/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6141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1874"/>
            <a:ext cx="8229600" cy="434428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Technologies </a:t>
            </a:r>
            <a:r>
              <a:rPr lang="en-US" sz="2800" dirty="0" smtClean="0"/>
              <a:t>need to promote </a:t>
            </a:r>
            <a:r>
              <a:rPr lang="en-US" sz="2800" b="1" dirty="0"/>
              <a:t>creativity and problem-solving, real-world, real-</a:t>
            </a:r>
            <a:r>
              <a:rPr lang="en-US" sz="2800" b="1" dirty="0" smtClean="0"/>
              <a:t>time</a:t>
            </a:r>
            <a:r>
              <a:rPr lang="en-US" sz="2800" b="1" dirty="0"/>
              <a:t> 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Our children and young people require that </a:t>
            </a:r>
            <a:r>
              <a:rPr lang="en-US" sz="2800" dirty="0" err="1"/>
              <a:t>centres</a:t>
            </a:r>
            <a:r>
              <a:rPr lang="en-US" sz="2800" dirty="0"/>
              <a:t> and schools place </a:t>
            </a:r>
            <a:r>
              <a:rPr lang="en-US" sz="2800" b="1" dirty="0"/>
              <a:t>digital technologies at the heart of </a:t>
            </a:r>
            <a:r>
              <a:rPr lang="en-US" sz="2800" b="1" dirty="0" smtClean="0"/>
              <a:t>learning</a:t>
            </a:r>
            <a:r>
              <a:rPr lang="en-US" sz="2800" b="1" dirty="0"/>
              <a:t> 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 technologies need to </a:t>
            </a:r>
            <a:r>
              <a:rPr lang="en-US" sz="2800" b="1" dirty="0"/>
              <a:t>build a clearer </a:t>
            </a:r>
            <a:r>
              <a:rPr lang="en-US" sz="2800" b="1" dirty="0" smtClean="0"/>
              <a:t>brand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64242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‘Building Society’ update</a:t>
            </a:r>
          </a:p>
          <a:p>
            <a:r>
              <a:rPr lang="en-US" sz="2800" dirty="0" smtClean="0"/>
              <a:t>Office 365 - Technologies in 365 Central</a:t>
            </a:r>
          </a:p>
          <a:p>
            <a:pPr lvl="1"/>
            <a:r>
              <a:rPr lang="en-US" sz="2400" dirty="0" smtClean="0"/>
              <a:t>Uploading materials</a:t>
            </a:r>
          </a:p>
          <a:p>
            <a:pPr lvl="1"/>
            <a:r>
              <a:rPr lang="en-US" sz="2400" dirty="0" smtClean="0"/>
              <a:t>Additional areas</a:t>
            </a:r>
          </a:p>
          <a:p>
            <a:pPr lvl="1"/>
            <a:r>
              <a:rPr lang="en-US" sz="2400" dirty="0" smtClean="0"/>
              <a:t>Plan for launch</a:t>
            </a:r>
          </a:p>
          <a:p>
            <a:r>
              <a:rPr lang="en-US" sz="2800" dirty="0" smtClean="0"/>
              <a:t>Key </a:t>
            </a:r>
            <a:r>
              <a:rPr lang="en-US" sz="2800" dirty="0" smtClean="0"/>
              <a:t>aims </a:t>
            </a:r>
            <a:r>
              <a:rPr lang="en-US" sz="2800" dirty="0" smtClean="0"/>
              <a:t>this year and next? </a:t>
            </a:r>
          </a:p>
          <a:p>
            <a:r>
              <a:rPr lang="en-US" sz="2800" dirty="0"/>
              <a:t>Scholar </a:t>
            </a:r>
            <a:endParaRPr lang="en-US" sz="2800" dirty="0" smtClean="0"/>
          </a:p>
          <a:p>
            <a:pPr lvl="1"/>
            <a:r>
              <a:rPr lang="en-US" sz="2400" dirty="0" smtClean="0"/>
              <a:t>Attend next subject meetings for Computing and Bus Ed?  </a:t>
            </a:r>
          </a:p>
          <a:p>
            <a:r>
              <a:rPr lang="en-US" sz="2800" dirty="0"/>
              <a:t>Planning for </a:t>
            </a:r>
            <a:r>
              <a:rPr lang="en-US" sz="2800" dirty="0" smtClean="0"/>
              <a:t>CPD sessions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3554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28265"/>
          </a:xfrm>
        </p:spPr>
        <p:txBody>
          <a:bodyPr>
            <a:normAutofit fontScale="70000" lnSpcReduction="20000"/>
          </a:bodyPr>
          <a:lstStyle/>
          <a:p>
            <a:pPr fontAlgn="auto"/>
            <a:r>
              <a:rPr lang="en-US" dirty="0" smtClean="0"/>
              <a:t>6 distinct areas:</a:t>
            </a:r>
          </a:p>
          <a:p>
            <a:pPr lvl="1"/>
            <a:r>
              <a:rPr lang="en-US" dirty="0" smtClean="0"/>
              <a:t>technological </a:t>
            </a:r>
            <a:r>
              <a:rPr lang="en-US" dirty="0"/>
              <a:t>developments in </a:t>
            </a:r>
            <a:r>
              <a:rPr lang="en-US" dirty="0" smtClean="0"/>
              <a:t>society</a:t>
            </a:r>
            <a:endParaRPr lang="en-US" dirty="0"/>
          </a:p>
          <a:p>
            <a:pPr lvl="1"/>
            <a:r>
              <a:rPr lang="en-US" dirty="0" smtClean="0"/>
              <a:t>ICT </a:t>
            </a:r>
            <a:r>
              <a:rPr lang="en-US" dirty="0"/>
              <a:t>to enhance </a:t>
            </a:r>
            <a:r>
              <a:rPr lang="en-US" dirty="0" smtClean="0"/>
              <a:t>learning</a:t>
            </a:r>
          </a:p>
          <a:p>
            <a:pPr lvl="1"/>
            <a:r>
              <a:rPr lang="en-US" dirty="0" smtClean="0"/>
              <a:t>business</a:t>
            </a:r>
          </a:p>
          <a:p>
            <a:pPr lvl="1"/>
            <a:r>
              <a:rPr lang="en-US" dirty="0" smtClean="0"/>
              <a:t>computing science</a:t>
            </a:r>
            <a:endParaRPr lang="en-US" dirty="0"/>
          </a:p>
          <a:p>
            <a:pPr lvl="1"/>
            <a:r>
              <a:rPr lang="en-US" dirty="0" smtClean="0"/>
              <a:t>craft</a:t>
            </a:r>
            <a:r>
              <a:rPr lang="en-US" dirty="0"/>
              <a:t>, design, engineering and </a:t>
            </a:r>
            <a:r>
              <a:rPr lang="en-US" dirty="0" smtClean="0"/>
              <a:t>graphics</a:t>
            </a:r>
            <a:endParaRPr lang="en-US" dirty="0"/>
          </a:p>
          <a:p>
            <a:pPr lvl="1"/>
            <a:r>
              <a:rPr lang="en-US" dirty="0" smtClean="0"/>
              <a:t>food </a:t>
            </a:r>
            <a:r>
              <a:rPr lang="en-US" dirty="0"/>
              <a:t>and </a:t>
            </a:r>
            <a:r>
              <a:rPr lang="en-US" dirty="0" smtClean="0"/>
              <a:t>textiles</a:t>
            </a:r>
            <a:endParaRPr lang="en-US" dirty="0"/>
          </a:p>
          <a:p>
            <a:r>
              <a:rPr lang="en-US" dirty="0" smtClean="0"/>
              <a:t>Idea of Technologies as intellectual, practical and binary – head, hands and digits</a:t>
            </a:r>
          </a:p>
          <a:p>
            <a:r>
              <a:rPr lang="en-US" dirty="0" smtClean="0"/>
              <a:t>“for too many young people, experiences in the technologies not always strong enough”</a:t>
            </a:r>
          </a:p>
          <a:p>
            <a:r>
              <a:rPr lang="en-US" dirty="0" smtClean="0"/>
              <a:t>“</a:t>
            </a:r>
            <a:r>
              <a:rPr lang="en-US" dirty="0"/>
              <a:t>A world-class performance in the technologies is essential to Scotland’s future and the prosperity, health and wellbeing of its young </a:t>
            </a:r>
            <a:r>
              <a:rPr lang="en-US" dirty="0" smtClean="0"/>
              <a:t>people” </a:t>
            </a:r>
          </a:p>
          <a:p>
            <a:r>
              <a:rPr lang="en-US" dirty="0" smtClean="0"/>
              <a:t>“children’s </a:t>
            </a:r>
            <a:r>
              <a:rPr lang="en-US" dirty="0"/>
              <a:t>and young people’s learning has to be of real quality, real-world and real-</a:t>
            </a:r>
            <a:r>
              <a:rPr lang="en-US" dirty="0" smtClean="0"/>
              <a:t>time”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969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37146"/>
          </a:xfrm>
        </p:spPr>
        <p:txBody>
          <a:bodyPr>
            <a:noAutofit/>
          </a:bodyPr>
          <a:lstStyle/>
          <a:p>
            <a:r>
              <a:rPr lang="en-US" sz="2200" dirty="0"/>
              <a:t>All children at primary level have opportunities to learn about </a:t>
            </a:r>
            <a:r>
              <a:rPr lang="en-US" sz="2200" b="1" dirty="0"/>
              <a:t>some </a:t>
            </a:r>
            <a:r>
              <a:rPr lang="en-US" sz="2200" dirty="0"/>
              <a:t>aspects of </a:t>
            </a:r>
            <a:r>
              <a:rPr lang="en-US" sz="2200" dirty="0" smtClean="0"/>
              <a:t>technologies, although often too limited</a:t>
            </a:r>
          </a:p>
          <a:p>
            <a:r>
              <a:rPr lang="en-US" sz="2200" dirty="0"/>
              <a:t>M</a:t>
            </a:r>
            <a:r>
              <a:rPr lang="en-US" sz="2200" dirty="0" smtClean="0"/>
              <a:t>ore </a:t>
            </a:r>
            <a:r>
              <a:rPr lang="en-US" sz="2200" dirty="0"/>
              <a:t>often schools fall far short of providing pupil’s full </a:t>
            </a:r>
            <a:r>
              <a:rPr lang="en-US" sz="2200" dirty="0" smtClean="0"/>
              <a:t>entitlements </a:t>
            </a:r>
            <a:r>
              <a:rPr lang="en-US" sz="2200" dirty="0"/>
              <a:t>to the </a:t>
            </a:r>
            <a:r>
              <a:rPr lang="en-US" sz="2200" dirty="0" smtClean="0"/>
              <a:t>technologies</a:t>
            </a:r>
          </a:p>
          <a:p>
            <a:r>
              <a:rPr lang="en-US" sz="2200" dirty="0" smtClean="0"/>
              <a:t>Given </a:t>
            </a:r>
            <a:r>
              <a:rPr lang="en-US" sz="2200" dirty="0"/>
              <a:t>that the confidence of staff across the technologies is a major factor influencing the quality of children’s learning, it is vital that primary schools identify, cultivate and </a:t>
            </a:r>
            <a:r>
              <a:rPr lang="en-US" sz="2200" dirty="0" err="1"/>
              <a:t>capitalise</a:t>
            </a:r>
            <a:r>
              <a:rPr lang="en-US" sz="2200" dirty="0"/>
              <a:t> on any specific expertise available to </a:t>
            </a:r>
            <a:r>
              <a:rPr lang="en-US" sz="2200" dirty="0" smtClean="0"/>
              <a:t>them </a:t>
            </a:r>
            <a:r>
              <a:rPr lang="en-US" sz="2200" dirty="0" err="1" smtClean="0"/>
              <a:t>eg</a:t>
            </a:r>
            <a:r>
              <a:rPr lang="en-US" sz="2200" dirty="0" smtClean="0"/>
              <a:t> </a:t>
            </a:r>
            <a:r>
              <a:rPr lang="en-US" sz="2200" b="1" dirty="0" smtClean="0"/>
              <a:t>from associated secondary schools</a:t>
            </a:r>
          </a:p>
          <a:p>
            <a:r>
              <a:rPr lang="en-US" sz="2200" dirty="0" smtClean="0"/>
              <a:t>Creativity and problem solving opportunities a key motivating factor for pupils</a:t>
            </a:r>
          </a:p>
          <a:p>
            <a:r>
              <a:rPr lang="en-US" sz="2200" dirty="0"/>
              <a:t>Some primary schools are particularly effective in helping children </a:t>
            </a:r>
            <a:r>
              <a:rPr lang="en-US" sz="2200" dirty="0" err="1"/>
              <a:t>recognise</a:t>
            </a:r>
            <a:r>
              <a:rPr lang="en-US" sz="2200" dirty="0"/>
              <a:t> their </a:t>
            </a:r>
            <a:r>
              <a:rPr lang="en-US" sz="2200" dirty="0" smtClean="0"/>
              <a:t>technologies </a:t>
            </a:r>
            <a:r>
              <a:rPr lang="en-US" sz="2200" dirty="0"/>
              <a:t>skills in the wider context of skills for learning, life and work. </a:t>
            </a:r>
          </a:p>
        </p:txBody>
      </p:sp>
    </p:spTree>
    <p:extLst>
      <p:ext uri="{BB962C8B-B14F-4D97-AF65-F5344CB8AC3E}">
        <p14:creationId xmlns:p14="http://schemas.microsoft.com/office/powerpoint/2010/main" val="2675184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17409"/>
          </a:xfrm>
        </p:spPr>
        <p:txBody>
          <a:bodyPr>
            <a:noAutofit/>
          </a:bodyPr>
          <a:lstStyle/>
          <a:p>
            <a:r>
              <a:rPr lang="en-US" sz="1900" dirty="0"/>
              <a:t>Pupils see the value of skills in all technologies for future </a:t>
            </a:r>
            <a:r>
              <a:rPr lang="en-US" sz="1900" dirty="0" smtClean="0"/>
              <a:t>life </a:t>
            </a:r>
            <a:endParaRPr lang="en-US" sz="1900" dirty="0"/>
          </a:p>
          <a:p>
            <a:r>
              <a:rPr lang="en-US" sz="1900" dirty="0" smtClean="0"/>
              <a:t>Creativity </a:t>
            </a:r>
            <a:r>
              <a:rPr lang="en-US" sz="1900" dirty="0"/>
              <a:t>and problem-solving are again central in the delivery of </a:t>
            </a:r>
            <a:r>
              <a:rPr lang="en-US" sz="1900" dirty="0" smtClean="0"/>
              <a:t>technologies</a:t>
            </a:r>
            <a:endParaRPr lang="en-US" sz="1900" dirty="0"/>
          </a:p>
          <a:p>
            <a:r>
              <a:rPr lang="en-US" sz="1900" dirty="0" smtClean="0"/>
              <a:t>Across </a:t>
            </a:r>
            <a:r>
              <a:rPr lang="en-US" sz="1900" dirty="0"/>
              <a:t>subjects most pupils have valuable experience in using ICT for research and presentation </a:t>
            </a:r>
            <a:r>
              <a:rPr lang="en-US" sz="1900" dirty="0" smtClean="0"/>
              <a:t>of projects</a:t>
            </a:r>
            <a:endParaRPr lang="en-US" sz="1900" dirty="0"/>
          </a:p>
          <a:p>
            <a:r>
              <a:rPr lang="en-US" sz="1900" dirty="0" smtClean="0"/>
              <a:t>At </a:t>
            </a:r>
            <a:r>
              <a:rPr lang="en-US" sz="1900" dirty="0"/>
              <a:t>times pupils have opportunities to apply skills in technologies to wider school projects </a:t>
            </a:r>
            <a:r>
              <a:rPr lang="en-US" sz="1900" dirty="0" smtClean="0"/>
              <a:t>i.e. enterprise</a:t>
            </a:r>
            <a:endParaRPr lang="en-US" sz="1900" dirty="0"/>
          </a:p>
          <a:p>
            <a:r>
              <a:rPr lang="en-US" sz="1900" dirty="0" smtClean="0"/>
              <a:t>Use </a:t>
            </a:r>
            <a:r>
              <a:rPr lang="en-US" sz="1900" dirty="0"/>
              <a:t>of ‘significant aspects of learning’ for assessment of technologies across learning is still </a:t>
            </a:r>
            <a:r>
              <a:rPr lang="en-US" sz="1900" dirty="0" smtClean="0"/>
              <a:t>inconsistent</a:t>
            </a:r>
          </a:p>
          <a:p>
            <a:r>
              <a:rPr lang="en-US" sz="1900" dirty="0" smtClean="0"/>
              <a:t>Staff </a:t>
            </a:r>
            <a:r>
              <a:rPr lang="en-US" sz="1900" dirty="0"/>
              <a:t>are increasing in confidence when judging progress in practical outcomes and products </a:t>
            </a:r>
          </a:p>
          <a:p>
            <a:r>
              <a:rPr lang="en-US" sz="1900" dirty="0" smtClean="0"/>
              <a:t>Important </a:t>
            </a:r>
            <a:r>
              <a:rPr lang="en-US" sz="1900" dirty="0"/>
              <a:t>to increase familiarity with </a:t>
            </a:r>
            <a:r>
              <a:rPr lang="en-US" sz="1900" dirty="0" err="1"/>
              <a:t>Es</a:t>
            </a:r>
            <a:r>
              <a:rPr lang="en-US" sz="1900" dirty="0"/>
              <a:t> and </a:t>
            </a:r>
            <a:r>
              <a:rPr lang="en-US" sz="1900" dirty="0" err="1"/>
              <a:t>Os</a:t>
            </a:r>
            <a:r>
              <a:rPr lang="en-US" sz="1900" dirty="0"/>
              <a:t> and ensure development of staff through </a:t>
            </a:r>
            <a:r>
              <a:rPr lang="en-US" sz="1900" dirty="0" smtClean="0"/>
              <a:t>professional </a:t>
            </a:r>
            <a:r>
              <a:rPr lang="en-US" sz="1900" dirty="0"/>
              <a:t>moderation within school and at authority </a:t>
            </a:r>
            <a:r>
              <a:rPr lang="en-US" sz="1900" dirty="0" smtClean="0"/>
              <a:t>level </a:t>
            </a:r>
            <a:endParaRPr lang="en-US" sz="1900" dirty="0"/>
          </a:p>
          <a:p>
            <a:r>
              <a:rPr lang="en-US" sz="1900" dirty="0" smtClean="0"/>
              <a:t>Not </a:t>
            </a:r>
            <a:r>
              <a:rPr lang="en-US" sz="1900" dirty="0"/>
              <a:t>all pupils experience their technologies entitlements largely due to </a:t>
            </a:r>
            <a:r>
              <a:rPr lang="en-US" sz="1900" dirty="0" smtClean="0"/>
              <a:t>staffing constraints </a:t>
            </a:r>
            <a:r>
              <a:rPr lang="en-US" sz="1900" dirty="0"/>
              <a:t>(particularly food technologies and computing science</a:t>
            </a:r>
            <a:r>
              <a:rPr lang="en-US" sz="1900" dirty="0" smtClean="0"/>
              <a:t>) </a:t>
            </a:r>
            <a:endParaRPr lang="en-US" sz="1900" dirty="0"/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619131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Technological Developments in Society </a:t>
            </a:r>
            <a:endParaRPr lang="en-US" sz="38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there is a considerable lack of planned </a:t>
            </a:r>
            <a:r>
              <a:rPr lang="en-US" sz="2200" dirty="0" err="1"/>
              <a:t>programmes</a:t>
            </a:r>
            <a:r>
              <a:rPr lang="en-US" sz="2200" dirty="0"/>
              <a:t> of study linking to this aspect, this needs to be given higher priority to </a:t>
            </a:r>
            <a:r>
              <a:rPr lang="en-US" sz="2200" dirty="0" smtClean="0"/>
              <a:t>engage </a:t>
            </a:r>
            <a:r>
              <a:rPr lang="en-US" sz="2200" dirty="0"/>
              <a:t>pupils for the future workforce </a:t>
            </a:r>
          </a:p>
          <a:p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984536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ICT to enhance </a:t>
            </a:r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7423"/>
            <a:ext cx="8229600" cy="4745984"/>
          </a:xfrm>
        </p:spPr>
        <p:txBody>
          <a:bodyPr>
            <a:noAutofit/>
          </a:bodyPr>
          <a:lstStyle/>
          <a:p>
            <a:r>
              <a:rPr lang="en-US" sz="2000" dirty="0"/>
              <a:t>Although technologies national guidance attempts to portray ‘ICT to enhance learning’ as a resource and imperative for all staff, that ambitious objective has not been fully </a:t>
            </a:r>
            <a:r>
              <a:rPr lang="en-US" sz="2000" dirty="0" smtClean="0"/>
              <a:t>achieved</a:t>
            </a:r>
            <a:endParaRPr lang="en-US" sz="2000" dirty="0"/>
          </a:p>
          <a:p>
            <a:r>
              <a:rPr lang="en-US" sz="2000" dirty="0" smtClean="0"/>
              <a:t>ICT </a:t>
            </a:r>
            <a:r>
              <a:rPr lang="en-US" sz="2000" dirty="0"/>
              <a:t>has a highly significant impact on children </a:t>
            </a:r>
            <a:r>
              <a:rPr lang="en-US" sz="2000" dirty="0" smtClean="0"/>
              <a:t>in some schools </a:t>
            </a:r>
          </a:p>
          <a:p>
            <a:r>
              <a:rPr lang="en-US" sz="2000" dirty="0"/>
              <a:t>D</a:t>
            </a:r>
            <a:r>
              <a:rPr lang="en-US" sz="2000" dirty="0" smtClean="0"/>
              <a:t>igital </a:t>
            </a:r>
            <a:r>
              <a:rPr lang="en-US" sz="2000" dirty="0"/>
              <a:t>technologies have brought potentially immense change to the ways children and young people learn. </a:t>
            </a:r>
            <a:r>
              <a:rPr lang="en-US" sz="2000" dirty="0" smtClean="0"/>
              <a:t>However… we </a:t>
            </a:r>
            <a:r>
              <a:rPr lang="en-US" sz="2000" dirty="0"/>
              <a:t>find that ICT has not yet had enough impact on young people’s learning. </a:t>
            </a:r>
            <a:endParaRPr lang="en-US" sz="2000" dirty="0" smtClean="0"/>
          </a:p>
          <a:p>
            <a:r>
              <a:rPr lang="en-US" sz="2000" dirty="0"/>
              <a:t>The inclusion of advice on ICT with the other </a:t>
            </a:r>
            <a:r>
              <a:rPr lang="en-US" sz="2000" dirty="0" smtClean="0"/>
              <a:t>technologies… has </a:t>
            </a:r>
            <a:r>
              <a:rPr lang="en-US" sz="2000" dirty="0"/>
              <a:t>diminished its influence and impact across the curriculum, and falls short of national ambitions for this crucial influence on learning and </a:t>
            </a:r>
            <a:r>
              <a:rPr lang="en-US" sz="2000" dirty="0" smtClean="0"/>
              <a:t>achievement </a:t>
            </a:r>
          </a:p>
          <a:p>
            <a:r>
              <a:rPr lang="en-US" sz="2000" dirty="0"/>
              <a:t>D</a:t>
            </a:r>
            <a:r>
              <a:rPr lang="en-US" sz="2000" dirty="0" smtClean="0"/>
              <a:t>evelopments </a:t>
            </a:r>
            <a:r>
              <a:rPr lang="en-US" sz="2000" dirty="0"/>
              <a:t>have left </a:t>
            </a:r>
            <a:r>
              <a:rPr lang="en-US" sz="2000" i="1" dirty="0"/>
              <a:t>‘ICT to enhance learning’ </a:t>
            </a:r>
            <a:r>
              <a:rPr lang="en-US" sz="2000" dirty="0"/>
              <a:t>looking like a dated concept, a product of its time which fails to promote an ambitious, accurate, forward-looking and creative role for the digital technologies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23697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Business education </a:t>
            </a:r>
            <a:r>
              <a:rPr lang="en-US" sz="2200" dirty="0" err="1"/>
              <a:t>programmes</a:t>
            </a:r>
            <a:r>
              <a:rPr lang="en-US" sz="2200" dirty="0"/>
              <a:t> at the secondary stages are sometimes blended with ICT provision, for example in </a:t>
            </a:r>
            <a:r>
              <a:rPr lang="en-US" sz="2200" dirty="0" err="1"/>
              <a:t>rotas</a:t>
            </a:r>
            <a:r>
              <a:rPr lang="en-US" sz="2200" dirty="0"/>
              <a:t> from S1 to </a:t>
            </a:r>
            <a:r>
              <a:rPr lang="en-US" sz="2200" dirty="0" smtClean="0"/>
              <a:t>S3</a:t>
            </a:r>
          </a:p>
          <a:p>
            <a:r>
              <a:rPr lang="en-US" sz="2200" dirty="0"/>
              <a:t>Young people are motivated by tasks which use real-life examples of business and its practices </a:t>
            </a:r>
          </a:p>
          <a:p>
            <a:r>
              <a:rPr lang="en-US" sz="2200" dirty="0"/>
              <a:t>The central role of the digital technologies is clearly evident in the business education context, as a real-world source of information and as the medium through which many businesses operate. </a:t>
            </a:r>
          </a:p>
        </p:txBody>
      </p:sp>
    </p:spTree>
    <p:extLst>
      <p:ext uri="{BB962C8B-B14F-4D97-AF65-F5344CB8AC3E}">
        <p14:creationId xmlns:p14="http://schemas.microsoft.com/office/powerpoint/2010/main" val="2968276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8640"/>
          </a:xfrm>
        </p:spPr>
        <p:txBody>
          <a:bodyPr>
            <a:normAutofit/>
          </a:bodyPr>
          <a:lstStyle/>
          <a:p>
            <a:r>
              <a:rPr lang="en-US" sz="2100" dirty="0" smtClean="0"/>
              <a:t>Whilst </a:t>
            </a:r>
            <a:r>
              <a:rPr lang="en-US" sz="2100" dirty="0"/>
              <a:t>pupils at primary are motivated by </a:t>
            </a:r>
            <a:r>
              <a:rPr lang="en-US" sz="2100" dirty="0" smtClean="0"/>
              <a:t>CS, teachers</a:t>
            </a:r>
            <a:r>
              <a:rPr lang="en-US" sz="2100" dirty="0"/>
              <a:t>’ lack of skills can hinder </a:t>
            </a:r>
            <a:r>
              <a:rPr lang="en-US" sz="2100" dirty="0" smtClean="0"/>
              <a:t>this development </a:t>
            </a:r>
          </a:p>
          <a:p>
            <a:r>
              <a:rPr lang="en-US" sz="2100" dirty="0"/>
              <a:t>Some </a:t>
            </a:r>
            <a:r>
              <a:rPr lang="en-US" sz="2100" dirty="0" err="1" smtClean="0"/>
              <a:t>secondaries</a:t>
            </a:r>
            <a:r>
              <a:rPr lang="en-US" sz="2100" dirty="0" smtClean="0"/>
              <a:t> provide </a:t>
            </a:r>
            <a:r>
              <a:rPr lang="en-US" sz="2100" dirty="0"/>
              <a:t>exemplary </a:t>
            </a:r>
            <a:r>
              <a:rPr lang="en-US" sz="2100" dirty="0" err="1"/>
              <a:t>programmes</a:t>
            </a:r>
            <a:r>
              <a:rPr lang="en-US" sz="2100" dirty="0"/>
              <a:t> in </a:t>
            </a:r>
            <a:r>
              <a:rPr lang="en-US" sz="2100" dirty="0" smtClean="0"/>
              <a:t>CS, </a:t>
            </a:r>
            <a:r>
              <a:rPr lang="en-US" sz="2100" dirty="0"/>
              <a:t>enhanced by connections </a:t>
            </a:r>
            <a:r>
              <a:rPr lang="en-US" sz="2100" dirty="0" smtClean="0"/>
              <a:t>with… local </a:t>
            </a:r>
            <a:r>
              <a:rPr lang="en-US" sz="2100" dirty="0"/>
              <a:t>universities and </a:t>
            </a:r>
            <a:r>
              <a:rPr lang="en-US" sz="2100" dirty="0" smtClean="0"/>
              <a:t>businesses</a:t>
            </a:r>
            <a:endParaRPr lang="en-US" sz="2100" dirty="0"/>
          </a:p>
          <a:p>
            <a:r>
              <a:rPr lang="en-US" sz="2100" dirty="0"/>
              <a:t>In too many schools, computing science has diminished in </a:t>
            </a:r>
            <a:r>
              <a:rPr lang="en-US" sz="2100" dirty="0" smtClean="0"/>
              <a:t>popularity and is removed from the curriculum because it has become </a:t>
            </a:r>
            <a:r>
              <a:rPr lang="en-US" sz="2100" dirty="0"/>
              <a:t>a sterile and functional experience, lacking in creativity </a:t>
            </a:r>
          </a:p>
          <a:p>
            <a:r>
              <a:rPr lang="en-US" sz="2100" dirty="0" smtClean="0"/>
              <a:t>Computing </a:t>
            </a:r>
            <a:r>
              <a:rPr lang="en-US" sz="2100" dirty="0"/>
              <a:t>science offers too important an experience for it to be left to chance whether it features in a secondary school curriculum or </a:t>
            </a:r>
            <a:r>
              <a:rPr lang="en-US" sz="2100" dirty="0" smtClean="0"/>
              <a:t>not </a:t>
            </a:r>
          </a:p>
          <a:p>
            <a:r>
              <a:rPr lang="en-US" sz="2100" dirty="0" smtClean="0"/>
              <a:t>Revised curriculum provision in computing science at the senior phase presents an important new opportunity for all secondary schools </a:t>
            </a:r>
          </a:p>
          <a:p>
            <a:endParaRPr lang="en-US" sz="2100" dirty="0"/>
          </a:p>
          <a:p>
            <a:endParaRPr lang="en-US" sz="2100" dirty="0"/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893612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1221</Words>
  <Application>Microsoft Macintosh PowerPoint</Application>
  <PresentationFormat>On-screen Show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Technologies Lead Teacher Planning Session</vt:lpstr>
      <vt:lpstr>Agenda</vt:lpstr>
      <vt:lpstr>Building Society</vt:lpstr>
      <vt:lpstr>Primary schools</vt:lpstr>
      <vt:lpstr>Secondary schools</vt:lpstr>
      <vt:lpstr>Technological Developments in Society </vt:lpstr>
      <vt:lpstr>ICT to enhance learning</vt:lpstr>
      <vt:lpstr>Business Education</vt:lpstr>
      <vt:lpstr>Computing Science</vt:lpstr>
      <vt:lpstr>Craft, design, engineering and graphics </vt:lpstr>
      <vt:lpstr>Food and textile contexts</vt:lpstr>
      <vt:lpstr>Curriculum priorities</vt:lpstr>
      <vt:lpstr>Technologies: sources and resources </vt:lpstr>
      <vt:lpstr>Conclusion</vt:lpstr>
    </vt:vector>
  </TitlesOfParts>
  <Company>City of Edinburgh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 McKee</dc:creator>
  <cp:lastModifiedBy>D McKee</cp:lastModifiedBy>
  <cp:revision>20</cp:revision>
  <dcterms:created xsi:type="dcterms:W3CDTF">2015-03-20T10:23:08Z</dcterms:created>
  <dcterms:modified xsi:type="dcterms:W3CDTF">2015-03-23T07:06:04Z</dcterms:modified>
</cp:coreProperties>
</file>