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64" r:id="rId5"/>
    <p:sldId id="303" r:id="rId6"/>
    <p:sldId id="297" r:id="rId7"/>
    <p:sldId id="326" r:id="rId8"/>
    <p:sldId id="269" r:id="rId9"/>
    <p:sldId id="275" r:id="rId10"/>
    <p:sldId id="274" r:id="rId11"/>
    <p:sldId id="311" r:id="rId12"/>
    <p:sldId id="266" r:id="rId13"/>
    <p:sldId id="300" r:id="rId14"/>
    <p:sldId id="310" r:id="rId15"/>
    <p:sldId id="312" r:id="rId16"/>
    <p:sldId id="315" r:id="rId17"/>
    <p:sldId id="280" r:id="rId18"/>
    <p:sldId id="306" r:id="rId19"/>
    <p:sldId id="317" r:id="rId20"/>
    <p:sldId id="285" r:id="rId21"/>
    <p:sldId id="309" r:id="rId22"/>
    <p:sldId id="318" r:id="rId23"/>
    <p:sldId id="319" r:id="rId24"/>
    <p:sldId id="320" r:id="rId25"/>
    <p:sldId id="322" r:id="rId26"/>
    <p:sldId id="321" r:id="rId27"/>
    <p:sldId id="325" r:id="rId28"/>
    <p:sldId id="296" r:id="rId29"/>
    <p:sldId id="277" r:id="rId30"/>
    <p:sldId id="324" r:id="rId31"/>
    <p:sldId id="289" r:id="rId32"/>
    <p:sldId id="304" r:id="rId33"/>
    <p:sldId id="298" r:id="rId34"/>
    <p:sldId id="327" r:id="rId35"/>
    <p:sldId id="299" r:id="rId36"/>
    <p:sldId id="286" r:id="rId37"/>
    <p:sldId id="291" r:id="rId38"/>
    <p:sldId id="292" r:id="rId39"/>
    <p:sldId id="293" r:id="rId40"/>
    <p:sldId id="328" r:id="rId41"/>
    <p:sldId id="268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67823" autoAdjust="0"/>
  </p:normalViewPr>
  <p:slideViewPr>
    <p:cSldViewPr snapToGrid="0">
      <p:cViewPr varScale="1">
        <p:scale>
          <a:sx n="32" d="100"/>
          <a:sy n="32" d="100"/>
        </p:scale>
        <p:origin x="-1032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24C79-FFEC-4334-AB7C-ECD49F3BBFBD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52356BE-02E7-4838-866E-F6F9E80A5657}">
      <dgm:prSet phldrT="[Text]" custT="1"/>
      <dgm:spPr/>
      <dgm:t>
        <a:bodyPr/>
        <a:lstStyle/>
        <a:p>
          <a:r>
            <a:rPr lang="en-GB" sz="2400" b="1" dirty="0" smtClean="0"/>
            <a:t>progression</a:t>
          </a:r>
          <a:r>
            <a:rPr lang="en-GB" sz="2400" dirty="0" smtClean="0"/>
            <a:t> in the significant aspects of learning in each curriculum area</a:t>
          </a:r>
          <a:endParaRPr lang="en-GB" sz="2400" dirty="0"/>
        </a:p>
      </dgm:t>
    </dgm:pt>
    <dgm:pt modelId="{9BCC1542-FF38-4394-B1EF-DAA16C99C157}" type="parTrans" cxnId="{AC8EA873-78BD-450C-ACD1-7FA37664B4B0}">
      <dgm:prSet/>
      <dgm:spPr/>
      <dgm:t>
        <a:bodyPr/>
        <a:lstStyle/>
        <a:p>
          <a:endParaRPr lang="en-GB"/>
        </a:p>
      </dgm:t>
    </dgm:pt>
    <dgm:pt modelId="{4F11D1D2-D299-48DA-B890-4C7DB8FBD4BF}" type="sibTrans" cxnId="{AC8EA873-78BD-450C-ACD1-7FA37664B4B0}">
      <dgm:prSet/>
      <dgm:spPr/>
      <dgm:t>
        <a:bodyPr/>
        <a:lstStyle/>
        <a:p>
          <a:endParaRPr lang="en-GB"/>
        </a:p>
      </dgm:t>
    </dgm:pt>
    <dgm:pt modelId="{56A5201D-B764-4EBF-B676-7CCB3CD151E4}">
      <dgm:prSet custT="1"/>
      <dgm:spPr/>
      <dgm:t>
        <a:bodyPr/>
        <a:lstStyle/>
        <a:p>
          <a:r>
            <a:rPr lang="en-GB" sz="2400" dirty="0" smtClean="0"/>
            <a:t>professional practice in assessing progress and </a:t>
          </a:r>
          <a:r>
            <a:rPr lang="en-GB" sz="2400" b="1" dirty="0" smtClean="0"/>
            <a:t>achievement of a level </a:t>
          </a:r>
          <a:r>
            <a:rPr lang="en-GB" sz="2400" dirty="0" smtClean="0"/>
            <a:t>within the broad general education</a:t>
          </a:r>
          <a:endParaRPr lang="en-GB" sz="2400" dirty="0"/>
        </a:p>
      </dgm:t>
    </dgm:pt>
    <dgm:pt modelId="{5C523893-3918-45D2-8F59-6BC19B124FCA}" type="parTrans" cxnId="{BABED41C-C717-49AE-98C9-4F8899347A9E}">
      <dgm:prSet/>
      <dgm:spPr/>
      <dgm:t>
        <a:bodyPr/>
        <a:lstStyle/>
        <a:p>
          <a:endParaRPr lang="en-GB"/>
        </a:p>
      </dgm:t>
    </dgm:pt>
    <dgm:pt modelId="{AB292062-8BF9-4C9A-A614-5CE4A5D250AC}" type="sibTrans" cxnId="{BABED41C-C717-49AE-98C9-4F8899347A9E}">
      <dgm:prSet/>
      <dgm:spPr/>
      <dgm:t>
        <a:bodyPr/>
        <a:lstStyle/>
        <a:p>
          <a:endParaRPr lang="en-GB"/>
        </a:p>
      </dgm:t>
    </dgm:pt>
    <dgm:pt modelId="{4EDFB0F3-31AF-44FA-8D37-E874C4BFB764}">
      <dgm:prSet custT="1"/>
      <dgm:spPr/>
      <dgm:t>
        <a:bodyPr/>
        <a:lstStyle/>
        <a:p>
          <a:r>
            <a:rPr lang="en-GB" sz="2400" dirty="0" smtClean="0"/>
            <a:t>quality assurance and </a:t>
          </a:r>
          <a:r>
            <a:rPr lang="en-GB" sz="2400" b="1" dirty="0" smtClean="0"/>
            <a:t>moderation</a:t>
          </a:r>
          <a:r>
            <a:rPr lang="en-GB" sz="2400" dirty="0" smtClean="0"/>
            <a:t> activities and approaches to managing assessment</a:t>
          </a:r>
          <a:endParaRPr lang="en-GB" sz="2400" dirty="0"/>
        </a:p>
      </dgm:t>
    </dgm:pt>
    <dgm:pt modelId="{01E952AD-35CC-4E5E-ABFD-C54037626E94}" type="parTrans" cxnId="{D3B52332-9863-45C0-87A9-15D75CF47720}">
      <dgm:prSet/>
      <dgm:spPr/>
      <dgm:t>
        <a:bodyPr/>
        <a:lstStyle/>
        <a:p>
          <a:endParaRPr lang="en-GB"/>
        </a:p>
      </dgm:t>
    </dgm:pt>
    <dgm:pt modelId="{BB0CFE06-711E-4C97-8F80-C190FF38A7C2}" type="sibTrans" cxnId="{D3B52332-9863-45C0-87A9-15D75CF47720}">
      <dgm:prSet/>
      <dgm:spPr/>
      <dgm:t>
        <a:bodyPr/>
        <a:lstStyle/>
        <a:p>
          <a:endParaRPr lang="en-GB"/>
        </a:p>
      </dgm:t>
    </dgm:pt>
    <dgm:pt modelId="{2DF11829-F958-4B31-91B8-71ED979D9589}" type="pres">
      <dgm:prSet presAssocID="{5CA24C79-FFEC-4334-AB7C-ECD49F3BBF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DB4BAADC-806B-42EB-A2B3-A9F8C2BC5BAB}" type="pres">
      <dgm:prSet presAssocID="{5CA24C79-FFEC-4334-AB7C-ECD49F3BBFBD}" presName="Name1" presStyleCnt="0"/>
      <dgm:spPr/>
      <dgm:t>
        <a:bodyPr/>
        <a:lstStyle/>
        <a:p>
          <a:endParaRPr lang="en-GB"/>
        </a:p>
      </dgm:t>
    </dgm:pt>
    <dgm:pt modelId="{378F4F4F-34D9-4EEA-A835-387C25605F19}" type="pres">
      <dgm:prSet presAssocID="{5CA24C79-FFEC-4334-AB7C-ECD49F3BBFBD}" presName="cycle" presStyleCnt="0"/>
      <dgm:spPr/>
      <dgm:t>
        <a:bodyPr/>
        <a:lstStyle/>
        <a:p>
          <a:endParaRPr lang="en-GB"/>
        </a:p>
      </dgm:t>
    </dgm:pt>
    <dgm:pt modelId="{4046F637-8EAA-4D5C-A72A-885D2C5F9E50}" type="pres">
      <dgm:prSet presAssocID="{5CA24C79-FFEC-4334-AB7C-ECD49F3BBFBD}" presName="srcNode" presStyleLbl="node1" presStyleIdx="0" presStyleCnt="3"/>
      <dgm:spPr/>
      <dgm:t>
        <a:bodyPr/>
        <a:lstStyle/>
        <a:p>
          <a:endParaRPr lang="en-GB"/>
        </a:p>
      </dgm:t>
    </dgm:pt>
    <dgm:pt modelId="{A5D3631C-7841-4C0C-A214-8B613E2F712E}" type="pres">
      <dgm:prSet presAssocID="{5CA24C79-FFEC-4334-AB7C-ECD49F3BBFBD}" presName="conn" presStyleLbl="parChTrans1D2" presStyleIdx="0" presStyleCnt="1"/>
      <dgm:spPr/>
      <dgm:t>
        <a:bodyPr/>
        <a:lstStyle/>
        <a:p>
          <a:endParaRPr lang="en-GB"/>
        </a:p>
      </dgm:t>
    </dgm:pt>
    <dgm:pt modelId="{64F1107B-62FA-4C6D-86A1-5387BF5D785B}" type="pres">
      <dgm:prSet presAssocID="{5CA24C79-FFEC-4334-AB7C-ECD49F3BBFBD}" presName="extraNode" presStyleLbl="node1" presStyleIdx="0" presStyleCnt="3"/>
      <dgm:spPr/>
      <dgm:t>
        <a:bodyPr/>
        <a:lstStyle/>
        <a:p>
          <a:endParaRPr lang="en-GB"/>
        </a:p>
      </dgm:t>
    </dgm:pt>
    <dgm:pt modelId="{201490E5-03D9-46E3-91DF-5E4F17724CB2}" type="pres">
      <dgm:prSet presAssocID="{5CA24C79-FFEC-4334-AB7C-ECD49F3BBFBD}" presName="dstNode" presStyleLbl="node1" presStyleIdx="0" presStyleCnt="3"/>
      <dgm:spPr/>
      <dgm:t>
        <a:bodyPr/>
        <a:lstStyle/>
        <a:p>
          <a:endParaRPr lang="en-GB"/>
        </a:p>
      </dgm:t>
    </dgm:pt>
    <dgm:pt modelId="{EBBFFACD-0B87-4748-9FA4-144BC1B206F9}" type="pres">
      <dgm:prSet presAssocID="{56A5201D-B764-4EBF-B676-7CCB3CD151E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92BFEB-82BF-437B-AD68-0926F2BA5905}" type="pres">
      <dgm:prSet presAssocID="{56A5201D-B764-4EBF-B676-7CCB3CD151E4}" presName="accent_1" presStyleCnt="0"/>
      <dgm:spPr/>
      <dgm:t>
        <a:bodyPr/>
        <a:lstStyle/>
        <a:p>
          <a:endParaRPr lang="en-GB"/>
        </a:p>
      </dgm:t>
    </dgm:pt>
    <dgm:pt modelId="{CA3FA793-B6F9-4F8A-A345-CC3C4210B68C}" type="pres">
      <dgm:prSet presAssocID="{56A5201D-B764-4EBF-B676-7CCB3CD151E4}" presName="accentRepeatNode" presStyleLbl="solidFgAcc1" presStyleIdx="0" presStyleCnt="3"/>
      <dgm:spPr/>
      <dgm:t>
        <a:bodyPr/>
        <a:lstStyle/>
        <a:p>
          <a:endParaRPr lang="en-GB"/>
        </a:p>
      </dgm:t>
    </dgm:pt>
    <dgm:pt modelId="{D5893F5F-982C-4B9F-8D0D-DA5174A761CB}" type="pres">
      <dgm:prSet presAssocID="{A52356BE-02E7-4838-866E-F6F9E80A56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B01C5-1804-4B1D-87DB-B2B17D751AB3}" type="pres">
      <dgm:prSet presAssocID="{A52356BE-02E7-4838-866E-F6F9E80A5657}" presName="accent_2" presStyleCnt="0"/>
      <dgm:spPr/>
      <dgm:t>
        <a:bodyPr/>
        <a:lstStyle/>
        <a:p>
          <a:endParaRPr lang="en-GB"/>
        </a:p>
      </dgm:t>
    </dgm:pt>
    <dgm:pt modelId="{7ACADDF4-5E0A-4ED6-AB7D-BFFBF7FA5F43}" type="pres">
      <dgm:prSet presAssocID="{A52356BE-02E7-4838-866E-F6F9E80A5657}" presName="accentRepeatNode" presStyleLbl="solidFgAcc1" presStyleIdx="1" presStyleCnt="3"/>
      <dgm:spPr/>
      <dgm:t>
        <a:bodyPr/>
        <a:lstStyle/>
        <a:p>
          <a:endParaRPr lang="en-GB"/>
        </a:p>
      </dgm:t>
    </dgm:pt>
    <dgm:pt modelId="{11D34468-2A60-4954-8378-3827540568B1}" type="pres">
      <dgm:prSet presAssocID="{4EDFB0F3-31AF-44FA-8D37-E874C4BFB7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1ED2A6-4B0E-49F6-B240-630BD0D51AEA}" type="pres">
      <dgm:prSet presAssocID="{4EDFB0F3-31AF-44FA-8D37-E874C4BFB764}" presName="accent_3" presStyleCnt="0"/>
      <dgm:spPr/>
    </dgm:pt>
    <dgm:pt modelId="{E7036BF9-1F46-4CF0-9426-26B53B26F178}" type="pres">
      <dgm:prSet presAssocID="{4EDFB0F3-31AF-44FA-8D37-E874C4BFB764}" presName="accentRepeatNode" presStyleLbl="solidFgAcc1" presStyleIdx="2" presStyleCnt="3" custLinFactNeighborX="-141" custLinFactNeighborY="-1442"/>
      <dgm:spPr/>
    </dgm:pt>
  </dgm:ptLst>
  <dgm:cxnLst>
    <dgm:cxn modelId="{AC8EA873-78BD-450C-ACD1-7FA37664B4B0}" srcId="{5CA24C79-FFEC-4334-AB7C-ECD49F3BBFBD}" destId="{A52356BE-02E7-4838-866E-F6F9E80A5657}" srcOrd="1" destOrd="0" parTransId="{9BCC1542-FF38-4394-B1EF-DAA16C99C157}" sibTransId="{4F11D1D2-D299-48DA-B890-4C7DB8FBD4BF}"/>
    <dgm:cxn modelId="{442797A2-EA2B-49F0-B92F-F9DF948C0D00}" type="presOf" srcId="{AB292062-8BF9-4C9A-A614-5CE4A5D250AC}" destId="{A5D3631C-7841-4C0C-A214-8B613E2F712E}" srcOrd="0" destOrd="0" presId="urn:microsoft.com/office/officeart/2008/layout/VerticalCurvedList"/>
    <dgm:cxn modelId="{F73B7E32-A594-4EC5-AE11-FC74D2581297}" type="presOf" srcId="{4EDFB0F3-31AF-44FA-8D37-E874C4BFB764}" destId="{11D34468-2A60-4954-8378-3827540568B1}" srcOrd="0" destOrd="0" presId="urn:microsoft.com/office/officeart/2008/layout/VerticalCurvedList"/>
    <dgm:cxn modelId="{D3B52332-9863-45C0-87A9-15D75CF47720}" srcId="{5CA24C79-FFEC-4334-AB7C-ECD49F3BBFBD}" destId="{4EDFB0F3-31AF-44FA-8D37-E874C4BFB764}" srcOrd="2" destOrd="0" parTransId="{01E952AD-35CC-4E5E-ABFD-C54037626E94}" sibTransId="{BB0CFE06-711E-4C97-8F80-C190FF38A7C2}"/>
    <dgm:cxn modelId="{0A976241-B573-4C0C-B8EA-6129D500C28A}" type="presOf" srcId="{5CA24C79-FFEC-4334-AB7C-ECD49F3BBFBD}" destId="{2DF11829-F958-4B31-91B8-71ED979D9589}" srcOrd="0" destOrd="0" presId="urn:microsoft.com/office/officeart/2008/layout/VerticalCurvedList"/>
    <dgm:cxn modelId="{BABED41C-C717-49AE-98C9-4F8899347A9E}" srcId="{5CA24C79-FFEC-4334-AB7C-ECD49F3BBFBD}" destId="{56A5201D-B764-4EBF-B676-7CCB3CD151E4}" srcOrd="0" destOrd="0" parTransId="{5C523893-3918-45D2-8F59-6BC19B124FCA}" sibTransId="{AB292062-8BF9-4C9A-A614-5CE4A5D250AC}"/>
    <dgm:cxn modelId="{CDF59EED-6FCE-4ED3-8257-B3BD0A102229}" type="presOf" srcId="{56A5201D-B764-4EBF-B676-7CCB3CD151E4}" destId="{EBBFFACD-0B87-4748-9FA4-144BC1B206F9}" srcOrd="0" destOrd="0" presId="urn:microsoft.com/office/officeart/2008/layout/VerticalCurvedList"/>
    <dgm:cxn modelId="{CACB0A77-76A1-408F-8A8B-265751A84647}" type="presOf" srcId="{A52356BE-02E7-4838-866E-F6F9E80A5657}" destId="{D5893F5F-982C-4B9F-8D0D-DA5174A761CB}" srcOrd="0" destOrd="0" presId="urn:microsoft.com/office/officeart/2008/layout/VerticalCurvedList"/>
    <dgm:cxn modelId="{5354558A-67D1-48D1-86B7-CDDBE1E84019}" type="presParOf" srcId="{2DF11829-F958-4B31-91B8-71ED979D9589}" destId="{DB4BAADC-806B-42EB-A2B3-A9F8C2BC5BAB}" srcOrd="0" destOrd="0" presId="urn:microsoft.com/office/officeart/2008/layout/VerticalCurvedList"/>
    <dgm:cxn modelId="{EFF6DF62-C46B-47E8-992D-E411FDB4A24F}" type="presParOf" srcId="{DB4BAADC-806B-42EB-A2B3-A9F8C2BC5BAB}" destId="{378F4F4F-34D9-4EEA-A835-387C25605F19}" srcOrd="0" destOrd="0" presId="urn:microsoft.com/office/officeart/2008/layout/VerticalCurvedList"/>
    <dgm:cxn modelId="{F4956132-18D4-4D39-A40A-2D068B5917C8}" type="presParOf" srcId="{378F4F4F-34D9-4EEA-A835-387C25605F19}" destId="{4046F637-8EAA-4D5C-A72A-885D2C5F9E50}" srcOrd="0" destOrd="0" presId="urn:microsoft.com/office/officeart/2008/layout/VerticalCurvedList"/>
    <dgm:cxn modelId="{CE8A18D7-2CD6-4B8A-97C7-CB28BDC23402}" type="presParOf" srcId="{378F4F4F-34D9-4EEA-A835-387C25605F19}" destId="{A5D3631C-7841-4C0C-A214-8B613E2F712E}" srcOrd="1" destOrd="0" presId="urn:microsoft.com/office/officeart/2008/layout/VerticalCurvedList"/>
    <dgm:cxn modelId="{BBD5B624-8E55-4595-A821-FC246710E1D4}" type="presParOf" srcId="{378F4F4F-34D9-4EEA-A835-387C25605F19}" destId="{64F1107B-62FA-4C6D-86A1-5387BF5D785B}" srcOrd="2" destOrd="0" presId="urn:microsoft.com/office/officeart/2008/layout/VerticalCurvedList"/>
    <dgm:cxn modelId="{11D36BAB-3788-4E75-AF74-6A51CBBCACAE}" type="presParOf" srcId="{378F4F4F-34D9-4EEA-A835-387C25605F19}" destId="{201490E5-03D9-46E3-91DF-5E4F17724CB2}" srcOrd="3" destOrd="0" presId="urn:microsoft.com/office/officeart/2008/layout/VerticalCurvedList"/>
    <dgm:cxn modelId="{A1DE65EB-1B46-4BF9-A5BD-3AC8AC9A9B43}" type="presParOf" srcId="{DB4BAADC-806B-42EB-A2B3-A9F8C2BC5BAB}" destId="{EBBFFACD-0B87-4748-9FA4-144BC1B206F9}" srcOrd="1" destOrd="0" presId="urn:microsoft.com/office/officeart/2008/layout/VerticalCurvedList"/>
    <dgm:cxn modelId="{BFB9D234-41A5-4023-9D03-8F816009EE1F}" type="presParOf" srcId="{DB4BAADC-806B-42EB-A2B3-A9F8C2BC5BAB}" destId="{4592BFEB-82BF-437B-AD68-0926F2BA5905}" srcOrd="2" destOrd="0" presId="urn:microsoft.com/office/officeart/2008/layout/VerticalCurvedList"/>
    <dgm:cxn modelId="{0F66E1A1-8330-482C-AE4A-D0C32D29B2A5}" type="presParOf" srcId="{4592BFEB-82BF-437B-AD68-0926F2BA5905}" destId="{CA3FA793-B6F9-4F8A-A345-CC3C4210B68C}" srcOrd="0" destOrd="0" presId="urn:microsoft.com/office/officeart/2008/layout/VerticalCurvedList"/>
    <dgm:cxn modelId="{F6C450C3-D04E-463A-A64D-C35480DCB1EB}" type="presParOf" srcId="{DB4BAADC-806B-42EB-A2B3-A9F8C2BC5BAB}" destId="{D5893F5F-982C-4B9F-8D0D-DA5174A761CB}" srcOrd="3" destOrd="0" presId="urn:microsoft.com/office/officeart/2008/layout/VerticalCurvedList"/>
    <dgm:cxn modelId="{07BB3A11-A494-41CA-82D3-F691136484A6}" type="presParOf" srcId="{DB4BAADC-806B-42EB-A2B3-A9F8C2BC5BAB}" destId="{055B01C5-1804-4B1D-87DB-B2B17D751AB3}" srcOrd="4" destOrd="0" presId="urn:microsoft.com/office/officeart/2008/layout/VerticalCurvedList"/>
    <dgm:cxn modelId="{0EEF57B9-5D32-4D95-BE7C-56F860C28939}" type="presParOf" srcId="{055B01C5-1804-4B1D-87DB-B2B17D751AB3}" destId="{7ACADDF4-5E0A-4ED6-AB7D-BFFBF7FA5F43}" srcOrd="0" destOrd="0" presId="urn:microsoft.com/office/officeart/2008/layout/VerticalCurvedList"/>
    <dgm:cxn modelId="{93A19856-9794-4B39-8C62-24A901F33C1A}" type="presParOf" srcId="{DB4BAADC-806B-42EB-A2B3-A9F8C2BC5BAB}" destId="{11D34468-2A60-4954-8378-3827540568B1}" srcOrd="5" destOrd="0" presId="urn:microsoft.com/office/officeart/2008/layout/VerticalCurvedList"/>
    <dgm:cxn modelId="{C62B2BA4-B6AC-4CF7-ACAD-6AAF2AB79A1A}" type="presParOf" srcId="{DB4BAADC-806B-42EB-A2B3-A9F8C2BC5BAB}" destId="{371ED2A6-4B0E-49F6-B240-630BD0D51AEA}" srcOrd="6" destOrd="0" presId="urn:microsoft.com/office/officeart/2008/layout/VerticalCurvedList"/>
    <dgm:cxn modelId="{54DA3FFB-98A0-4A59-AEA6-2883D9F65403}" type="presParOf" srcId="{371ED2A6-4B0E-49F6-B240-630BD0D51AEA}" destId="{E7036BF9-1F46-4CF0-9426-26B53B26F1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C5B5F-228D-4F40-B80E-ACEE1273ED32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077F38C-0EEE-41F2-8D9E-5E62F31C5AE7}">
      <dgm:prSet phldrT="[Text]"/>
      <dgm:spPr/>
      <dgm:t>
        <a:bodyPr/>
        <a:lstStyle/>
        <a:p>
          <a:r>
            <a:rPr lang="en-GB" altLang="en-US" dirty="0" smtClean="0"/>
            <a:t>A description of the </a:t>
          </a:r>
          <a:r>
            <a:rPr lang="en-GB" altLang="en-US" b="1" dirty="0" smtClean="0"/>
            <a:t>significant aspects of learning </a:t>
          </a:r>
          <a:r>
            <a:rPr lang="en-GB" altLang="en-US" dirty="0" smtClean="0"/>
            <a:t>within that area of the curriculum</a:t>
          </a:r>
          <a:endParaRPr lang="en-GB" dirty="0"/>
        </a:p>
      </dgm:t>
    </dgm:pt>
    <dgm:pt modelId="{AFAF441A-11A4-4459-9FF3-A3E8404A647A}" type="parTrans" cxnId="{3362E148-76D4-4EFA-ACB5-6F09C0A6447B}">
      <dgm:prSet/>
      <dgm:spPr/>
      <dgm:t>
        <a:bodyPr/>
        <a:lstStyle/>
        <a:p>
          <a:endParaRPr lang="en-GB"/>
        </a:p>
      </dgm:t>
    </dgm:pt>
    <dgm:pt modelId="{7FAC5C3A-F451-4604-B20B-7C66063471EA}" type="sibTrans" cxnId="{3362E148-76D4-4EFA-ACB5-6F09C0A6447B}">
      <dgm:prSet/>
      <dgm:spPr/>
      <dgm:t>
        <a:bodyPr/>
        <a:lstStyle/>
        <a:p>
          <a:endParaRPr lang="en-GB"/>
        </a:p>
      </dgm:t>
    </dgm:pt>
    <dgm:pt modelId="{CB2C880F-1E01-4C4E-AD91-68195314CFAD}">
      <dgm:prSet/>
      <dgm:spPr/>
      <dgm:t>
        <a:bodyPr/>
        <a:lstStyle/>
        <a:p>
          <a:r>
            <a:rPr lang="en-GB" altLang="en-US" dirty="0" smtClean="0"/>
            <a:t>An outline of what </a:t>
          </a:r>
          <a:r>
            <a:rPr lang="en-GB" altLang="en-US" b="1" dirty="0" smtClean="0"/>
            <a:t>breadth, challenge and application </a:t>
          </a:r>
          <a:r>
            <a:rPr lang="en-GB" altLang="en-US" dirty="0" smtClean="0"/>
            <a:t>look like within the area of the curriculum</a:t>
          </a:r>
        </a:p>
      </dgm:t>
    </dgm:pt>
    <dgm:pt modelId="{943E1571-E15D-4949-B6AE-78B0D56D6907}" type="parTrans" cxnId="{0432FFF8-B3F2-49CD-B346-9481E5F174F6}">
      <dgm:prSet/>
      <dgm:spPr/>
      <dgm:t>
        <a:bodyPr/>
        <a:lstStyle/>
        <a:p>
          <a:endParaRPr lang="en-GB"/>
        </a:p>
      </dgm:t>
    </dgm:pt>
    <dgm:pt modelId="{3CCF8284-35F5-4509-B103-72B202588532}" type="sibTrans" cxnId="{0432FFF8-B3F2-49CD-B346-9481E5F174F6}">
      <dgm:prSet/>
      <dgm:spPr/>
      <dgm:t>
        <a:bodyPr/>
        <a:lstStyle/>
        <a:p>
          <a:endParaRPr lang="en-GB"/>
        </a:p>
      </dgm:t>
    </dgm:pt>
    <dgm:pt modelId="{6D15609E-3787-498B-86B2-7A4238445988}">
      <dgm:prSet/>
      <dgm:spPr/>
      <dgm:t>
        <a:bodyPr/>
        <a:lstStyle/>
        <a:p>
          <a:r>
            <a:rPr lang="en-GB" altLang="en-US" dirty="0" smtClean="0"/>
            <a:t>Information on </a:t>
          </a:r>
          <a:r>
            <a:rPr lang="en-GB" altLang="en-US" b="1" dirty="0" smtClean="0"/>
            <a:t>planning for progression</a:t>
          </a:r>
          <a:r>
            <a:rPr lang="en-GB" altLang="en-US" dirty="0" smtClean="0"/>
            <a:t> through curriculum levels, using breadth challenge and application</a:t>
          </a:r>
        </a:p>
      </dgm:t>
    </dgm:pt>
    <dgm:pt modelId="{38F4F35D-AF3B-4CB6-B381-CF73DDF7FD78}" type="parTrans" cxnId="{4408F36B-8955-454A-B312-CEF198CF8552}">
      <dgm:prSet/>
      <dgm:spPr/>
      <dgm:t>
        <a:bodyPr/>
        <a:lstStyle/>
        <a:p>
          <a:endParaRPr lang="en-GB"/>
        </a:p>
      </dgm:t>
    </dgm:pt>
    <dgm:pt modelId="{64D15709-3BEA-404B-B629-EB96AAC29879}" type="sibTrans" cxnId="{4408F36B-8955-454A-B312-CEF198CF8552}">
      <dgm:prSet/>
      <dgm:spPr/>
      <dgm:t>
        <a:bodyPr/>
        <a:lstStyle/>
        <a:p>
          <a:endParaRPr lang="en-GB"/>
        </a:p>
      </dgm:t>
    </dgm:pt>
    <dgm:pt modelId="{A1BD0C95-B90B-4430-B50F-F3D36C5009CC}" type="pres">
      <dgm:prSet presAssocID="{E6BC5B5F-228D-4F40-B80E-ACEE1273ED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C9AFFB-AD87-4356-86E6-2955EC7C5D6E}" type="pres">
      <dgm:prSet presAssocID="{0077F38C-0EEE-41F2-8D9E-5E62F31C5A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63A4C4-BF8B-4A9D-BBEE-FEF2DBA0C522}" type="pres">
      <dgm:prSet presAssocID="{7FAC5C3A-F451-4604-B20B-7C66063471EA}" presName="sibTrans" presStyleCnt="0"/>
      <dgm:spPr/>
    </dgm:pt>
    <dgm:pt modelId="{9DFCDF4A-707E-4435-865C-C9A4224C90A2}" type="pres">
      <dgm:prSet presAssocID="{6D15609E-3787-498B-86B2-7A42384459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00D006-F0DA-4113-9F58-6FAC34FB9A4B}" type="pres">
      <dgm:prSet presAssocID="{64D15709-3BEA-404B-B629-EB96AAC29879}" presName="sibTrans" presStyleCnt="0"/>
      <dgm:spPr/>
    </dgm:pt>
    <dgm:pt modelId="{2498739B-DD3C-41FE-BC29-201EE1504A6E}" type="pres">
      <dgm:prSet presAssocID="{CB2C880F-1E01-4C4E-AD91-68195314CFAD}" presName="node" presStyleLbl="node1" presStyleIdx="2" presStyleCnt="3" custLinFactNeighborX="54002" custLinFactNeighborY="-3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A9D9E7-CF15-44D1-8E25-25CEA0AC6281}" type="presOf" srcId="{E6BC5B5F-228D-4F40-B80E-ACEE1273ED32}" destId="{A1BD0C95-B90B-4430-B50F-F3D36C5009CC}" srcOrd="0" destOrd="0" presId="urn:microsoft.com/office/officeart/2005/8/layout/default#1"/>
    <dgm:cxn modelId="{757F6392-B7DE-4A4C-8D5D-212F8E16E985}" type="presOf" srcId="{0077F38C-0EEE-41F2-8D9E-5E62F31C5AE7}" destId="{93C9AFFB-AD87-4356-86E6-2955EC7C5D6E}" srcOrd="0" destOrd="0" presId="urn:microsoft.com/office/officeart/2005/8/layout/default#1"/>
    <dgm:cxn modelId="{3362E148-76D4-4EFA-ACB5-6F09C0A6447B}" srcId="{E6BC5B5F-228D-4F40-B80E-ACEE1273ED32}" destId="{0077F38C-0EEE-41F2-8D9E-5E62F31C5AE7}" srcOrd="0" destOrd="0" parTransId="{AFAF441A-11A4-4459-9FF3-A3E8404A647A}" sibTransId="{7FAC5C3A-F451-4604-B20B-7C66063471EA}"/>
    <dgm:cxn modelId="{0432FFF8-B3F2-49CD-B346-9481E5F174F6}" srcId="{E6BC5B5F-228D-4F40-B80E-ACEE1273ED32}" destId="{CB2C880F-1E01-4C4E-AD91-68195314CFAD}" srcOrd="2" destOrd="0" parTransId="{943E1571-E15D-4949-B6AE-78B0D56D6907}" sibTransId="{3CCF8284-35F5-4509-B103-72B202588532}"/>
    <dgm:cxn modelId="{4408F36B-8955-454A-B312-CEF198CF8552}" srcId="{E6BC5B5F-228D-4F40-B80E-ACEE1273ED32}" destId="{6D15609E-3787-498B-86B2-7A4238445988}" srcOrd="1" destOrd="0" parTransId="{38F4F35D-AF3B-4CB6-B381-CF73DDF7FD78}" sibTransId="{64D15709-3BEA-404B-B629-EB96AAC29879}"/>
    <dgm:cxn modelId="{7DB7ED84-5C9D-41F5-AF6A-3B11CCCD0D0E}" type="presOf" srcId="{CB2C880F-1E01-4C4E-AD91-68195314CFAD}" destId="{2498739B-DD3C-41FE-BC29-201EE1504A6E}" srcOrd="0" destOrd="0" presId="urn:microsoft.com/office/officeart/2005/8/layout/default#1"/>
    <dgm:cxn modelId="{C1437CF0-0D4D-4B8B-B955-CD2E0478D71E}" type="presOf" srcId="{6D15609E-3787-498B-86B2-7A4238445988}" destId="{9DFCDF4A-707E-4435-865C-C9A4224C90A2}" srcOrd="0" destOrd="0" presId="urn:microsoft.com/office/officeart/2005/8/layout/default#1"/>
    <dgm:cxn modelId="{68752260-07AA-4414-BA54-B6417F812164}" type="presParOf" srcId="{A1BD0C95-B90B-4430-B50F-F3D36C5009CC}" destId="{93C9AFFB-AD87-4356-86E6-2955EC7C5D6E}" srcOrd="0" destOrd="0" presId="urn:microsoft.com/office/officeart/2005/8/layout/default#1"/>
    <dgm:cxn modelId="{2600E478-32BC-4706-B7BD-8B83171008AD}" type="presParOf" srcId="{A1BD0C95-B90B-4430-B50F-F3D36C5009CC}" destId="{9763A4C4-BF8B-4A9D-BBEE-FEF2DBA0C522}" srcOrd="1" destOrd="0" presId="urn:microsoft.com/office/officeart/2005/8/layout/default#1"/>
    <dgm:cxn modelId="{AB47DEAD-FFD5-4C4C-8B2A-6D4D71959EE1}" type="presParOf" srcId="{A1BD0C95-B90B-4430-B50F-F3D36C5009CC}" destId="{9DFCDF4A-707E-4435-865C-C9A4224C90A2}" srcOrd="2" destOrd="0" presId="urn:microsoft.com/office/officeart/2005/8/layout/default#1"/>
    <dgm:cxn modelId="{16E720CF-2C05-4D1E-B427-84F75FC09F29}" type="presParOf" srcId="{A1BD0C95-B90B-4430-B50F-F3D36C5009CC}" destId="{C400D006-F0DA-4113-9F58-6FAC34FB9A4B}" srcOrd="3" destOrd="0" presId="urn:microsoft.com/office/officeart/2005/8/layout/default#1"/>
    <dgm:cxn modelId="{E413BDB1-5F59-4519-BC99-4B703072D3E1}" type="presParOf" srcId="{A1BD0C95-B90B-4430-B50F-F3D36C5009CC}" destId="{2498739B-DD3C-41FE-BC29-201EE1504A6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C5B5F-228D-4F40-B80E-ACEE1273ED32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AC1B96-66BC-4B4B-810B-A3A9D0E9BBD7}">
      <dgm:prSet/>
      <dgm:spPr/>
      <dgm:t>
        <a:bodyPr/>
        <a:lstStyle/>
        <a:p>
          <a:r>
            <a:rPr lang="en-GB" altLang="en-US" dirty="0" smtClean="0"/>
            <a:t>Identifies for each level a </a:t>
          </a:r>
          <a:r>
            <a:rPr lang="en-GB" altLang="en-US" b="1" dirty="0" smtClean="0"/>
            <a:t>body of knowledge and understanding and related skills</a:t>
          </a:r>
          <a:r>
            <a:rPr lang="en-GB" altLang="en-US" dirty="0" smtClean="0"/>
            <a:t>, as detailed in the experiences and outcomes</a:t>
          </a:r>
        </a:p>
      </dgm:t>
    </dgm:pt>
    <dgm:pt modelId="{734E4B3F-47EC-464A-A871-F664390717B8}" type="parTrans" cxnId="{8AE51F71-CDD2-4760-804E-4EC22666764F}">
      <dgm:prSet/>
      <dgm:spPr/>
      <dgm:t>
        <a:bodyPr/>
        <a:lstStyle/>
        <a:p>
          <a:endParaRPr lang="en-GB"/>
        </a:p>
      </dgm:t>
    </dgm:pt>
    <dgm:pt modelId="{D89E93BB-7571-4979-A0EE-94B98298D0E0}" type="sibTrans" cxnId="{8AE51F71-CDD2-4760-804E-4EC22666764F}">
      <dgm:prSet/>
      <dgm:spPr/>
      <dgm:t>
        <a:bodyPr/>
        <a:lstStyle/>
        <a:p>
          <a:endParaRPr lang="en-GB"/>
        </a:p>
      </dgm:t>
    </dgm:pt>
    <dgm:pt modelId="{64BB3F3D-8F6E-4BCC-9796-1877F5B56736}">
      <dgm:prSet/>
      <dgm:spPr/>
      <dgm:t>
        <a:bodyPr/>
        <a:lstStyle/>
        <a:p>
          <a:r>
            <a:rPr lang="en-GB" altLang="en-US" dirty="0" smtClean="0"/>
            <a:t>Describes </a:t>
          </a:r>
          <a:r>
            <a:rPr lang="en-GB" altLang="en-US" b="1" dirty="0" smtClean="0"/>
            <a:t>progression </a:t>
          </a:r>
          <a:r>
            <a:rPr lang="en-GB" altLang="en-US" dirty="0" smtClean="0"/>
            <a:t>within the significant aspects of learning </a:t>
          </a:r>
        </a:p>
      </dgm:t>
    </dgm:pt>
    <dgm:pt modelId="{D26EADE3-D06A-457D-B2B6-0A70B99B6AFF}" type="parTrans" cxnId="{058AAF8D-1F2A-45D5-BB42-AF945AB4BB0A}">
      <dgm:prSet/>
      <dgm:spPr/>
      <dgm:t>
        <a:bodyPr/>
        <a:lstStyle/>
        <a:p>
          <a:endParaRPr lang="en-GB"/>
        </a:p>
      </dgm:t>
    </dgm:pt>
    <dgm:pt modelId="{80248BED-CAD6-449D-90D9-7112E1032AA4}" type="sibTrans" cxnId="{058AAF8D-1F2A-45D5-BB42-AF945AB4BB0A}">
      <dgm:prSet/>
      <dgm:spPr/>
      <dgm:t>
        <a:bodyPr/>
        <a:lstStyle/>
        <a:p>
          <a:endParaRPr lang="en-GB"/>
        </a:p>
      </dgm:t>
    </dgm:pt>
    <dgm:pt modelId="{A1BD0C95-B90B-4430-B50F-F3D36C5009CC}" type="pres">
      <dgm:prSet presAssocID="{E6BC5B5F-228D-4F40-B80E-ACEE1273ED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348FC-F987-44A7-9A51-D0C29653A284}" type="pres">
      <dgm:prSet presAssocID="{64BB3F3D-8F6E-4BCC-9796-1877F5B56736}" presName="node" presStyleLbl="node1" presStyleIdx="0" presStyleCnt="2" custLinFactNeighborX="1581" custLinFactNeighborY="23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FA683D-6D0D-451B-B68A-50C367F6584C}" type="pres">
      <dgm:prSet presAssocID="{80248BED-CAD6-449D-90D9-7112E1032AA4}" presName="sibTrans" presStyleCnt="0"/>
      <dgm:spPr/>
    </dgm:pt>
    <dgm:pt modelId="{9005B138-4542-4E7E-850C-04A69F07C1AB}" type="pres">
      <dgm:prSet presAssocID="{A2AC1B96-66BC-4B4B-810B-A3A9D0E9BBD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E51F71-CDD2-4760-804E-4EC22666764F}" srcId="{E6BC5B5F-228D-4F40-B80E-ACEE1273ED32}" destId="{A2AC1B96-66BC-4B4B-810B-A3A9D0E9BBD7}" srcOrd="1" destOrd="0" parTransId="{734E4B3F-47EC-464A-A871-F664390717B8}" sibTransId="{D89E93BB-7571-4979-A0EE-94B98298D0E0}"/>
    <dgm:cxn modelId="{59410DFF-0F10-4FDF-805A-4C1B1968FCDE}" type="presOf" srcId="{A2AC1B96-66BC-4B4B-810B-A3A9D0E9BBD7}" destId="{9005B138-4542-4E7E-850C-04A69F07C1AB}" srcOrd="0" destOrd="0" presId="urn:microsoft.com/office/officeart/2005/8/layout/default#2"/>
    <dgm:cxn modelId="{058AAF8D-1F2A-45D5-BB42-AF945AB4BB0A}" srcId="{E6BC5B5F-228D-4F40-B80E-ACEE1273ED32}" destId="{64BB3F3D-8F6E-4BCC-9796-1877F5B56736}" srcOrd="0" destOrd="0" parTransId="{D26EADE3-D06A-457D-B2B6-0A70B99B6AFF}" sibTransId="{80248BED-CAD6-449D-90D9-7112E1032AA4}"/>
    <dgm:cxn modelId="{BD5CA496-C1AC-46D3-A15C-22FBC1E779FD}" type="presOf" srcId="{E6BC5B5F-228D-4F40-B80E-ACEE1273ED32}" destId="{A1BD0C95-B90B-4430-B50F-F3D36C5009CC}" srcOrd="0" destOrd="0" presId="urn:microsoft.com/office/officeart/2005/8/layout/default#2"/>
    <dgm:cxn modelId="{366E254E-F9CE-48DD-AEAC-01EB78BFF7FB}" type="presOf" srcId="{64BB3F3D-8F6E-4BCC-9796-1877F5B56736}" destId="{AC3348FC-F987-44A7-9A51-D0C29653A284}" srcOrd="0" destOrd="0" presId="urn:microsoft.com/office/officeart/2005/8/layout/default#2"/>
    <dgm:cxn modelId="{1C4CAD3E-FB05-4F2E-8CF5-233D6174C9CE}" type="presParOf" srcId="{A1BD0C95-B90B-4430-B50F-F3D36C5009CC}" destId="{AC3348FC-F987-44A7-9A51-D0C29653A284}" srcOrd="0" destOrd="0" presId="urn:microsoft.com/office/officeart/2005/8/layout/default#2"/>
    <dgm:cxn modelId="{33AE8408-C465-487E-9394-8123F0304980}" type="presParOf" srcId="{A1BD0C95-B90B-4430-B50F-F3D36C5009CC}" destId="{B7FA683D-6D0D-451B-B68A-50C367F6584C}" srcOrd="1" destOrd="0" presId="urn:microsoft.com/office/officeart/2005/8/layout/default#2"/>
    <dgm:cxn modelId="{D33F5FA1-E818-42E9-BB5F-F7F13A58322E}" type="presParOf" srcId="{A1BD0C95-B90B-4430-B50F-F3D36C5009CC}" destId="{9005B138-4542-4E7E-850C-04A69F07C1AB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631C-7841-4C0C-A214-8B613E2F712E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FFACD-0B87-4748-9FA4-144BC1B206F9}">
      <dsp:nvSpPr>
        <dsp:cNvPr id="0" name=""/>
        <dsp:cNvSpPr/>
      </dsp:nvSpPr>
      <dsp:spPr>
        <a:xfrm>
          <a:off x="729613" y="525658"/>
          <a:ext cx="10425074" cy="10513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professional practice in assessing progress and </a:t>
          </a:r>
          <a:r>
            <a:rPr lang="en-GB" sz="2400" b="1" kern="1200" dirty="0" smtClean="0"/>
            <a:t>achievement of a level </a:t>
          </a:r>
          <a:r>
            <a:rPr lang="en-GB" sz="2400" kern="1200" dirty="0" smtClean="0"/>
            <a:t>within the broad general education</a:t>
          </a:r>
          <a:endParaRPr lang="en-GB" sz="2400" kern="1200" dirty="0"/>
        </a:p>
      </dsp:txBody>
      <dsp:txXfrm>
        <a:off x="729613" y="525658"/>
        <a:ext cx="10425074" cy="1051316"/>
      </dsp:txXfrm>
    </dsp:sp>
    <dsp:sp modelId="{CA3FA793-B6F9-4F8A-A345-CC3C4210B68C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93F5F-982C-4B9F-8D0D-DA5174A761CB}">
      <dsp:nvSpPr>
        <dsp:cNvPr id="0" name=""/>
        <dsp:cNvSpPr/>
      </dsp:nvSpPr>
      <dsp:spPr>
        <a:xfrm>
          <a:off x="1111767" y="2102633"/>
          <a:ext cx="10042920" cy="105131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progression</a:t>
          </a:r>
          <a:r>
            <a:rPr lang="en-GB" sz="2400" kern="1200" dirty="0" smtClean="0"/>
            <a:t> in the significant aspects of learning in each curriculum area</a:t>
          </a:r>
          <a:endParaRPr lang="en-GB" sz="2400" kern="1200" dirty="0"/>
        </a:p>
      </dsp:txBody>
      <dsp:txXfrm>
        <a:off x="1111767" y="2102633"/>
        <a:ext cx="10042920" cy="1051316"/>
      </dsp:txXfrm>
    </dsp:sp>
    <dsp:sp modelId="{7ACADDF4-5E0A-4ED6-AB7D-BFFBF7FA5F43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34468-2A60-4954-8378-3827540568B1}">
      <dsp:nvSpPr>
        <dsp:cNvPr id="0" name=""/>
        <dsp:cNvSpPr/>
      </dsp:nvSpPr>
      <dsp:spPr>
        <a:xfrm>
          <a:off x="729613" y="3679608"/>
          <a:ext cx="10425074" cy="105131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quality assurance and </a:t>
          </a:r>
          <a:r>
            <a:rPr lang="en-GB" sz="2400" b="1" kern="1200" dirty="0" smtClean="0"/>
            <a:t>moderation</a:t>
          </a:r>
          <a:r>
            <a:rPr lang="en-GB" sz="2400" kern="1200" dirty="0" smtClean="0"/>
            <a:t> activities and approaches to managing assessment</a:t>
          </a:r>
          <a:endParaRPr lang="en-GB" sz="2400" kern="1200" dirty="0"/>
        </a:p>
      </dsp:txBody>
      <dsp:txXfrm>
        <a:off x="729613" y="3679608"/>
        <a:ext cx="10425074" cy="1051316"/>
      </dsp:txXfrm>
    </dsp:sp>
    <dsp:sp modelId="{E7036BF9-1F46-4CF0-9426-26B53B26F178}">
      <dsp:nvSpPr>
        <dsp:cNvPr id="0" name=""/>
        <dsp:cNvSpPr/>
      </dsp:nvSpPr>
      <dsp:spPr>
        <a:xfrm>
          <a:off x="70687" y="3529244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9AFFB-AD87-4356-86E6-2955EC7C5D6E}">
      <dsp:nvSpPr>
        <dsp:cNvPr id="0" name=""/>
        <dsp:cNvSpPr/>
      </dsp:nvSpPr>
      <dsp:spPr>
        <a:xfrm>
          <a:off x="0" y="1241024"/>
          <a:ext cx="3690409" cy="2214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/>
            <a:t>A description of the </a:t>
          </a:r>
          <a:r>
            <a:rPr lang="en-GB" altLang="en-US" sz="2500" b="1" kern="1200" dirty="0" smtClean="0"/>
            <a:t>significant aspects of learning </a:t>
          </a:r>
          <a:r>
            <a:rPr lang="en-GB" altLang="en-US" sz="2500" kern="1200" dirty="0" smtClean="0"/>
            <a:t>within that area of the curriculum</a:t>
          </a:r>
          <a:endParaRPr lang="en-GB" sz="2500" kern="1200" dirty="0"/>
        </a:p>
      </dsp:txBody>
      <dsp:txXfrm>
        <a:off x="0" y="1241024"/>
        <a:ext cx="3690409" cy="2214246"/>
      </dsp:txXfrm>
    </dsp:sp>
    <dsp:sp modelId="{9DFCDF4A-707E-4435-865C-C9A4224C90A2}">
      <dsp:nvSpPr>
        <dsp:cNvPr id="0" name=""/>
        <dsp:cNvSpPr/>
      </dsp:nvSpPr>
      <dsp:spPr>
        <a:xfrm>
          <a:off x="4059451" y="1241024"/>
          <a:ext cx="3690409" cy="221424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/>
            <a:t>Information on </a:t>
          </a:r>
          <a:r>
            <a:rPr lang="en-GB" altLang="en-US" sz="2500" b="1" kern="1200" dirty="0" smtClean="0"/>
            <a:t>planning for progression</a:t>
          </a:r>
          <a:r>
            <a:rPr lang="en-GB" altLang="en-US" sz="2500" kern="1200" dirty="0" smtClean="0"/>
            <a:t> through curriculum levels, using breadth challenge and application</a:t>
          </a:r>
        </a:p>
      </dsp:txBody>
      <dsp:txXfrm>
        <a:off x="4059451" y="1241024"/>
        <a:ext cx="3690409" cy="2214246"/>
      </dsp:txXfrm>
    </dsp:sp>
    <dsp:sp modelId="{2498739B-DD3C-41FE-BC29-201EE1504A6E}">
      <dsp:nvSpPr>
        <dsp:cNvPr id="0" name=""/>
        <dsp:cNvSpPr/>
      </dsp:nvSpPr>
      <dsp:spPr>
        <a:xfrm>
          <a:off x="8118902" y="1168663"/>
          <a:ext cx="3690409" cy="221424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/>
            <a:t>An outline of what </a:t>
          </a:r>
          <a:r>
            <a:rPr lang="en-GB" altLang="en-US" sz="2500" b="1" kern="1200" dirty="0" smtClean="0"/>
            <a:t>breadth, challenge and application </a:t>
          </a:r>
          <a:r>
            <a:rPr lang="en-GB" altLang="en-US" sz="2500" kern="1200" dirty="0" smtClean="0"/>
            <a:t>look like within the area of the curriculum</a:t>
          </a:r>
        </a:p>
      </dsp:txBody>
      <dsp:txXfrm>
        <a:off x="8118902" y="1168663"/>
        <a:ext cx="3690409" cy="2214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348FC-F987-44A7-9A51-D0C29653A284}">
      <dsp:nvSpPr>
        <dsp:cNvPr id="0" name=""/>
        <dsp:cNvSpPr/>
      </dsp:nvSpPr>
      <dsp:spPr>
        <a:xfrm>
          <a:off x="90327" y="314918"/>
          <a:ext cx="5622108" cy="33732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3600" kern="1200" dirty="0" smtClean="0"/>
            <a:t>Describes </a:t>
          </a:r>
          <a:r>
            <a:rPr lang="en-GB" altLang="en-US" sz="3600" b="1" kern="1200" dirty="0" smtClean="0"/>
            <a:t>progression </a:t>
          </a:r>
          <a:r>
            <a:rPr lang="en-GB" altLang="en-US" sz="3600" kern="1200" dirty="0" smtClean="0"/>
            <a:t>within the significant aspects of learning </a:t>
          </a:r>
        </a:p>
      </dsp:txBody>
      <dsp:txXfrm>
        <a:off x="90327" y="314918"/>
        <a:ext cx="5622108" cy="3373265"/>
      </dsp:txXfrm>
    </dsp:sp>
    <dsp:sp modelId="{9005B138-4542-4E7E-850C-04A69F07C1AB}">
      <dsp:nvSpPr>
        <dsp:cNvPr id="0" name=""/>
        <dsp:cNvSpPr/>
      </dsp:nvSpPr>
      <dsp:spPr>
        <a:xfrm>
          <a:off x="6185761" y="157459"/>
          <a:ext cx="5622108" cy="337326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3600" kern="1200" dirty="0" smtClean="0"/>
            <a:t>Identifies for each level a </a:t>
          </a:r>
          <a:r>
            <a:rPr lang="en-GB" altLang="en-US" sz="3600" b="1" kern="1200" dirty="0" smtClean="0"/>
            <a:t>body of knowledge and understanding and related skills</a:t>
          </a:r>
          <a:r>
            <a:rPr lang="en-GB" altLang="en-US" sz="3600" kern="1200" dirty="0" smtClean="0"/>
            <a:t>, as detailed in the experiences and outcomes</a:t>
          </a:r>
        </a:p>
      </dsp:txBody>
      <dsp:txXfrm>
        <a:off x="6185761" y="157459"/>
        <a:ext cx="5622108" cy="337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F2DA1-5FBD-41DD-8C3E-CA3DC7FE7F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6C99FD2-5E47-4EFD-8D0C-B959824839B0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9E58F-0FBA-4F99-9764-914F9121A829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8D1B1B-9086-4D9F-94E1-4A588A7FDEEA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EDDB36-5C4B-4A33-8678-BEF87D51FAF7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899ED5-96FA-4763-9E47-A1307294267E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36868" name="Notes Placeholder 1"/>
          <p:cNvSpPr>
            <a:spLocks noGrp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en-US" altLang="en-US" sz="12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C9C8E41-A2AC-4967-B067-462CF2A607E1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37892" name="Notes Placeholder 1"/>
          <p:cNvSpPr>
            <a:spLocks noGrp="1"/>
          </p:cNvSpPr>
          <p:nvPr/>
        </p:nvSpPr>
        <p:spPr bwMode="auto">
          <a:xfrm>
            <a:off x="992188" y="3227388"/>
            <a:ext cx="79422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/>
          <a:p>
            <a:pPr>
              <a:spcBef>
                <a:spcPct val="30000"/>
              </a:spcBef>
            </a:pPr>
            <a:endParaRPr lang="en-US" altLang="en-US" sz="1200">
              <a:latin typeface="Calibri" pitchFamily="34" charset="0"/>
            </a:endParaRPr>
          </a:p>
        </p:txBody>
      </p:sp>
      <p:sp>
        <p:nvSpPr>
          <p:cNvPr id="37893" name="Notes Placeholder 1"/>
          <p:cNvSpPr>
            <a:spLocks noGrp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en-US" altLang="en-US" sz="120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085A7A-B112-4227-BA0D-61119D3BABA3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38916" name="Notes Placeholder 1"/>
          <p:cNvSpPr>
            <a:spLocks noGrp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en-US" altLang="en-US" sz="1200">
              <a:latin typeface="Calibri" pitchFamily="34" charset="0"/>
            </a:endParaRPr>
          </a:p>
        </p:txBody>
      </p:sp>
      <p:sp>
        <p:nvSpPr>
          <p:cNvPr id="38917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05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90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4122"/>
            <a:ext cx="5438775" cy="4468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30D09DD7-CAA6-4702-8A13-E857143CF031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22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CF7CA4-0536-4F25-BBC0-C4C41F453EDF}" type="slidenum">
              <a:rPr lang="en-GB" sz="1200" smtClean="0"/>
              <a:pPr eaLnBrk="1" hangingPunct="1"/>
              <a:t>33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61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98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13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FB6E-096F-462A-A804-AA9580E56485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FBD8-6865-4E18-B115-8780D00952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0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FBD8-6865-4E18-B115-8780D009522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66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educationscotland.gov.uk" TargetMode="Externa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2" y="2289451"/>
            <a:ext cx="10633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ABB5"/>
                </a:solidFill>
              </a:rPr>
              <a:t>Edinburgh Learning Festival May 2015</a:t>
            </a:r>
          </a:p>
          <a:p>
            <a:r>
              <a:rPr lang="en-GB" sz="3200" b="1" dirty="0" smtClean="0">
                <a:solidFill>
                  <a:srgbClr val="00ABB5"/>
                </a:solidFill>
              </a:rPr>
              <a:t>The Broad General Education – From Good to Great</a:t>
            </a:r>
          </a:p>
          <a:p>
            <a:r>
              <a:rPr lang="en-GB" sz="2400" b="1" dirty="0" smtClean="0">
                <a:solidFill>
                  <a:srgbClr val="00ABB5"/>
                </a:solidFill>
              </a:rPr>
              <a:t>Planning, documenting and communicating progress of a young person’s individual learning </a:t>
            </a:r>
            <a:r>
              <a:rPr lang="en-GB" sz="2400" b="1" dirty="0">
                <a:solidFill>
                  <a:srgbClr val="00ABB5"/>
                </a:solidFill>
              </a:rPr>
              <a:t>j</a:t>
            </a:r>
            <a:r>
              <a:rPr lang="en-GB" sz="2400" b="1" dirty="0" smtClean="0">
                <a:solidFill>
                  <a:srgbClr val="00ABB5"/>
                </a:solidFill>
              </a:rPr>
              <a:t>ourney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58157" y="4529314"/>
            <a:ext cx="1063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B3D236"/>
                </a:solidFill>
              </a:rPr>
              <a:t>Carol McDonald HMI</a:t>
            </a:r>
            <a:endParaRPr lang="en-US" sz="2000" b="1" dirty="0">
              <a:solidFill>
                <a:srgbClr val="B3D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1972" y="762000"/>
            <a:ext cx="46474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601" y="1515070"/>
            <a:ext cx="89407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Progression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800" y="2667000"/>
            <a:ext cx="10668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Progression</a:t>
            </a:r>
          </a:p>
        </p:txBody>
      </p:sp>
    </p:spTree>
    <p:extLst>
      <p:ext uri="{BB962C8B-B14F-4D97-AF65-F5344CB8AC3E}">
        <p14:creationId xmlns:p14="http://schemas.microsoft.com/office/powerpoint/2010/main" val="30572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Rationale for your curriculum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56" y="1315722"/>
            <a:ext cx="10521292" cy="3498739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800" b="1" dirty="0" smtClean="0"/>
              <a:t>What is the rationale for your curriculum?</a:t>
            </a:r>
            <a:endParaRPr lang="en-GB" sz="2800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dirty="0" smtClean="0"/>
              <a:t>How has the rationale informed the design of the curriculum?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dirty="0" smtClean="0"/>
              <a:t>Is there a shared understanding of, and commitment to, the rationale across the school and community?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dirty="0" smtClean="0"/>
              <a:t>What are you trying to achieve through the curriculum design?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dirty="0" smtClean="0"/>
              <a:t>To what extent are the courses and programmes across the curriculum in line with the rationale?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dirty="0" smtClean="0"/>
              <a:t>Is the curriculum supporting all children and young people to progress across their learning and achieve as highly as possible?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QI 5.1 The Curriculum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20" y="1740054"/>
            <a:ext cx="10817923" cy="3702050"/>
          </a:xfrm>
        </p:spPr>
        <p:txBody>
          <a:bodyPr/>
          <a:lstStyle/>
          <a:p>
            <a:r>
              <a:rPr lang="en-GB" sz="3200" b="1" dirty="0" smtClean="0"/>
              <a:t>Evaluating the curriculum</a:t>
            </a:r>
          </a:p>
          <a:p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rationale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meeting the needs of young people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progression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literacy, numeracy, health and wellbeing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assessment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9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D05BB-C5F3-423B-87A7-45B5AE7963B8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3" y="1197430"/>
            <a:ext cx="8506884" cy="4928740"/>
          </a:xfrm>
          <a:noFill/>
        </p:spPr>
      </p:pic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644979" y="394835"/>
            <a:ext cx="10836972" cy="711200"/>
          </a:xfrm>
        </p:spPr>
        <p:txBody>
          <a:bodyPr/>
          <a:lstStyle/>
          <a:p>
            <a:pPr eaLnBrk="1" hangingPunct="1"/>
            <a:r>
              <a:rPr lang="en-GB" sz="4400" dirty="0" smtClean="0"/>
              <a:t>Evaluating</a:t>
            </a:r>
            <a:r>
              <a:rPr lang="en-GB" dirty="0" smtClean="0"/>
              <a:t>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840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8"/>
            <a:ext cx="11049507" cy="867523"/>
          </a:xfrm>
          <a:ln>
            <a:noFill/>
          </a:ln>
        </p:spPr>
        <p:txBody>
          <a:bodyPr/>
          <a:lstStyle/>
          <a:p>
            <a:r>
              <a:rPr lang="en-GB" altLang="en-US" sz="3200" dirty="0" smtClean="0"/>
              <a:t>tracking </a:t>
            </a:r>
            <a:r>
              <a:rPr lang="en-GB" altLang="en-US" sz="3200" dirty="0"/>
              <a:t>and </a:t>
            </a:r>
            <a:r>
              <a:rPr lang="en-GB" altLang="en-US" sz="3200" dirty="0" smtClean="0"/>
              <a:t>monitoring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533832"/>
            <a:ext cx="11127847" cy="4483510"/>
          </a:xfrm>
        </p:spPr>
        <p:txBody>
          <a:bodyPr/>
          <a:lstStyle/>
          <a:p>
            <a:pPr>
              <a:defRPr/>
            </a:pPr>
            <a:r>
              <a:rPr lang="en-GB" sz="3200" b="1" dirty="0">
                <a:solidFill>
                  <a:srgbClr val="002060"/>
                </a:solidFill>
              </a:rPr>
              <a:t>Why?</a:t>
            </a:r>
          </a:p>
          <a:p>
            <a:pPr>
              <a:defRPr/>
            </a:pPr>
            <a:r>
              <a:rPr lang="en-GB" sz="3200" b="1" dirty="0">
                <a:solidFill>
                  <a:srgbClr val="002060"/>
                </a:solidFill>
              </a:rPr>
              <a:t>What?</a:t>
            </a:r>
          </a:p>
          <a:p>
            <a:pPr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2060"/>
                </a:solidFill>
              </a:rPr>
              <a:t>Analysis and intervention to support every young </a:t>
            </a:r>
            <a:r>
              <a:rPr lang="en-GB" sz="2400" b="1" dirty="0" smtClean="0">
                <a:solidFill>
                  <a:srgbClr val="002060"/>
                </a:solidFill>
              </a:rPr>
              <a:t>person </a:t>
            </a:r>
            <a:r>
              <a:rPr lang="en-GB" sz="2400" b="1" dirty="0">
                <a:solidFill>
                  <a:srgbClr val="002060"/>
                </a:solidFill>
              </a:rPr>
              <a:t>make the best possible progress based on a range of assessment evidence.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2060"/>
                </a:solidFill>
              </a:rPr>
              <a:t>Gathering of data at a </a:t>
            </a:r>
            <a:r>
              <a:rPr lang="en-GB" sz="2400" b="1" dirty="0" smtClean="0">
                <a:solidFill>
                  <a:srgbClr val="002060"/>
                </a:solidFill>
              </a:rPr>
              <a:t>school / faculty </a:t>
            </a:r>
            <a:r>
              <a:rPr lang="en-GB" sz="2400" b="1" dirty="0">
                <a:solidFill>
                  <a:srgbClr val="002060"/>
                </a:solidFill>
              </a:rPr>
              <a:t>school level </a:t>
            </a:r>
            <a:r>
              <a:rPr lang="en-GB" sz="2400" b="1" dirty="0" smtClean="0">
                <a:solidFill>
                  <a:srgbClr val="002060"/>
                </a:solidFill>
              </a:rPr>
              <a:t>to inform improvements….to the curriculum…to progression pathways…to meeting the needs of all learners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11617" r="5858" b="4276"/>
          <a:stretch>
            <a:fillRect/>
          </a:stretch>
        </p:blipFill>
        <p:spPr bwMode="auto">
          <a:xfrm>
            <a:off x="10032286" y="179115"/>
            <a:ext cx="2057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Inspection Advice Note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498739"/>
          </a:xfrm>
        </p:spPr>
        <p:txBody>
          <a:bodyPr/>
          <a:lstStyle/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/>
              <a:t>Schools use a range of approaches to monitor and evaluate the impact of curriculum change in the </a:t>
            </a:r>
            <a:r>
              <a:rPr lang="en-GB" sz="2800" b="1" dirty="0" err="1" smtClean="0"/>
              <a:t>BGE</a:t>
            </a:r>
            <a:r>
              <a:rPr lang="en-GB" sz="2800" b="1" dirty="0" smtClean="0"/>
              <a:t> and the senior phase to inform on-going improvements to provision.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/>
              <a:t>Schools and other settings are further developing approaches to monitoring and tracking learners’ progress and achievement in the </a:t>
            </a:r>
            <a:r>
              <a:rPr lang="en-GB" sz="2800" b="1" dirty="0" err="1" smtClean="0"/>
              <a:t>BGE</a:t>
            </a:r>
            <a:r>
              <a:rPr lang="en-GB" sz="2800" b="1" dirty="0" smtClean="0"/>
              <a:t> to provide robust evidence of standards of achievement across all curriculum areas and trends over time……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sz="2400" b="1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1085850" lvl="1" indent="-342900"/>
            <a:r>
              <a:rPr lang="en-GB" dirty="0" smtClean="0"/>
              <a:t>.</a:t>
            </a:r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/>
          <a:stretch>
            <a:fillRect/>
          </a:stretch>
        </p:blipFill>
        <p:spPr>
          <a:xfrm>
            <a:off x="1524425" y="424815"/>
            <a:ext cx="8310033" cy="5543550"/>
          </a:xfrm>
        </p:spPr>
      </p:pic>
    </p:spTree>
    <p:extLst>
      <p:ext uri="{BB962C8B-B14F-4D97-AF65-F5344CB8AC3E}">
        <p14:creationId xmlns:p14="http://schemas.microsoft.com/office/powerpoint/2010/main" val="35888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19075"/>
            <a:ext cx="10668000" cy="711200"/>
          </a:xfrm>
        </p:spPr>
        <p:txBody>
          <a:bodyPr/>
          <a:lstStyle/>
          <a:p>
            <a:r>
              <a:rPr lang="en-GB" altLang="en-US" sz="3600" dirty="0" smtClean="0"/>
              <a:t>your school assessment strategy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914400" y="1066801"/>
            <a:ext cx="9916584" cy="432911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Shared understanding of assessment in your school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purpose </a:t>
            </a:r>
            <a:r>
              <a:rPr lang="en-GB" altLang="en-US" sz="2800" b="1" dirty="0">
                <a:solidFill>
                  <a:srgbClr val="002060"/>
                </a:solidFill>
              </a:rPr>
              <a:t>and principles </a:t>
            </a:r>
            <a:endParaRPr lang="en-GB" altLang="en-US" sz="28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>
                <a:solidFill>
                  <a:srgbClr val="002060"/>
                </a:solidFill>
              </a:rPr>
              <a:t>l</a:t>
            </a:r>
            <a:r>
              <a:rPr lang="en-GB" altLang="en-US" sz="2800" b="1" dirty="0" smtClean="0">
                <a:solidFill>
                  <a:srgbClr val="002060"/>
                </a:solidFill>
              </a:rPr>
              <a:t>anguage of assessment and progress</a:t>
            </a:r>
          </a:p>
          <a:p>
            <a:pPr marL="1200150" lvl="1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professional discussions</a:t>
            </a:r>
          </a:p>
          <a:p>
            <a:pPr marL="1200150" lvl="1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with children </a:t>
            </a:r>
            <a:r>
              <a:rPr lang="en-GB" altLang="en-US" sz="2800" b="1" dirty="0">
                <a:solidFill>
                  <a:srgbClr val="002060"/>
                </a:solidFill>
              </a:rPr>
              <a:t>and young people </a:t>
            </a:r>
            <a:endParaRPr lang="en-GB" altLang="en-US" sz="28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range </a:t>
            </a:r>
            <a:r>
              <a:rPr lang="en-GB" altLang="en-US" sz="2800" b="1" dirty="0">
                <a:solidFill>
                  <a:srgbClr val="002060"/>
                </a:solidFill>
              </a:rPr>
              <a:t>of assessment methods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arrangements </a:t>
            </a:r>
            <a:r>
              <a:rPr lang="en-GB" altLang="en-US" sz="2800" b="1" dirty="0">
                <a:solidFill>
                  <a:srgbClr val="002060"/>
                </a:solidFill>
              </a:rPr>
              <a:t>for </a:t>
            </a:r>
            <a:r>
              <a:rPr lang="en-GB" altLang="en-US" sz="2800" b="1" dirty="0" smtClean="0">
                <a:solidFill>
                  <a:srgbClr val="002060"/>
                </a:solidFill>
              </a:rPr>
              <a:t>moderation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Valid; reliable; robust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 smtClean="0">
                <a:solidFill>
                  <a:srgbClr val="002060"/>
                </a:solidFill>
              </a:rPr>
              <a:t>arrangements </a:t>
            </a:r>
            <a:r>
              <a:rPr lang="en-GB" altLang="en-US" sz="2800" b="1" dirty="0">
                <a:solidFill>
                  <a:srgbClr val="002060"/>
                </a:solidFill>
              </a:rPr>
              <a:t>for tracking and improving </a:t>
            </a:r>
            <a:r>
              <a:rPr lang="en-GB" altLang="en-US" sz="2800" b="1" dirty="0" smtClean="0">
                <a:solidFill>
                  <a:srgbClr val="002060"/>
                </a:solidFill>
              </a:rPr>
              <a:t>young people’s </a:t>
            </a:r>
            <a:r>
              <a:rPr lang="en-GB" altLang="en-US" sz="2800" b="1" dirty="0">
                <a:solidFill>
                  <a:srgbClr val="002060"/>
                </a:solidFill>
              </a:rPr>
              <a:t>progress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altLang="en-US" sz="2800" b="1" dirty="0">
                <a:solidFill>
                  <a:srgbClr val="002060"/>
                </a:solidFill>
              </a:rPr>
              <a:t>r</a:t>
            </a:r>
            <a:r>
              <a:rPr lang="en-GB" altLang="en-US" sz="2800" b="1" dirty="0" smtClean="0">
                <a:solidFill>
                  <a:srgbClr val="002060"/>
                </a:solidFill>
              </a:rPr>
              <a:t>eporting</a:t>
            </a:r>
            <a:r>
              <a:rPr lang="en-GB" altLang="en-US" sz="2800" b="1" dirty="0">
                <a:solidFill>
                  <a:srgbClr val="002060"/>
                </a:solidFill>
              </a:rPr>
              <a:t>, recognising achievement, profiling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11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552450"/>
            <a:ext cx="12048067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20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549476"/>
              </p:ext>
            </p:extLst>
          </p:nvPr>
        </p:nvGraphicFramePr>
        <p:xfrm>
          <a:off x="431371" y="620688"/>
          <a:ext cx="1122722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43933" y="115889"/>
            <a:ext cx="10972800" cy="649287"/>
          </a:xfrm>
        </p:spPr>
        <p:txBody>
          <a:bodyPr/>
          <a:lstStyle/>
          <a:p>
            <a:r>
              <a:rPr lang="en-GB" altLang="en-US" sz="2400" smtClean="0"/>
              <a:t>Purpose of the Professional Learning Resource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084" y="1300482"/>
            <a:ext cx="16319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4" y="4449618"/>
            <a:ext cx="16319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88" y="2800351"/>
            <a:ext cx="16319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4299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692" y="1975292"/>
            <a:ext cx="10633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Have we realised our vision for the </a:t>
            </a:r>
            <a:r>
              <a:rPr lang="en-GB" sz="3600" b="1" dirty="0" err="1" smtClean="0">
                <a:solidFill>
                  <a:srgbClr val="00ABB5"/>
                </a:solidFill>
              </a:rPr>
              <a:t>BGE</a:t>
            </a:r>
            <a:r>
              <a:rPr lang="en-GB" sz="3600" b="1" dirty="0" smtClean="0">
                <a:solidFill>
                  <a:srgbClr val="00ABB5"/>
                </a:solidFill>
              </a:rPr>
              <a:t>?</a:t>
            </a:r>
          </a:p>
          <a:p>
            <a:r>
              <a:rPr lang="en-GB" sz="3600" b="1" dirty="0" smtClean="0">
                <a:solidFill>
                  <a:srgbClr val="00ABB5"/>
                </a:solidFill>
              </a:rPr>
              <a:t>Is the design providing all children and young people with suitably challenging progression pathways?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41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6689">
            <a:off x="1928284" y="2781300"/>
            <a:ext cx="3850216" cy="3589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3933" y="115888"/>
            <a:ext cx="10972800" cy="711200"/>
          </a:xfrm>
        </p:spPr>
        <p:txBody>
          <a:bodyPr/>
          <a:lstStyle/>
          <a:p>
            <a:r>
              <a:rPr lang="en-GB" altLang="en-US" sz="2400" smtClean="0"/>
              <a:t>Curriculum Papers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2688" y="827088"/>
          <a:ext cx="118093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0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3933" y="115888"/>
            <a:ext cx="10972800" cy="711200"/>
          </a:xfrm>
        </p:spPr>
        <p:txBody>
          <a:bodyPr/>
          <a:lstStyle/>
          <a:p>
            <a:r>
              <a:rPr lang="en-GB" altLang="en-US" sz="2400" smtClean="0"/>
              <a:t>Progression Frameworks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66751" y="1541463"/>
            <a:ext cx="10972800" cy="37020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GB" altLang="en-US" sz="2400" smtClean="0"/>
          </a:p>
          <a:p>
            <a:pPr>
              <a:buFont typeface="Wingdings" pitchFamily="2" charset="2"/>
              <a:buChar char="Ø"/>
            </a:pPr>
            <a:endParaRPr lang="en-GB" altLang="en-US" sz="2400" smtClean="0"/>
          </a:p>
          <a:p>
            <a:pPr>
              <a:buFontTx/>
              <a:buChar char="•"/>
            </a:pPr>
            <a:endParaRPr lang="en-GB" altLang="en-US" sz="240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8837550"/>
              </p:ext>
            </p:extLst>
          </p:nvPr>
        </p:nvGraphicFramePr>
        <p:xfrm>
          <a:off x="143339" y="375919"/>
          <a:ext cx="1180931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>
            <a:fillRect/>
          </a:stretch>
        </p:blipFill>
        <p:spPr bwMode="auto">
          <a:xfrm>
            <a:off x="2927351" y="3392489"/>
            <a:ext cx="5856816" cy="3000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225157"/>
            <a:ext cx="12303237" cy="1649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17" y="373449"/>
            <a:ext cx="11049507" cy="782320"/>
          </a:xfrm>
        </p:spPr>
        <p:txBody>
          <a:bodyPr/>
          <a:lstStyle/>
          <a:p>
            <a:r>
              <a:rPr lang="en-GB" altLang="en-US" sz="3200" dirty="0"/>
              <a:t>Using data to support improvement</a:t>
            </a:r>
            <a:br>
              <a:rPr lang="en-GB" altLang="en-US" sz="3200" dirty="0"/>
            </a:br>
            <a:r>
              <a:rPr lang="en-GB" altLang="en-US" sz="3200" dirty="0"/>
              <a:t>Whole school level - internal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95" y="1396310"/>
            <a:ext cx="11042609" cy="4653512"/>
          </a:xfrm>
        </p:spPr>
        <p:txBody>
          <a:bodyPr/>
          <a:lstStyle/>
          <a:p>
            <a:r>
              <a:rPr lang="en-GB" altLang="en-US" sz="3200" dirty="0" err="1"/>
              <a:t>SIMD</a:t>
            </a:r>
            <a:r>
              <a:rPr lang="en-GB" altLang="en-US" sz="3200" dirty="0"/>
              <a:t> profile -  individual, cohort &amp; whole school level</a:t>
            </a:r>
          </a:p>
          <a:p>
            <a:r>
              <a:rPr lang="en-GB" altLang="en-US" sz="3200" dirty="0" smtClean="0"/>
              <a:t>Raising Attainment </a:t>
            </a:r>
            <a:r>
              <a:rPr lang="en-GB" altLang="en-US" sz="3200" dirty="0"/>
              <a:t>&amp; </a:t>
            </a:r>
            <a:r>
              <a:rPr lang="en-GB" altLang="en-US" sz="3200" dirty="0" smtClean="0"/>
              <a:t>Achievement </a:t>
            </a:r>
            <a:endParaRPr lang="en-GB" alt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3200" dirty="0" smtClean="0"/>
              <a:t>-groups </a:t>
            </a:r>
            <a:r>
              <a:rPr lang="en-GB" altLang="en-US" sz="3200" dirty="0"/>
              <a:t>of learners </a:t>
            </a:r>
            <a:r>
              <a:rPr lang="en-GB" altLang="en-US" sz="3200" dirty="0" smtClean="0"/>
              <a:t>e.g. </a:t>
            </a:r>
            <a:r>
              <a:rPr lang="en-GB" altLang="en-US" sz="3200" dirty="0" err="1" smtClean="0"/>
              <a:t>ASN</a:t>
            </a:r>
            <a:r>
              <a:rPr lang="en-GB" altLang="en-US" sz="3200" dirty="0" smtClean="0"/>
              <a:t>/LAC/</a:t>
            </a:r>
            <a:r>
              <a:rPr lang="en-GB" altLang="en-US" sz="3200" dirty="0" err="1" smtClean="0"/>
              <a:t>SIMD</a:t>
            </a:r>
            <a:r>
              <a:rPr lang="en-GB" altLang="en-US" sz="3200" dirty="0" smtClean="0"/>
              <a:t>/lowest attaining 20%/middle attaining 60%/highest attaining 20</a:t>
            </a:r>
            <a:r>
              <a:rPr lang="en-GB" altLang="en-US" sz="3200" dirty="0" smtClean="0"/>
              <a:t>%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3200" dirty="0" smtClean="0"/>
              <a:t>“closing the gap”</a:t>
            </a:r>
            <a:endParaRPr lang="en-GB" altLang="en-US" sz="3200" dirty="0"/>
          </a:p>
          <a:p>
            <a:r>
              <a:rPr lang="en-GB" altLang="en-US" sz="3200" dirty="0" smtClean="0">
                <a:solidFill>
                  <a:srgbClr val="FF0000"/>
                </a:solidFill>
              </a:rPr>
              <a:t>Predicted </a:t>
            </a:r>
            <a:r>
              <a:rPr lang="en-GB" altLang="en-US" sz="3200" dirty="0">
                <a:solidFill>
                  <a:srgbClr val="FF0000"/>
                </a:solidFill>
              </a:rPr>
              <a:t>to actual attainment </a:t>
            </a:r>
            <a:r>
              <a:rPr lang="en-GB" altLang="en-US" sz="3200" dirty="0"/>
              <a:t>based on progression pathways </a:t>
            </a:r>
            <a:endParaRPr lang="en-GB" altLang="en-US" sz="3200" dirty="0" smtClean="0"/>
          </a:p>
          <a:p>
            <a:pPr lvl="1"/>
            <a:r>
              <a:rPr lang="en-GB" altLang="en-US" sz="3200" dirty="0" smtClean="0"/>
              <a:t>in secondary  course awards, </a:t>
            </a:r>
            <a:r>
              <a:rPr lang="en-GB" altLang="en-US" sz="3200" dirty="0"/>
              <a:t>units only, </a:t>
            </a:r>
            <a:r>
              <a:rPr lang="en-GB" altLang="en-US" sz="3200" dirty="0" smtClean="0"/>
              <a:t>“by-pass” </a:t>
            </a:r>
            <a:endParaRPr lang="en-GB" altLang="en-US" sz="3200" dirty="0"/>
          </a:p>
          <a:p>
            <a:pPr marL="0" indent="0">
              <a:buClr>
                <a:srgbClr val="00ABB5"/>
              </a:buClr>
              <a:buNone/>
            </a:pPr>
            <a:endParaRPr lang="en-GB" dirty="0" smtClean="0"/>
          </a:p>
          <a:p>
            <a:pPr marL="0" indent="0">
              <a:buClr>
                <a:srgbClr val="00ABB5"/>
              </a:buClr>
              <a:buNone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334000"/>
            <a:ext cx="12303237" cy="154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Supporting improvement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1" y="1507451"/>
            <a:ext cx="10521292" cy="3498739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600" dirty="0"/>
              <a:t>What evidence do you have that school improvement policies and procedures have resulted in raised attainment and achievement?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600" dirty="0"/>
              <a:t>What evidence do you have of the extent to which the curriculum supports </a:t>
            </a:r>
            <a:r>
              <a:rPr lang="en-GB" sz="3600" b="1" dirty="0"/>
              <a:t>all</a:t>
            </a:r>
            <a:r>
              <a:rPr lang="en-GB" sz="3600" dirty="0"/>
              <a:t> young people to achieve as highly as they can?</a:t>
            </a:r>
          </a:p>
          <a:p>
            <a:pPr marL="0" indent="0">
              <a:buClr>
                <a:srgbClr val="00ABB5"/>
              </a:buCl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41" y="539916"/>
            <a:ext cx="11049507" cy="782320"/>
          </a:xfrm>
        </p:spPr>
        <p:txBody>
          <a:bodyPr/>
          <a:lstStyle/>
          <a:p>
            <a:r>
              <a:rPr lang="en-GB" dirty="0"/>
              <a:t>The learner at the culmination of the BGE?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1" y="1507451"/>
            <a:ext cx="10521292" cy="3498739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Does the curriculum design provide progression routes which enable all children and young people to achieve/ attain as highly as possible?</a:t>
            </a:r>
          </a:p>
          <a:p>
            <a:pPr lvl="2">
              <a:buFont typeface="Arial" pitchFamily="34" charset="0"/>
              <a:buChar char="•"/>
            </a:pPr>
            <a:r>
              <a:rPr lang="en-GB" sz="2800" b="1" dirty="0" smtClean="0"/>
              <a:t>the </a:t>
            </a:r>
            <a:r>
              <a:rPr lang="en-GB" sz="2800" b="1" dirty="0"/>
              <a:t>courses and programmes in the </a:t>
            </a:r>
            <a:r>
              <a:rPr lang="en-GB" sz="2800" b="1" dirty="0" err="1"/>
              <a:t>BGE</a:t>
            </a:r>
            <a:r>
              <a:rPr lang="en-GB" sz="2800" b="1" dirty="0"/>
              <a:t> </a:t>
            </a:r>
            <a:r>
              <a:rPr lang="en-GB" sz="2800" b="1" dirty="0" smtClean="0"/>
              <a:t>from 3 - 15</a:t>
            </a:r>
            <a:endParaRPr lang="en-GB" sz="2800" b="1" dirty="0"/>
          </a:p>
          <a:p>
            <a:pPr lvl="2">
              <a:buFont typeface="Arial" pitchFamily="34" charset="0"/>
              <a:buChar char="•"/>
            </a:pPr>
            <a:r>
              <a:rPr lang="en-GB" sz="2800" b="1" dirty="0" smtClean="0"/>
              <a:t>Knowledge</a:t>
            </a:r>
            <a:r>
              <a:rPr lang="en-GB" sz="2800" b="1" dirty="0"/>
              <a:t>, skills, attributes</a:t>
            </a:r>
          </a:p>
          <a:p>
            <a:pPr lvl="2">
              <a:buFont typeface="Arial" pitchFamily="34" charset="0"/>
              <a:buChar char="•"/>
            </a:pPr>
            <a:r>
              <a:rPr lang="en-GB" sz="2800" b="1" dirty="0"/>
              <a:t>Readiness for </a:t>
            </a:r>
            <a:r>
              <a:rPr lang="en-GB" sz="2800" b="1" dirty="0" smtClean="0"/>
              <a:t> next steps</a:t>
            </a:r>
            <a:endParaRPr lang="en-GB" sz="2800" b="1" dirty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51" y="3520795"/>
            <a:ext cx="1485900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1" y="549275"/>
            <a:ext cx="5543551" cy="711200"/>
          </a:xfrm>
        </p:spPr>
        <p:txBody>
          <a:bodyPr/>
          <a:lstStyle/>
          <a:p>
            <a:r>
              <a:rPr lang="en-US" sz="3400" dirty="0" smtClean="0">
                <a:latin typeface="Comic Sans MS" pitchFamily="66" charset="0"/>
              </a:rPr>
              <a:t>Future attributes</a:t>
            </a:r>
            <a:endParaRPr lang="en-GB" sz="3400" dirty="0" smtClean="0"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2901" y="1484313"/>
            <a:ext cx="6235700" cy="3702050"/>
          </a:xfrm>
        </p:spPr>
        <p:txBody>
          <a:bodyPr/>
          <a:lstStyle/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Innovative and creative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Able to cross boundaries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Adaptable and flexible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Analytical and critical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Problem solving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Self management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  <a:cs typeface="Lucida Sans Unicode" pitchFamily="34" charset="0"/>
              </a:rPr>
              <a:t>Technologically literate</a:t>
            </a:r>
          </a:p>
          <a:p>
            <a:pPr>
              <a:lnSpc>
                <a:spcPct val="80000"/>
              </a:lnSpc>
            </a:pPr>
            <a:endParaRPr lang="en-GB" sz="1400" b="1" dirty="0" smtClean="0">
              <a:ea typeface="ＭＳ Ｐゴシック" pitchFamily="34" charset="-128"/>
              <a:cs typeface="Lucida Sans Unicode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33375"/>
            <a:ext cx="470746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4418" y="5013326"/>
            <a:ext cx="460798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Foresight: The World in 2020</a:t>
            </a:r>
          </a:p>
        </p:txBody>
      </p:sp>
    </p:spTree>
    <p:extLst>
      <p:ext uri="{BB962C8B-B14F-4D97-AF65-F5344CB8AC3E}">
        <p14:creationId xmlns:p14="http://schemas.microsoft.com/office/powerpoint/2010/main" val="13096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/>
              <a:t>Leadership role of the head teacher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4321439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800" b="1" dirty="0" smtClean="0"/>
              <a:t>The </a:t>
            </a:r>
            <a:r>
              <a:rPr lang="en-GB" sz="2800" b="1" dirty="0"/>
              <a:t>Head Teacher acts as the leading professional in a school and an officer of the local authority.  The Head Teacher also plays a pivotal role within the broader children’s services network. </a:t>
            </a:r>
            <a:endParaRPr lang="en-GB" sz="2800" b="1" dirty="0" smtClean="0"/>
          </a:p>
          <a:p>
            <a:pPr>
              <a:buClr>
                <a:srgbClr val="00ABB5"/>
              </a:buClr>
            </a:pPr>
            <a:r>
              <a:rPr lang="en-GB" sz="2800" b="1" dirty="0" smtClean="0"/>
              <a:t>Head teachers lead the whole school community in order to establish, sustain and enhance a positive ethos and culture of learning through which every learner is able to learn effectively and achieve their potential</a:t>
            </a:r>
            <a:endParaRPr lang="en-GB" sz="2800" b="1" dirty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r>
              <a:rPr lang="en-GB" b="1" dirty="0" smtClean="0"/>
              <a:t>The Standards for Leadership and Management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/>
              <a:t>Building a culture of self-improvement within your school</a:t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1" y="1507451"/>
            <a:ext cx="10521292" cy="3498739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sz="2800" dirty="0" smtClean="0"/>
          </a:p>
          <a:p>
            <a:r>
              <a:rPr lang="en-GB" sz="2800" dirty="0"/>
              <a:t>‘Headteachers are accountable for ensuring that the context and culture is set for others to lead effectively and that there is a clear and agreed focus on self-evaluation and improvement.’ </a:t>
            </a:r>
            <a:r>
              <a:rPr lang="en-GB" sz="2800" dirty="0" err="1"/>
              <a:t>SCEL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is your role in mobilising, enabling and supporting others to develop and follow through on strategies for achieving change?</a:t>
            </a:r>
          </a:p>
          <a:p>
            <a:pPr>
              <a:buClr>
                <a:srgbClr val="00ABB5"/>
              </a:buClr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2639618" y="944794"/>
            <a:ext cx="6912767" cy="4932478"/>
          </a:xfrm>
          <a:prstGeom prst="donut">
            <a:avLst>
              <a:gd name="adj" fmla="val 6836"/>
            </a:avLst>
          </a:prstGeom>
          <a:solidFill>
            <a:srgbClr val="B23A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2400000"/>
            </a:lightRig>
          </a:scene3d>
          <a:sp3d prstMaterial="plastic"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79089" y="2561183"/>
            <a:ext cx="2317023" cy="1735634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  <a:effectLst>
            <a:outerShdw blurRad="44450" dist="50800" dir="72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3000000"/>
            </a:lightRig>
          </a:scene3d>
          <a:sp3d prstMaterial="plastic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0202" tIns="260202" rIns="260202" bIns="260202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dirty="0">
                <a:solidFill>
                  <a:prstClr val="white"/>
                </a:solidFill>
              </a:rPr>
              <a:t>BETTER LEARNING</a:t>
            </a:r>
          </a:p>
        </p:txBody>
      </p:sp>
      <p:sp>
        <p:nvSpPr>
          <p:cNvPr id="20" name="Circular Arrow 19"/>
          <p:cNvSpPr/>
          <p:nvPr/>
        </p:nvSpPr>
        <p:spPr>
          <a:xfrm rot="14941426">
            <a:off x="4285193" y="709614"/>
            <a:ext cx="2374900" cy="40322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7594" y="1397000"/>
            <a:ext cx="120199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applied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flexibly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local contexts</a:t>
            </a:r>
            <a:endParaRPr lang="en-GB" sz="1400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812" y="2963864"/>
            <a:ext cx="99892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evaluated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at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5598" y="4562475"/>
            <a:ext cx="151233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knowledge drawn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out 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‘what works’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8379" y="2960688"/>
            <a:ext cx="115461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spread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effectively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practitioners</a:t>
            </a:r>
          </a:p>
        </p:txBody>
      </p:sp>
      <p:grpSp>
        <p:nvGrpSpPr>
          <p:cNvPr id="13323" name="Group 20"/>
          <p:cNvGrpSpPr>
            <a:grpSpLocks/>
          </p:cNvGrpSpPr>
          <p:nvPr/>
        </p:nvGrpSpPr>
        <p:grpSpPr bwMode="auto">
          <a:xfrm>
            <a:off x="5994400" y="5281614"/>
            <a:ext cx="3750733" cy="1531937"/>
            <a:chOff x="4495250" y="5282227"/>
            <a:chExt cx="2813054" cy="1531149"/>
          </a:xfrm>
        </p:grpSpPr>
        <p:sp>
          <p:nvSpPr>
            <p:cNvPr id="19" name="Oval 18"/>
            <p:cNvSpPr/>
            <p:nvPr/>
          </p:nvSpPr>
          <p:spPr bwMode="auto">
            <a:xfrm>
              <a:off x="5363614" y="5832806"/>
              <a:ext cx="1944690" cy="9805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-108" charset="0"/>
                <a:buNone/>
                <a:defRPr/>
              </a:pPr>
              <a:endParaRPr lang="en-GB">
                <a:latin typeface="Arial" pitchFamily="-108" charset="0"/>
              </a:endParaRPr>
            </a:p>
          </p:txBody>
        </p:sp>
        <p:sp>
          <p:nvSpPr>
            <p:cNvPr id="28" name="Circular Arrow 27"/>
            <p:cNvSpPr/>
            <p:nvPr/>
          </p:nvSpPr>
          <p:spPr>
            <a:xfrm rot="10227264">
              <a:off x="4495250" y="5282227"/>
              <a:ext cx="866776" cy="1182079"/>
            </a:xfrm>
            <a:custGeom>
              <a:avLst/>
              <a:gdLst>
                <a:gd name="connsiteX0" fmla="*/ 1569576 w 2376264"/>
                <a:gd name="connsiteY0" fmla="*/ 243622 h 3024336"/>
                <a:gd name="connsiteX1" fmla="*/ 2202603 w 2376264"/>
                <a:gd name="connsiteY1" fmla="*/ 1214063 h 3024336"/>
                <a:gd name="connsiteX2" fmla="*/ 2349032 w 2376264"/>
                <a:gd name="connsiteY2" fmla="*/ 1214063 h 3024336"/>
                <a:gd name="connsiteX3" fmla="*/ 2079231 w 2376264"/>
                <a:gd name="connsiteY3" fmla="*/ 1512168 h 3024336"/>
                <a:gd name="connsiteX4" fmla="*/ 1754966 w 2376264"/>
                <a:gd name="connsiteY4" fmla="*/ 1214063 h 3024336"/>
                <a:gd name="connsiteX5" fmla="*/ 1901122 w 2376264"/>
                <a:gd name="connsiteY5" fmla="*/ 1214063 h 3024336"/>
                <a:gd name="connsiteX6" fmla="*/ 1482568 w 2376264"/>
                <a:gd name="connsiteY6" fmla="*/ 532977 h 3024336"/>
                <a:gd name="connsiteX7" fmla="*/ 1569576 w 2376264"/>
                <a:gd name="connsiteY7" fmla="*/ 243622 h 3024336"/>
                <a:gd name="connsiteX0" fmla="*/ 87008 w 866464"/>
                <a:gd name="connsiteY0" fmla="*/ 0 h 1268546"/>
                <a:gd name="connsiteX1" fmla="*/ 720035 w 866464"/>
                <a:gd name="connsiteY1" fmla="*/ 970441 h 1268546"/>
                <a:gd name="connsiteX2" fmla="*/ 866464 w 866464"/>
                <a:gd name="connsiteY2" fmla="*/ 970441 h 1268546"/>
                <a:gd name="connsiteX3" fmla="*/ 596663 w 866464"/>
                <a:gd name="connsiteY3" fmla="*/ 1268546 h 1268546"/>
                <a:gd name="connsiteX4" fmla="*/ 272398 w 866464"/>
                <a:gd name="connsiteY4" fmla="*/ 970441 h 1268546"/>
                <a:gd name="connsiteX5" fmla="*/ 418554 w 866464"/>
                <a:gd name="connsiteY5" fmla="*/ 970441 h 1268546"/>
                <a:gd name="connsiteX6" fmla="*/ 0 w 866464"/>
                <a:gd name="connsiteY6" fmla="*/ 289355 h 1268546"/>
                <a:gd name="connsiteX7" fmla="*/ 87008 w 866464"/>
                <a:gd name="connsiteY7" fmla="*/ 0 h 1268546"/>
                <a:gd name="connsiteX0" fmla="*/ 87008 w 866464"/>
                <a:gd name="connsiteY0" fmla="*/ 0 h 1268546"/>
                <a:gd name="connsiteX1" fmla="*/ 720035 w 866464"/>
                <a:gd name="connsiteY1" fmla="*/ 970441 h 1268546"/>
                <a:gd name="connsiteX2" fmla="*/ 866464 w 866464"/>
                <a:gd name="connsiteY2" fmla="*/ 970441 h 1268546"/>
                <a:gd name="connsiteX3" fmla="*/ 596663 w 866464"/>
                <a:gd name="connsiteY3" fmla="*/ 1268546 h 1268546"/>
                <a:gd name="connsiteX4" fmla="*/ 272398 w 866464"/>
                <a:gd name="connsiteY4" fmla="*/ 970441 h 1268546"/>
                <a:gd name="connsiteX5" fmla="*/ 418554 w 866464"/>
                <a:gd name="connsiteY5" fmla="*/ 970441 h 1268546"/>
                <a:gd name="connsiteX6" fmla="*/ 0 w 866464"/>
                <a:gd name="connsiteY6" fmla="*/ 289355 h 1268546"/>
                <a:gd name="connsiteX7" fmla="*/ 87008 w 866464"/>
                <a:gd name="connsiteY7" fmla="*/ 0 h 12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464" h="1268546">
                  <a:moveTo>
                    <a:pt x="87008" y="0"/>
                  </a:moveTo>
                  <a:cubicBezTo>
                    <a:pt x="480102" y="46838"/>
                    <a:pt x="644696" y="529330"/>
                    <a:pt x="720035" y="970441"/>
                  </a:cubicBezTo>
                  <a:lnTo>
                    <a:pt x="866464" y="970441"/>
                  </a:lnTo>
                  <a:lnTo>
                    <a:pt x="596663" y="1268546"/>
                  </a:lnTo>
                  <a:lnTo>
                    <a:pt x="272398" y="970441"/>
                  </a:lnTo>
                  <a:lnTo>
                    <a:pt x="418554" y="970441"/>
                  </a:lnTo>
                  <a:cubicBezTo>
                    <a:pt x="356686" y="665152"/>
                    <a:pt x="214816" y="242427"/>
                    <a:pt x="0" y="289355"/>
                  </a:cubicBezTo>
                  <a:lnTo>
                    <a:pt x="87008" y="0"/>
                  </a:lnTo>
                  <a:close/>
                </a:path>
              </a:pathLst>
            </a:custGeom>
            <a:gradFill>
              <a:gsLst>
                <a:gs pos="39000">
                  <a:srgbClr val="0070C0"/>
                </a:gs>
                <a:gs pos="86000">
                  <a:schemeClr val="bg1">
                    <a:lumMod val="85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79515" y="6093022"/>
              <a:ext cx="1581152" cy="523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>
                      <a:lumMod val="65000"/>
                    </a:schemeClr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external research and intelligence</a:t>
              </a:r>
              <a:endPara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695213" y="1146772"/>
            <a:ext cx="4801571" cy="225936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1327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Nationally shared aims and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885" y="374651"/>
            <a:ext cx="634576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The Virtuous Cycle of Improvement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27649" y="1628801"/>
            <a:ext cx="6345468" cy="40984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06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Core principles, experiences              and expected outcomes</a:t>
            </a:r>
            <a:endParaRPr lang="en-US" sz="2000" b="1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rot="4141426">
            <a:off x="5533232" y="2048670"/>
            <a:ext cx="2376488" cy="40322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9541426">
            <a:off x="3352800" y="2154239"/>
            <a:ext cx="3168651" cy="30241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20341426">
            <a:off x="5615518" y="1589089"/>
            <a:ext cx="3168649" cy="30241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06400" y="381000"/>
            <a:ext cx="10972800" cy="711200"/>
          </a:xfrm>
        </p:spPr>
        <p:txBody>
          <a:bodyPr/>
          <a:lstStyle/>
          <a:p>
            <a:r>
              <a:rPr lang="en-GB" smtClean="0">
                <a:solidFill>
                  <a:schemeClr val="accent1"/>
                </a:solidFill>
              </a:rPr>
              <a:t>The vision</a:t>
            </a:r>
            <a:endParaRPr lang="en-GB" smtClean="0"/>
          </a:p>
        </p:txBody>
      </p:sp>
      <p:sp>
        <p:nvSpPr>
          <p:cNvPr id="45059" name="Content Placeholder 1"/>
          <p:cNvSpPr>
            <a:spLocks noGrp="1"/>
          </p:cNvSpPr>
          <p:nvPr>
            <p:ph idx="4294967295"/>
          </p:nvPr>
        </p:nvSpPr>
        <p:spPr>
          <a:xfrm>
            <a:off x="429684" y="1414464"/>
            <a:ext cx="8930216" cy="3959225"/>
          </a:xfrm>
        </p:spPr>
        <p:txBody>
          <a:bodyPr/>
          <a:lstStyle/>
          <a:p>
            <a:r>
              <a:rPr lang="en-GB" sz="2800" b="1" i="1" smtClean="0">
                <a:solidFill>
                  <a:srgbClr val="009BAA"/>
                </a:solidFill>
              </a:rPr>
              <a:t>Learners in Scotland will progress in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one of the most effective education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systems in the world, renowned for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the ability of national and local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partners to work flexibly together to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achieve high quality and equitable </a:t>
            </a:r>
          </a:p>
          <a:p>
            <a:r>
              <a:rPr lang="en-GB" sz="2800" b="1" i="1" smtClean="0">
                <a:solidFill>
                  <a:srgbClr val="009BAA"/>
                </a:solidFill>
              </a:rPr>
              <a:t>outcomes for all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127000"/>
            <a:ext cx="23749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Learning Journey in Scotland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19" y="1821873"/>
            <a:ext cx="4689987" cy="407323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821873"/>
            <a:ext cx="4073236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School Improvement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83349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dirty="0" smtClean="0"/>
              <a:t>“</a:t>
            </a:r>
            <a:r>
              <a:rPr lang="en-GB" sz="2800" i="1" dirty="0" smtClean="0"/>
              <a:t>Each </a:t>
            </a:r>
            <a:r>
              <a:rPr lang="en-GB" sz="2800" i="1" dirty="0"/>
              <a:t>particular stage of the school improvement journey is associated with a unique set of interventions. This suggests that systems would do well to learn from those at a similar stage of the journey, rather than from those that are at significantly different </a:t>
            </a:r>
            <a:r>
              <a:rPr lang="en-GB" sz="2800" i="1" dirty="0" smtClean="0"/>
              <a:t>levels of </a:t>
            </a:r>
            <a:r>
              <a:rPr lang="en-GB" sz="2800" i="1" dirty="0"/>
              <a:t>performance. It also shows that</a:t>
            </a:r>
          </a:p>
          <a:p>
            <a:r>
              <a:rPr lang="en-GB" sz="2800" i="1" dirty="0"/>
              <a:t>systems cannot continue to </a:t>
            </a:r>
            <a:r>
              <a:rPr lang="en-GB" sz="2800" i="1" dirty="0" smtClean="0"/>
              <a:t>improve by </a:t>
            </a:r>
            <a:r>
              <a:rPr lang="en-GB" sz="2800" i="1" dirty="0"/>
              <a:t>simply doing more”</a:t>
            </a:r>
          </a:p>
          <a:p>
            <a:pPr algn="just"/>
            <a:endParaRPr lang="en-GB" sz="1600" dirty="0">
              <a:solidFill>
                <a:srgbClr val="C00000"/>
              </a:solidFill>
            </a:endParaRPr>
          </a:p>
          <a:p>
            <a:r>
              <a:rPr lang="en-GB" sz="1600" b="1" dirty="0">
                <a:solidFill>
                  <a:srgbClr val="C00000"/>
                </a:solidFill>
              </a:rPr>
              <a:t>How the World’s Most Improved School Systems 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Keep Getting Better,  </a:t>
            </a:r>
            <a:r>
              <a:rPr lang="en-GB" sz="1600" dirty="0">
                <a:solidFill>
                  <a:srgbClr val="C00000"/>
                </a:solidFill>
              </a:rPr>
              <a:t>McKinsey, 2010</a:t>
            </a:r>
            <a:endParaRPr lang="en-GB" sz="1600" i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School Improvement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83349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To change the school, change the everyday </a:t>
            </a:r>
            <a:r>
              <a:rPr lang="en-GB" altLang="en-US" sz="2800" b="1" dirty="0" smtClean="0"/>
              <a:t>preoccupations</a:t>
            </a:r>
            <a:endParaRPr lang="en-GB" altLang="en-US" sz="2800" b="1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 smtClean="0"/>
              <a:t>Struggling </a:t>
            </a:r>
            <a:r>
              <a:rPr lang="en-GB" altLang="en-US" sz="2800" b="1" dirty="0"/>
              <a:t>schools talk about Coping and Administering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/>
              <a:t>Good schools talk about Teachers </a:t>
            </a:r>
            <a:r>
              <a:rPr lang="en-GB" altLang="en-US" sz="2800" b="1" i="1" dirty="0"/>
              <a:t>and </a:t>
            </a:r>
            <a:r>
              <a:rPr lang="en-GB" altLang="en-US" sz="2800" b="1" dirty="0"/>
              <a:t>about Teaching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/>
              <a:t>Great schools talk about Learners </a:t>
            </a:r>
            <a:r>
              <a:rPr lang="en-GB" altLang="en-US" sz="2800" b="1" i="1" dirty="0"/>
              <a:t>and</a:t>
            </a:r>
            <a:r>
              <a:rPr lang="en-GB" altLang="en-US" sz="2800" b="1" dirty="0"/>
              <a:t> about Learning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/>
              <a:t>World Class schools talk about Re-inventing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Context is important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10521292" cy="3498739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sz="2600" b="1" dirty="0">
                <a:solidFill>
                  <a:schemeClr val="tx1"/>
                </a:solidFill>
                <a:cs typeface="Arial" panose="020B0604020202020204" pitchFamily="34" charset="0"/>
              </a:rPr>
              <a:t>Being successful in one context doesn’t guarantee success </a:t>
            </a:r>
            <a:r>
              <a:rPr lang="en-GB" sz="2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elsewhere.  The </a:t>
            </a:r>
            <a:r>
              <a:rPr lang="en-GB" sz="2600" b="1" dirty="0">
                <a:solidFill>
                  <a:schemeClr val="tx1"/>
                </a:solidFill>
                <a:cs typeface="Arial" panose="020B0604020202020204" pitchFamily="34" charset="0"/>
              </a:rPr>
              <a:t>same intervention may provide radically different outcomes at different points in a school’s </a:t>
            </a:r>
            <a:r>
              <a:rPr lang="en-GB" sz="2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journey.</a:t>
            </a:r>
            <a:endParaRPr lang="en-GB" sz="2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en-GB" sz="2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steps: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624417" y="1484313"/>
            <a:ext cx="10972800" cy="3960812"/>
          </a:xfrm>
        </p:spPr>
        <p:txBody>
          <a:bodyPr/>
          <a:lstStyle/>
          <a:p>
            <a:endParaRPr lang="en-GB" smtClean="0"/>
          </a:p>
          <a:p>
            <a:r>
              <a:rPr lang="en-GB" smtClean="0"/>
              <a:t>Further consultation through conversation days and stakeholder meetings.</a:t>
            </a:r>
          </a:p>
          <a:p>
            <a:endParaRPr lang="en-GB" smtClean="0"/>
          </a:p>
          <a:p>
            <a:r>
              <a:rPr lang="en-GB" smtClean="0"/>
              <a:t>No proposals will be published nor pilot conducted until the beginning of 2015 at the earliest.</a:t>
            </a:r>
          </a:p>
          <a:p>
            <a:endParaRPr lang="en-GB" smtClean="0"/>
          </a:p>
          <a:p>
            <a:r>
              <a:rPr lang="en-GB" smtClean="0"/>
              <a:t>All decisions informed through discussion with external reference group of all key stakeholders.</a:t>
            </a:r>
          </a:p>
          <a:p>
            <a:endParaRPr lang="en-GB" smtClean="0"/>
          </a:p>
          <a:p>
            <a:r>
              <a:rPr lang="en-GB" smtClean="0"/>
              <a:t>Planning for change over time, not a single large-scale change.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9525"/>
            <a:ext cx="12234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2734734" y="1125538"/>
            <a:ext cx="7778751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/>
              <a:t>How Good Is Our School?</a:t>
            </a:r>
          </a:p>
          <a:p>
            <a:pPr algn="ctr"/>
            <a:r>
              <a:rPr lang="en-GB" sz="3200" b="1"/>
              <a:t>The Next Generation</a:t>
            </a:r>
            <a:br>
              <a:rPr lang="en-GB" sz="3200" b="1"/>
            </a:br>
            <a:endParaRPr lang="en-GB" sz="3200" b="1"/>
          </a:p>
        </p:txBody>
      </p:sp>
      <p:pic>
        <p:nvPicPr>
          <p:cNvPr id="225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8" y="2370139"/>
            <a:ext cx="256963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2335214"/>
            <a:ext cx="2639483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9167284" y="2376489"/>
            <a:ext cx="2690283" cy="23082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/>
              <a:t>2015</a:t>
            </a:r>
          </a:p>
          <a:p>
            <a:pPr algn="ctr" eaLnBrk="1" hangingPunct="1"/>
            <a:endParaRPr lang="en-GB" b="1"/>
          </a:p>
          <a:p>
            <a:pPr algn="ctr" eaLnBrk="1" hangingPunct="1"/>
            <a:r>
              <a:rPr lang="en-GB" b="1"/>
              <a:t>HGIOS 4</a:t>
            </a:r>
          </a:p>
          <a:p>
            <a:pPr algn="ctr" eaLnBrk="1" hangingPunct="1"/>
            <a:endParaRPr lang="en-GB" b="1"/>
          </a:p>
          <a:p>
            <a:pPr algn="ctr" eaLnBrk="1" hangingPunct="1"/>
            <a:r>
              <a:rPr lang="en-GB" b="1"/>
              <a:t>??????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2376489"/>
            <a:ext cx="263736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12595" r="19008" b="7674"/>
          <a:stretch>
            <a:fillRect/>
          </a:stretch>
        </p:blipFill>
        <p:spPr bwMode="auto">
          <a:xfrm>
            <a:off x="12700" y="0"/>
            <a:ext cx="12304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12595" r="18454" b="6689"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11812" r="19199" b="7471"/>
          <a:stretch>
            <a:fillRect/>
          </a:stretch>
        </p:blipFill>
        <p:spPr bwMode="auto">
          <a:xfrm>
            <a:off x="0" y="1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5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Box 2"/>
          <p:cNvSpPr txBox="1">
            <a:spLocks noChangeArrowheads="1"/>
          </p:cNvSpPr>
          <p:nvPr/>
        </p:nvSpPr>
        <p:spPr bwMode="auto">
          <a:xfrm>
            <a:off x="0" y="557229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CfE - it’s as simple as that!</a:t>
            </a:r>
          </a:p>
        </p:txBody>
      </p:sp>
      <p:pic>
        <p:nvPicPr>
          <p:cNvPr id="177155" name="Picture 3" descr="The ans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422275"/>
            <a:ext cx="121920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9030">
            <a:off x="10191751" y="2786228"/>
            <a:ext cx="1143000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prstClr val="white"/>
                </a:solidFill>
                <a:ea typeface="MS PGothic" pitchFamily="34" charset="-128"/>
              </a:rPr>
              <a:t>= </a:t>
            </a:r>
            <a:r>
              <a:rPr lang="en-GB" sz="1050" b="1" dirty="0">
                <a:solidFill>
                  <a:prstClr val="white"/>
                </a:solidFill>
                <a:latin typeface="Bradley Hand ITC" pitchFamily="66" charset="0"/>
                <a:ea typeface="MS PGothic" pitchFamily="34" charset="-128"/>
              </a:rPr>
              <a:t>CfE</a:t>
            </a:r>
          </a:p>
        </p:txBody>
      </p:sp>
    </p:spTree>
    <p:extLst>
      <p:ext uri="{BB962C8B-B14F-4D97-AF65-F5344CB8AC3E}">
        <p14:creationId xmlns:p14="http://schemas.microsoft.com/office/powerpoint/2010/main" val="3316509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(0)141 282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err="1"/>
              <a:t>enquiries@educationscotland.gov.uk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GB" sz="1400" b="1" dirty="0" smtClean="0">
                <a:solidFill>
                  <a:srgbClr val="00ABB5"/>
                </a:solidFill>
                <a:hlinkClick r:id="rId5"/>
              </a:rPr>
              <a:t>www.educationscotland.gov.uk</a:t>
            </a:r>
            <a:endParaRPr lang="en-GB" sz="1400" b="1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0.gstatic.com/images?q=tbn:ANd9GcRQielFnDZ5q8E2BxxyD9Bfyji9Vg3yCNdp7J7RxfHKcOATo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51" y="2133601"/>
            <a:ext cx="1085003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4400" b="1" dirty="0"/>
              <a:t>A look back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4400" b="1" dirty="0" smtClean="0"/>
              <a:t>A </a:t>
            </a:r>
            <a:r>
              <a:rPr lang="en-GB" sz="4400" b="1" dirty="0"/>
              <a:t>look in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4400" b="1" dirty="0" smtClean="0"/>
              <a:t>A </a:t>
            </a:r>
            <a:r>
              <a:rPr lang="en-GB" sz="4400" b="1" dirty="0"/>
              <a:t>look </a:t>
            </a:r>
            <a:r>
              <a:rPr lang="en-GB" sz="4400" b="1" dirty="0" smtClean="0"/>
              <a:t>forward</a:t>
            </a:r>
            <a:endParaRPr lang="en-GB" sz="4400" b="1" dirty="0"/>
          </a:p>
          <a:p>
            <a:pPr eaLnBrk="1" hangingPunct="1">
              <a:defRPr/>
            </a:pPr>
            <a:r>
              <a:rPr lang="en-GB" sz="4400" b="1" dirty="0"/>
              <a:t>		 		   </a:t>
            </a:r>
          </a:p>
          <a:p>
            <a:pPr eaLnBrk="1" hangingPunct="1">
              <a:defRPr/>
            </a:pPr>
            <a:r>
              <a:rPr lang="en-GB" sz="4400" b="1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68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0" y="1052513"/>
            <a:ext cx="11247967" cy="50736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</a:rPr>
              <a:t>Increase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pupil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choice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and reduce 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    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5-14 overload (de-cluttering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0" indent="0">
              <a:lnSpc>
                <a:spcPct val="90000"/>
              </a:lnSpc>
              <a:defRPr/>
            </a:pPr>
            <a:endParaRPr lang="en-GB" sz="9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</a:rPr>
              <a:t>More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flexible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curriculum with well-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   balanced </a:t>
            </a:r>
            <a:r>
              <a:rPr lang="en-GB" sz="2400" b="1" u="sng" dirty="0" smtClean="0">
                <a:solidFill>
                  <a:schemeClr val="accent1"/>
                </a:solidFill>
                <a:latin typeface="+mj-lt"/>
              </a:rPr>
              <a:t>core entitlements</a:t>
            </a:r>
          </a:p>
          <a:p>
            <a:pPr marL="0" indent="0">
              <a:lnSpc>
                <a:spcPct val="90000"/>
              </a:lnSpc>
              <a:defRPr/>
            </a:pPr>
            <a:endParaRPr lang="en-GB" sz="800" b="1" u="sng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</a:rPr>
              <a:t>Simplify and reduce the amount of 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   assessment 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and time spent on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exams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Create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learning and teaching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programmes that better meet learner needs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</a:rPr>
              <a:t>Increase access to </a:t>
            </a:r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vocational qualifications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and strengthen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school/college/university 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links</a:t>
            </a:r>
          </a:p>
          <a:p>
            <a:pPr>
              <a:lnSpc>
                <a:spcPct val="90000"/>
              </a:lnSpc>
              <a:defRPr/>
            </a:pPr>
            <a:endParaRPr lang="en-GB" sz="24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260356"/>
            <a:ext cx="3071283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27053" y="260364"/>
            <a:ext cx="81618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accent1"/>
                </a:solidFill>
                <a:latin typeface="+mj-lt"/>
              </a:rPr>
              <a:t>2003 -</a:t>
            </a:r>
            <a:r>
              <a:rPr lang="en-GB" sz="3600" dirty="0">
                <a:latin typeface="+mj-lt"/>
              </a:rPr>
              <a:t> </a:t>
            </a:r>
            <a:r>
              <a:rPr lang="en-GB" sz="3600" dirty="0">
                <a:solidFill>
                  <a:schemeClr val="accent1"/>
                </a:solidFill>
                <a:latin typeface="+mj-lt"/>
              </a:rPr>
              <a:t>National Debate </a:t>
            </a:r>
            <a:endParaRPr lang="en-GB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7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17" y="348869"/>
            <a:ext cx="11049507" cy="782320"/>
          </a:xfrm>
        </p:spPr>
        <p:txBody>
          <a:bodyPr/>
          <a:lstStyle/>
          <a:p>
            <a:r>
              <a:rPr lang="en-GB" sz="3200" dirty="0" smtClean="0">
                <a:solidFill>
                  <a:srgbClr val="00ABB5"/>
                </a:solidFill>
              </a:rPr>
              <a:t>Our curriculum</a:t>
            </a:r>
            <a:endParaRPr lang="en-GB" sz="32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79" y="1093220"/>
            <a:ext cx="10521292" cy="4554150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800" b="1" dirty="0" smtClean="0">
                <a:solidFill>
                  <a:srgbClr val="00C4C4"/>
                </a:solidFill>
              </a:rPr>
              <a:t>National Framework</a:t>
            </a:r>
          </a:p>
          <a:p>
            <a:pPr>
              <a:buClr>
                <a:srgbClr val="00ABB5"/>
              </a:buClr>
            </a:pPr>
            <a:r>
              <a:rPr lang="en-GB" sz="2400" b="1" dirty="0" smtClean="0"/>
              <a:t>Education Act 2000</a:t>
            </a:r>
          </a:p>
          <a:p>
            <a:pPr>
              <a:buClr>
                <a:srgbClr val="00ABB5"/>
              </a:buClr>
            </a:pPr>
            <a:r>
              <a:rPr lang="en-GB" sz="2400" b="1" dirty="0" smtClean="0"/>
              <a:t>Children and Young People (Scotland) Act 2014</a:t>
            </a:r>
          </a:p>
          <a:p>
            <a:pPr>
              <a:buClr>
                <a:srgbClr val="00ABB5"/>
              </a:buClr>
            </a:pPr>
            <a:r>
              <a:rPr lang="en-GB" sz="2400" b="1" dirty="0"/>
              <a:t>CfE - curriculum </a:t>
            </a:r>
            <a:r>
              <a:rPr lang="en-GB" sz="2400" b="1" dirty="0" smtClean="0"/>
              <a:t>framework</a:t>
            </a:r>
          </a:p>
          <a:p>
            <a:pPr>
              <a:buClr>
                <a:srgbClr val="00ABB5"/>
              </a:buClr>
            </a:pPr>
            <a:r>
              <a:rPr lang="en-GB" sz="2800" b="1" dirty="0" smtClean="0">
                <a:solidFill>
                  <a:srgbClr val="00C4C4"/>
                </a:solidFill>
              </a:rPr>
              <a:t>Local Framework</a:t>
            </a:r>
          </a:p>
          <a:p>
            <a:pPr>
              <a:buClr>
                <a:srgbClr val="00ABB5"/>
              </a:buClr>
            </a:pPr>
            <a:r>
              <a:rPr lang="en-GB" sz="2400" b="1" dirty="0" smtClean="0"/>
              <a:t>City of Edinburgh framework</a:t>
            </a:r>
          </a:p>
          <a:p>
            <a:pPr>
              <a:buClr>
                <a:srgbClr val="00ABB5"/>
              </a:buClr>
            </a:pPr>
            <a:endParaRPr lang="en-GB" sz="2400" b="1" dirty="0" smtClean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Autonomy for schools</a:t>
            </a:r>
          </a:p>
          <a:p>
            <a:pPr>
              <a:buClr>
                <a:srgbClr val="00ABB5"/>
              </a:buClr>
            </a:pPr>
            <a:r>
              <a:rPr lang="en-GB" b="1" dirty="0" err="1" smtClean="0"/>
              <a:t>GIRFEC</a:t>
            </a:r>
            <a:r>
              <a:rPr lang="en-GB" b="1" dirty="0" smtClean="0"/>
              <a:t>, Languages 1 + 2, new qualifications, tackling bureaucracy, </a:t>
            </a:r>
            <a:r>
              <a:rPr lang="en-GB" b="1" dirty="0" err="1" smtClean="0"/>
              <a:t>GTCS</a:t>
            </a:r>
            <a:r>
              <a:rPr lang="en-GB" b="1" dirty="0" smtClean="0"/>
              <a:t> Standards, </a:t>
            </a:r>
            <a:r>
              <a:rPr lang="en-GB" b="1" dirty="0" err="1" smtClean="0"/>
              <a:t>DYW</a:t>
            </a:r>
            <a:r>
              <a:rPr lang="en-GB" b="1" dirty="0" smtClean="0"/>
              <a:t>, Inspection Advice Note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sz="2400" b="1" dirty="0" smtClean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3" y="525849"/>
            <a:ext cx="3149039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Curriculum</a:t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>
                <a:solidFill>
                  <a:srgbClr val="00ABB5"/>
                </a:solidFill>
              </a:rPr>
              <a:t> framework</a:t>
            </a: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7" name="Picture 4" descr="CfE slid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3" y="46044"/>
            <a:ext cx="7240432" cy="61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The curriculum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1" y="1507451"/>
            <a:ext cx="10521292" cy="3498739"/>
          </a:xfrm>
        </p:spPr>
        <p:txBody>
          <a:bodyPr/>
          <a:lstStyle/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i="1" dirty="0" smtClean="0">
                <a:solidFill>
                  <a:srgbClr val="00ABB5"/>
                </a:solidFill>
              </a:rPr>
              <a:t>CfE aims to achieve a transformation in education in Scotland by providing a </a:t>
            </a:r>
            <a:r>
              <a:rPr lang="en-GB" sz="2400" b="1" i="1" dirty="0" smtClean="0">
                <a:solidFill>
                  <a:srgbClr val="00ABB5"/>
                </a:solidFill>
              </a:rPr>
              <a:t>coherent, more flexible and enriched </a:t>
            </a:r>
            <a:r>
              <a:rPr lang="en-GB" sz="2400" i="1" dirty="0" smtClean="0">
                <a:solidFill>
                  <a:srgbClr val="00ABB5"/>
                </a:solidFill>
              </a:rPr>
              <a:t>curriculum from 3 – 18, firmly </a:t>
            </a:r>
            <a:r>
              <a:rPr lang="en-GB" sz="2400" b="1" i="1" dirty="0" smtClean="0">
                <a:solidFill>
                  <a:srgbClr val="00ABB5"/>
                </a:solidFill>
              </a:rPr>
              <a:t>focussed on the needs of the child and young person </a:t>
            </a:r>
            <a:r>
              <a:rPr lang="en-GB" sz="2400" i="1" dirty="0" smtClean="0">
                <a:solidFill>
                  <a:srgbClr val="00ABB5"/>
                </a:solidFill>
              </a:rPr>
              <a:t>and designed to enable them to develop the four capacities.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sz="2400" i="1" dirty="0" smtClean="0">
              <a:solidFill>
                <a:srgbClr val="00ABB5"/>
              </a:solidFill>
            </a:endParaRP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400" i="1" dirty="0">
                <a:solidFill>
                  <a:srgbClr val="00ABB5"/>
                </a:solidFill>
              </a:rPr>
              <a:t>The curriculum is the totality of experiences which are planned for children and young people through their education, wherever they are being educated</a:t>
            </a:r>
            <a:r>
              <a:rPr lang="en-GB" sz="2400" i="1" dirty="0" smtClean="0">
                <a:solidFill>
                  <a:srgbClr val="00ABB5"/>
                </a:solidFill>
              </a:rPr>
              <a:t>.</a:t>
            </a:r>
            <a:endParaRPr lang="en-GB" dirty="0" smtClean="0"/>
          </a:p>
          <a:p>
            <a:pPr>
              <a:buClr>
                <a:srgbClr val="00ABB5"/>
              </a:buClr>
            </a:pPr>
            <a:endParaRPr lang="en-GB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err="1" smtClean="0"/>
              <a:t>BGE</a:t>
            </a:r>
            <a:r>
              <a:rPr lang="en-GB" dirty="0" smtClean="0"/>
              <a:t> – Scotland’s curriculum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24" y="1395470"/>
            <a:ext cx="10521292" cy="3978963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800" b="1" dirty="0" smtClean="0"/>
              <a:t>Our vision for young people’s learning </a:t>
            </a:r>
          </a:p>
          <a:p>
            <a:pPr>
              <a:buClr>
                <a:srgbClr val="00ABB5"/>
              </a:buClr>
            </a:pPr>
            <a:r>
              <a:rPr lang="en-GB" sz="2400" b="1" dirty="0" smtClean="0"/>
              <a:t>What are we trying to achieve?</a:t>
            </a:r>
            <a:br>
              <a:rPr lang="en-GB" sz="2400" b="1" dirty="0" smtClean="0"/>
            </a:br>
            <a:endParaRPr lang="en-GB" sz="2400" b="1" dirty="0" smtClean="0"/>
          </a:p>
          <a:p>
            <a:pPr marL="1085850" lvl="1" indent="-342900"/>
            <a:r>
              <a:rPr lang="en-GB" sz="2400" b="1" dirty="0" smtClean="0"/>
              <a:t>Breadth</a:t>
            </a:r>
          </a:p>
          <a:p>
            <a:pPr marL="1085850" lvl="1" indent="-342900"/>
            <a:r>
              <a:rPr lang="en-GB" sz="2400" b="1" dirty="0"/>
              <a:t>P</a:t>
            </a:r>
            <a:r>
              <a:rPr lang="en-GB" sz="2400" b="1" dirty="0" smtClean="0"/>
              <a:t>rogression</a:t>
            </a:r>
          </a:p>
          <a:p>
            <a:pPr marL="1085850" lvl="1" indent="-342900"/>
            <a:r>
              <a:rPr lang="en-GB" sz="2400" b="1" dirty="0" smtClean="0"/>
              <a:t>Challenge &amp; enjoyment</a:t>
            </a:r>
          </a:p>
          <a:p>
            <a:pPr marL="1085850" lvl="1" indent="-342900"/>
            <a:r>
              <a:rPr lang="en-GB" sz="2400" b="1" dirty="0" smtClean="0"/>
              <a:t>Depth</a:t>
            </a:r>
          </a:p>
          <a:p>
            <a:pPr marL="1085850" lvl="1" indent="-342900"/>
            <a:r>
              <a:rPr lang="en-GB" sz="2400" b="1" dirty="0" smtClean="0"/>
              <a:t>Coherence</a:t>
            </a:r>
          </a:p>
          <a:p>
            <a:pPr marL="1085850" lvl="1" indent="-342900"/>
            <a:r>
              <a:rPr lang="en-GB" sz="2400" b="1" dirty="0" smtClean="0"/>
              <a:t>Relevance</a:t>
            </a:r>
          </a:p>
          <a:p>
            <a:pPr marL="1085850" lvl="1" indent="-342900"/>
            <a:r>
              <a:rPr lang="en-GB" sz="2400" b="1" dirty="0" smtClean="0"/>
              <a:t>Personalisation and choice</a:t>
            </a:r>
            <a:r>
              <a:rPr lang="en-GB" dirty="0" smtClean="0"/>
              <a:t>.</a:t>
            </a:r>
            <a:endParaRPr lang="en-GB" dirty="0"/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C97AF3-2FBD-49FC-BA10-8B6812BE0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67039-C71A-4B84-9858-0728C216CC08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1368</Words>
  <Application>Microsoft Office PowerPoint</Application>
  <PresentationFormat>Custom</PresentationFormat>
  <Paragraphs>288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3. Education Scotland Powerpoint Final</vt:lpstr>
      <vt:lpstr>PowerPoint Presentation</vt:lpstr>
      <vt:lpstr>PowerPoint Presentation</vt:lpstr>
      <vt:lpstr>The Learning Journey in Scotland</vt:lpstr>
      <vt:lpstr>PowerPoint Presentation</vt:lpstr>
      <vt:lpstr>PowerPoint Presentation</vt:lpstr>
      <vt:lpstr>Our curriculum</vt:lpstr>
      <vt:lpstr>Curriculum  framework</vt:lpstr>
      <vt:lpstr>The curriculum</vt:lpstr>
      <vt:lpstr>BGE – Scotland’s curriculum</vt:lpstr>
      <vt:lpstr>PowerPoint Presentation</vt:lpstr>
      <vt:lpstr>Rationale for your curriculum</vt:lpstr>
      <vt:lpstr>QI 5.1 The Curriculum  </vt:lpstr>
      <vt:lpstr>Evaluating the Curriculum</vt:lpstr>
      <vt:lpstr>tracking and monitoring progress</vt:lpstr>
      <vt:lpstr>Inspection Advice Note</vt:lpstr>
      <vt:lpstr>PowerPoint Presentation</vt:lpstr>
      <vt:lpstr>your school assessment strategy</vt:lpstr>
      <vt:lpstr>PowerPoint Presentation</vt:lpstr>
      <vt:lpstr>Purpose of the Professional Learning Resource</vt:lpstr>
      <vt:lpstr>Curriculum Papers</vt:lpstr>
      <vt:lpstr>Progression Frameworks</vt:lpstr>
      <vt:lpstr>Using data to support improvement Whole school level - internal</vt:lpstr>
      <vt:lpstr>Supporting improvement</vt:lpstr>
      <vt:lpstr>The learner at the culmination of the BGE?</vt:lpstr>
      <vt:lpstr>Future attributes</vt:lpstr>
      <vt:lpstr>Leadership role of the head teacher</vt:lpstr>
      <vt:lpstr>Building a culture of self-improvement within your school </vt:lpstr>
      <vt:lpstr>PowerPoint Presentation</vt:lpstr>
      <vt:lpstr>The vision</vt:lpstr>
      <vt:lpstr>School Improvement</vt:lpstr>
      <vt:lpstr>School Improvement</vt:lpstr>
      <vt:lpstr>Context is important</vt:lpstr>
      <vt:lpstr>Next steps: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N310451</cp:lastModifiedBy>
  <cp:revision>108</cp:revision>
  <cp:lastPrinted>2015-05-07T16:42:01Z</cp:lastPrinted>
  <dcterms:created xsi:type="dcterms:W3CDTF">2014-01-17T15:23:54Z</dcterms:created>
  <dcterms:modified xsi:type="dcterms:W3CDTF">2015-05-07T22:34:51Z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