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257" r:id="rId2"/>
    <p:sldId id="262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0" autoAdjust="0"/>
    <p:restoredTop sz="94660"/>
  </p:normalViewPr>
  <p:slideViewPr>
    <p:cSldViewPr>
      <p:cViewPr varScale="1">
        <p:scale>
          <a:sx n="103" d="100"/>
          <a:sy n="10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34036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61100" y="9442450"/>
            <a:ext cx="5445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98A9B502-5DFB-4269-B812-E2EB5C5BC4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2" name="Picture 7" descr="Black City 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1463" y="9145588"/>
            <a:ext cx="21701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61100" y="9440863"/>
            <a:ext cx="5429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E66F4385-194E-4400-A97E-584F731630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3080" name="Picture 10" descr="Black City ta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9263" y="9207500"/>
            <a:ext cx="20018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Schools</a:t>
            </a:r>
            <a:r>
              <a:rPr lang="en-GB" baseline="0" dirty="0" smtClean="0"/>
              <a:t> will vary – what we are finding is that sharing is proving hard as it’s tough to lift an entire picture – we are trying to break it down into different chunks that can be mixed and matched.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These examples are not the only way – we are providing options and a skeleton plan which you can work around.  Aware you may have a better way of working.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F4385-194E-4400-A97E-584F7316300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633 City 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1788" y="5803900"/>
            <a:ext cx="3155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024813" cy="938213"/>
          </a:xfrm>
        </p:spPr>
        <p:txBody>
          <a:bodyPr/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903538"/>
            <a:ext cx="3992563" cy="1050925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35473-5151-4707-8737-F107B6B00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CF91A-6C6E-4334-9EE2-ECEAB496EA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34947-CB78-4C62-8038-938D56D621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DE706-A5CC-4B5F-B31A-8A4A8FE83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3527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3527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B2503-AF43-4DC1-BBB2-7340F51EA1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25164-771C-4C6A-BFFB-0E9ADDC53B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09A08-E430-43FB-864E-9ED579B649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33C7-DA7C-4FD8-B477-9282B9E3E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5E2E-2E00-4889-B266-16D49306D4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B2BCE-4F40-4B82-AB4E-FC34C36D49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188" y="6524625"/>
            <a:ext cx="19050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DC6E38F-4EA7-4362-8130-04AA46F7D8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107950" y="6481763"/>
            <a:ext cx="7032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0EE0712E-0767-42F9-9D6C-63E931BE45DA}" type="slidenum">
              <a:rPr lang="en-GB" sz="1200">
                <a:latin typeface="Verdana" pitchFamily="34" charset="0"/>
              </a:rPr>
              <a:pPr algn="r" eaLnBrk="0" hangingPunct="0">
                <a:defRPr/>
              </a:pPr>
              <a:t>‹#›</a:t>
            </a:fld>
            <a:endParaRPr lang="en-GB" sz="1200">
              <a:latin typeface="Verdana" pitchFamily="34" charset="0"/>
            </a:endParaRPr>
          </a:p>
        </p:txBody>
      </p:sp>
      <p:pic>
        <p:nvPicPr>
          <p:cNvPr id="1030" name="Picture 7" descr="633 City ta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1788" y="5803900"/>
            <a:ext cx="3155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▪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S1- S3 Broad General Education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3068960"/>
            <a:ext cx="7560195" cy="2447603"/>
          </a:xfrm>
        </p:spPr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Tracking and Monitoring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A3 Map - Boxes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04456"/>
          </a:xfrm>
        </p:spPr>
        <p:txBody>
          <a:bodyPr/>
          <a:lstStyle/>
          <a:p>
            <a:r>
              <a:rPr lang="en-GB" sz="2000" dirty="0" smtClean="0"/>
              <a:t>Planning courses and programmes</a:t>
            </a:r>
          </a:p>
          <a:p>
            <a:r>
              <a:rPr lang="en-GB" sz="2000" dirty="0" smtClean="0"/>
              <a:t>Tracking whole school coverage of Es and Os</a:t>
            </a:r>
          </a:p>
          <a:p>
            <a:r>
              <a:rPr lang="en-GB" sz="2000" dirty="0" smtClean="0"/>
              <a:t>Learner dialogue</a:t>
            </a:r>
          </a:p>
          <a:p>
            <a:r>
              <a:rPr lang="en-GB" sz="2000" dirty="0" smtClean="0"/>
              <a:t>Tracking reports</a:t>
            </a:r>
          </a:p>
          <a:p>
            <a:r>
              <a:rPr lang="en-GB" sz="2000" dirty="0" smtClean="0"/>
              <a:t>Full reports</a:t>
            </a:r>
          </a:p>
          <a:p>
            <a:r>
              <a:rPr lang="en-GB" sz="2000" dirty="0" smtClean="0"/>
              <a:t>Portfolios and gathering latest and best </a:t>
            </a:r>
          </a:p>
          <a:p>
            <a:r>
              <a:rPr lang="en-GB" sz="2000" dirty="0" smtClean="0"/>
              <a:t>Profiles</a:t>
            </a:r>
          </a:p>
          <a:p>
            <a:r>
              <a:rPr lang="en-GB" sz="2000" dirty="0" smtClean="0"/>
              <a:t>Coursing</a:t>
            </a:r>
          </a:p>
          <a:p>
            <a:r>
              <a:rPr lang="en-GB" sz="2000" dirty="0" smtClean="0"/>
              <a:t>Tracking achievement</a:t>
            </a:r>
          </a:p>
          <a:p>
            <a:r>
              <a:rPr lang="en-GB" sz="2000" dirty="0" smtClean="0"/>
              <a:t>Tracking ‘how well’ learners achieve across Es and Os </a:t>
            </a:r>
          </a:p>
          <a:p>
            <a:r>
              <a:rPr lang="en-GB" sz="2000" dirty="0" smtClean="0"/>
              <a:t>Key Adult time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081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Planning</a:t>
            </a:r>
            <a:r>
              <a:rPr lang="en-GB" dirty="0" smtClean="0"/>
              <a:t> – Faculty/Department 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3960440"/>
          </a:xfrm>
        </p:spPr>
        <p:txBody>
          <a:bodyPr/>
          <a:lstStyle/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endParaRPr lang="en-GB" sz="1400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66539" y="2079650"/>
            <a:ext cx="2705100" cy="116955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400" dirty="0">
                <a:latin typeface="Calibri" pitchFamily="34" charset="0"/>
              </a:rPr>
              <a:t>Monitoring and tracking learning experiences to ensure </a:t>
            </a:r>
            <a:r>
              <a:rPr lang="en-GB" altLang="en-US" sz="1400" b="1" dirty="0">
                <a:latin typeface="Calibri" pitchFamily="34" charset="0"/>
              </a:rPr>
              <a:t>breadth, depth </a:t>
            </a:r>
            <a:r>
              <a:rPr lang="en-GB" altLang="en-US" sz="1400" dirty="0">
                <a:latin typeface="Calibri" pitchFamily="34" charset="0"/>
              </a:rPr>
              <a:t>and </a:t>
            </a:r>
            <a:r>
              <a:rPr lang="en-GB" altLang="en-US" sz="1400" b="1" dirty="0">
                <a:latin typeface="Calibri" pitchFamily="34" charset="0"/>
              </a:rPr>
              <a:t>coherence</a:t>
            </a:r>
            <a:r>
              <a:rPr lang="en-GB" altLang="en-US" sz="1400" dirty="0" smtClean="0">
                <a:latin typeface="Calibri" pitchFamily="34" charset="0"/>
              </a:rPr>
              <a:t>. This should be planned for each learner journey.</a:t>
            </a:r>
            <a:endParaRPr lang="en-GB" altLang="en-US" sz="1400" dirty="0">
              <a:latin typeface="Calibri" pitchFamily="34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012160" y="2204864"/>
            <a:ext cx="2714625" cy="95410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400" dirty="0">
                <a:latin typeface="Calibri" pitchFamily="34" charset="0"/>
              </a:rPr>
              <a:t>Monitoring and tracking </a:t>
            </a:r>
            <a:r>
              <a:rPr lang="en-GB" altLang="en-US" sz="1400" b="1" dirty="0">
                <a:latin typeface="Calibri" pitchFamily="34" charset="0"/>
              </a:rPr>
              <a:t>breadth, challenge </a:t>
            </a:r>
            <a:r>
              <a:rPr lang="en-GB" altLang="en-US" sz="1400" dirty="0">
                <a:latin typeface="Calibri" pitchFamily="34" charset="0"/>
              </a:rPr>
              <a:t>and </a:t>
            </a:r>
            <a:r>
              <a:rPr lang="en-GB" altLang="en-US" sz="1400" b="1" dirty="0">
                <a:latin typeface="Calibri" pitchFamily="34" charset="0"/>
              </a:rPr>
              <a:t>application</a:t>
            </a:r>
            <a:r>
              <a:rPr lang="en-GB" altLang="en-US" sz="1400" dirty="0" smtClean="0">
                <a:latin typeface="Calibri" pitchFamily="34" charset="0"/>
              </a:rPr>
              <a:t>. This should be planned for each learner journey.</a:t>
            </a:r>
            <a:endParaRPr lang="en-GB" altLang="en-US" sz="1400" dirty="0">
              <a:latin typeface="Calibri" pitchFamily="34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203848" y="1628800"/>
            <a:ext cx="2664296" cy="2304256"/>
            <a:chOff x="5812566" y="779386"/>
            <a:chExt cx="2323865" cy="2100366"/>
          </a:xfrm>
        </p:grpSpPr>
        <p:sp>
          <p:nvSpPr>
            <p:cNvPr id="7" name="Oval 6"/>
            <p:cNvSpPr/>
            <p:nvPr/>
          </p:nvSpPr>
          <p:spPr>
            <a:xfrm>
              <a:off x="5812566" y="779386"/>
              <a:ext cx="2323865" cy="2100366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6152257" y="1087144"/>
              <a:ext cx="1644484" cy="14848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200" b="1" dirty="0"/>
                <a:t>Curriculum </a:t>
              </a:r>
              <a:r>
                <a:rPr lang="en-GB" sz="2200" b="1" dirty="0" smtClean="0">
                  <a:solidFill>
                    <a:srgbClr val="FF0000"/>
                  </a:solidFill>
                </a:rPr>
                <a:t>Planning</a:t>
              </a:r>
            </a:p>
            <a:p>
              <a:pPr algn="ctr" defTabSz="9779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200" b="1" dirty="0" smtClean="0"/>
                <a:t>Es and Os</a:t>
              </a:r>
              <a:endParaRPr lang="en-GB" sz="2200" b="1" dirty="0"/>
            </a:p>
          </p:txBody>
        </p:sp>
      </p:grp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115616" y="4149080"/>
            <a:ext cx="6985000" cy="5232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400" dirty="0" smtClean="0">
                <a:latin typeface="Calibri" pitchFamily="34" charset="0"/>
              </a:rPr>
              <a:t>Subject specific and transferrable skills embedded within courses? Responsibility for all – Literacy, Numeracy, HWB.  HOT?</a:t>
            </a:r>
            <a:endParaRPr lang="en-GB" altLang="en-US" sz="1400" dirty="0">
              <a:latin typeface="Calibri" pitchFamily="34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23528" y="5085184"/>
            <a:ext cx="2714625" cy="7386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400" dirty="0">
                <a:latin typeface="Calibri" pitchFamily="34" charset="0"/>
              </a:rPr>
              <a:t>Ensure progression with a level as well as across a line of development. 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539552" y="3429000"/>
            <a:ext cx="2714625" cy="5232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400" dirty="0">
                <a:latin typeface="Calibri" pitchFamily="34" charset="0"/>
              </a:rPr>
              <a:t>Flexible, progressive progression pathways for curricular areas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3419872" y="4869160"/>
            <a:ext cx="2714625" cy="95410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400" dirty="0" smtClean="0">
                <a:latin typeface="Calibri" pitchFamily="34" charset="0"/>
              </a:rPr>
              <a:t>Enhancement (4</a:t>
            </a:r>
            <a:r>
              <a:rPr lang="en-GB" altLang="en-US" sz="1400" baseline="30000" dirty="0" smtClean="0">
                <a:latin typeface="Calibri" pitchFamily="34" charset="0"/>
              </a:rPr>
              <a:t>th</a:t>
            </a:r>
            <a:r>
              <a:rPr lang="en-GB" altLang="en-US" sz="1400" dirty="0" smtClean="0">
                <a:latin typeface="Calibri" pitchFamily="34" charset="0"/>
              </a:rPr>
              <a:t> level) opportunities for most able learners? Consolidation for least able? Built into learner journeys.</a:t>
            </a:r>
            <a:endParaRPr lang="en-GB" altLang="en-US" sz="1400" dirty="0">
              <a:latin typeface="Calibri" pitchFamily="34" charset="0"/>
            </a:endParaRP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5940152" y="3429000"/>
            <a:ext cx="2714625" cy="5232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400" dirty="0" smtClean="0">
                <a:latin typeface="Calibri" pitchFamily="34" charset="0"/>
              </a:rPr>
              <a:t>Moderation.  What does success look like?</a:t>
            </a:r>
            <a:endParaRPr lang="en-GB" alt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081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Planning</a:t>
            </a:r>
            <a:r>
              <a:rPr lang="en-GB" dirty="0" smtClean="0"/>
              <a:t> – Whole school 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3960440"/>
          </a:xfrm>
        </p:spPr>
        <p:txBody>
          <a:bodyPr/>
          <a:lstStyle/>
          <a:p>
            <a:pPr lvl="1"/>
            <a:endParaRPr lang="en-GB" dirty="0" smtClean="0"/>
          </a:p>
          <a:p>
            <a:pPr lvl="1"/>
            <a:endParaRPr lang="en-GB" sz="14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66539" y="2079650"/>
            <a:ext cx="2705100" cy="147732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dirty="0">
                <a:latin typeface="Calibri" pitchFamily="34" charset="0"/>
              </a:rPr>
              <a:t>Monitoring and tracking learning experiences to ensure </a:t>
            </a:r>
            <a:r>
              <a:rPr lang="en-GB" altLang="en-US" b="1" dirty="0">
                <a:latin typeface="Calibri" pitchFamily="34" charset="0"/>
              </a:rPr>
              <a:t>breadth, depth </a:t>
            </a:r>
            <a:r>
              <a:rPr lang="en-GB" altLang="en-US" dirty="0">
                <a:latin typeface="Calibri" pitchFamily="34" charset="0"/>
              </a:rPr>
              <a:t>and </a:t>
            </a:r>
            <a:r>
              <a:rPr lang="en-GB" altLang="en-US" b="1" dirty="0">
                <a:latin typeface="Calibri" pitchFamily="34" charset="0"/>
              </a:rPr>
              <a:t>coherence</a:t>
            </a:r>
            <a:r>
              <a:rPr lang="en-GB" altLang="en-US" dirty="0" smtClean="0">
                <a:latin typeface="Calibri" pitchFamily="34" charset="0"/>
              </a:rPr>
              <a:t>.  Even spread across the subjects?</a:t>
            </a:r>
            <a:endParaRPr lang="en-GB" altLang="en-US" dirty="0">
              <a:latin typeface="Calibri" pitchFamily="34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012160" y="2204864"/>
            <a:ext cx="2714625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dirty="0">
                <a:latin typeface="Calibri" pitchFamily="34" charset="0"/>
              </a:rPr>
              <a:t>Monitoring and tracking </a:t>
            </a:r>
            <a:r>
              <a:rPr lang="en-GB" altLang="en-US" b="1" dirty="0">
                <a:latin typeface="Calibri" pitchFamily="34" charset="0"/>
              </a:rPr>
              <a:t>breadth, challenge </a:t>
            </a:r>
            <a:r>
              <a:rPr lang="en-GB" altLang="en-US" dirty="0">
                <a:latin typeface="Calibri" pitchFamily="34" charset="0"/>
              </a:rPr>
              <a:t>and </a:t>
            </a:r>
            <a:r>
              <a:rPr lang="en-GB" altLang="en-US" b="1" dirty="0">
                <a:latin typeface="Calibri" pitchFamily="34" charset="0"/>
              </a:rPr>
              <a:t>application</a:t>
            </a:r>
            <a:r>
              <a:rPr lang="en-GB" altLang="en-US" dirty="0" smtClean="0">
                <a:latin typeface="Calibri" pitchFamily="34" charset="0"/>
              </a:rPr>
              <a:t>. Even spread?</a:t>
            </a:r>
            <a:endParaRPr lang="en-GB" altLang="en-US" dirty="0">
              <a:latin typeface="Calibri" pitchFamily="34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203848" y="1628800"/>
            <a:ext cx="2664296" cy="2304256"/>
            <a:chOff x="5812566" y="779386"/>
            <a:chExt cx="2323865" cy="2100366"/>
          </a:xfrm>
        </p:grpSpPr>
        <p:sp>
          <p:nvSpPr>
            <p:cNvPr id="7" name="Oval 6"/>
            <p:cNvSpPr/>
            <p:nvPr/>
          </p:nvSpPr>
          <p:spPr>
            <a:xfrm>
              <a:off x="5812566" y="779386"/>
              <a:ext cx="2323865" cy="2100366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6000987" y="1087144"/>
              <a:ext cx="1884215" cy="14848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200" b="1" dirty="0">
                  <a:solidFill>
                    <a:srgbClr val="FF0000"/>
                  </a:solidFill>
                </a:rPr>
                <a:t>Curriculum </a:t>
              </a:r>
              <a:r>
                <a:rPr lang="en-GB" sz="2200" b="1" dirty="0" smtClean="0">
                  <a:solidFill>
                    <a:srgbClr val="FF0000"/>
                  </a:solidFill>
                </a:rPr>
                <a:t>Planning </a:t>
              </a:r>
              <a:r>
                <a:rPr lang="en-GB" sz="2200" b="1" dirty="0" smtClean="0"/>
                <a:t>Management</a:t>
              </a:r>
              <a:endParaRPr lang="en-GB" sz="2200" b="1" dirty="0" smtClean="0"/>
            </a:p>
            <a:p>
              <a:pPr algn="ctr" defTabSz="9779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200" b="1" dirty="0" smtClean="0"/>
                <a:t>Es and Os</a:t>
              </a:r>
              <a:endParaRPr lang="en-GB" sz="2200" b="1" dirty="0"/>
            </a:p>
          </p:txBody>
        </p:sp>
      </p:grp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115616" y="4077072"/>
            <a:ext cx="6985000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>
                <a:latin typeface="Calibri" pitchFamily="34" charset="0"/>
              </a:rPr>
              <a:t>Subject specific and transferrable skills embedded within courses? Responsibility for all – Literacy, Numeracy, HWB. Overview.</a:t>
            </a:r>
            <a:endParaRPr lang="en-GB" altLang="en-US" dirty="0">
              <a:latin typeface="Calibri" pitchFamily="34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539552" y="5013176"/>
            <a:ext cx="2714625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dirty="0">
                <a:latin typeface="Calibri" pitchFamily="34" charset="0"/>
              </a:rPr>
              <a:t>Flexible, progressive progression pathways for </a:t>
            </a:r>
            <a:r>
              <a:rPr lang="en-GB" altLang="en-US" dirty="0" smtClean="0">
                <a:latin typeface="Calibri" pitchFamily="34" charset="0"/>
              </a:rPr>
              <a:t>learners.</a:t>
            </a:r>
            <a:endParaRPr lang="en-GB" alt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and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3456384"/>
          </a:xfrm>
        </p:spPr>
        <p:txBody>
          <a:bodyPr/>
          <a:lstStyle/>
          <a:p>
            <a:r>
              <a:rPr lang="en-GB" sz="2000" dirty="0" smtClean="0"/>
              <a:t>Learner Dialogue</a:t>
            </a:r>
          </a:p>
          <a:p>
            <a:r>
              <a:rPr lang="en-GB" sz="2000" dirty="0" smtClean="0"/>
              <a:t>Planned and embedded assessment opportunities</a:t>
            </a:r>
          </a:p>
          <a:p>
            <a:r>
              <a:rPr lang="en-GB" sz="2000" dirty="0" smtClean="0"/>
              <a:t>Exemplification of success</a:t>
            </a:r>
          </a:p>
          <a:p>
            <a:r>
              <a:rPr lang="en-GB" sz="2000" dirty="0" smtClean="0"/>
              <a:t>Shared LI and SC (with learners)</a:t>
            </a:r>
          </a:p>
          <a:p>
            <a:r>
              <a:rPr lang="en-GB" sz="2000" dirty="0" smtClean="0"/>
              <a:t>Portfolios</a:t>
            </a:r>
          </a:p>
          <a:p>
            <a:r>
              <a:rPr lang="en-GB" sz="2000" dirty="0" smtClean="0"/>
              <a:t>Reporting progress</a:t>
            </a:r>
          </a:p>
          <a:p>
            <a:pPr lvl="1">
              <a:buNone/>
            </a:pPr>
            <a:endParaRPr lang="en-GB" sz="2000" dirty="0" smtClean="0"/>
          </a:p>
          <a:p>
            <a:pPr lvl="1"/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2348880"/>
            <a:ext cx="7772400" cy="3167683"/>
          </a:xfrm>
        </p:spPr>
        <p:txBody>
          <a:bodyPr/>
          <a:lstStyle/>
          <a:p>
            <a:r>
              <a:rPr lang="en-GB" sz="2400" dirty="0" smtClean="0"/>
              <a:t>Discussion of what you do at present.</a:t>
            </a:r>
          </a:p>
          <a:p>
            <a:r>
              <a:rPr lang="en-GB" sz="2400" dirty="0" smtClean="0"/>
              <a:t>How are you looking to progress?</a:t>
            </a:r>
          </a:p>
          <a:p>
            <a:r>
              <a:rPr lang="en-GB" sz="2400" dirty="0" smtClean="0"/>
              <a:t>What would a ‘blue sky’ T+M report look like?</a:t>
            </a:r>
          </a:p>
          <a:p>
            <a:r>
              <a:rPr lang="en-GB" sz="2400" dirty="0" smtClean="0"/>
              <a:t>Schools to contact/things to follow up on when back at school</a:t>
            </a:r>
          </a:p>
          <a:p>
            <a:r>
              <a:rPr lang="en-GB" sz="2400" dirty="0" smtClean="0"/>
              <a:t>Further to A3 sheet – can I do anything else?</a:t>
            </a:r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further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our city - Blue">
  <a:themeElements>
    <a:clrScheme name="Your city - Blue 2">
      <a:dk1>
        <a:srgbClr val="000000"/>
      </a:dk1>
      <a:lt1>
        <a:srgbClr val="FFFFFF"/>
      </a:lt1>
      <a:dk2>
        <a:srgbClr val="0099CC"/>
      </a:dk2>
      <a:lt2>
        <a:srgbClr val="808080"/>
      </a:lt2>
      <a:accent1>
        <a:srgbClr val="E19933"/>
      </a:accent1>
      <a:accent2>
        <a:srgbClr val="663366"/>
      </a:accent2>
      <a:accent3>
        <a:srgbClr val="FFFFFF"/>
      </a:accent3>
      <a:accent4>
        <a:srgbClr val="000000"/>
      </a:accent4>
      <a:accent5>
        <a:srgbClr val="EECAAD"/>
      </a:accent5>
      <a:accent6>
        <a:srgbClr val="5C2D5C"/>
      </a:accent6>
      <a:hlink>
        <a:srgbClr val="CC3333"/>
      </a:hlink>
      <a:folHlink>
        <a:srgbClr val="339933"/>
      </a:folHlink>
    </a:clrScheme>
    <a:fontScheme name="Your city - Blu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our city -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969696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city - Blue 2">
        <a:dk1>
          <a:srgbClr val="000000"/>
        </a:dk1>
        <a:lt1>
          <a:srgbClr val="FFFFFF"/>
        </a:lt1>
        <a:dk2>
          <a:srgbClr val="0099CC"/>
        </a:dk2>
        <a:lt2>
          <a:srgbClr val="808080"/>
        </a:lt2>
        <a:accent1>
          <a:srgbClr val="E19933"/>
        </a:accent1>
        <a:accent2>
          <a:srgbClr val="663366"/>
        </a:accent2>
        <a:accent3>
          <a:srgbClr val="FFFFFF"/>
        </a:accent3>
        <a:accent4>
          <a:srgbClr val="000000"/>
        </a:accent4>
        <a:accent5>
          <a:srgbClr val="EECAAD"/>
        </a:accent5>
        <a:accent6>
          <a:srgbClr val="5C2D5C"/>
        </a:accent6>
        <a:hlink>
          <a:srgbClr val="CC3333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city - Blue 3">
        <a:dk1>
          <a:srgbClr val="000000"/>
        </a:dk1>
        <a:lt1>
          <a:srgbClr val="FFFFFF"/>
        </a:lt1>
        <a:dk2>
          <a:srgbClr val="663366"/>
        </a:dk2>
        <a:lt2>
          <a:srgbClr val="808080"/>
        </a:lt2>
        <a:accent1>
          <a:srgbClr val="339933"/>
        </a:accent1>
        <a:accent2>
          <a:srgbClr val="CC3333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B92D2D"/>
        </a:accent6>
        <a:hlink>
          <a:srgbClr val="339933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city - Blue 4">
        <a:dk1>
          <a:srgbClr val="000000"/>
        </a:dk1>
        <a:lt1>
          <a:srgbClr val="FFFFFF"/>
        </a:lt1>
        <a:dk2>
          <a:srgbClr val="CC3333"/>
        </a:dk2>
        <a:lt2>
          <a:srgbClr val="808080"/>
        </a:lt2>
        <a:accent1>
          <a:srgbClr val="0099CC"/>
        </a:accent1>
        <a:accent2>
          <a:srgbClr val="E19933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CC8A2D"/>
        </a:accent6>
        <a:hlink>
          <a:srgbClr val="339933"/>
        </a:hlink>
        <a:folHlink>
          <a:srgbClr val="6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city - Blue 5">
        <a:dk1>
          <a:srgbClr val="000000"/>
        </a:dk1>
        <a:lt1>
          <a:srgbClr val="FFFFFF"/>
        </a:lt1>
        <a:dk2>
          <a:srgbClr val="E19933"/>
        </a:dk2>
        <a:lt2>
          <a:srgbClr val="808080"/>
        </a:lt2>
        <a:accent1>
          <a:srgbClr val="663366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B8ADB8"/>
        </a:accent5>
        <a:accent6>
          <a:srgbClr val="2D8A2D"/>
        </a:accent6>
        <a:hlink>
          <a:srgbClr val="0099CC"/>
        </a:hlink>
        <a:folHlink>
          <a:srgbClr val="CC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city - Blue 6">
        <a:dk1>
          <a:srgbClr val="000000"/>
        </a:dk1>
        <a:lt1>
          <a:srgbClr val="FFFFFF"/>
        </a:lt1>
        <a:dk2>
          <a:srgbClr val="339933"/>
        </a:dk2>
        <a:lt2>
          <a:srgbClr val="808080"/>
        </a:lt2>
        <a:accent1>
          <a:srgbClr val="CC3333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DAD"/>
        </a:accent5>
        <a:accent6>
          <a:srgbClr val="008AB9"/>
        </a:accent6>
        <a:hlink>
          <a:srgbClr val="663366"/>
        </a:hlink>
        <a:folHlink>
          <a:srgbClr val="E1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399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Your city - Blue</vt:lpstr>
      <vt:lpstr>S1- S3 Broad General Education </vt:lpstr>
      <vt:lpstr>The A3 Map - Boxes</vt:lpstr>
      <vt:lpstr>Planning – Faculty/Department level</vt:lpstr>
      <vt:lpstr>Planning – Whole school level</vt:lpstr>
      <vt:lpstr>Learning and Teaching</vt:lpstr>
      <vt:lpstr>Input today</vt:lpstr>
      <vt:lpstr>Any further work?</vt:lpstr>
    </vt:vector>
  </TitlesOfParts>
  <Manager>Dave Anderson</Manager>
  <Company>City of Edinburgh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PowerPoint Template</dc:subject>
  <dc:creator>Amanda Marshall</dc:creator>
  <cp:keywords>Template, Tabs, Brand, Council</cp:keywords>
  <dc:description>This is the template file for the Council's new PowerPoint Presentation sides.</dc:description>
  <cp:lastModifiedBy>Jill Pringle</cp:lastModifiedBy>
  <cp:revision>20</cp:revision>
  <dcterms:created xsi:type="dcterms:W3CDTF">2010-08-02T10:50:30Z</dcterms:created>
  <dcterms:modified xsi:type="dcterms:W3CDTF">2015-03-25T12:54:17Z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-767193139</vt:i4>
  </property>
  <property fmtid="{D5CDD505-2E9C-101B-9397-08002B2CF9AE}" pid="3" name="_NewReviewCycle">
    <vt:lpwstr/>
  </property>
  <property fmtid="{D5CDD505-2E9C-101B-9397-08002B2CF9AE}" pid="4" name="_EmailSubject">
    <vt:lpwstr>1.1 Attainment network meeting follow up.</vt:lpwstr>
  </property>
  <property fmtid="{D5CDD505-2E9C-101B-9397-08002B2CF9AE}" pid="5" name="_AuthorEmail">
    <vt:lpwstr>Jill.Pringle@edinburgh.gov.uk</vt:lpwstr>
  </property>
  <property fmtid="{D5CDD505-2E9C-101B-9397-08002B2CF9AE}" pid="6" name="_AuthorEmailDisplayName">
    <vt:lpwstr>Jill Pringle</vt:lpwstr>
  </property>
</Properties>
</file>