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70" r:id="rId4"/>
    <p:sldId id="298" r:id="rId5"/>
    <p:sldId id="261" r:id="rId6"/>
    <p:sldId id="259" r:id="rId7"/>
    <p:sldId id="274" r:id="rId8"/>
    <p:sldId id="279" r:id="rId9"/>
    <p:sldId id="292" r:id="rId10"/>
    <p:sldId id="293" r:id="rId11"/>
    <p:sldId id="294" r:id="rId12"/>
    <p:sldId id="295" r:id="rId13"/>
    <p:sldId id="296" r:id="rId14"/>
    <p:sldId id="297" r:id="rId15"/>
    <p:sldId id="280" r:id="rId16"/>
    <p:sldId id="278" r:id="rId17"/>
    <p:sldId id="291" r:id="rId18"/>
    <p:sldId id="290" r:id="rId19"/>
    <p:sldId id="287" r:id="rId20"/>
    <p:sldId id="288" r:id="rId21"/>
    <p:sldId id="275" r:id="rId22"/>
    <p:sldId id="283" r:id="rId23"/>
    <p:sldId id="284" r:id="rId24"/>
    <p:sldId id="282" r:id="rId25"/>
    <p:sldId id="281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000" autoAdjust="0"/>
  </p:normalViewPr>
  <p:slideViewPr>
    <p:cSldViewPr>
      <p:cViewPr>
        <p:scale>
          <a:sx n="60" d="100"/>
          <a:sy n="60" d="100"/>
        </p:scale>
        <p:origin x="-143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29C9C-404A-45F7-A079-8B20A2508B56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892B8-F718-4BE8-B1DC-91F8C970F0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8F45-6656-4ED2-A975-C28137BA2E20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60848" y="251520"/>
            <a:ext cx="2790056" cy="208823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60648" y="2555776"/>
            <a:ext cx="6264696" cy="6264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C0C20-C631-47ED-AC9F-D7AE2E6D5C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690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>
              <a:lnSpc>
                <a:spcPct val="90000"/>
              </a:lnSpc>
            </a:pPr>
            <a:endParaRPr lang="en-GB" sz="12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lnSpc>
                <a:spcPct val="90000"/>
              </a:lnSpc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27553-158D-4515-9EB1-E58856852DA9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7C8E5-C1A1-4ECF-98DA-64AF49828D4E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27553-158D-4515-9EB1-E58856852DA9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227553-158D-4515-9EB1-E58856852DA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C0C20-C631-47ED-AC9F-D7AE2E6D5CB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GB" sz="12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GB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2059F2-45EB-46D3-8E5E-371E5FCA69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E527C-53C8-4C02-BC9D-A5318B2B09E8}" type="datetimeFigureOut">
              <a:rPr lang="en-GB" smtClean="0"/>
              <a:pPr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93FF-D22B-4531-8845-7B2BACF6B8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ruecoloursorg.weebly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rb.edinburgh.gov.uk/info/200547/international_education/1949/international_unit-developing_global_citizens/6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scotland.gov.uk/resources/r/childrensrightsresource.as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gbtyouth.org.uk/shh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inburgh.gov.uk/inontheac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rb.edinburgh.gov.uk/downloads/file/12691/promoting_diversity_and_equality_checklist_for_schools_2013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hs.uk/conditions/Gender-dysphoria/Pages/Introduction.aspx" TargetMode="External"/><Relationship Id="rId3" Type="http://schemas.openxmlformats.org/officeDocument/2006/relationships/hyperlink" Target="http://www.equalityhumanrights.com/" TargetMode="External"/><Relationship Id="rId7" Type="http://schemas.openxmlformats.org/officeDocument/2006/relationships/hyperlink" Target="http://www.educationscotland.gov.uk/resources/p/genericresource_tcm4747991.asp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spectme.org.uk/" TargetMode="External"/><Relationship Id="rId5" Type="http://schemas.openxmlformats.org/officeDocument/2006/relationships/hyperlink" Target="http://www.stonewallscotland.org.uk/scotland/" TargetMode="External"/><Relationship Id="rId4" Type="http://schemas.openxmlformats.org/officeDocument/2006/relationships/hyperlink" Target="http://www.lgbtyouth.org.uk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iana.dodd@edinburgh.gov.uk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ulia.Sproul@edinburgh.gov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rb.edinburgh.gov.uk/downloads/file/4300/equality_act-guidance_for_schoo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rb.edinburgh.gov.uk/info/200314/equalities_in_children_and_families" TargetMode="External"/><Relationship Id="rId4" Type="http://schemas.openxmlformats.org/officeDocument/2006/relationships/hyperlink" Target="https://orb.edinburgh.gov.uk/downloads/file/2186/toolkit_general_to_prevent_and_respond_to_bullying_and_prejudic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latin typeface="Arial" pitchFamily="34" charset="0"/>
                <a:cs typeface="Arial" pitchFamily="34" charset="0"/>
              </a:rPr>
              <a:t>Equality and Rights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Professional Learning and Development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 Head Teachers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Royal High School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Monday 6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October 2014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Julia Sproul, Principal Officer: Equalities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Protected Characteristics</a:t>
            </a:r>
            <a:endParaRPr lang="en-US" dirty="0"/>
          </a:p>
        </p:txBody>
      </p:sp>
      <p:graphicFrame>
        <p:nvGraphicFramePr>
          <p:cNvPr id="187416" name="Group 24"/>
          <p:cNvGraphicFramePr>
            <a:graphicFrameLocks noGrp="1"/>
          </p:cNvGraphicFramePr>
          <p:nvPr>
            <p:ph idx="1"/>
          </p:nvPr>
        </p:nvGraphicFramePr>
        <p:xfrm>
          <a:off x="684213" y="1981200"/>
          <a:ext cx="7773987" cy="4146550"/>
        </p:xfrm>
        <a:graphic>
          <a:graphicData uri="http://schemas.openxmlformats.org/drawingml/2006/table">
            <a:tbl>
              <a:tblPr/>
              <a:tblGrid>
                <a:gridCol w="2592387"/>
                <a:gridCol w="2590800"/>
                <a:gridCol w="2590800"/>
              </a:tblGrid>
              <a:tr h="1339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Sex (previously gender)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Sexual Orientation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Disability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6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Protected Characteristics</a:t>
            </a:r>
            <a:endParaRPr lang="en-US" dirty="0"/>
          </a:p>
        </p:txBody>
      </p:sp>
      <p:graphicFrame>
        <p:nvGraphicFramePr>
          <p:cNvPr id="189464" name="Group 2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263644"/>
        </p:xfrm>
        <a:graphic>
          <a:graphicData uri="http://schemas.openxmlformats.org/drawingml/2006/table">
            <a:tbl>
              <a:tblPr/>
              <a:tblGrid>
                <a:gridCol w="2592388"/>
                <a:gridCol w="2589212"/>
                <a:gridCol w="2590800"/>
              </a:tblGrid>
              <a:tr h="1376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Sex (previously gender)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Sexual Orientation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mic Sans MS" pitchFamily="66" charset="0"/>
                        </a:rPr>
                        <a:t>Marriage or Civil Partnership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10" name="Rectangle 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Protected Characteristics</a:t>
            </a:r>
            <a:r>
              <a:rPr lang="en-GB" dirty="0" smtClean="0">
                <a:solidFill>
                  <a:srgbClr val="D60093"/>
                </a:solidFill>
                <a:latin typeface="Comic Sans MS" pitchFamily="66" charset="0"/>
              </a:rPr>
              <a:t/>
            </a:r>
            <a:br>
              <a:rPr lang="en-GB" dirty="0" smtClean="0">
                <a:solidFill>
                  <a:srgbClr val="D60093"/>
                </a:solidFill>
                <a:latin typeface="Comic Sans MS" pitchFamily="66" charset="0"/>
              </a:rPr>
            </a:br>
            <a:endParaRPr lang="en-US" dirty="0"/>
          </a:p>
        </p:txBody>
      </p:sp>
      <p:graphicFrame>
        <p:nvGraphicFramePr>
          <p:cNvPr id="191512" name="Group 2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285488"/>
        </p:xfrm>
        <a:graphic>
          <a:graphicData uri="http://schemas.openxmlformats.org/drawingml/2006/table">
            <a:tbl>
              <a:tblPr/>
              <a:tblGrid>
                <a:gridCol w="2592388"/>
                <a:gridCol w="2589212"/>
                <a:gridCol w="25908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Sex (previously gender)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Sexual Orientation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Comic Sans MS" pitchFamily="66" charset="0"/>
                        </a:rPr>
                        <a:t>Religion and Belief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mic Sans MS" pitchFamily="66" charset="0"/>
                        </a:rPr>
                        <a:t>Marriage or Civil Partnership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5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Protected Characteristics</a:t>
            </a:r>
            <a:endParaRPr lang="en-US" dirty="0"/>
          </a:p>
        </p:txBody>
      </p:sp>
      <p:graphicFrame>
        <p:nvGraphicFramePr>
          <p:cNvPr id="193560" name="Group 2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236657"/>
        </p:xfrm>
        <a:graphic>
          <a:graphicData uri="http://schemas.openxmlformats.org/drawingml/2006/table">
            <a:tbl>
              <a:tblPr/>
              <a:tblGrid>
                <a:gridCol w="2592388"/>
                <a:gridCol w="2589212"/>
                <a:gridCol w="2590800"/>
              </a:tblGrid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Sex (previously gender)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Sexual Orientation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Comic Sans MS" pitchFamily="66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Comic Sans MS" pitchFamily="66" charset="0"/>
                        </a:rPr>
                        <a:t>Faith or 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mic Sans MS" pitchFamily="66" charset="0"/>
                        </a:rPr>
                        <a:t>Marriage or Civil Partnership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0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Protected Characteristics</a:t>
            </a:r>
            <a:endParaRPr lang="en-US" dirty="0"/>
          </a:p>
        </p:txBody>
      </p:sp>
      <p:graphicFrame>
        <p:nvGraphicFramePr>
          <p:cNvPr id="195608" name="Group 2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317238"/>
        </p:xfrm>
        <a:graphic>
          <a:graphicData uri="http://schemas.openxmlformats.org/drawingml/2006/table">
            <a:tbl>
              <a:tblPr/>
              <a:tblGrid>
                <a:gridCol w="2592388"/>
                <a:gridCol w="2589212"/>
                <a:gridCol w="2590800"/>
              </a:tblGrid>
              <a:tr h="1344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Sex (previously gender)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Sexual Orientation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Comic Sans MS" pitchFamily="66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Comic Sans MS" pitchFamily="66" charset="0"/>
                        </a:rPr>
                        <a:t>Faith or 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Comic Sans MS" pitchFamily="66" charset="0"/>
                        </a:rPr>
                        <a:t>Pregnancy or Maternity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Comic Sans MS" pitchFamily="66" charset="0"/>
                        </a:rPr>
                        <a:t>Marriage or Civil Partnership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5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Protected Characteristics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7656" name="Group 2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230307"/>
        </p:xfrm>
        <a:graphic>
          <a:graphicData uri="http://schemas.openxmlformats.org/drawingml/2006/table">
            <a:tbl>
              <a:tblPr/>
              <a:tblGrid>
                <a:gridCol w="2592388"/>
                <a:gridCol w="2589212"/>
                <a:gridCol w="2590800"/>
              </a:tblGrid>
              <a:tr h="1343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 (previously gender)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Sexual Orientation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Gender reassignment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Faith or 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Pregnancy or Maternity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Marriage or Civil Partnership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What are people protected from?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Direct  discrimination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(Includes discrimination by association and discrimination by perception)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Indirect discrimination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Discrimination arising from a disability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Victimisation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Harassment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Failure to make a reasonable adjustment or provide an ‘auxiliary aid’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G:\CF\PlanPerf\Equalities\JS Equalities folder\Resources for staff\Professional L+D for HTs Equality and Rights Oct 14\True Colours pictur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806489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True Colours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TRUE (Tackling Racism, Uniting Everyone) Colours</a:t>
            </a:r>
            <a:r>
              <a:rPr lang="en-GB" dirty="0" smtClean="0"/>
              <a:t> is a group founded by young people in </a:t>
            </a:r>
            <a:r>
              <a:rPr lang="en-GB" b="1" dirty="0" smtClean="0"/>
              <a:t>Edinburgh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Objective: to challenge racism, sectarianism, bullying and discrimination.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Peer Education Workshops</a:t>
            </a:r>
          </a:p>
          <a:p>
            <a:r>
              <a:rPr lang="en-GB" dirty="0" smtClean="0"/>
              <a:t>The Ambassadors Project</a:t>
            </a:r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http://truecoloursorg.weebly.com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3789040"/>
            <a:ext cx="2304256" cy="274004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Using the evidence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55% of children with a disability in primary schools reported that they had been bullied in 2013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52% of children with a disability in secondary schools reported that they had been bullied in 2013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Aims and Objectives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Aim: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to provide an overview of equality and rights in schools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Objectives: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For Head Teachers to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Be aware of and use our Head Teachers Equality Act briefing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Name the 3 public sector duties under the Equality Act 2010 and name the different protected characteristics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Consider what activity in your own school helps or could help towards meeting our equality duties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Disability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51% said they feel safe and cared for in school (compared to 75% of all)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64% said they get help when they need it (compared to 84% of all)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61% said that staff and pupils treat them fairly and with respect (compared to 78% of all 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64% said they enjoyed learning in school (compared to 77% of all)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Rights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Rights Respecting Schools work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  <a:hlinkClick r:id="rId3"/>
              </a:rPr>
              <a:t>https://orb.edinburgh.gov.uk/info/200547/international_education/1949/international_unit-developing_global_citizens/6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“Recognising and Realising Children’s Rights” Education Scotland</a:t>
            </a:r>
          </a:p>
          <a:p>
            <a:pPr lvl="1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  <a:hlinkClick r:id="rId4"/>
              </a:rPr>
              <a:t>http://www.educationscotland.gov.uk/resources/r/childrensrightsresource.asp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Silence Helps Homophobia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https://www.lgbtyouth.org.uk/shh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relevant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800" dirty="0" smtClean="0">
                <a:latin typeface="Arial" pitchFamily="34" charset="0"/>
                <a:cs typeface="Arial" pitchFamily="34" charset="0"/>
              </a:rPr>
              <a:t>In On The Act</a:t>
            </a:r>
          </a:p>
          <a:p>
            <a:pPr lvl="1">
              <a:buNone/>
            </a:pPr>
            <a:r>
              <a:rPr lang="en-GB" sz="3400" dirty="0" smtClean="0">
                <a:latin typeface="Arial" pitchFamily="34" charset="0"/>
                <a:cs typeface="Arial" pitchFamily="34" charset="0"/>
                <a:hlinkClick r:id="rId3"/>
              </a:rPr>
              <a:t>http://www.edinburgh.gov.uk/inontheact</a:t>
            </a:r>
            <a:endParaRPr lang="en-GB" sz="3400" dirty="0" smtClean="0">
              <a:latin typeface="Arial" pitchFamily="34" charset="0"/>
              <a:cs typeface="Arial" pitchFamily="34" charset="0"/>
            </a:endParaRPr>
          </a:p>
          <a:p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800" dirty="0" smtClean="0">
                <a:latin typeface="Arial" pitchFamily="34" charset="0"/>
                <a:cs typeface="Arial" pitchFamily="34" charset="0"/>
              </a:rPr>
              <a:t>‘The Use of Interpretation and Translation Services (ITS) in Children and Families Department ‘guidance</a:t>
            </a:r>
          </a:p>
          <a:p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800" dirty="0" smtClean="0">
                <a:latin typeface="Arial" pitchFamily="34" charset="0"/>
                <a:cs typeface="Arial" pitchFamily="34" charset="0"/>
              </a:rPr>
              <a:t>“Promoting Diversity and Equality checklist for schools 2013”</a:t>
            </a:r>
          </a:p>
          <a:p>
            <a:pPr lvl="1">
              <a:buNone/>
            </a:pPr>
            <a:r>
              <a:rPr lang="en-GB" sz="3800" dirty="0" smtClean="0">
                <a:latin typeface="Arial" pitchFamily="34" charset="0"/>
                <a:cs typeface="Arial" pitchFamily="34" charset="0"/>
                <a:hlinkClick r:id="rId4"/>
              </a:rPr>
              <a:t>https://orb.edinburgh.gov.uk/downloads/file/12691/promoting_diversity_and_equality_checklist_for_schools_2013</a:t>
            </a:r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58825" y="19177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28675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5275" indent="-295275" algn="ctr" eaLnBrk="1" hangingPunct="1">
              <a:spcBef>
                <a:spcPct val="50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FURTHER INFORMATION AND RESOURCES</a:t>
            </a:r>
          </a:p>
          <a:p>
            <a:pPr marL="295275" indent="-295275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GB" sz="2400" dirty="0"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3"/>
              </a:rPr>
              <a:t>www.equalityhumanrights.com</a:t>
            </a:r>
            <a:endParaRPr lang="en-GB" sz="2400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 marL="295275" indent="-295275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 smtClean="0">
                <a:latin typeface="Arial" pitchFamily="34" charset="0"/>
                <a:cs typeface="Arial" pitchFamily="34" charset="0"/>
                <a:hlinkClick r:id="rId4"/>
              </a:rPr>
              <a:t>www.lgbtyouth.org.uk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95275" indent="-295275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 smtClean="0">
                <a:latin typeface="Arial" pitchFamily="34" charset="0"/>
                <a:cs typeface="Arial" pitchFamily="34" charset="0"/>
                <a:hlinkClick r:id="rId5"/>
              </a:rPr>
              <a:t>www.stonewallscotland.org.uk/scotland</a:t>
            </a:r>
            <a:r>
              <a:rPr lang="en-GB" sz="24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  <a:hlinkClick r:id="rId5"/>
              </a:rPr>
              <a:t>/</a:t>
            </a:r>
            <a:endParaRPr lang="en-GB" sz="2400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  <a:p>
            <a:pPr marL="295275" indent="-295275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  <a:hlinkClick r:id="rId6"/>
              </a:rPr>
              <a:t>http</a:t>
            </a:r>
            <a:r>
              <a:rPr lang="en-GB" sz="2400" dirty="0">
                <a:latin typeface="Arial" pitchFamily="34" charset="0"/>
                <a:cs typeface="Arial" pitchFamily="34" charset="0"/>
                <a:hlinkClick r:id="rId6"/>
              </a:rPr>
              <a:t>://</a:t>
            </a:r>
            <a:r>
              <a:rPr lang="en-GB" sz="2400" dirty="0" smtClean="0">
                <a:latin typeface="Arial" pitchFamily="34" charset="0"/>
                <a:cs typeface="Arial" pitchFamily="34" charset="0"/>
                <a:hlinkClick r:id="rId6"/>
              </a:rPr>
              <a:t>www.respectme.org.uk/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95275" indent="-295275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  <a:hlinkClick r:id="rId7"/>
              </a:rPr>
              <a:t>http://www.educationscotland.gov.uk/resources/p/genericresource_tcm4747991.asp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95275" indent="-295275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  <a:hlinkClick r:id="rId8"/>
              </a:rPr>
              <a:t>http://www.nhs.uk/conditions/Gender-dysphoria/Pages/Introduction.aspx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95275" indent="-295275" eaLnBrk="1" hangingPunct="1">
              <a:spcBef>
                <a:spcPct val="50000"/>
              </a:spcBef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and 9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February Head Teacher training</a:t>
            </a:r>
          </a:p>
          <a:p>
            <a:pPr marL="295275" indent="-295275" algn="ctr" eaLnBrk="1" hangingPunct="1">
              <a:spcBef>
                <a:spcPct val="50000"/>
              </a:spcBef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EAL Service for CPD on equality and inclusion for bilingual learners and Gypsy Travellers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40804"/>
            <a:ext cx="864096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are in a fantastic position to advance equality for the longer term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GB" sz="2800" dirty="0" smtClean="0">
                <a:solidFill>
                  <a:srgbClr val="FFCC66"/>
                </a:solidFill>
                <a:latin typeface="Arial" pitchFamily="34" charset="0"/>
                <a:cs typeface="Arial" pitchFamily="34" charset="0"/>
              </a:rPr>
              <a:t>ion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Fut</a:t>
            </a: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ure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Bullying and picking on someone’s identity no longer happens. Parents, carers and children are emotionally literate.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All children grow up with ideas about their future life chances - not based on limited ideas of their gender, race, class, ability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Children with disabilities are as happy in mainstream schools at least as much as everyone else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 Parents, carers and staff accept there are unlimited ways for girls and boys to express their gender – or not!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 All staff and volunteers are Equalities Champions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Thank-you!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pPr marL="295275" indent="-295275">
              <a:spcBef>
                <a:spcPct val="500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295275" indent="-295275" algn="ctr">
              <a:spcBef>
                <a:spcPct val="50000"/>
              </a:spcBef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City of Edinburgh Council </a:t>
            </a:r>
          </a:p>
          <a:p>
            <a:pPr marL="295275" indent="-295275" algn="ctr">
              <a:spcBef>
                <a:spcPct val="50000"/>
              </a:spcBef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Children and Families Service</a:t>
            </a:r>
          </a:p>
          <a:p>
            <a:pPr marL="295275" indent="-295275" algn="ctr">
              <a:spcBef>
                <a:spcPct val="500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Principal Officers Equalities:</a:t>
            </a:r>
          </a:p>
          <a:p>
            <a:pPr marL="295275" indent="-295275" algn="ctr">
              <a:spcBef>
                <a:spcPct val="500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 smtClean="0">
                <a:latin typeface="Arial" pitchFamily="34" charset="0"/>
                <a:cs typeface="Arial" pitchFamily="34" charset="0"/>
                <a:hlinkClick r:id="rId3"/>
              </a:rPr>
              <a:t>Diana.dodd@edinburgh.gov.uk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95275" indent="-295275" algn="ctr">
              <a:spcBef>
                <a:spcPct val="50000"/>
              </a:spcBef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  <a:hlinkClick r:id="rId4"/>
              </a:rPr>
              <a:t>Julia.Sproul@edinburgh.gov.uk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295275" indent="-295275" algn="ctr">
              <a:spcBef>
                <a:spcPct val="5000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Programme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Context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Legislation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True Colours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Disability pilot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LGBT Youth Scotland – Silence helps Homophobia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Further Support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Getting it Right for Every Child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Values and Principles include: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Promoting opportunities and valuing diversity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Children and young people should feel valued in all circumstances and practitioners should create opportunities to celebrate diversity</a:t>
            </a:r>
            <a:r>
              <a:rPr lang="en-GB" dirty="0" smtClean="0"/>
              <a:t>”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91512" cy="738188"/>
          </a:xfrm>
        </p:spPr>
        <p:txBody>
          <a:bodyPr/>
          <a:lstStyle/>
          <a:p>
            <a:pPr algn="l"/>
            <a:r>
              <a:rPr lang="en-GB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Curriculum for Excellence</a:t>
            </a:r>
            <a:endParaRPr lang="en-GB" sz="4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143000"/>
            <a:ext cx="8572500" cy="535781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Every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child and young person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is entitled to </a:t>
            </a: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expect that their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learning environment will support them to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Tx/>
              <a:buNone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Acknowledge diversity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and understand that it is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everyone’s responsibility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 to challenge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discrimination</a:t>
            </a:r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Develop their self-awareness, self-worth and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respect for </a:t>
            </a: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others</a:t>
            </a:r>
            <a:endParaRPr lang="en-GB" sz="2600" b="1" dirty="0">
              <a:latin typeface="Arial" pitchFamily="34" charset="0"/>
              <a:cs typeface="Arial" pitchFamily="34" charset="0"/>
            </a:endParaRPr>
          </a:p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Experience personal achievement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and build resilience and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confidence</a:t>
            </a:r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Understand and develop physical, mental and spiritual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wellbeing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and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social </a:t>
            </a: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skills</a:t>
            </a:r>
            <a:endParaRPr lang="en-GB" sz="2600" b="1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Understand that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adults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 in the school community have a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responsibility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 to look after and listen to their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concerns</a:t>
            </a:r>
            <a:endParaRPr lang="en-GB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G_1128_tcm4-6201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88639"/>
            <a:ext cx="1971450" cy="14018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Council guidance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en-GB" sz="3800" dirty="0" smtClean="0">
                <a:latin typeface="Arial" pitchFamily="34" charset="0"/>
                <a:cs typeface="Arial" pitchFamily="34" charset="0"/>
              </a:rPr>
              <a:t>The Equality Act 2010 (The Act): Responsibilities of Head Teachers and Managers, City of Edinburgh Council </a:t>
            </a:r>
            <a:r>
              <a:rPr lang="en-GB" sz="3800" dirty="0" smtClean="0">
                <a:latin typeface="Arial" pitchFamily="34" charset="0"/>
                <a:cs typeface="Arial" pitchFamily="34" charset="0"/>
                <a:hlinkClick r:id="rId3"/>
              </a:rPr>
              <a:t>https://orb.edinburgh.gov.uk/downloads/file/4300/equality_act-guidance_for_schools</a:t>
            </a:r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800" dirty="0" smtClean="0">
                <a:latin typeface="Arial" pitchFamily="34" charset="0"/>
                <a:cs typeface="Arial" pitchFamily="34" charset="0"/>
              </a:rPr>
              <a:t>Policy and Procedures ‘to prevent and respond to Bullying and Prejudice’</a:t>
            </a:r>
          </a:p>
          <a:p>
            <a:pPr lvl="1">
              <a:buNone/>
            </a:pPr>
            <a:r>
              <a:rPr lang="en-GB" sz="3800" dirty="0" smtClean="0">
                <a:latin typeface="Arial" pitchFamily="34" charset="0"/>
                <a:cs typeface="Arial" pitchFamily="34" charset="0"/>
                <a:hlinkClick r:id="rId4"/>
              </a:rPr>
              <a:t>https://orb.edinburgh.gov.uk/downloads/file/2186/toolkit_general_to_prevent_and_respond_to_bullying_and_prejudice</a:t>
            </a:r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800" dirty="0" smtClean="0">
                <a:latin typeface="Arial" pitchFamily="34" charset="0"/>
                <a:cs typeface="Arial" pitchFamily="34" charset="0"/>
              </a:rPr>
              <a:t>Other resources on CEC orb </a:t>
            </a:r>
            <a:r>
              <a:rPr lang="en-GB" sz="3800" dirty="0" smtClean="0">
                <a:latin typeface="Arial" pitchFamily="34" charset="0"/>
                <a:cs typeface="Arial" pitchFamily="34" charset="0"/>
                <a:hlinkClick r:id="rId5"/>
              </a:rPr>
              <a:t>https://orb.edinburgh.gov.uk/info/200314/equalities_in_children_and_families</a:t>
            </a:r>
            <a:endParaRPr lang="en-GB" sz="3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Public Sector Equality Duty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We need to: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Eliminate discrimination, harassment and victimisation</a:t>
            </a:r>
          </a:p>
          <a:p>
            <a:r>
              <a:rPr lang="en-GB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Advance Equality of Opportunity</a:t>
            </a:r>
          </a:p>
          <a:p>
            <a:r>
              <a:rPr lang="en-GB" sz="24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Foster good relations</a:t>
            </a:r>
          </a:p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Schools provisions cover:</a:t>
            </a:r>
          </a:p>
          <a:p>
            <a:r>
              <a:rPr lang="en-GB" sz="24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Admissions,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provision of Education</a:t>
            </a:r>
            <a:r>
              <a:rPr lang="en-GB" sz="24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Access to any benefit, facility or service</a:t>
            </a:r>
            <a:r>
              <a:rPr lang="en-GB" sz="24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Exclusions</a:t>
            </a:r>
            <a:r>
              <a:rPr lang="en-GB" sz="24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 other detriment</a:t>
            </a:r>
          </a:p>
          <a:p>
            <a:endParaRPr lang="en-GB" dirty="0" smtClean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85800"/>
            <a:ext cx="8075240" cy="1143000"/>
          </a:xfrm>
        </p:spPr>
        <p:txBody>
          <a:bodyPr>
            <a:normAutofit/>
          </a:bodyPr>
          <a:lstStyle/>
          <a:p>
            <a:pPr marL="838200" indent="-838200"/>
            <a:r>
              <a:rPr lang="en-GB" sz="3600" dirty="0" smtClean="0">
                <a:latin typeface="Arial" pitchFamily="34" charset="0"/>
                <a:cs typeface="Arial" pitchFamily="34" charset="0"/>
              </a:rPr>
              <a:t>Who is protected from discrimination?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5809" name="Group 33"/>
          <p:cNvGraphicFramePr>
            <a:graphicFrameLocks noGrp="1"/>
          </p:cNvGraphicFramePr>
          <p:nvPr>
            <p:ph idx="1"/>
          </p:nvPr>
        </p:nvGraphicFramePr>
        <p:xfrm>
          <a:off x="684213" y="2349500"/>
          <a:ext cx="7772400" cy="367506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GB" dirty="0">
                <a:latin typeface="Comic Sans MS" pitchFamily="66" charset="0"/>
              </a:rPr>
              <a:t>Protected Characteristics</a:t>
            </a:r>
          </a:p>
        </p:txBody>
      </p:sp>
      <p:graphicFrame>
        <p:nvGraphicFramePr>
          <p:cNvPr id="75809" name="Group 33"/>
          <p:cNvGraphicFramePr>
            <a:graphicFrameLocks noGrp="1"/>
          </p:cNvGraphicFramePr>
          <p:nvPr>
            <p:ph idx="1"/>
          </p:nvPr>
        </p:nvGraphicFramePr>
        <p:xfrm>
          <a:off x="684213" y="2349500"/>
          <a:ext cx="7772400" cy="367506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Sexual Orientation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867</Words>
  <Application>Microsoft Office PowerPoint</Application>
  <PresentationFormat>On-screen Show (4:3)</PresentationFormat>
  <Paragraphs>206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Equality and Rights</vt:lpstr>
      <vt:lpstr>Aims and Objectives</vt:lpstr>
      <vt:lpstr>Programme</vt:lpstr>
      <vt:lpstr>Getting it Right for Every Child</vt:lpstr>
      <vt:lpstr>Curriculum for Excellence</vt:lpstr>
      <vt:lpstr>Council guidance</vt:lpstr>
      <vt:lpstr>Public Sector Equality Duty</vt:lpstr>
      <vt:lpstr>Who is protected from discrimination?</vt:lpstr>
      <vt:lpstr>Protected Characteristics</vt:lpstr>
      <vt:lpstr>Protected Characteristics</vt:lpstr>
      <vt:lpstr>Protected Characteristics</vt:lpstr>
      <vt:lpstr>Protected Characteristics </vt:lpstr>
      <vt:lpstr>Protected Characteristics</vt:lpstr>
      <vt:lpstr>Protected Characteristics</vt:lpstr>
      <vt:lpstr>Protected Characteristics</vt:lpstr>
      <vt:lpstr>What are people protected from?</vt:lpstr>
      <vt:lpstr>Slide 17</vt:lpstr>
      <vt:lpstr>True Colours</vt:lpstr>
      <vt:lpstr>Using the evidence</vt:lpstr>
      <vt:lpstr>Disability</vt:lpstr>
      <vt:lpstr>Rights</vt:lpstr>
      <vt:lpstr>Silence Helps Homophobia</vt:lpstr>
      <vt:lpstr>Other relevant documents</vt:lpstr>
      <vt:lpstr>Slide 24</vt:lpstr>
      <vt:lpstr>Slide 25</vt:lpstr>
      <vt:lpstr>Thank-you!</vt:lpstr>
    </vt:vector>
  </TitlesOfParts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Sproul</dc:creator>
  <cp:lastModifiedBy>Julia Sproul</cp:lastModifiedBy>
  <cp:revision>97</cp:revision>
  <dcterms:created xsi:type="dcterms:W3CDTF">2014-09-23T13:54:45Z</dcterms:created>
  <dcterms:modified xsi:type="dcterms:W3CDTF">2014-10-08T10:36:24Z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-269894457</vt:i4>
  </property>
  <property fmtid="{D5CDD505-2E9C-101B-9397-08002B2CF9AE}" pid="3" name="_NewReviewCycle">
    <vt:lpwstr/>
  </property>
  <property fmtid="{D5CDD505-2E9C-101B-9397-08002B2CF9AE}" pid="4" name="_EmailSubject">
    <vt:lpwstr>HT training Equalities Powerpoint</vt:lpwstr>
  </property>
  <property fmtid="{D5CDD505-2E9C-101B-9397-08002B2CF9AE}" pid="5" name="_AuthorEmail">
    <vt:lpwstr>Julia.Sproul@edinburgh.gov.uk</vt:lpwstr>
  </property>
  <property fmtid="{D5CDD505-2E9C-101B-9397-08002B2CF9AE}" pid="6" name="_AuthorEmailDisplayName">
    <vt:lpwstr>Julia Sproul</vt:lpwstr>
  </property>
  <property fmtid="{D5CDD505-2E9C-101B-9397-08002B2CF9AE}" pid="7" name="_PreviousAdHocReviewCycleID">
    <vt:i4>752175478</vt:i4>
  </property>
</Properties>
</file>