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4" r:id="rId4"/>
    <p:sldId id="265" r:id="rId5"/>
    <p:sldId id="266" r:id="rId6"/>
    <p:sldId id="268" r:id="rId7"/>
    <p:sldId id="276" r:id="rId8"/>
    <p:sldId id="278" r:id="rId9"/>
    <p:sldId id="279" r:id="rId10"/>
    <p:sldId id="280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26D80-655B-4451-8B55-3DC46CCF8D5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65825-C2F0-481A-939F-5ACC8F2E97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7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3FB2BA40-5999-4A93-8F91-10D468F1E6F2}" type="slidenum">
              <a:rPr lang="en-GB" smtClean="0"/>
              <a:pPr defTabSz="896938"/>
              <a:t>1</a:t>
            </a:fld>
            <a:endParaRPr lang="en-GB" smtClean="0"/>
          </a:p>
        </p:txBody>
      </p:sp>
      <p:sp>
        <p:nvSpPr>
          <p:cNvPr id="115715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3DB812C4-1770-4FEB-8E1B-549C81C6FE11}" type="slidenum">
              <a:rPr lang="en-US" sz="1200">
                <a:latin typeface="Arial" charset="0"/>
              </a:rPr>
              <a:pPr algn="r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15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3326"/>
            <a:ext cx="5026369" cy="4114651"/>
          </a:xfrm>
          <a:noFill/>
          <a:ln/>
        </p:spPr>
        <p:txBody>
          <a:bodyPr lIns="89778" tIns="44889" rIns="89778" bIns="44889"/>
          <a:lstStyle/>
          <a:p>
            <a:pPr eaLnBrk="1" hangingPunct="1"/>
            <a:r>
              <a:rPr lang="en-GB" smtClean="0"/>
              <a:t>Welcome</a:t>
            </a:r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8010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AAD916D5-A8F2-4300-AD15-7DF29ACBCE7F}" type="slidenum">
              <a:rPr lang="en-GB" smtClean="0"/>
              <a:pPr defTabSz="896938"/>
              <a:t>2</a:t>
            </a:fld>
            <a:endParaRPr lang="en-GB" smtClean="0"/>
          </a:p>
        </p:txBody>
      </p:sp>
      <p:sp>
        <p:nvSpPr>
          <p:cNvPr id="116739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4FA1044F-E990-4CE9-A05F-DA772AE597E9}" type="slidenum">
              <a:rPr lang="en-US" sz="1200">
                <a:latin typeface="Arial" charset="0"/>
              </a:rPr>
              <a:pPr algn="r"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16740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 anchor="b"/>
          <a:lstStyle/>
          <a:p>
            <a:pPr algn="r" defTabSz="881063" eaLnBrk="0" hangingPunct="0"/>
            <a:fld id="{64C62254-9181-4EC4-834F-22634FEB7F07}" type="slidenum">
              <a:rPr lang="en-GB" sz="1200">
                <a:latin typeface="Times New Roman" pitchFamily="18" charset="0"/>
              </a:rPr>
              <a:pPr algn="r" defTabSz="881063" eaLnBrk="0" hangingPunct="0"/>
              <a:t>2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16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696" y="4373024"/>
            <a:ext cx="5529170" cy="4113167"/>
          </a:xfrm>
          <a:noFill/>
          <a:ln/>
        </p:spPr>
        <p:txBody>
          <a:bodyPr lIns="88210" tIns="44105" rIns="88210" bIns="44105"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sz="1600" smtClean="0"/>
              <a:t>&lt; Read slide &gt;</a:t>
            </a:r>
            <a:endParaRPr lang="en-US" sz="1600" smtClean="0"/>
          </a:p>
          <a:p>
            <a:pPr eaLnBrk="1" hangingPunct="1"/>
            <a:endParaRPr lang="en-GB" sz="1000" smtClean="0"/>
          </a:p>
        </p:txBody>
      </p:sp>
      <p:sp>
        <p:nvSpPr>
          <p:cNvPr id="116743" name="Rectangle 3"/>
          <p:cNvSpPr>
            <a:spLocks noChangeArrowheads="1"/>
          </p:cNvSpPr>
          <p:nvPr/>
        </p:nvSpPr>
        <p:spPr bwMode="auto">
          <a:xfrm>
            <a:off x="909285" y="4356690"/>
            <a:ext cx="5529170" cy="41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/>
          <a:lstStyle/>
          <a:p>
            <a:pPr>
              <a:spcBef>
                <a:spcPct val="30000"/>
              </a:spcBef>
            </a:pPr>
            <a:endParaRPr 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63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332A443B-616D-4E7B-BF82-1D046CA7FBE1}" type="slidenum">
              <a:rPr lang="en-GB" smtClean="0"/>
              <a:pPr defTabSz="896938"/>
              <a:t>3</a:t>
            </a:fld>
            <a:endParaRPr lang="en-GB" smtClean="0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63146837-70C9-4EA2-A597-A1FF8E9523BD}" type="slidenum">
              <a:rPr lang="en-US" sz="1200">
                <a:latin typeface="Arial" charset="0"/>
              </a:rPr>
              <a:pPr algn="r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120836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 anchor="b"/>
          <a:lstStyle/>
          <a:p>
            <a:pPr algn="r" defTabSz="881063" eaLnBrk="0" hangingPunct="0"/>
            <a:fld id="{3DF049C8-CB91-4EA6-82F3-B00891D4A886}" type="slidenum">
              <a:rPr lang="en-GB" sz="1200">
                <a:latin typeface="Times New Roman" pitchFamily="18" charset="0"/>
              </a:rPr>
              <a:pPr algn="r" defTabSz="881063" eaLnBrk="0" hangingPunct="0"/>
              <a:t>3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696" y="4373024"/>
            <a:ext cx="5529170" cy="4113167"/>
          </a:xfrm>
          <a:noFill/>
          <a:ln/>
        </p:spPr>
        <p:txBody>
          <a:bodyPr lIns="88210" tIns="44105" rIns="88210" bIns="44105"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sz="1600" smtClean="0"/>
              <a:t>&lt; Read slide &gt;</a:t>
            </a:r>
            <a:endParaRPr lang="en-US" sz="1600" smtClean="0"/>
          </a:p>
          <a:p>
            <a:pPr eaLnBrk="1" hangingPunct="1"/>
            <a:endParaRPr lang="en-GB" sz="1000" smtClean="0"/>
          </a:p>
        </p:txBody>
      </p:sp>
      <p:sp>
        <p:nvSpPr>
          <p:cNvPr id="120839" name="Rectangle 3"/>
          <p:cNvSpPr>
            <a:spLocks noChangeArrowheads="1"/>
          </p:cNvSpPr>
          <p:nvPr/>
        </p:nvSpPr>
        <p:spPr bwMode="auto">
          <a:xfrm>
            <a:off x="909285" y="4356690"/>
            <a:ext cx="5529170" cy="41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/>
          <a:lstStyle/>
          <a:p>
            <a:pPr>
              <a:spcBef>
                <a:spcPct val="30000"/>
              </a:spcBef>
            </a:pPr>
            <a:endParaRPr 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4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7F55F974-150D-44FC-A4D4-4840F7FB7FC6}" type="slidenum">
              <a:rPr lang="en-GB" smtClean="0"/>
              <a:pPr defTabSz="896938"/>
              <a:t>4</a:t>
            </a:fld>
            <a:endParaRPr lang="en-GB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After the local government election in May 2012, the Capital Coalition set out its commitment to build a cooperative, more prosperous, Edinburgh in which every resident and community benefits.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53 Capital Coalition Pledges were agreed in August 2012.  The pledges are about building a Co-operative Capital, with decision-making that shows the Capital Coalition is listening to public opinion.  A key part of this means being accessible and transparent about performance.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Details are on the CEC website and are regularly reviewed by the coalition to ensure they are being met. </a:t>
            </a:r>
          </a:p>
        </p:txBody>
      </p:sp>
    </p:spTree>
    <p:extLst>
      <p:ext uri="{BB962C8B-B14F-4D97-AF65-F5344CB8AC3E}">
        <p14:creationId xmlns:p14="http://schemas.microsoft.com/office/powerpoint/2010/main" val="90194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77937C50-0A47-4AC8-9C28-9B5295FD38CD}" type="slidenum">
              <a:rPr lang="en-GB" smtClean="0"/>
              <a:pPr defTabSz="896938"/>
              <a:t>5</a:t>
            </a:fld>
            <a:endParaRPr lang="en-GB" smtClean="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C6581185-B2A7-44F3-8F10-66CDA7AAC204}" type="slidenum">
              <a:rPr lang="en-US" sz="1200">
                <a:latin typeface="Arial" charset="0"/>
              </a:rPr>
              <a:pPr algn="r"/>
              <a:t>5</a:t>
            </a:fld>
            <a:endParaRPr lang="en-US" sz="1200">
              <a:latin typeface="Arial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3326"/>
            <a:ext cx="5026369" cy="4114651"/>
          </a:xfrm>
          <a:noFill/>
          <a:ln/>
        </p:spPr>
        <p:txBody>
          <a:bodyPr lIns="89778" tIns="44889" rIns="89778" bIns="44889"/>
          <a:lstStyle/>
          <a:p>
            <a:pPr eaLnBrk="1" hangingPunct="1"/>
            <a:r>
              <a:rPr lang="en-GB" smtClean="0"/>
              <a:t>The City of Edinburgh Council consists of five Service Areas, with the Director of each Service Area being responsible to the Chief Executive, Sue Bruce.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Children and Families (Gillian Tee)</a:t>
            </a:r>
          </a:p>
          <a:p>
            <a:pPr eaLnBrk="1" hangingPunct="1"/>
            <a:r>
              <a:rPr lang="en-GB" smtClean="0"/>
              <a:t>Corporate Governance (Alastair Maclean)</a:t>
            </a:r>
          </a:p>
          <a:p>
            <a:pPr eaLnBrk="1" hangingPunct="1"/>
            <a:r>
              <a:rPr lang="en-GB" smtClean="0"/>
              <a:t>Services for Communities (Mark Turley)</a:t>
            </a:r>
          </a:p>
          <a:p>
            <a:pPr eaLnBrk="1" hangingPunct="1"/>
            <a:r>
              <a:rPr lang="en-GB" smtClean="0"/>
              <a:t>Health and Social Care (Peter Gabbitas) </a:t>
            </a:r>
          </a:p>
          <a:p>
            <a:pPr eaLnBrk="1" hangingPunct="1"/>
            <a:r>
              <a:rPr lang="en-GB" smtClean="0"/>
              <a:t>Economic Development (Greg Ward) 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01440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D13D503D-373C-41A8-A87A-E09F006D0D12}" type="slidenum">
              <a:rPr lang="en-GB" smtClean="0"/>
              <a:pPr defTabSz="896938"/>
              <a:t>6</a:t>
            </a:fld>
            <a:endParaRPr lang="en-GB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The service has 9000 staff (including teachers) and an annual budget of £380m. Its responsibilities cover:</a:t>
            </a:r>
          </a:p>
          <a:p>
            <a:pPr eaLnBrk="1" hangingPunct="1">
              <a:buFontTx/>
              <a:buChar char="•"/>
            </a:pPr>
            <a:endParaRPr lang="en-GB" smtClean="0"/>
          </a:p>
          <a:p>
            <a:pPr eaLnBrk="1" hangingPunct="1">
              <a:buFontTx/>
              <a:buChar char="•"/>
            </a:pPr>
            <a:r>
              <a:rPr lang="en-GB" smtClean="0"/>
              <a:t>3,000 children (aged three to five) attending 18 nursery schools, 78 nursery classes in primary schools, two nursery classes in a special school, 12 Health and Social Care centres, and the Council's workplace nursery.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Over 1,500 teachers providing learning and teaching to over 24,000 pupils in over 90 primary schools.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Over 1,700 teachers providing learning and teaching to over 19,000 pupils at 23 secondary schools. 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Over 700 pupils with special needs who are catered for in our special schools and classes.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Around 40 community centres providing a range of learning, teaching and support services to residents of the city.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Recruiting and supporting carers (foster, adoptive and day carers) for over 400 children.</a:t>
            </a:r>
          </a:p>
          <a:p>
            <a:pPr eaLnBrk="1" hangingPunct="1">
              <a:buFontTx/>
              <a:buChar char="•"/>
            </a:pPr>
            <a:r>
              <a:rPr lang="en-GB" smtClean="0"/>
              <a:t>Over 100 residential care places are provided for children in young person centres, two secure accommodation units, four close support units and a unit which provides respite care for about 70 young people. </a:t>
            </a:r>
          </a:p>
          <a:p>
            <a:pPr eaLnBrk="1" hangingPunct="1">
              <a:buFontTx/>
              <a:buChar char="•"/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053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332A443B-616D-4E7B-BF82-1D046CA7FBE1}" type="slidenum">
              <a:rPr lang="en-GB" smtClean="0"/>
              <a:pPr defTabSz="896938"/>
              <a:t>8</a:t>
            </a:fld>
            <a:endParaRPr lang="en-GB" smtClean="0"/>
          </a:p>
        </p:txBody>
      </p:sp>
      <p:sp>
        <p:nvSpPr>
          <p:cNvPr id="120835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63146837-70C9-4EA2-A597-A1FF8E9523BD}" type="slidenum">
              <a:rPr lang="en-US" sz="1200">
                <a:latin typeface="Arial" charset="0"/>
              </a:rPr>
              <a:pPr algn="r"/>
              <a:t>8</a:t>
            </a:fld>
            <a:endParaRPr lang="en-US" sz="1200">
              <a:latin typeface="Arial" charset="0"/>
            </a:endParaRPr>
          </a:p>
        </p:txBody>
      </p:sp>
      <p:sp>
        <p:nvSpPr>
          <p:cNvPr id="120836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 anchor="b"/>
          <a:lstStyle/>
          <a:p>
            <a:pPr algn="r" defTabSz="881063" eaLnBrk="0" hangingPunct="0"/>
            <a:fld id="{3DF049C8-CB91-4EA6-82F3-B00891D4A886}" type="slidenum">
              <a:rPr lang="en-GB" sz="1200">
                <a:latin typeface="Times New Roman" pitchFamily="18" charset="0"/>
              </a:rPr>
              <a:pPr algn="r" defTabSz="881063" eaLnBrk="0" hangingPunct="0"/>
              <a:t>8</a:t>
            </a:fld>
            <a:endParaRPr lang="en-GB" sz="1200">
              <a:latin typeface="Times New Roman" pitchFamily="18" charset="0"/>
            </a:endParaRPr>
          </a:p>
        </p:txBody>
      </p:sp>
      <p:sp>
        <p:nvSpPr>
          <p:cNvPr id="1208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696" y="4373024"/>
            <a:ext cx="5529170" cy="4113167"/>
          </a:xfrm>
          <a:noFill/>
          <a:ln/>
        </p:spPr>
        <p:txBody>
          <a:bodyPr lIns="88210" tIns="44105" rIns="88210" bIns="44105"/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en-GB" sz="1600" smtClean="0"/>
              <a:t>&lt; Read slide &gt;</a:t>
            </a:r>
            <a:endParaRPr lang="en-US" sz="1600" smtClean="0"/>
          </a:p>
          <a:p>
            <a:pPr eaLnBrk="1" hangingPunct="1"/>
            <a:endParaRPr lang="en-GB" sz="1000" smtClean="0"/>
          </a:p>
        </p:txBody>
      </p:sp>
      <p:sp>
        <p:nvSpPr>
          <p:cNvPr id="120839" name="Rectangle 3"/>
          <p:cNvSpPr>
            <a:spLocks noChangeArrowheads="1"/>
          </p:cNvSpPr>
          <p:nvPr/>
        </p:nvSpPr>
        <p:spPr bwMode="auto">
          <a:xfrm>
            <a:off x="909285" y="4356690"/>
            <a:ext cx="5529170" cy="411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210" tIns="44105" rIns="88210" bIns="44105"/>
          <a:lstStyle/>
          <a:p>
            <a:pPr>
              <a:spcBef>
                <a:spcPct val="30000"/>
              </a:spcBef>
            </a:pPr>
            <a:endParaRPr lang="en-US" sz="1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26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6938"/>
            <a:fld id="{77937C50-0A47-4AC8-9C28-9B5295FD38CD}" type="slidenum">
              <a:rPr lang="en-GB" smtClean="0"/>
              <a:pPr defTabSz="896938"/>
              <a:t>10</a:t>
            </a:fld>
            <a:endParaRPr lang="en-GB" smtClean="0"/>
          </a:p>
        </p:txBody>
      </p:sp>
      <p:sp>
        <p:nvSpPr>
          <p:cNvPr id="122883" name="Rectangle 7"/>
          <p:cNvSpPr txBox="1">
            <a:spLocks noGrp="1" noChangeArrowheads="1"/>
          </p:cNvSpPr>
          <p:nvPr/>
        </p:nvSpPr>
        <p:spPr bwMode="auto">
          <a:xfrm>
            <a:off x="3885275" y="8686652"/>
            <a:ext cx="2972725" cy="45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78" tIns="44889" rIns="89778" bIns="44889" anchor="b"/>
          <a:lstStyle/>
          <a:p>
            <a:pPr algn="r"/>
            <a:fld id="{C6581185-B2A7-44F3-8F10-66CDA7AAC204}" type="slidenum">
              <a:rPr lang="en-US" sz="1200">
                <a:latin typeface="Arial" charset="0"/>
              </a:rPr>
              <a:pPr algn="r"/>
              <a:t>10</a:t>
            </a:fld>
            <a:endParaRPr lang="en-US" sz="1200">
              <a:latin typeface="Arial" charset="0"/>
            </a:endParaRPr>
          </a:p>
        </p:txBody>
      </p:sp>
      <p:sp>
        <p:nvSpPr>
          <p:cNvPr id="1228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16" y="4343326"/>
            <a:ext cx="5026369" cy="4114651"/>
          </a:xfrm>
          <a:noFill/>
          <a:ln/>
        </p:spPr>
        <p:txBody>
          <a:bodyPr lIns="89778" tIns="44889" rIns="89778" bIns="44889"/>
          <a:lstStyle/>
          <a:p>
            <a:pPr eaLnBrk="1" hangingPunct="1"/>
            <a:r>
              <a:rPr lang="en-GB" smtClean="0"/>
              <a:t>The City of Edinburgh Council consists of five Service Areas, with the Director of each Service Area being responsible to the Chief Executive, Sue Bruce.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Children and Families (Gillian Tee)</a:t>
            </a:r>
          </a:p>
          <a:p>
            <a:pPr eaLnBrk="1" hangingPunct="1"/>
            <a:r>
              <a:rPr lang="en-GB" smtClean="0"/>
              <a:t>Corporate Governance (Alastair Maclean)</a:t>
            </a:r>
          </a:p>
          <a:p>
            <a:pPr eaLnBrk="1" hangingPunct="1"/>
            <a:r>
              <a:rPr lang="en-GB" smtClean="0"/>
              <a:t>Services for Communities (Mark Turley)</a:t>
            </a:r>
          </a:p>
          <a:p>
            <a:pPr eaLnBrk="1" hangingPunct="1"/>
            <a:r>
              <a:rPr lang="en-GB" smtClean="0"/>
              <a:t>Health and Social Care (Peter Gabbitas) </a:t>
            </a:r>
          </a:p>
          <a:p>
            <a:pPr eaLnBrk="1" hangingPunct="1"/>
            <a:r>
              <a:rPr lang="en-GB" smtClean="0"/>
              <a:t>Economic Development (Greg Ward) 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6325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125AD-54E5-4C36-AFE0-D5BBD9585D87}" type="datetimeFigureOut">
              <a:rPr lang="en-GB" smtClean="0"/>
              <a:pPr/>
              <a:t>08/09/2014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5B6E0-5E71-4D5A-A7BF-372AC01755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457200" y="6092825"/>
            <a:ext cx="3394075" cy="612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1200" b="1" dirty="0">
              <a:solidFill>
                <a:srgbClr val="006F8A"/>
              </a:solidFill>
              <a:latin typeface="+mn-lt"/>
            </a:endParaRPr>
          </a:p>
        </p:txBody>
      </p:sp>
      <p:sp>
        <p:nvSpPr>
          <p:cNvPr id="6147" name="Rectangle 8"/>
          <p:cNvSpPr>
            <a:spLocks noGrp="1" noChangeArrowheads="1"/>
          </p:cNvSpPr>
          <p:nvPr>
            <p:ph type="subTitle" idx="4294967295"/>
          </p:nvPr>
        </p:nvSpPr>
        <p:spPr>
          <a:xfrm>
            <a:off x="1562100" y="3895725"/>
            <a:ext cx="6226175" cy="1433513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smtClean="0"/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600" smtClean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6516688" y="1773238"/>
            <a:ext cx="21066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b="1">
                <a:solidFill>
                  <a:srgbClr val="CC3333"/>
                </a:solidFill>
              </a:rPr>
              <a:t>Welcome</a:t>
            </a:r>
          </a:p>
        </p:txBody>
      </p:sp>
      <p:pic>
        <p:nvPicPr>
          <p:cNvPr id="6149" name="Picture 6" descr="Edinburgh 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2771775" y="333375"/>
            <a:ext cx="5940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GB" sz="2800" b="1" kern="0" dirty="0">
                <a:solidFill>
                  <a:srgbClr val="CC3333"/>
                </a:solidFill>
                <a:latin typeface="+mj-lt"/>
                <a:ea typeface="+mj-ea"/>
                <a:cs typeface="+mj-cs"/>
              </a:rPr>
              <a:t>New </a:t>
            </a:r>
            <a:r>
              <a:rPr lang="en-GB" sz="2800" b="1" kern="0" dirty="0" smtClean="0">
                <a:solidFill>
                  <a:srgbClr val="CC3333"/>
                </a:solidFill>
                <a:latin typeface="+mj-lt"/>
                <a:ea typeface="+mj-ea"/>
                <a:cs typeface="+mj-cs"/>
              </a:rPr>
              <a:t>Staff </a:t>
            </a:r>
            <a:r>
              <a:rPr lang="en-GB" sz="2800" b="1" kern="0" dirty="0">
                <a:solidFill>
                  <a:srgbClr val="CC3333"/>
                </a:solidFill>
                <a:latin typeface="+mj-lt"/>
                <a:ea typeface="+mj-ea"/>
                <a:cs typeface="+mj-cs"/>
              </a:rPr>
              <a:t>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9"/>
          <p:cNvSpPr>
            <a:spLocks noChangeArrowheads="1"/>
          </p:cNvSpPr>
          <p:nvPr/>
        </p:nvSpPr>
        <p:spPr bwMode="auto">
          <a:xfrm>
            <a:off x="323850" y="6021388"/>
            <a:ext cx="1944688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72"/>
          <p:cNvSpPr>
            <a:spLocks noChangeShapeType="1"/>
          </p:cNvSpPr>
          <p:nvPr/>
        </p:nvSpPr>
        <p:spPr bwMode="auto">
          <a:xfrm flipH="1" flipV="1">
            <a:off x="6011863" y="3213100"/>
            <a:ext cx="0" cy="361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Text Box 39"/>
          <p:cNvSpPr txBox="1">
            <a:spLocks noChangeArrowheads="1"/>
          </p:cNvSpPr>
          <p:nvPr/>
        </p:nvSpPr>
        <p:spPr bwMode="auto">
          <a:xfrm>
            <a:off x="2627784" y="1557338"/>
            <a:ext cx="3240360" cy="1223962"/>
          </a:xfrm>
          <a:prstGeom prst="rect">
            <a:avLst/>
          </a:prstGeom>
          <a:solidFill>
            <a:srgbClr val="B01C2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Acting Head of</a:t>
            </a:r>
          </a:p>
          <a:p>
            <a:r>
              <a:rPr lang="en-GB" dirty="0" smtClean="0"/>
              <a:t>Schools and </a:t>
            </a:r>
          </a:p>
          <a:p>
            <a:r>
              <a:rPr lang="en-GB" dirty="0" smtClean="0"/>
              <a:t>Community Services</a:t>
            </a:r>
            <a:endParaRPr lang="en-GB" b="1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5365" name="Text Box 40"/>
          <p:cNvSpPr txBox="1">
            <a:spLocks noChangeArrowheads="1"/>
          </p:cNvSpPr>
          <p:nvPr/>
        </p:nvSpPr>
        <p:spPr bwMode="auto">
          <a:xfrm>
            <a:off x="395288" y="3573463"/>
            <a:ext cx="1512887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n-GB" sz="1200" b="1" dirty="0" smtClean="0"/>
              <a:t>Karen Prophet</a:t>
            </a:r>
          </a:p>
          <a:p>
            <a:r>
              <a:rPr lang="en-GB" sz="1200" b="1" dirty="0" smtClean="0"/>
              <a:t>Schools </a:t>
            </a:r>
          </a:p>
          <a:p>
            <a:endParaRPr lang="en-GB" sz="1200" dirty="0" smtClean="0"/>
          </a:p>
          <a:p>
            <a:endParaRPr lang="en-GB" sz="1200" dirty="0" smtClean="0"/>
          </a:p>
        </p:txBody>
      </p:sp>
      <p:sp>
        <p:nvSpPr>
          <p:cNvPr id="15366" name="Line 64"/>
          <p:cNvSpPr>
            <a:spLocks noChangeShapeType="1"/>
          </p:cNvSpPr>
          <p:nvPr/>
        </p:nvSpPr>
        <p:spPr bwMode="auto">
          <a:xfrm>
            <a:off x="4356100" y="278130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Line 73"/>
          <p:cNvSpPr>
            <a:spLocks noChangeShapeType="1"/>
          </p:cNvSpPr>
          <p:nvPr/>
        </p:nvSpPr>
        <p:spPr bwMode="auto">
          <a:xfrm flipV="1">
            <a:off x="4140200" y="321310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Line 76"/>
          <p:cNvSpPr>
            <a:spLocks noChangeShapeType="1"/>
          </p:cNvSpPr>
          <p:nvPr/>
        </p:nvSpPr>
        <p:spPr bwMode="auto">
          <a:xfrm flipH="1" flipV="1">
            <a:off x="7451725" y="3213100"/>
            <a:ext cx="0" cy="360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9" name="Line 77"/>
          <p:cNvSpPr>
            <a:spLocks noChangeShapeType="1"/>
          </p:cNvSpPr>
          <p:nvPr/>
        </p:nvSpPr>
        <p:spPr bwMode="auto">
          <a:xfrm flipV="1">
            <a:off x="1042988" y="3213100"/>
            <a:ext cx="6384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Line 80"/>
          <p:cNvSpPr>
            <a:spLocks noChangeShapeType="1"/>
          </p:cNvSpPr>
          <p:nvPr/>
        </p:nvSpPr>
        <p:spPr bwMode="auto">
          <a:xfrm flipV="1">
            <a:off x="2771775" y="3213100"/>
            <a:ext cx="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1" name="Rectangle 3"/>
          <p:cNvSpPr>
            <a:spLocks noChangeArrowheads="1"/>
          </p:cNvSpPr>
          <p:nvPr/>
        </p:nvSpPr>
        <p:spPr bwMode="auto">
          <a:xfrm>
            <a:off x="409575" y="11588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 b="1">
              <a:solidFill>
                <a:srgbClr val="006F88"/>
              </a:solidFill>
              <a:latin typeface="Arial" charset="0"/>
            </a:endParaRPr>
          </a:p>
        </p:txBody>
      </p:sp>
      <p:sp>
        <p:nvSpPr>
          <p:cNvPr id="15372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20713"/>
            <a:ext cx="7772400" cy="863600"/>
          </a:xfrm>
        </p:spPr>
        <p:txBody>
          <a:bodyPr/>
          <a:lstStyle/>
          <a:p>
            <a:pPr algn="ctr" eaLnBrk="1" hangingPunct="1"/>
            <a:r>
              <a:rPr lang="en-GB" sz="3200" dirty="0" smtClean="0">
                <a:solidFill>
                  <a:srgbClr val="CC3333"/>
                </a:solidFill>
              </a:rPr>
              <a:t>Schools and Community Services</a:t>
            </a:r>
          </a:p>
        </p:txBody>
      </p:sp>
      <p:sp>
        <p:nvSpPr>
          <p:cNvPr id="15373" name="Line 80"/>
          <p:cNvSpPr>
            <a:spLocks noChangeShapeType="1"/>
          </p:cNvSpPr>
          <p:nvPr/>
        </p:nvSpPr>
        <p:spPr bwMode="auto">
          <a:xfrm flipV="1">
            <a:off x="1042988" y="3213100"/>
            <a:ext cx="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4" name="Text Box 40"/>
          <p:cNvSpPr txBox="1">
            <a:spLocks noChangeArrowheads="1"/>
          </p:cNvSpPr>
          <p:nvPr/>
        </p:nvSpPr>
        <p:spPr bwMode="auto">
          <a:xfrm>
            <a:off x="2123728" y="3573463"/>
            <a:ext cx="1368425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r>
              <a:rPr lang="en-GB" sz="1200" b="1" dirty="0" smtClean="0"/>
              <a:t>Moira Wilson</a:t>
            </a:r>
          </a:p>
          <a:p>
            <a:r>
              <a:rPr lang="en-GB" sz="1200" b="1" dirty="0" smtClean="0"/>
              <a:t>Inclusion and Pupil /Parent Support</a:t>
            </a:r>
          </a:p>
          <a:p>
            <a:r>
              <a:rPr lang="en-GB" sz="1200" dirty="0" smtClean="0"/>
              <a:t> 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pPr algn="ctr" eaLnBrk="0" hangingPunct="0"/>
            <a:endParaRPr lang="en-GB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376" name="Text Box 40"/>
          <p:cNvSpPr txBox="1">
            <a:spLocks noChangeArrowheads="1"/>
          </p:cNvSpPr>
          <p:nvPr/>
        </p:nvSpPr>
        <p:spPr bwMode="auto">
          <a:xfrm>
            <a:off x="5435600" y="3573463"/>
            <a:ext cx="1512888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dirty="0" smtClean="0"/>
          </a:p>
          <a:p>
            <a:r>
              <a:rPr lang="en-GB" sz="1200" b="1" dirty="0" smtClean="0"/>
              <a:t>Audrey Palmer</a:t>
            </a:r>
          </a:p>
          <a:p>
            <a:r>
              <a:rPr lang="en-GB" sz="1200" b="1" dirty="0" smtClean="0"/>
              <a:t>Business Support</a:t>
            </a:r>
          </a:p>
          <a:p>
            <a:r>
              <a:rPr lang="en-GB" sz="1200" dirty="0" smtClean="0"/>
              <a:t> </a:t>
            </a:r>
          </a:p>
          <a:p>
            <a:endParaRPr lang="en-GB" sz="1200" dirty="0" smtClean="0"/>
          </a:p>
          <a:p>
            <a:endParaRPr lang="en-GB" sz="1200" dirty="0" smtClean="0"/>
          </a:p>
        </p:txBody>
      </p:sp>
      <p:sp>
        <p:nvSpPr>
          <p:cNvPr id="15378" name="Text Box 40"/>
          <p:cNvSpPr txBox="1">
            <a:spLocks noChangeArrowheads="1"/>
          </p:cNvSpPr>
          <p:nvPr/>
        </p:nvSpPr>
        <p:spPr bwMode="auto">
          <a:xfrm>
            <a:off x="3779838" y="3573463"/>
            <a:ext cx="1512887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dirty="0">
              <a:solidFill>
                <a:schemeClr val="bg1"/>
              </a:solidFill>
              <a:latin typeface="Arial" charset="0"/>
            </a:endParaRPr>
          </a:p>
          <a:p>
            <a:r>
              <a:rPr lang="en-GB" sz="1200" b="1" dirty="0" smtClean="0"/>
              <a:t>David Bruce</a:t>
            </a:r>
          </a:p>
          <a:p>
            <a:r>
              <a:rPr lang="en-GB" sz="1200" b="1" dirty="0" smtClean="0"/>
              <a:t>Community Services</a:t>
            </a:r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 smtClean="0"/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7164288" y="3573016"/>
            <a:ext cx="1368425" cy="2160240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b="1" dirty="0">
              <a:solidFill>
                <a:schemeClr val="bg1"/>
              </a:solidFill>
              <a:latin typeface="Arial" charset="0"/>
            </a:endParaRPr>
          </a:p>
          <a:p>
            <a:endParaRPr lang="en-GB" sz="1200" dirty="0" smtClean="0"/>
          </a:p>
          <a:p>
            <a:r>
              <a:rPr lang="en-GB" sz="1200" b="1" dirty="0" smtClean="0"/>
              <a:t>Aileen McLean</a:t>
            </a:r>
          </a:p>
          <a:p>
            <a:r>
              <a:rPr lang="en-GB" sz="1200" b="1" dirty="0" smtClean="0"/>
              <a:t>Early Stages</a:t>
            </a:r>
          </a:p>
          <a:p>
            <a:endParaRPr lang="en-GB" sz="1200" dirty="0" smtClean="0"/>
          </a:p>
          <a:p>
            <a:endParaRPr lang="en-GB" sz="1200" dirty="0" smtClean="0"/>
          </a:p>
        </p:txBody>
      </p:sp>
      <p:pic>
        <p:nvPicPr>
          <p:cNvPr id="15380" name="Picture 44" descr="IIP_GOLD_LOGO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66081"/>
            <a:ext cx="801241" cy="9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89040"/>
            <a:ext cx="738758" cy="86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717032"/>
            <a:ext cx="882774" cy="103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43931" y="3789040"/>
            <a:ext cx="844293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52320" y="3789040"/>
            <a:ext cx="804848" cy="94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\\c-cap-nas-01\home$\4012953\Documents\Caroline McKellar\Induction\ANdy Gra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1772816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152128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Staff Benefits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7056784" cy="3528392"/>
          </a:xfrm>
        </p:spPr>
        <p:txBody>
          <a:bodyPr>
            <a:noAutofit/>
          </a:bodyPr>
          <a:lstStyle/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The Staff Benefits scheme is available to all Council staff as well as foster carers and volunteers with Council services. It offers a wide range of exclusive discounts, both in Edinburgh and other areas of Scotland.</a:t>
            </a:r>
          </a:p>
          <a:p>
            <a:pPr algn="l"/>
            <a:endParaRPr lang="en-GB" sz="2000" dirty="0" smtClean="0">
              <a:solidFill>
                <a:schemeClr val="tx1"/>
              </a:solidFill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Information about the scheme, including how to access a Premium Benefits card (which you will have to show to benefit from any discount) can be found by searching ‘Premium Benefits’ on the Orb</a:t>
            </a:r>
          </a:p>
          <a:p>
            <a:pPr algn="l"/>
            <a:endParaRPr lang="en-GB" sz="2000" dirty="0" smtClean="0">
              <a:solidFill>
                <a:schemeClr val="tx1"/>
              </a:solidFill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A full range of the benefits on offer can be viewed at the following website</a:t>
            </a:r>
          </a:p>
          <a:p>
            <a:pPr algn="l"/>
            <a:endParaRPr lang="en-GB" sz="2000" dirty="0" smtClean="0">
              <a:solidFill>
                <a:schemeClr val="tx1"/>
              </a:solidFill>
            </a:endParaRPr>
          </a:p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http://www.premiumbenefits.co.uk/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Council Policies and Procedures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en-GB" dirty="0" smtClean="0"/>
              <a:t>You can access a directory of Council policies and procedures by searching for ‘policies, procedures and </a:t>
            </a:r>
            <a:r>
              <a:rPr lang="en-GB" dirty="0" err="1" smtClean="0"/>
              <a:t>eforms</a:t>
            </a:r>
            <a:r>
              <a:rPr lang="en-GB" dirty="0" smtClean="0"/>
              <a:t>’ on the Orb</a:t>
            </a:r>
          </a:p>
          <a:p>
            <a:r>
              <a:rPr lang="en-GB" dirty="0" smtClean="0"/>
              <a:t>This will allow you to then identify a policy or procedure by title or to browse by category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12974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The Edinburgh Approach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corporate approach to service planning has been developed to: </a:t>
            </a:r>
          </a:p>
          <a:p>
            <a:pPr>
              <a:buNone/>
            </a:pPr>
            <a:endParaRPr lang="en-GB" dirty="0" smtClean="0"/>
          </a:p>
          <a:p>
            <a:pPr marL="914400" lvl="1" indent="-514350">
              <a:buFont typeface="Courier New" pitchFamily="49" charset="0"/>
              <a:buChar char="o"/>
            </a:pPr>
            <a:r>
              <a:rPr lang="en-GB" sz="1800" dirty="0" smtClean="0"/>
              <a:t>provide a consistent approach to the way the Council develops, presents, communicates and reviews plans and strategies;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GB" sz="1800" dirty="0" smtClean="0"/>
              <a:t>provide a coherent, proportionate framework for establishing how the Council delivers its corporate, strategic and service objectives; and </a:t>
            </a:r>
          </a:p>
          <a:p>
            <a:pPr marL="914400" lvl="1" indent="-514350">
              <a:buFont typeface="Courier New" pitchFamily="49" charset="0"/>
              <a:buChar char="o"/>
            </a:pPr>
            <a:r>
              <a:rPr lang="en-GB" sz="1800" dirty="0" smtClean="0"/>
              <a:t>strengthen the 'line of sight'/ relationship between plans and strategies at all levels. </a:t>
            </a:r>
            <a:endParaRPr lang="en-GB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7631112" cy="4286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To introduce newly appointed staff to the City of Edinburgh Council, its senior management team, vision and values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6300788" y="6172200"/>
            <a:ext cx="1873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/>
              <a:t>            </a:t>
            </a:r>
            <a:endParaRPr lang="en-GB" sz="1400" b="1">
              <a:latin typeface="Times New Roman" pitchFamily="18" charset="0"/>
            </a:endParaRPr>
          </a:p>
        </p:txBody>
      </p:sp>
      <p:sp>
        <p:nvSpPr>
          <p:cNvPr id="717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rgbClr val="CC3333"/>
                </a:solidFill>
              </a:rPr>
              <a:t>Session Aims </a:t>
            </a:r>
          </a:p>
        </p:txBody>
      </p:sp>
      <p:pic>
        <p:nvPicPr>
          <p:cNvPr id="7173" name="Picture 5" descr="IIP_GOLD_LOGO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7631112" cy="42862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mtClean="0"/>
              <a:t>A coalition of Scottish Labour  and SNP Councillors</a:t>
            </a:r>
          </a:p>
          <a:p>
            <a:pPr eaLnBrk="1" hangingPunct="1">
              <a:lnSpc>
                <a:spcPct val="90000"/>
              </a:lnSpc>
            </a:pPr>
            <a:endParaRPr lang="en-GB" sz="1400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Council Budget: Approx £1 billion</a:t>
            </a:r>
          </a:p>
          <a:p>
            <a:pPr eaLnBrk="1" hangingPunct="1">
              <a:lnSpc>
                <a:spcPct val="90000"/>
              </a:lnSpc>
            </a:pPr>
            <a:endParaRPr lang="en-GB" sz="1400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City Population: Approx 500,000</a:t>
            </a:r>
          </a:p>
          <a:p>
            <a:pPr eaLnBrk="1" hangingPunct="1">
              <a:lnSpc>
                <a:spcPct val="90000"/>
              </a:lnSpc>
            </a:pPr>
            <a:endParaRPr lang="en-GB" sz="1400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Five Council Service Areas led by Chief Executive and Five Directors</a:t>
            </a:r>
          </a:p>
          <a:p>
            <a:pPr eaLnBrk="1" hangingPunct="1">
              <a:lnSpc>
                <a:spcPct val="90000"/>
              </a:lnSpc>
            </a:pPr>
            <a:endParaRPr lang="en-GB" sz="1400" smtClean="0"/>
          </a:p>
          <a:p>
            <a:pPr eaLnBrk="1" hangingPunct="1">
              <a:lnSpc>
                <a:spcPct val="90000"/>
              </a:lnSpc>
            </a:pPr>
            <a:r>
              <a:rPr lang="en-GB" smtClean="0"/>
              <a:t>19,000 Council Employees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300788" y="6172200"/>
            <a:ext cx="1873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/>
              <a:t>            </a:t>
            </a:r>
            <a:endParaRPr lang="en-GB" sz="1400" b="1">
              <a:latin typeface="Times New Roman" pitchFamily="18" charset="0"/>
            </a:endParaRP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smtClean="0">
                <a:solidFill>
                  <a:srgbClr val="CC3333"/>
                </a:solidFill>
              </a:rPr>
              <a:t>The Council: Facts and Figures</a:t>
            </a:r>
          </a:p>
        </p:txBody>
      </p:sp>
      <p:pic>
        <p:nvPicPr>
          <p:cNvPr id="13317" name="Picture 5" descr="IIP_GOLD_LOGO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03350" y="1052513"/>
            <a:ext cx="6264275" cy="4749800"/>
            <a:chOff x="884" y="663"/>
            <a:chExt cx="3946" cy="2992"/>
          </a:xfrm>
        </p:grpSpPr>
        <p:pic>
          <p:nvPicPr>
            <p:cNvPr id="1434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4" y="709"/>
              <a:ext cx="3933" cy="2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884" y="663"/>
              <a:ext cx="3946" cy="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008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GB" sz="3200" smtClean="0">
                <a:solidFill>
                  <a:srgbClr val="CC3333"/>
                </a:solidFill>
              </a:rPr>
              <a:t>Council Outcomes</a:t>
            </a:r>
            <a:br>
              <a:rPr lang="en-GB" sz="3200" smtClean="0">
                <a:solidFill>
                  <a:srgbClr val="CC3333"/>
                </a:solidFill>
              </a:rPr>
            </a:br>
            <a:r>
              <a:rPr lang="en-GB" sz="3200" smtClean="0">
                <a:solidFill>
                  <a:srgbClr val="CC3333"/>
                </a:solidFill>
              </a:rPr>
              <a:t>Capital Coalition Pledges</a:t>
            </a:r>
          </a:p>
        </p:txBody>
      </p:sp>
      <p:pic>
        <p:nvPicPr>
          <p:cNvPr id="14340" name="Picture 6" descr="IIP_GOLD_LOGO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9"/>
          <p:cNvSpPr>
            <a:spLocks noChangeArrowheads="1"/>
          </p:cNvSpPr>
          <p:nvPr/>
        </p:nvSpPr>
        <p:spPr bwMode="auto">
          <a:xfrm>
            <a:off x="323850" y="6021388"/>
            <a:ext cx="1944688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Line 72"/>
          <p:cNvSpPr>
            <a:spLocks noChangeShapeType="1"/>
          </p:cNvSpPr>
          <p:nvPr/>
        </p:nvSpPr>
        <p:spPr bwMode="auto">
          <a:xfrm flipH="1" flipV="1">
            <a:off x="6011863" y="3213100"/>
            <a:ext cx="0" cy="3619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4" name="Text Box 39"/>
          <p:cNvSpPr txBox="1">
            <a:spLocks noChangeArrowheads="1"/>
          </p:cNvSpPr>
          <p:nvPr/>
        </p:nvSpPr>
        <p:spPr bwMode="auto">
          <a:xfrm>
            <a:off x="2916238" y="1557338"/>
            <a:ext cx="2663825" cy="1223962"/>
          </a:xfrm>
          <a:prstGeom prst="rect">
            <a:avLst/>
          </a:prstGeom>
          <a:solidFill>
            <a:srgbClr val="B01C2E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524000" eaLnBrk="0" hangingPunct="0"/>
            <a:r>
              <a:rPr lang="en-GB" b="1">
                <a:solidFill>
                  <a:schemeClr val="bg1"/>
                </a:solidFill>
                <a:latin typeface="Arial" charset="0"/>
              </a:rPr>
              <a:t>Sue Bruce</a:t>
            </a:r>
          </a:p>
          <a:p>
            <a:pPr marL="1524000" eaLnBrk="0" hangingPunct="0"/>
            <a:r>
              <a:rPr lang="en-GB" sz="1400">
                <a:solidFill>
                  <a:schemeClr val="bg1"/>
                </a:solidFill>
                <a:latin typeface="Arial" charset="0"/>
              </a:rPr>
              <a:t>Chief Executive</a:t>
            </a:r>
            <a:endParaRPr lang="en-GB" sz="1400">
              <a:latin typeface="Arial" charset="0"/>
            </a:endParaRPr>
          </a:p>
        </p:txBody>
      </p:sp>
      <p:sp>
        <p:nvSpPr>
          <p:cNvPr id="15365" name="Text Box 40"/>
          <p:cNvSpPr txBox="1">
            <a:spLocks noChangeArrowheads="1"/>
          </p:cNvSpPr>
          <p:nvPr/>
        </p:nvSpPr>
        <p:spPr bwMode="auto">
          <a:xfrm>
            <a:off x="395288" y="3573463"/>
            <a:ext cx="1512887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8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pPr algn="ctr" eaLnBrk="0" hangingPunct="0"/>
            <a:r>
              <a:rPr lang="en-GB" sz="1200" b="1">
                <a:solidFill>
                  <a:schemeClr val="bg1"/>
                </a:solidFill>
                <a:latin typeface="Arial" charset="0"/>
              </a:rPr>
              <a:t>Gillian Tee</a:t>
            </a:r>
          </a:p>
          <a:p>
            <a:pPr algn="ctr" eaLnBrk="0" hangingPunct="0"/>
            <a:r>
              <a:rPr lang="en-GB" sz="1200">
                <a:solidFill>
                  <a:schemeClr val="bg1"/>
                </a:solidFill>
                <a:latin typeface="Arial" charset="0"/>
              </a:rPr>
              <a:t>Children and Families</a:t>
            </a:r>
          </a:p>
        </p:txBody>
      </p:sp>
      <p:sp>
        <p:nvSpPr>
          <p:cNvPr id="15366" name="Line 64"/>
          <p:cNvSpPr>
            <a:spLocks noChangeShapeType="1"/>
          </p:cNvSpPr>
          <p:nvPr/>
        </p:nvSpPr>
        <p:spPr bwMode="auto">
          <a:xfrm>
            <a:off x="4356100" y="2781300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7" name="Line 73"/>
          <p:cNvSpPr>
            <a:spLocks noChangeShapeType="1"/>
          </p:cNvSpPr>
          <p:nvPr/>
        </p:nvSpPr>
        <p:spPr bwMode="auto">
          <a:xfrm flipV="1">
            <a:off x="4140200" y="3213100"/>
            <a:ext cx="0" cy="3429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8" name="Line 76"/>
          <p:cNvSpPr>
            <a:spLocks noChangeShapeType="1"/>
          </p:cNvSpPr>
          <p:nvPr/>
        </p:nvSpPr>
        <p:spPr bwMode="auto">
          <a:xfrm flipH="1" flipV="1">
            <a:off x="7451725" y="3213100"/>
            <a:ext cx="0" cy="3603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69" name="Line 77"/>
          <p:cNvSpPr>
            <a:spLocks noChangeShapeType="1"/>
          </p:cNvSpPr>
          <p:nvPr/>
        </p:nvSpPr>
        <p:spPr bwMode="auto">
          <a:xfrm flipV="1">
            <a:off x="1042988" y="3213100"/>
            <a:ext cx="63849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0" name="Line 80"/>
          <p:cNvSpPr>
            <a:spLocks noChangeShapeType="1"/>
          </p:cNvSpPr>
          <p:nvPr/>
        </p:nvSpPr>
        <p:spPr bwMode="auto">
          <a:xfrm flipV="1">
            <a:off x="2771775" y="3213100"/>
            <a:ext cx="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1" name="Rectangle 3"/>
          <p:cNvSpPr>
            <a:spLocks noChangeArrowheads="1"/>
          </p:cNvSpPr>
          <p:nvPr/>
        </p:nvSpPr>
        <p:spPr bwMode="auto">
          <a:xfrm>
            <a:off x="409575" y="115888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 b="1">
              <a:solidFill>
                <a:srgbClr val="006F88"/>
              </a:solidFill>
              <a:latin typeface="Arial" charset="0"/>
            </a:endParaRPr>
          </a:p>
        </p:txBody>
      </p:sp>
      <p:sp>
        <p:nvSpPr>
          <p:cNvPr id="15372" name="Rectangle 28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620713"/>
            <a:ext cx="7772400" cy="863600"/>
          </a:xfrm>
        </p:spPr>
        <p:txBody>
          <a:bodyPr/>
          <a:lstStyle/>
          <a:p>
            <a:pPr algn="ctr" eaLnBrk="1" hangingPunct="1"/>
            <a:r>
              <a:rPr lang="en-GB" sz="3200" smtClean="0">
                <a:solidFill>
                  <a:srgbClr val="CC3333"/>
                </a:solidFill>
              </a:rPr>
              <a:t>Council Management Team</a:t>
            </a:r>
          </a:p>
        </p:txBody>
      </p:sp>
      <p:sp>
        <p:nvSpPr>
          <p:cNvPr id="15373" name="Line 80"/>
          <p:cNvSpPr>
            <a:spLocks noChangeShapeType="1"/>
          </p:cNvSpPr>
          <p:nvPr/>
        </p:nvSpPr>
        <p:spPr bwMode="auto">
          <a:xfrm flipV="1">
            <a:off x="1042988" y="3213100"/>
            <a:ext cx="0" cy="3603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374" name="Text Box 40"/>
          <p:cNvSpPr txBox="1">
            <a:spLocks noChangeArrowheads="1"/>
          </p:cNvSpPr>
          <p:nvPr/>
        </p:nvSpPr>
        <p:spPr bwMode="auto">
          <a:xfrm>
            <a:off x="2124075" y="3573463"/>
            <a:ext cx="1368425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</a:rPr>
              <a:t>Alastair Mclean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Corporate Governance</a:t>
            </a:r>
          </a:p>
          <a:p>
            <a:pPr algn="ctr" eaLnBrk="0" hangingPunct="0"/>
            <a:endParaRPr lang="en-GB" sz="120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5375" name="Picture 9" descr="Alastair-Maclea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789363"/>
            <a:ext cx="10366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6" name="Text Box 40"/>
          <p:cNvSpPr txBox="1">
            <a:spLocks noChangeArrowheads="1"/>
          </p:cNvSpPr>
          <p:nvPr/>
        </p:nvSpPr>
        <p:spPr bwMode="auto">
          <a:xfrm>
            <a:off x="5435600" y="3573463"/>
            <a:ext cx="1512888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</a:rPr>
              <a:t>Peter Gabbitas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Health and Social Care</a:t>
            </a:r>
          </a:p>
        </p:txBody>
      </p:sp>
      <p:pic>
        <p:nvPicPr>
          <p:cNvPr id="15377" name="Picture 25" descr="_24A50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3789363"/>
            <a:ext cx="9334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Text Box 40"/>
          <p:cNvSpPr txBox="1">
            <a:spLocks noChangeArrowheads="1"/>
          </p:cNvSpPr>
          <p:nvPr/>
        </p:nvSpPr>
        <p:spPr bwMode="auto">
          <a:xfrm>
            <a:off x="3779838" y="3573463"/>
            <a:ext cx="1512887" cy="2160587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</a:rPr>
              <a:t>John Bury 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(Acting Director) 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Services for Communities</a:t>
            </a:r>
          </a:p>
        </p:txBody>
      </p:sp>
      <p:sp>
        <p:nvSpPr>
          <p:cNvPr id="15379" name="Text Box 40"/>
          <p:cNvSpPr txBox="1">
            <a:spLocks noChangeArrowheads="1"/>
          </p:cNvSpPr>
          <p:nvPr/>
        </p:nvSpPr>
        <p:spPr bwMode="auto">
          <a:xfrm>
            <a:off x="7164388" y="3573463"/>
            <a:ext cx="1368425" cy="2087562"/>
          </a:xfrm>
          <a:prstGeom prst="rect">
            <a:avLst/>
          </a:prstGeom>
          <a:solidFill>
            <a:srgbClr val="7324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endParaRPr lang="en-GB" sz="1200" b="1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GB" sz="1200" b="1">
                <a:solidFill>
                  <a:schemeClr val="bg1"/>
                </a:solidFill>
                <a:latin typeface="Arial" charset="0"/>
              </a:rPr>
              <a:t>Greg Ward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Economic</a:t>
            </a:r>
          </a:p>
          <a:p>
            <a:pPr algn="ctr"/>
            <a:r>
              <a:rPr lang="en-GB" sz="1200">
                <a:solidFill>
                  <a:schemeClr val="bg1"/>
                </a:solidFill>
                <a:latin typeface="Arial" charset="0"/>
              </a:rPr>
              <a:t>Development</a:t>
            </a:r>
          </a:p>
        </p:txBody>
      </p:sp>
      <p:pic>
        <p:nvPicPr>
          <p:cNvPr id="15380" name="Picture 44" descr="IIP_GOLD_LOGO_CMY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45" descr="Sue Bruceapproved 091111 doc siz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1628775"/>
            <a:ext cx="11509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46" descr="Greg War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288" y="3789363"/>
            <a:ext cx="863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8" descr="\\c-cap-nas-01\home$\9027045\Pictures\Gillian 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3789363"/>
            <a:ext cx="1096962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4" descr="C:\Users\9027045\AppData\Local\Microsoft\Windows\Temporary Internet Files\Content.Outlook\4W86DP7S\John_Bury_enews_126x1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3789363"/>
            <a:ext cx="10096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5408613" y="4295775"/>
            <a:ext cx="37290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GB" sz="1600" b="1">
                <a:cs typeface="Arial" charset="0"/>
              </a:rPr>
              <a:t>Director of Children and Families</a:t>
            </a:r>
            <a:endParaRPr lang="en-GB" sz="1600">
              <a:cs typeface="Arial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230188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3200" b="1">
                <a:solidFill>
                  <a:srgbClr val="00B050"/>
                </a:solidFill>
                <a:cs typeface="Arial" charset="0"/>
              </a:rPr>
              <a:t>Gillian Tee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0825" y="1412875"/>
            <a:ext cx="4968875" cy="4824413"/>
          </a:xfrm>
          <a:prstGeom prst="roundRect">
            <a:avLst/>
          </a:prstGeom>
          <a:solidFill>
            <a:srgbClr val="00B05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363538" indent="-363538">
              <a:defRPr/>
            </a:pPr>
            <a:r>
              <a:rPr lang="en-GB" sz="2000" b="1" dirty="0">
                <a:solidFill>
                  <a:srgbClr val="FFFFFF"/>
                </a:solidFill>
                <a:cs typeface="Arial" charset="0"/>
              </a:rPr>
              <a:t>Responsible for:</a:t>
            </a:r>
          </a:p>
          <a:p>
            <a:pPr marL="363538" indent="-363538">
              <a:defRPr/>
            </a:pPr>
            <a:endParaRPr lang="en-GB" sz="2000" b="1" dirty="0">
              <a:solidFill>
                <a:srgbClr val="FFFFFF"/>
              </a:solidFill>
              <a:cs typeface="Arial" charset="0"/>
            </a:endParaRPr>
          </a:p>
          <a:p>
            <a:pPr marL="363538" indent="-363538">
              <a:buFontTx/>
              <a:buChar char="•"/>
              <a:defRPr/>
            </a:pPr>
            <a:r>
              <a:rPr lang="en-GB" sz="2000" dirty="0">
                <a:solidFill>
                  <a:srgbClr val="FFFFFF"/>
                </a:solidFill>
                <a:cs typeface="Arial" charset="0"/>
              </a:rPr>
              <a:t>Support to children and young people</a:t>
            </a:r>
          </a:p>
          <a:p>
            <a:pPr marL="363538" indent="-363538">
              <a:buFontTx/>
              <a:buChar char="•"/>
              <a:defRPr/>
            </a:pPr>
            <a:r>
              <a:rPr lang="en-GB" sz="2000" dirty="0">
                <a:solidFill>
                  <a:srgbClr val="FFFFFF"/>
                </a:solidFill>
                <a:cs typeface="Arial" charset="0"/>
              </a:rPr>
              <a:t>Schools and community services</a:t>
            </a:r>
          </a:p>
          <a:p>
            <a:pPr marL="363538" indent="-363538">
              <a:buFontTx/>
              <a:buChar char="•"/>
              <a:defRPr/>
            </a:pPr>
            <a:r>
              <a:rPr lang="en-GB" sz="2000" dirty="0">
                <a:solidFill>
                  <a:srgbClr val="FFFFFF"/>
                </a:solidFill>
                <a:cs typeface="Arial" charset="0"/>
              </a:rPr>
              <a:t>Planning and performance</a:t>
            </a:r>
          </a:p>
          <a:p>
            <a:pPr marL="363538" indent="-363538">
              <a:buFontTx/>
              <a:buChar char="•"/>
              <a:defRPr/>
            </a:pPr>
            <a:r>
              <a:rPr lang="en-GB" sz="2000" dirty="0">
                <a:solidFill>
                  <a:srgbClr val="FFFFFF"/>
                </a:solidFill>
                <a:cs typeface="Arial" charset="0"/>
              </a:rPr>
              <a:t>Directorate Support</a:t>
            </a:r>
          </a:p>
          <a:p>
            <a:pPr marL="363538" indent="-363538">
              <a:defRPr/>
            </a:pPr>
            <a:endParaRPr lang="en-GB" sz="2000" dirty="0">
              <a:solidFill>
                <a:srgbClr val="FFFFFF"/>
              </a:solidFill>
              <a:cs typeface="Arial" charset="0"/>
            </a:endParaRPr>
          </a:p>
          <a:p>
            <a:pPr marL="363538" indent="-363538">
              <a:defRPr/>
            </a:pPr>
            <a:endParaRPr lang="en-GB" sz="2000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7413" name="Picture 10" descr="\\c-cap-nas-01\home$\9027045\Pictures\Gillian 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2060575"/>
            <a:ext cx="2124075" cy="2097088"/>
          </a:xfrm>
          <a:prstGeom prst="rect">
            <a:avLst/>
          </a:prstGeom>
          <a:noFill/>
          <a:ln w="127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5795963" y="4941888"/>
            <a:ext cx="295275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/>
              <a:t>Edinburgh’s children and young people enjoy their childhood and fulfil potential</a:t>
            </a:r>
          </a:p>
        </p:txBody>
      </p:sp>
      <p:pic>
        <p:nvPicPr>
          <p:cNvPr id="17415" name="Picture 9" descr="IIP_GOLD_LOGO_CMY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6381750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219075"/>
            <a:ext cx="85439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628775"/>
            <a:ext cx="7631112" cy="4286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23 Secondary Schools</a:t>
            </a:r>
          </a:p>
          <a:p>
            <a:pPr eaLnBrk="1" hangingPunct="1">
              <a:lnSpc>
                <a:spcPct val="90000"/>
              </a:lnSpc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88 Primary Schools</a:t>
            </a:r>
          </a:p>
          <a:p>
            <a:pPr eaLnBrk="1" hangingPunct="1">
              <a:lnSpc>
                <a:spcPct val="90000"/>
              </a:lnSpc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13 Special Schools</a:t>
            </a:r>
          </a:p>
          <a:p>
            <a:pPr eaLnBrk="1" hangingPunct="1">
              <a:lnSpc>
                <a:spcPct val="90000"/>
              </a:lnSpc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18 Nursery Schools</a:t>
            </a:r>
          </a:p>
          <a:p>
            <a:pPr eaLnBrk="1" hangingPunct="1">
              <a:lnSpc>
                <a:spcPct val="90000"/>
              </a:lnSpc>
            </a:pPr>
            <a:endParaRPr lang="en-GB" sz="1400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A range of services to support schools including Additional Support Services, Arts and Learning Team, Sports and Outdoor Team, Digital Learning Team, Information, Learning Resources Team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300788" y="6172200"/>
            <a:ext cx="1873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/>
              <a:t>            </a:t>
            </a:r>
            <a:endParaRPr lang="en-GB" sz="1400" b="1">
              <a:latin typeface="Times New Roman" pitchFamily="18" charset="0"/>
            </a:endParaRPr>
          </a:p>
        </p:txBody>
      </p:sp>
      <p:sp>
        <p:nvSpPr>
          <p:cNvPr id="13316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549275"/>
            <a:ext cx="7772400" cy="1143000"/>
          </a:xfrm>
        </p:spPr>
        <p:txBody>
          <a:bodyPr/>
          <a:lstStyle/>
          <a:p>
            <a:pPr eaLnBrk="1" hangingPunct="1"/>
            <a:r>
              <a:rPr lang="en-GB" sz="3200" dirty="0" smtClean="0">
                <a:solidFill>
                  <a:srgbClr val="CC3333"/>
                </a:solidFill>
              </a:rPr>
              <a:t>Schools and Community Services</a:t>
            </a:r>
          </a:p>
        </p:txBody>
      </p:sp>
      <p:pic>
        <p:nvPicPr>
          <p:cNvPr id="13317" name="Picture 5" descr="IIP_GOLD_LOGO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6237288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59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Quality and Benchmarking Systems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9552" y="2348880"/>
            <a:ext cx="8064896" cy="328992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CEC has ‘gold’ accreditation with Investors In People Scotland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Customer Service Excellence has been achieved in four service areas and is a priority for further roll-out in future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CEC Best Value assessment every two years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CEC achieved ‘silver’ status with EFQM in 2012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Education Scotland and Care Commission inspection process (rolling programme)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Staff Survey every two years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Local Government Benchmarking Framework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946</Words>
  <Application>Microsoft Office PowerPoint</Application>
  <PresentationFormat>On-screen Show (4:3)</PresentationFormat>
  <Paragraphs>227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Times New Roman</vt:lpstr>
      <vt:lpstr>Wingdings</vt:lpstr>
      <vt:lpstr>Office Theme</vt:lpstr>
      <vt:lpstr>PowerPoint Presentation</vt:lpstr>
      <vt:lpstr>Session Aims </vt:lpstr>
      <vt:lpstr>The Council: Facts and Figures</vt:lpstr>
      <vt:lpstr>Council Outcomes Capital Coalition Pledges</vt:lpstr>
      <vt:lpstr>Council Management Team</vt:lpstr>
      <vt:lpstr>PowerPoint Presentation</vt:lpstr>
      <vt:lpstr>PowerPoint Presentation</vt:lpstr>
      <vt:lpstr>Schools and Community Services</vt:lpstr>
      <vt:lpstr>Quality and Benchmarking Systems</vt:lpstr>
      <vt:lpstr>Schools and Community Services</vt:lpstr>
      <vt:lpstr>Staff Benefits</vt:lpstr>
      <vt:lpstr>Council Policies and Procedures</vt:lpstr>
      <vt:lpstr>The Edinburgh Approach </vt:lpstr>
    </vt:vector>
  </TitlesOfParts>
  <Company>City of Edinburgh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Kirsten Verth</dc:creator>
  <cp:lastModifiedBy>Richard Burgess</cp:lastModifiedBy>
  <cp:revision>40</cp:revision>
  <dcterms:created xsi:type="dcterms:W3CDTF">2014-08-19T13:30:10Z</dcterms:created>
  <dcterms:modified xsi:type="dcterms:W3CDTF">2014-09-08T12:09:56Z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450973772</vt:i4>
  </property>
  <property fmtid="{D5CDD505-2E9C-101B-9397-08002B2CF9AE}" pid="3" name="_NewReviewCycle">
    <vt:lpwstr/>
  </property>
  <property fmtid="{D5CDD505-2E9C-101B-9397-08002B2CF9AE}" pid="4" name="_EmailSubject">
    <vt:lpwstr>HT induction presentation</vt:lpwstr>
  </property>
  <property fmtid="{D5CDD505-2E9C-101B-9397-08002B2CF9AE}" pid="5" name="_AuthorEmail">
    <vt:lpwstr>Caroline.McKellar@edinburgh.gov.uk</vt:lpwstr>
  </property>
  <property fmtid="{D5CDD505-2E9C-101B-9397-08002B2CF9AE}" pid="6" name="_AuthorEmailDisplayName">
    <vt:lpwstr>Caroline McKellar</vt:lpwstr>
  </property>
  <property fmtid="{D5CDD505-2E9C-101B-9397-08002B2CF9AE}" pid="7" name="_PreviousAdHocReviewCycleID">
    <vt:i4>-374280315</vt:i4>
  </property>
</Properties>
</file>