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handoutMasterIdLst>
    <p:handoutMasterId r:id="rId14"/>
  </p:handoutMasterIdLst>
  <p:sldIdLst>
    <p:sldId id="331" r:id="rId2"/>
    <p:sldId id="336" r:id="rId3"/>
    <p:sldId id="343" r:id="rId4"/>
    <p:sldId id="345" r:id="rId5"/>
    <p:sldId id="346" r:id="rId6"/>
    <p:sldId id="347" r:id="rId7"/>
    <p:sldId id="348" r:id="rId8"/>
    <p:sldId id="350" r:id="rId9"/>
    <p:sldId id="351" r:id="rId10"/>
    <p:sldId id="349" r:id="rId11"/>
    <p:sldId id="352" r:id="rId12"/>
  </p:sldIdLst>
  <p:sldSz cx="9144000" cy="6858000" type="screen4x3"/>
  <p:notesSz cx="6805613" cy="9939338"/>
  <p:defaultTextStyle>
    <a:defPPr>
      <a:defRPr lang="en-GB"/>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0016"/>
    <a:srgbClr val="DDDDDD"/>
    <a:srgbClr val="00FF00"/>
    <a:srgbClr val="E19933"/>
    <a:srgbClr val="006F8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3" autoAdjust="0"/>
    <p:restoredTop sz="96410" autoAdjust="0"/>
  </p:normalViewPr>
  <p:slideViewPr>
    <p:cSldViewPr>
      <p:cViewPr varScale="1">
        <p:scale>
          <a:sx n="79" d="100"/>
          <a:sy n="79" d="100"/>
        </p:scale>
        <p:origin x="-96"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416" y="666"/>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44035"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4403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44037"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0E45520-83E3-42FB-9E93-892AFDE9963C}" type="slidenum">
              <a:rPr lang="en-GB"/>
              <a:pPr>
                <a:defRPr/>
              </a:pPr>
              <a:t>‹#›</a:t>
            </a:fld>
            <a:endParaRPr lang="en-GB"/>
          </a:p>
        </p:txBody>
      </p:sp>
    </p:spTree>
    <p:extLst>
      <p:ext uri="{BB962C8B-B14F-4D97-AF65-F5344CB8AC3E}">
        <p14:creationId xmlns="" xmlns:p14="http://schemas.microsoft.com/office/powerpoint/2010/main" val="3363325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29699"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2048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29703"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94E86F1-E966-4B62-B879-064F101C2965}" type="slidenum">
              <a:rPr lang="en-GB"/>
              <a:pPr>
                <a:defRPr/>
              </a:pPr>
              <a:t>‹#›</a:t>
            </a:fld>
            <a:endParaRPr lang="en-GB"/>
          </a:p>
        </p:txBody>
      </p:sp>
    </p:spTree>
    <p:extLst>
      <p:ext uri="{BB962C8B-B14F-4D97-AF65-F5344CB8AC3E}">
        <p14:creationId xmlns="" xmlns:p14="http://schemas.microsoft.com/office/powerpoint/2010/main" val="1466559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8C16149-1268-4950-80E1-4AA5118A9D8A}" type="slidenum">
              <a:rPr lang="en-GB"/>
              <a:pPr/>
              <a:t>1</a:t>
            </a:fld>
            <a:endParaRPr lang="en-GB"/>
          </a:p>
        </p:txBody>
      </p:sp>
      <p:sp>
        <p:nvSpPr>
          <p:cNvPr id="21507" name="Text Box 2"/>
          <p:cNvSpPr txBox="1">
            <a:spLocks noChangeArrowheads="1"/>
          </p:cNvSpPr>
          <p:nvPr/>
        </p:nvSpPr>
        <p:spPr bwMode="auto">
          <a:xfrm>
            <a:off x="920750" y="746125"/>
            <a:ext cx="4968875" cy="3725863"/>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1508" name="Rectangle 3"/>
          <p:cNvSpPr>
            <a:spLocks noGrp="1" noChangeArrowheads="1"/>
          </p:cNvSpPr>
          <p:nvPr>
            <p:ph type="body"/>
          </p:nvPr>
        </p:nvSpPr>
        <p:spPr>
          <a:xfrm>
            <a:off x="681038" y="4721225"/>
            <a:ext cx="5445125" cy="4565650"/>
          </a:xfrm>
          <a:noFill/>
          <a:ln/>
        </p:spPr>
        <p:txBody>
          <a:bodyPr wrap="none" anchor="ctr"/>
          <a:lstStyle/>
          <a:p>
            <a:pPr eaLnBrk="1" hangingPunct="1"/>
            <a:endParaRPr lang="en-US" smtClean="0"/>
          </a:p>
        </p:txBody>
      </p:sp>
    </p:spTree>
    <p:extLst>
      <p:ext uri="{BB962C8B-B14F-4D97-AF65-F5344CB8AC3E}">
        <p14:creationId xmlns="" xmlns:p14="http://schemas.microsoft.com/office/powerpoint/2010/main" val="3057421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10</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1692214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2</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2010519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3</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142356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4</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3342673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5</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2045688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6</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185961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7</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752604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8</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687716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9</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 xmlns:p14="http://schemas.microsoft.com/office/powerpoint/2010/main" val="2258777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1BF859AA-6AAA-417C-B245-BC1B69FC624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EFA806AD-8444-4B73-B536-60FF26C7ADB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2713" y="765175"/>
            <a:ext cx="1997075" cy="5102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765175"/>
            <a:ext cx="5842000" cy="5102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9FD1C53E-BE90-49B5-A2DE-52223116328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765175"/>
            <a:ext cx="7931150" cy="10810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3" y="1557338"/>
            <a:ext cx="7991475" cy="43100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7A77BD2F-E22F-4285-A488-4F77A3788FB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563A5036-CFDD-4A14-9003-3BC7B1A138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04288D67-DDA1-4408-BE1D-BDF85684A62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57338"/>
            <a:ext cx="3919537"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40250" y="1557338"/>
            <a:ext cx="3919538"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F3993AE4-22EE-4AA9-85F0-DD377CDAFB6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2C228106-93E4-4A8F-871E-AC4C4D9582B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64B8954B-1F5C-4294-BFD8-AF004154AD3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800D72E7-D1E3-4474-B451-32327A55735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F1736AE2-42CD-4C6C-B6B4-102FED494DD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6B181833-F4C5-4306-AF93-E3999E56C67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765175"/>
            <a:ext cx="7931150" cy="1081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Quality Development</a:t>
            </a:r>
            <a:br>
              <a:rPr lang="en-GB" smtClean="0"/>
            </a:br>
            <a:r>
              <a:rPr lang="en-GB" smtClean="0"/>
              <a:t>CPD 22 Feb 2010</a:t>
            </a:r>
            <a:br>
              <a:rPr lang="en-GB" smtClean="0"/>
            </a:br>
            <a:endParaRPr lang="en-GB" smtClean="0"/>
          </a:p>
        </p:txBody>
      </p:sp>
      <p:sp>
        <p:nvSpPr>
          <p:cNvPr id="1027" name="Rectangle 3"/>
          <p:cNvSpPr>
            <a:spLocks noGrp="1" noChangeArrowheads="1"/>
          </p:cNvSpPr>
          <p:nvPr>
            <p:ph type="body" idx="1"/>
          </p:nvPr>
        </p:nvSpPr>
        <p:spPr bwMode="auto">
          <a:xfrm>
            <a:off x="468313" y="1557338"/>
            <a:ext cx="7991475" cy="4310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smtClean="0"/>
          </a:p>
          <a:p>
            <a:pPr lvl="0"/>
            <a:endParaRPr lang="en-GB" smtClean="0"/>
          </a:p>
          <a:p>
            <a:pPr lvl="0"/>
            <a:r>
              <a:rPr lang="en-GB" smtClean="0"/>
              <a:t>1.30 – 2.00pm		Business Items</a:t>
            </a:r>
          </a:p>
          <a:p>
            <a:pPr lvl="0"/>
            <a:r>
              <a:rPr lang="en-GB" smtClean="0"/>
              <a:t>2.00 – 3.00pm		Purpose of Service</a:t>
            </a:r>
          </a:p>
          <a:p>
            <a:pPr lvl="0"/>
            <a:r>
              <a:rPr lang="en-GB" smtClean="0"/>
              <a:t>3.00 – 4.00pm		SWOT Analysis</a:t>
            </a:r>
          </a:p>
        </p:txBody>
      </p:sp>
      <p:sp>
        <p:nvSpPr>
          <p:cNvPr id="40964" name="Rectangle 4"/>
          <p:cNvSpPr>
            <a:spLocks noGrp="1" noChangeArrowheads="1"/>
          </p:cNvSpPr>
          <p:nvPr>
            <p:ph type="dt" sz="half" idx="2"/>
          </p:nvPr>
        </p:nvSpPr>
        <p:spPr bwMode="auto">
          <a:xfrm>
            <a:off x="457200" y="6092825"/>
            <a:ext cx="3394075" cy="61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GB"/>
              <a:t> </a:t>
            </a:r>
          </a:p>
          <a:p>
            <a:pPr>
              <a:defRPr/>
            </a:pPr>
            <a:endParaRPr lang="en-GB"/>
          </a:p>
          <a:p>
            <a:pPr>
              <a:defRPr/>
            </a:pPr>
            <a:fld id="{E12F35B8-1542-40B5-8226-BCC810ABF1E9}" type="slidenum">
              <a:rPr lang="en-GB"/>
              <a:pPr>
                <a:defRPr/>
              </a:pPr>
              <a:t>‹#›</a:t>
            </a:fld>
            <a:endParaRPr lang="en-GB"/>
          </a:p>
        </p:txBody>
      </p:sp>
      <p:pic>
        <p:nvPicPr>
          <p:cNvPr id="1029" name="Picture 5"/>
          <p:cNvPicPr>
            <a:picLocks noChangeAspect="1" noChangeArrowheads="1"/>
          </p:cNvPicPr>
          <p:nvPr/>
        </p:nvPicPr>
        <p:blipFill>
          <a:blip r:embed="rId14" cstate="print"/>
          <a:srcRect/>
          <a:stretch>
            <a:fillRect/>
          </a:stretch>
        </p:blipFill>
        <p:spPr bwMode="auto">
          <a:xfrm>
            <a:off x="5943600" y="6010275"/>
            <a:ext cx="2578100" cy="862013"/>
          </a:xfrm>
          <a:prstGeom prst="rect">
            <a:avLst/>
          </a:prstGeom>
          <a:noFill/>
          <a:ln w="9525">
            <a:noFill/>
            <a:miter lim="800000"/>
            <a:headEnd/>
            <a:tailEnd/>
          </a:ln>
        </p:spPr>
      </p:pic>
      <p:sp>
        <p:nvSpPr>
          <p:cNvPr id="40968" name="Text Box 8"/>
          <p:cNvSpPr txBox="1">
            <a:spLocks noChangeArrowheads="1"/>
          </p:cNvSpPr>
          <p:nvPr userDrawn="1"/>
        </p:nvSpPr>
        <p:spPr bwMode="auto">
          <a:xfrm>
            <a:off x="1547813" y="3206750"/>
            <a:ext cx="6192837" cy="396875"/>
          </a:xfrm>
          <a:prstGeom prst="rect">
            <a:avLst/>
          </a:prstGeom>
          <a:noFill/>
          <a:ln w="9525">
            <a:noFill/>
            <a:miter lim="800000"/>
            <a:headEnd/>
            <a:tailEnd/>
          </a:ln>
          <a:effectLst/>
        </p:spPr>
        <p:txBody>
          <a:bodyPr>
            <a:spAutoFit/>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sldNum="0" hdr="0" ftr="0"/>
  <p:txStyles>
    <p:titleStyle>
      <a:lvl1pPr algn="ctr" rtl="0" eaLnBrk="0" fontAlgn="base" hangingPunct="0">
        <a:spcBef>
          <a:spcPct val="0"/>
        </a:spcBef>
        <a:spcAft>
          <a:spcPct val="0"/>
        </a:spcAft>
        <a:defRPr sz="3600" b="1">
          <a:solidFill>
            <a:srgbClr val="C1002B"/>
          </a:solidFill>
          <a:latin typeface="+mj-lt"/>
          <a:ea typeface="+mj-ea"/>
          <a:cs typeface="+mj-cs"/>
        </a:defRPr>
      </a:lvl1pPr>
      <a:lvl2pPr algn="ctr" rtl="0" eaLnBrk="0" fontAlgn="base" hangingPunct="0">
        <a:spcBef>
          <a:spcPct val="0"/>
        </a:spcBef>
        <a:spcAft>
          <a:spcPct val="0"/>
        </a:spcAft>
        <a:defRPr sz="3600" b="1">
          <a:solidFill>
            <a:srgbClr val="C1002B"/>
          </a:solidFill>
          <a:latin typeface="Arial" pitchFamily="34" charset="0"/>
        </a:defRPr>
      </a:lvl2pPr>
      <a:lvl3pPr algn="ctr" rtl="0" eaLnBrk="0" fontAlgn="base" hangingPunct="0">
        <a:spcBef>
          <a:spcPct val="0"/>
        </a:spcBef>
        <a:spcAft>
          <a:spcPct val="0"/>
        </a:spcAft>
        <a:defRPr sz="3600" b="1">
          <a:solidFill>
            <a:srgbClr val="C1002B"/>
          </a:solidFill>
          <a:latin typeface="Arial" pitchFamily="34" charset="0"/>
        </a:defRPr>
      </a:lvl3pPr>
      <a:lvl4pPr algn="ctr" rtl="0" eaLnBrk="0" fontAlgn="base" hangingPunct="0">
        <a:spcBef>
          <a:spcPct val="0"/>
        </a:spcBef>
        <a:spcAft>
          <a:spcPct val="0"/>
        </a:spcAft>
        <a:defRPr sz="3600" b="1">
          <a:solidFill>
            <a:srgbClr val="C1002B"/>
          </a:solidFill>
          <a:latin typeface="Arial" pitchFamily="34" charset="0"/>
        </a:defRPr>
      </a:lvl4pPr>
      <a:lvl5pPr algn="ctr" rtl="0" eaLnBrk="0" fontAlgn="base" hangingPunct="0">
        <a:spcBef>
          <a:spcPct val="0"/>
        </a:spcBef>
        <a:spcAft>
          <a:spcPct val="0"/>
        </a:spcAft>
        <a:defRPr sz="3600" b="1">
          <a:solidFill>
            <a:srgbClr val="C1002B"/>
          </a:solidFill>
          <a:latin typeface="Arial" pitchFamily="34" charset="0"/>
        </a:defRPr>
      </a:lvl5pPr>
      <a:lvl6pPr marL="457200" algn="ctr" rtl="0" fontAlgn="base">
        <a:spcBef>
          <a:spcPct val="0"/>
        </a:spcBef>
        <a:spcAft>
          <a:spcPct val="0"/>
        </a:spcAft>
        <a:defRPr sz="3600" b="1">
          <a:solidFill>
            <a:srgbClr val="C1002B"/>
          </a:solidFill>
          <a:latin typeface="Arial" pitchFamily="34" charset="0"/>
        </a:defRPr>
      </a:lvl6pPr>
      <a:lvl7pPr marL="914400" algn="ctr" rtl="0" fontAlgn="base">
        <a:spcBef>
          <a:spcPct val="0"/>
        </a:spcBef>
        <a:spcAft>
          <a:spcPct val="0"/>
        </a:spcAft>
        <a:defRPr sz="3600" b="1">
          <a:solidFill>
            <a:srgbClr val="C1002B"/>
          </a:solidFill>
          <a:latin typeface="Arial" pitchFamily="34" charset="0"/>
        </a:defRPr>
      </a:lvl7pPr>
      <a:lvl8pPr marL="1371600" algn="ctr" rtl="0" fontAlgn="base">
        <a:spcBef>
          <a:spcPct val="0"/>
        </a:spcBef>
        <a:spcAft>
          <a:spcPct val="0"/>
        </a:spcAft>
        <a:defRPr sz="3600" b="1">
          <a:solidFill>
            <a:srgbClr val="C1002B"/>
          </a:solidFill>
          <a:latin typeface="Arial" pitchFamily="34" charset="0"/>
        </a:defRPr>
      </a:lvl8pPr>
      <a:lvl9pPr marL="1828800" algn="ctr" rtl="0" fontAlgn="base">
        <a:spcBef>
          <a:spcPct val="0"/>
        </a:spcBef>
        <a:spcAft>
          <a:spcPct val="0"/>
        </a:spcAft>
        <a:defRPr sz="3600" b="1">
          <a:solidFill>
            <a:srgbClr val="C1002B"/>
          </a:solidFill>
          <a:latin typeface="Arial" pitchFamily="34" charset="0"/>
        </a:defRPr>
      </a:lvl9pPr>
    </p:titleStyle>
    <p:bodyStyle>
      <a:lvl1pPr marL="342900" indent="-342900" algn="l" rtl="0" eaLnBrk="0" fontAlgn="base" hangingPunct="0">
        <a:spcBef>
          <a:spcPct val="20000"/>
        </a:spcBef>
        <a:spcAft>
          <a:spcPct val="0"/>
        </a:spcAft>
        <a:buClr>
          <a:srgbClr val="C1002B"/>
        </a:buCl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1002B"/>
        </a:buClr>
        <a:buChar char="–"/>
        <a:defRPr sz="2800">
          <a:solidFill>
            <a:schemeClr val="tx1"/>
          </a:solidFill>
          <a:latin typeface="+mn-lt"/>
        </a:defRPr>
      </a:lvl2pPr>
      <a:lvl3pPr marL="1143000" indent="-228600" algn="l" rtl="0" eaLnBrk="0" fontAlgn="base" hangingPunct="0">
        <a:spcBef>
          <a:spcPct val="20000"/>
        </a:spcBef>
        <a:spcAft>
          <a:spcPct val="0"/>
        </a:spcAft>
        <a:buClr>
          <a:srgbClr val="C1002B"/>
        </a:buClr>
        <a:buChar char="•"/>
        <a:defRPr sz="2400">
          <a:solidFill>
            <a:schemeClr val="tx1"/>
          </a:solidFill>
          <a:latin typeface="+mn-lt"/>
        </a:defRPr>
      </a:lvl3pPr>
      <a:lvl4pPr marL="1600200" indent="-228600" algn="l" rtl="0" eaLnBrk="0" fontAlgn="base" hangingPunct="0">
        <a:spcBef>
          <a:spcPct val="20000"/>
        </a:spcBef>
        <a:spcAft>
          <a:spcPct val="0"/>
        </a:spcAft>
        <a:buClr>
          <a:srgbClr val="C1002B"/>
        </a:buClr>
        <a:buChar char="–"/>
        <a:defRPr sz="2000">
          <a:solidFill>
            <a:schemeClr val="tx1"/>
          </a:solidFill>
          <a:latin typeface="+mn-lt"/>
        </a:defRPr>
      </a:lvl4pPr>
      <a:lvl5pPr marL="2057400" indent="-228600" algn="l" rtl="0" eaLnBrk="0" fontAlgn="base" hangingPunct="0">
        <a:spcBef>
          <a:spcPct val="20000"/>
        </a:spcBef>
        <a:spcAft>
          <a:spcPct val="0"/>
        </a:spcAft>
        <a:buClr>
          <a:srgbClr val="C1002B"/>
        </a:buClr>
        <a:buChar char="»"/>
        <a:defRPr sz="2000">
          <a:solidFill>
            <a:schemeClr val="tx1"/>
          </a:solidFill>
          <a:latin typeface="+mn-lt"/>
        </a:defRPr>
      </a:lvl5pPr>
      <a:lvl6pPr marL="2514600" indent="-228600" algn="l" rtl="0" fontAlgn="base">
        <a:spcBef>
          <a:spcPct val="20000"/>
        </a:spcBef>
        <a:spcAft>
          <a:spcPct val="0"/>
        </a:spcAft>
        <a:buClr>
          <a:srgbClr val="C1002B"/>
        </a:buClr>
        <a:buChar char="»"/>
        <a:defRPr sz="2000">
          <a:solidFill>
            <a:schemeClr val="tx1"/>
          </a:solidFill>
          <a:latin typeface="+mn-lt"/>
        </a:defRPr>
      </a:lvl6pPr>
      <a:lvl7pPr marL="2971800" indent="-228600" algn="l" rtl="0" fontAlgn="base">
        <a:spcBef>
          <a:spcPct val="20000"/>
        </a:spcBef>
        <a:spcAft>
          <a:spcPct val="0"/>
        </a:spcAft>
        <a:buClr>
          <a:srgbClr val="C1002B"/>
        </a:buClr>
        <a:buChar char="»"/>
        <a:defRPr sz="2000">
          <a:solidFill>
            <a:schemeClr val="tx1"/>
          </a:solidFill>
          <a:latin typeface="+mn-lt"/>
        </a:defRPr>
      </a:lvl7pPr>
      <a:lvl8pPr marL="3429000" indent="-228600" algn="l" rtl="0" fontAlgn="base">
        <a:spcBef>
          <a:spcPct val="20000"/>
        </a:spcBef>
        <a:spcAft>
          <a:spcPct val="0"/>
        </a:spcAft>
        <a:buClr>
          <a:srgbClr val="C1002B"/>
        </a:buClr>
        <a:buChar char="»"/>
        <a:defRPr sz="2000">
          <a:solidFill>
            <a:schemeClr val="tx1"/>
          </a:solidFill>
          <a:latin typeface="+mn-lt"/>
        </a:defRPr>
      </a:lvl8pPr>
      <a:lvl9pPr marL="3886200" indent="-228600" algn="l" rtl="0" fontAlgn="base">
        <a:spcBef>
          <a:spcPct val="20000"/>
        </a:spcBef>
        <a:spcAft>
          <a:spcPct val="0"/>
        </a:spcAft>
        <a:buClr>
          <a:srgbClr val="C1002B"/>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www.journeytoexcellence.org.uk/cultureandethos/improvementguides/enablingallchildrenandyoungpeopletoachieve.asp" TargetMode="External"/><Relationship Id="rId3" Type="http://schemas.openxmlformats.org/officeDocument/2006/relationships/hyperlink" Target="http://www.educationscotland.gov.uk/Images/ioltse_tcm4-712842.pdf" TargetMode="External"/><Relationship Id="rId7" Type="http://schemas.openxmlformats.org/officeDocument/2006/relationships/hyperlink" Target="http://www.journeytoexcellence.org.uk/learningandteaching/improvementguide/monitoringrecordingtracking.asp"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www.journeytoexcellence.org.uk/learningandteaching/improvementguide/recognisingachievement.asp" TargetMode="External"/><Relationship Id="rId11" Type="http://schemas.openxmlformats.org/officeDocument/2006/relationships/hyperlink" Target="http://www.adescotland.org.uk/index.php?option=com_content&amp;view=article&amp;id=68:raising-attainment&amp;catid=1:latest-news&amp;Itemid=53" TargetMode="External"/><Relationship Id="rId5" Type="http://schemas.openxmlformats.org/officeDocument/2006/relationships/hyperlink" Target="http://www.educationscotland.gov.uk/learningteachingandassessment/assessment/progressandachievement/professionallearningresource/index.asp" TargetMode="External"/><Relationship Id="rId10" Type="http://schemas.openxmlformats.org/officeDocument/2006/relationships/hyperlink" Target="http://www.educationscotland.gov.uk/about/areasofwork/raisingattainment/approaches/understandingprogress.asp" TargetMode="External"/><Relationship Id="rId4" Type="http://schemas.openxmlformats.org/officeDocument/2006/relationships/hyperlink" Target="http://www.educationscotland.gov.uk/resources/i/genericresource_tcm4809752.asp?strReferringChannel=inspectionandreview&amp;strReferringPageID=tcm:4-682614-64&amp;class=l1+d147692" TargetMode="External"/><Relationship Id="rId9" Type="http://schemas.openxmlformats.org/officeDocument/2006/relationships/hyperlink" Target="http://www.journeytoexcellence.org.uk/people/improvementguides/beingdatarich.asp"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p>
            <a:r>
              <a:rPr lang="en-GB"/>
              <a:t> </a:t>
            </a:r>
          </a:p>
          <a:p>
            <a:endParaRPr lang="en-GB"/>
          </a:p>
          <a:p>
            <a:fld id="{C96DE923-5D69-4040-9816-1E1123AA26EB}" type="slidenum">
              <a:rPr lang="en-GB"/>
              <a:pPr/>
              <a:t>1</a:t>
            </a:fld>
            <a:endParaRPr lang="en-GB"/>
          </a:p>
        </p:txBody>
      </p:sp>
      <p:sp>
        <p:nvSpPr>
          <p:cNvPr id="2051" name="Text Box 2"/>
          <p:cNvSpPr txBox="1">
            <a:spLocks noChangeArrowheads="1"/>
          </p:cNvSpPr>
          <p:nvPr/>
        </p:nvSpPr>
        <p:spPr bwMode="auto">
          <a:xfrm>
            <a:off x="4643438" y="188913"/>
            <a:ext cx="4500562" cy="2663825"/>
          </a:xfrm>
          <a:prstGeom prst="rect">
            <a:avLst/>
          </a:prstGeom>
          <a:noFill/>
          <a:ln w="9525">
            <a:noFill/>
            <a:round/>
            <a:headEnd/>
            <a:tailEnd/>
          </a:ln>
        </p:spPr>
        <p:txBody>
          <a:bodyPr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err="1" smtClean="0">
                <a:solidFill>
                  <a:schemeClr val="tx2"/>
                </a:solidFill>
              </a:rPr>
              <a:t>CfE</a:t>
            </a:r>
            <a:r>
              <a:rPr lang="en-GB" sz="3200" dirty="0" smtClean="0">
                <a:solidFill>
                  <a:schemeClr val="tx2"/>
                </a:solidFill>
              </a:rPr>
              <a:t> Secondary Head</a:t>
            </a: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smtClean="0">
                <a:solidFill>
                  <a:schemeClr val="tx2"/>
                </a:solidFill>
              </a:rPr>
              <a:t>Teacher’s Meeting</a:t>
            </a: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solidFill>
                  <a:schemeClr val="tx2"/>
                </a:solidFill>
              </a:rPr>
              <a:t> </a:t>
            </a:r>
            <a:endParaRPr lang="en-GB" sz="3200" b="1"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b="1"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b="1" dirty="0">
              <a:solidFill>
                <a:srgbClr val="993366"/>
              </a:solidFill>
            </a:endParaRPr>
          </a:p>
        </p:txBody>
      </p:sp>
      <p:sp>
        <p:nvSpPr>
          <p:cNvPr id="2052" name="Text Box 3"/>
          <p:cNvSpPr txBox="1">
            <a:spLocks noChangeArrowheads="1"/>
          </p:cNvSpPr>
          <p:nvPr/>
        </p:nvSpPr>
        <p:spPr bwMode="auto">
          <a:xfrm>
            <a:off x="4787900" y="3141663"/>
            <a:ext cx="4356100" cy="2592387"/>
          </a:xfrm>
          <a:prstGeom prst="rect">
            <a:avLst/>
          </a:prstGeom>
          <a:solidFill>
            <a:srgbClr val="FFFFFF"/>
          </a:solidFill>
          <a:ln w="9525">
            <a:noFill/>
            <a:round/>
            <a:headEnd/>
            <a:tailEnd/>
          </a:ln>
        </p:spPr>
        <p:txBody>
          <a:bodyPr/>
          <a:lstStyle/>
          <a:p>
            <a:pPr defTabSz="449263">
              <a:lnSpc>
                <a:spcPct val="90000"/>
              </a:lnSpc>
              <a:spcBef>
                <a:spcPts val="7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100"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smtClean="0"/>
              <a:t>Wednesday 10</a:t>
            </a:r>
            <a:r>
              <a:rPr lang="en-GB" sz="1800" baseline="30000" dirty="0" smtClean="0"/>
              <a:t>th</a:t>
            </a:r>
            <a:r>
              <a:rPr lang="en-GB" sz="1800" dirty="0" smtClean="0"/>
              <a:t> September 2014</a:t>
            </a:r>
            <a:endParaRPr lang="en-GB" sz="1800" dirty="0"/>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p>
        </p:txBody>
      </p:sp>
      <p:pic>
        <p:nvPicPr>
          <p:cNvPr id="2053" name="Picture 4"/>
          <p:cNvPicPr>
            <a:picLocks noChangeAspect="1" noChangeArrowheads="1"/>
          </p:cNvPicPr>
          <p:nvPr/>
        </p:nvPicPr>
        <p:blipFill>
          <a:blip r:embed="rId3" cstate="print"/>
          <a:srcRect/>
          <a:stretch>
            <a:fillRect/>
          </a:stretch>
        </p:blipFill>
        <p:spPr bwMode="auto">
          <a:xfrm>
            <a:off x="0" y="0"/>
            <a:ext cx="4643438" cy="6858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10</a:t>
            </a:fld>
            <a:endParaRPr lang="en-GB"/>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 xmlns:p14="http://schemas.microsoft.com/office/powerpoint/2010/main" val="2986637785"/>
              </p:ext>
            </p:extLst>
          </p:nvPr>
        </p:nvGraphicFramePr>
        <p:xfrm>
          <a:off x="323528" y="1412776"/>
          <a:ext cx="8496944" cy="1950720"/>
        </p:xfrm>
        <a:graphic>
          <a:graphicData uri="http://schemas.openxmlformats.org/drawingml/2006/table">
            <a:tbl>
              <a:tblPr firstRow="1" bandRow="1">
                <a:tableStyleId>{5C22544A-7EE6-4342-B048-85BDC9FD1C3A}</a:tableStyleId>
              </a:tblPr>
              <a:tblGrid>
                <a:gridCol w="596277"/>
                <a:gridCol w="3652195"/>
                <a:gridCol w="2385107"/>
                <a:gridCol w="1863365"/>
              </a:tblGrid>
              <a:tr h="264029">
                <a:tc>
                  <a:txBody>
                    <a:bodyPr/>
                    <a:lstStyle/>
                    <a:p>
                      <a:r>
                        <a:rPr lang="en-GB" sz="1400" dirty="0" smtClean="0"/>
                        <a:t>QI</a:t>
                      </a:r>
                      <a:endParaRPr lang="en-GB" sz="1400" dirty="0"/>
                    </a:p>
                  </a:txBody>
                  <a:tcPr/>
                </a:tc>
                <a:tc>
                  <a:txBody>
                    <a:bodyPr/>
                    <a:lstStyle/>
                    <a:p>
                      <a:r>
                        <a:rPr lang="en-GB" sz="1400" dirty="0" smtClean="0"/>
                        <a:t>Title</a:t>
                      </a:r>
                      <a:endParaRPr lang="en-GB" sz="1400" dirty="0"/>
                    </a:p>
                  </a:txBody>
                  <a:tcPr/>
                </a:tc>
                <a:tc>
                  <a:txBody>
                    <a:bodyPr/>
                    <a:lstStyle/>
                    <a:p>
                      <a:r>
                        <a:rPr lang="en-GB" sz="1400" dirty="0" smtClean="0"/>
                        <a:t>Deadline</a:t>
                      </a:r>
                      <a:r>
                        <a:rPr lang="en-GB" sz="1400" baseline="0" dirty="0" smtClean="0"/>
                        <a:t> Date</a:t>
                      </a:r>
                      <a:endParaRPr lang="en-GB" sz="1400" dirty="0"/>
                    </a:p>
                  </a:txBody>
                  <a:tcPr/>
                </a:tc>
                <a:tc>
                  <a:txBody>
                    <a:bodyPr/>
                    <a:lstStyle/>
                    <a:p>
                      <a:r>
                        <a:rPr lang="en-GB" sz="1400" dirty="0" smtClean="0"/>
                        <a:t>Paperwork</a:t>
                      </a:r>
                      <a:r>
                        <a:rPr lang="en-GB" sz="1400" baseline="0" dirty="0" smtClean="0"/>
                        <a:t> distributed</a:t>
                      </a:r>
                      <a:endParaRPr lang="en-GB" sz="1400" dirty="0"/>
                    </a:p>
                  </a:txBody>
                  <a:tcPr/>
                </a:tc>
              </a:tr>
              <a:tr h="264029">
                <a:tc>
                  <a:txBody>
                    <a:bodyPr/>
                    <a:lstStyle/>
                    <a:p>
                      <a:r>
                        <a:rPr lang="en-GB" sz="1400" b="0" dirty="0" smtClean="0">
                          <a:solidFill>
                            <a:schemeClr val="tx1"/>
                          </a:solidFill>
                        </a:rPr>
                        <a:t>5.9</a:t>
                      </a:r>
                      <a:endParaRPr lang="en-GB" sz="1400" b="0" dirty="0">
                        <a:solidFill>
                          <a:schemeClr val="tx1"/>
                        </a:solidFill>
                      </a:endParaRPr>
                    </a:p>
                  </a:txBody>
                  <a:tcPr/>
                </a:tc>
                <a:tc>
                  <a:txBody>
                    <a:bodyPr/>
                    <a:lstStyle/>
                    <a:p>
                      <a:r>
                        <a:rPr lang="en-GB" sz="1400" b="0" dirty="0" smtClean="0">
                          <a:solidFill>
                            <a:schemeClr val="tx1"/>
                          </a:solidFill>
                        </a:rPr>
                        <a:t>Completed</a:t>
                      </a:r>
                      <a:r>
                        <a:rPr lang="en-GB" sz="1400" b="0" baseline="0" dirty="0" smtClean="0">
                          <a:solidFill>
                            <a:schemeClr val="tx1"/>
                          </a:solidFill>
                        </a:rPr>
                        <a:t> SQIP</a:t>
                      </a:r>
                      <a:endParaRPr lang="en-GB" sz="1400" b="0" dirty="0">
                        <a:solidFill>
                          <a:schemeClr val="tx1"/>
                        </a:solidFill>
                      </a:endParaRPr>
                    </a:p>
                  </a:txBody>
                  <a:tcPr/>
                </a:tc>
                <a:tc>
                  <a:txBody>
                    <a:bodyPr/>
                    <a:lstStyle/>
                    <a:p>
                      <a:r>
                        <a:rPr lang="en-GB" sz="1400" b="0" dirty="0" smtClean="0">
                          <a:solidFill>
                            <a:schemeClr val="tx1"/>
                          </a:solidFill>
                        </a:rPr>
                        <a:t>Mon</a:t>
                      </a:r>
                      <a:r>
                        <a:rPr lang="en-GB" sz="1400" b="0" baseline="0" dirty="0" smtClean="0">
                          <a:solidFill>
                            <a:schemeClr val="tx1"/>
                          </a:solidFill>
                        </a:rPr>
                        <a:t> 30</a:t>
                      </a:r>
                      <a:r>
                        <a:rPr lang="en-GB" sz="1400" b="0" dirty="0" smtClean="0">
                          <a:solidFill>
                            <a:schemeClr val="tx1"/>
                          </a:solidFill>
                        </a:rPr>
                        <a:t> Sept</a:t>
                      </a:r>
                      <a:r>
                        <a:rPr lang="en-GB" sz="1400" b="0" baseline="0" dirty="0" smtClean="0">
                          <a:solidFill>
                            <a:schemeClr val="tx1"/>
                          </a:solidFill>
                        </a:rPr>
                        <a:t> </a:t>
                      </a:r>
                      <a:r>
                        <a:rPr lang="en-GB" sz="1400" b="0" dirty="0" smtClean="0">
                          <a:solidFill>
                            <a:schemeClr val="tx1"/>
                          </a:solidFill>
                        </a:rPr>
                        <a:t>2014</a:t>
                      </a:r>
                      <a:endParaRPr lang="en-GB" sz="1400" b="0" dirty="0">
                        <a:solidFill>
                          <a:schemeClr val="tx1"/>
                        </a:solidFill>
                      </a:endParaRPr>
                    </a:p>
                  </a:txBody>
                  <a:tcPr/>
                </a:tc>
                <a:tc>
                  <a:txBody>
                    <a:bodyPr/>
                    <a:lstStyle/>
                    <a:p>
                      <a:r>
                        <a:rPr lang="en-GB" sz="1400" b="0" dirty="0" smtClean="0">
                          <a:solidFill>
                            <a:schemeClr val="tx1"/>
                          </a:solidFill>
                        </a:rPr>
                        <a:t>May</a:t>
                      </a:r>
                      <a:r>
                        <a:rPr lang="en-GB" sz="1400" b="0" baseline="0" dirty="0" smtClean="0">
                          <a:solidFill>
                            <a:schemeClr val="tx1"/>
                          </a:solidFill>
                        </a:rPr>
                        <a:t> 2014</a:t>
                      </a:r>
                      <a:endParaRPr lang="en-GB" sz="1400" b="0" dirty="0">
                        <a:solidFill>
                          <a:schemeClr val="tx1"/>
                        </a:solidFill>
                      </a:endParaRPr>
                    </a:p>
                  </a:txBody>
                  <a:tcPr/>
                </a:tc>
              </a:tr>
              <a:tr h="264029">
                <a:tc>
                  <a:txBody>
                    <a:bodyPr/>
                    <a:lstStyle/>
                    <a:p>
                      <a:r>
                        <a:rPr lang="en-GB" sz="1400" dirty="0" smtClean="0"/>
                        <a:t>1.1</a:t>
                      </a:r>
                      <a:endParaRPr lang="en-GB" sz="1400" dirty="0"/>
                    </a:p>
                  </a:txBody>
                  <a:tcPr/>
                </a:tc>
                <a:tc>
                  <a:txBody>
                    <a:bodyPr/>
                    <a:lstStyle/>
                    <a:p>
                      <a:r>
                        <a:rPr lang="en-GB" sz="1400" dirty="0" smtClean="0">
                          <a:solidFill>
                            <a:schemeClr val="tx1"/>
                          </a:solidFill>
                        </a:rPr>
                        <a:t>1.1 Improvements</a:t>
                      </a:r>
                      <a:r>
                        <a:rPr lang="en-GB" sz="1400" baseline="0" dirty="0" smtClean="0">
                          <a:solidFill>
                            <a:schemeClr val="tx1"/>
                          </a:solidFill>
                        </a:rPr>
                        <a:t> in Performance </a:t>
                      </a:r>
                      <a:r>
                        <a:rPr lang="en-GB" sz="1400" dirty="0" smtClean="0">
                          <a:solidFill>
                            <a:schemeClr val="tx1"/>
                          </a:solidFill>
                        </a:rPr>
                        <a:t>Report</a:t>
                      </a:r>
                      <a:endParaRPr lang="en-GB" sz="1400" dirty="0">
                        <a:solidFill>
                          <a:schemeClr val="tx1"/>
                        </a:solidFill>
                      </a:endParaRPr>
                    </a:p>
                  </a:txBody>
                  <a:tcPr/>
                </a:tc>
                <a:tc>
                  <a:txBody>
                    <a:bodyPr/>
                    <a:lstStyle/>
                    <a:p>
                      <a:r>
                        <a:rPr lang="en-GB" sz="1400" dirty="0" smtClean="0">
                          <a:solidFill>
                            <a:schemeClr val="tx1"/>
                          </a:solidFill>
                        </a:rPr>
                        <a:t>31 October 2014</a:t>
                      </a:r>
                      <a:endParaRPr lang="en-GB" sz="1400" dirty="0">
                        <a:solidFill>
                          <a:schemeClr val="tx1"/>
                        </a:solidFill>
                      </a:endParaRPr>
                    </a:p>
                  </a:txBody>
                  <a:tcPr/>
                </a:tc>
                <a:tc>
                  <a:txBody>
                    <a:bodyPr/>
                    <a:lstStyle/>
                    <a:p>
                      <a:r>
                        <a:rPr lang="en-GB" sz="1400" baseline="0" dirty="0" smtClean="0">
                          <a:solidFill>
                            <a:schemeClr val="tx1"/>
                          </a:solidFill>
                        </a:rPr>
                        <a:t>30 September 2014, </a:t>
                      </a:r>
                      <a:endParaRPr lang="en-GB" sz="1400" dirty="0">
                        <a:solidFill>
                          <a:schemeClr val="tx1"/>
                        </a:solidFill>
                      </a:endParaRPr>
                    </a:p>
                  </a:txBody>
                  <a:tcPr/>
                </a:tc>
              </a:tr>
              <a:tr h="264029">
                <a:tc>
                  <a:txBody>
                    <a:bodyPr/>
                    <a:lstStyle/>
                    <a:p>
                      <a:r>
                        <a:rPr lang="en-GB" sz="1400" dirty="0" smtClean="0"/>
                        <a:t>1.1</a:t>
                      </a:r>
                      <a:endParaRPr lang="en-GB" sz="1400" dirty="0"/>
                    </a:p>
                  </a:txBody>
                  <a:tcPr/>
                </a:tc>
                <a:tc>
                  <a:txBody>
                    <a:bodyPr/>
                    <a:lstStyle/>
                    <a:p>
                      <a:r>
                        <a:rPr lang="en-GB" sz="1400" dirty="0" smtClean="0">
                          <a:solidFill>
                            <a:schemeClr val="tx1"/>
                          </a:solidFill>
                        </a:rPr>
                        <a:t>1.1 Improvements</a:t>
                      </a:r>
                      <a:r>
                        <a:rPr lang="en-GB" sz="1400" baseline="0" dirty="0" smtClean="0">
                          <a:solidFill>
                            <a:schemeClr val="tx1"/>
                          </a:solidFill>
                        </a:rPr>
                        <a:t> in Performance </a:t>
                      </a:r>
                    </a:p>
                    <a:p>
                      <a:r>
                        <a:rPr lang="en-GB" sz="1400" baseline="0" dirty="0" smtClean="0">
                          <a:solidFill>
                            <a:schemeClr val="tx1"/>
                          </a:solidFill>
                        </a:rPr>
                        <a:t>Joint-Practice Meeting</a:t>
                      </a:r>
                      <a:endParaRPr lang="en-GB" sz="1400" dirty="0">
                        <a:solidFill>
                          <a:schemeClr val="tx1"/>
                        </a:solidFill>
                      </a:endParaRPr>
                    </a:p>
                  </a:txBody>
                  <a:tcPr/>
                </a:tc>
                <a:tc>
                  <a:txBody>
                    <a:bodyPr/>
                    <a:lstStyle/>
                    <a:p>
                      <a:r>
                        <a:rPr lang="en-GB" sz="1400" dirty="0" smtClean="0">
                          <a:solidFill>
                            <a:schemeClr val="tx1"/>
                          </a:solidFill>
                        </a:rPr>
                        <a:t>31 Oct</a:t>
                      </a:r>
                      <a:r>
                        <a:rPr lang="en-GB" sz="1400" baseline="0" dirty="0" smtClean="0">
                          <a:solidFill>
                            <a:schemeClr val="tx1"/>
                          </a:solidFill>
                        </a:rPr>
                        <a:t>ober 2014</a:t>
                      </a:r>
                      <a:endParaRPr lang="en-GB" sz="1400" dirty="0">
                        <a:solidFill>
                          <a:schemeClr val="tx1"/>
                        </a:solidFill>
                      </a:endParaRPr>
                    </a:p>
                  </a:txBody>
                  <a:tcPr/>
                </a:tc>
                <a:tc>
                  <a:txBody>
                    <a:bodyPr/>
                    <a:lstStyle/>
                    <a:p>
                      <a:r>
                        <a:rPr lang="en-GB" sz="1400" dirty="0" smtClean="0">
                          <a:solidFill>
                            <a:schemeClr val="tx1"/>
                          </a:solidFill>
                        </a:rPr>
                        <a:t>As above</a:t>
                      </a:r>
                      <a:endParaRPr lang="en-GB" sz="1400" dirty="0">
                        <a:solidFill>
                          <a:schemeClr val="tx1"/>
                        </a:solidFill>
                      </a:endParaRPr>
                    </a:p>
                  </a:txBody>
                  <a:tcPr/>
                </a:tc>
              </a:tr>
              <a:tr h="264029">
                <a:tc>
                  <a:txBody>
                    <a:bodyPr/>
                    <a:lstStyle/>
                    <a:p>
                      <a:r>
                        <a:rPr lang="en-GB" sz="1400" dirty="0" smtClean="0"/>
                        <a:t>1.1</a:t>
                      </a:r>
                      <a:endParaRPr lang="en-GB" sz="1400" dirty="0"/>
                    </a:p>
                  </a:txBody>
                  <a:tcPr/>
                </a:tc>
                <a:tc>
                  <a:txBody>
                    <a:bodyPr/>
                    <a:lstStyle/>
                    <a:p>
                      <a:r>
                        <a:rPr lang="en-GB" sz="1400" dirty="0" smtClean="0">
                          <a:solidFill>
                            <a:schemeClr val="tx1"/>
                          </a:solidFill>
                        </a:rPr>
                        <a:t>Positive</a:t>
                      </a:r>
                      <a:r>
                        <a:rPr lang="en-GB" sz="1400" baseline="0" dirty="0" smtClean="0">
                          <a:solidFill>
                            <a:schemeClr val="tx1"/>
                          </a:solidFill>
                        </a:rPr>
                        <a:t> Destinations Joint-Practice Meeting</a:t>
                      </a:r>
                      <a:endParaRPr lang="en-GB" sz="1400" dirty="0">
                        <a:solidFill>
                          <a:schemeClr val="tx1"/>
                        </a:solidFill>
                      </a:endParaRPr>
                    </a:p>
                  </a:txBody>
                  <a:tcPr/>
                </a:tc>
                <a:tc>
                  <a:txBody>
                    <a:bodyPr/>
                    <a:lstStyle/>
                    <a:p>
                      <a:r>
                        <a:rPr lang="en-GB" sz="1400" baseline="0" dirty="0" smtClean="0">
                          <a:solidFill>
                            <a:schemeClr val="tx1"/>
                          </a:solidFill>
                        </a:rPr>
                        <a:t>30 </a:t>
                      </a:r>
                      <a:r>
                        <a:rPr lang="en-GB" sz="1400" dirty="0" smtClean="0">
                          <a:solidFill>
                            <a:schemeClr val="tx1"/>
                          </a:solidFill>
                        </a:rPr>
                        <a:t>January 2015</a:t>
                      </a:r>
                      <a:endParaRPr lang="en-GB" sz="1400" dirty="0">
                        <a:solidFill>
                          <a:schemeClr val="tx1"/>
                        </a:solidFill>
                      </a:endParaRPr>
                    </a:p>
                  </a:txBody>
                  <a:tcPr/>
                </a:tc>
                <a:tc>
                  <a:txBody>
                    <a:bodyPr/>
                    <a:lstStyle/>
                    <a:p>
                      <a:endParaRPr lang="en-GB" sz="1400" dirty="0">
                        <a:solidFill>
                          <a:schemeClr val="tx1"/>
                        </a:solidFill>
                      </a:endParaRPr>
                    </a:p>
                  </a:txBody>
                  <a:tcPr/>
                </a:tc>
              </a:tr>
            </a:tbl>
          </a:graphicData>
        </a:graphic>
      </p:graphicFrame>
      <p:sp>
        <p:nvSpPr>
          <p:cNvPr id="10" name="Rectangle 4"/>
          <p:cNvSpPr txBox="1">
            <a:spLocks noChangeArrowheads="1"/>
          </p:cNvSpPr>
          <p:nvPr/>
        </p:nvSpPr>
        <p:spPr bwMode="auto">
          <a:xfrm>
            <a:off x="827584" y="620688"/>
            <a:ext cx="7772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b="1" kern="0" dirty="0" smtClean="0">
                <a:solidFill>
                  <a:srgbClr val="C1002B"/>
                </a:solidFill>
                <a:latin typeface="+mj-lt"/>
                <a:ea typeface="+mj-ea"/>
                <a:cs typeface="+mj-cs"/>
              </a:rPr>
              <a:t>Reminder of </a:t>
            </a:r>
            <a:r>
              <a:rPr kumimoji="0" lang="en-GB" sz="2000" b="1" i="0" u="none" strike="noStrike" kern="0" cap="none" spc="0" normalizeH="0" baseline="0" noProof="0" dirty="0" smtClean="0">
                <a:ln>
                  <a:noFill/>
                </a:ln>
                <a:solidFill>
                  <a:srgbClr val="C1002B"/>
                </a:solidFill>
                <a:effectLst/>
                <a:uLnTx/>
                <a:uFillTx/>
                <a:latin typeface="+mj-lt"/>
                <a:ea typeface="+mj-ea"/>
                <a:cs typeface="+mj-cs"/>
              </a:rPr>
              <a:t>key deadline dates</a:t>
            </a:r>
          </a:p>
        </p:txBody>
      </p:sp>
      <p:graphicFrame>
        <p:nvGraphicFramePr>
          <p:cNvPr id="12" name="Table 11"/>
          <p:cNvGraphicFramePr>
            <a:graphicFrameLocks noGrp="1"/>
          </p:cNvGraphicFramePr>
          <p:nvPr/>
        </p:nvGraphicFramePr>
        <p:xfrm>
          <a:off x="323528" y="3933056"/>
          <a:ext cx="8496943" cy="1925320"/>
        </p:xfrm>
        <a:graphic>
          <a:graphicData uri="http://schemas.openxmlformats.org/drawingml/2006/table">
            <a:tbl>
              <a:tblPr firstRow="1" bandRow="1">
                <a:tableStyleId>{3C2FFA5D-87B4-456A-9821-1D502468CF0F}</a:tableStyleId>
              </a:tblPr>
              <a:tblGrid>
                <a:gridCol w="601553"/>
                <a:gridCol w="3646919"/>
                <a:gridCol w="2376264"/>
                <a:gridCol w="1872207"/>
              </a:tblGrid>
              <a:tr h="370840">
                <a:tc>
                  <a:txBody>
                    <a:bodyPr/>
                    <a:lstStyle/>
                    <a:p>
                      <a:r>
                        <a:rPr lang="en-GB" sz="1400" b="0" dirty="0" smtClean="0">
                          <a:solidFill>
                            <a:schemeClr val="tx1"/>
                          </a:solidFill>
                        </a:rPr>
                        <a:t>2.1</a:t>
                      </a:r>
                      <a:endParaRPr lang="en-GB" sz="1400" b="0" dirty="0">
                        <a:solidFill>
                          <a:schemeClr val="tx1"/>
                        </a:solidFill>
                      </a:endParaRPr>
                    </a:p>
                  </a:txBody>
                  <a:tcPr/>
                </a:tc>
                <a:tc>
                  <a:txBody>
                    <a:bodyPr/>
                    <a:lstStyle/>
                    <a:p>
                      <a:r>
                        <a:rPr lang="en-GB" sz="1400" b="0" dirty="0" smtClean="0">
                          <a:solidFill>
                            <a:schemeClr val="tx1"/>
                          </a:solidFill>
                        </a:rPr>
                        <a:t>Learners</a:t>
                      </a:r>
                      <a:r>
                        <a:rPr lang="en-GB" sz="1400" b="0" baseline="0" dirty="0" smtClean="0">
                          <a:solidFill>
                            <a:schemeClr val="tx1"/>
                          </a:solidFill>
                        </a:rPr>
                        <a:t> Experience</a:t>
                      </a:r>
                      <a:endParaRPr lang="en-GB" sz="1400" b="0" dirty="0">
                        <a:solidFill>
                          <a:schemeClr val="tx1"/>
                        </a:solidFill>
                      </a:endParaRPr>
                    </a:p>
                  </a:txBody>
                  <a:tcPr/>
                </a:tc>
                <a:tc>
                  <a:txBody>
                    <a:bodyPr/>
                    <a:lstStyle/>
                    <a:p>
                      <a:r>
                        <a:rPr lang="en-GB" sz="1400" b="0" dirty="0" smtClean="0">
                          <a:solidFill>
                            <a:schemeClr val="tx1"/>
                          </a:solidFill>
                        </a:rPr>
                        <a:t>Friday 27</a:t>
                      </a:r>
                      <a:r>
                        <a:rPr lang="en-GB" sz="1400" b="0" baseline="0" dirty="0" smtClean="0">
                          <a:solidFill>
                            <a:schemeClr val="tx1"/>
                          </a:solidFill>
                        </a:rPr>
                        <a:t> March 2015</a:t>
                      </a:r>
                      <a:endParaRPr lang="en-GB" sz="1400" b="0" dirty="0">
                        <a:solidFill>
                          <a:schemeClr val="tx1"/>
                        </a:solidFill>
                      </a:endParaRPr>
                    </a:p>
                  </a:txBody>
                  <a:tcPr/>
                </a:tc>
                <a:tc>
                  <a:txBody>
                    <a:bodyPr/>
                    <a:lstStyle/>
                    <a:p>
                      <a:r>
                        <a:rPr lang="en-GB" sz="1400" b="0" dirty="0" smtClean="0">
                          <a:solidFill>
                            <a:schemeClr val="tx1"/>
                          </a:solidFill>
                        </a:rPr>
                        <a:t>In Self-evaluation Toolkit: Sept 2014</a:t>
                      </a:r>
                      <a:endParaRPr lang="en-GB" sz="1400" b="0" dirty="0">
                        <a:solidFill>
                          <a:schemeClr val="tx1"/>
                        </a:solidFill>
                      </a:endParaRPr>
                    </a:p>
                  </a:txBody>
                  <a:tcPr/>
                </a:tc>
              </a:tr>
              <a:tr h="370840">
                <a:tc>
                  <a:txBody>
                    <a:bodyPr/>
                    <a:lstStyle/>
                    <a:p>
                      <a:r>
                        <a:rPr lang="en-GB" sz="1400" dirty="0" smtClean="0"/>
                        <a:t>5.1</a:t>
                      </a:r>
                      <a:endParaRPr lang="en-GB" sz="1400" dirty="0"/>
                    </a:p>
                  </a:txBody>
                  <a:tcPr/>
                </a:tc>
                <a:tc>
                  <a:txBody>
                    <a:bodyPr/>
                    <a:lstStyle/>
                    <a:p>
                      <a:r>
                        <a:rPr lang="en-GB" sz="1400" dirty="0" smtClean="0"/>
                        <a:t>The</a:t>
                      </a:r>
                      <a:r>
                        <a:rPr lang="en-GB" sz="1400" baseline="0" dirty="0" smtClean="0"/>
                        <a:t> Curriculum</a:t>
                      </a:r>
                      <a:endParaRPr lang="en-GB" sz="1400" dirty="0"/>
                    </a:p>
                  </a:txBody>
                  <a:tcPr/>
                </a:tc>
                <a:tc>
                  <a:txBody>
                    <a:bodyPr/>
                    <a:lstStyle/>
                    <a:p>
                      <a:r>
                        <a:rPr lang="en-GB" sz="1400" dirty="0" smtClean="0"/>
                        <a:t>Friday 13 Feb 2015</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rPr>
                        <a:t>In Self-evaluation Toolkit: Sept 2014</a:t>
                      </a:r>
                    </a:p>
                  </a:txBody>
                  <a:tcPr/>
                </a:tc>
              </a:tr>
              <a:tr h="370840">
                <a:tc>
                  <a:txBody>
                    <a:bodyPr/>
                    <a:lstStyle/>
                    <a:p>
                      <a:r>
                        <a:rPr lang="en-GB" sz="1400" dirty="0" smtClean="0"/>
                        <a:t>5.3</a:t>
                      </a:r>
                      <a:endParaRPr lang="en-GB" sz="1400" dirty="0"/>
                    </a:p>
                  </a:txBody>
                  <a:tcPr/>
                </a:tc>
                <a:tc>
                  <a:txBody>
                    <a:bodyPr/>
                    <a:lstStyle/>
                    <a:p>
                      <a:r>
                        <a:rPr lang="en-GB" sz="1400" dirty="0" smtClean="0"/>
                        <a:t>Meeting Learning Needs</a:t>
                      </a:r>
                      <a:endParaRPr lang="en-GB" sz="1400" dirty="0"/>
                    </a:p>
                  </a:txBody>
                  <a:tcPr/>
                </a:tc>
                <a:tc>
                  <a:txBody>
                    <a:bodyPr/>
                    <a:lstStyle/>
                    <a:p>
                      <a:r>
                        <a:rPr lang="en-GB" sz="1400" dirty="0" smtClean="0"/>
                        <a:t>Friday 27 March 2015</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rPr>
                        <a:t>In Self-evaluation Toolkit: Sept 2014</a:t>
                      </a:r>
                    </a:p>
                  </a:txBody>
                  <a:tcPr/>
                </a:tc>
              </a:tr>
              <a:tr h="370840">
                <a:tc>
                  <a:txBody>
                    <a:bodyPr/>
                    <a:lstStyle/>
                    <a:p>
                      <a:r>
                        <a:rPr lang="en-GB" sz="1400" dirty="0" smtClean="0"/>
                        <a:t>5.9</a:t>
                      </a:r>
                      <a:endParaRPr lang="en-GB" sz="1400" dirty="0"/>
                    </a:p>
                  </a:txBody>
                  <a:tcPr/>
                </a:tc>
                <a:tc>
                  <a:txBody>
                    <a:bodyPr/>
                    <a:lstStyle/>
                    <a:p>
                      <a:r>
                        <a:rPr lang="en-GB" sz="1400" dirty="0" smtClean="0"/>
                        <a:t>Draft SQIP </a:t>
                      </a:r>
                      <a:endParaRPr lang="en-GB" sz="1400" dirty="0"/>
                    </a:p>
                  </a:txBody>
                  <a:tcPr/>
                </a:tc>
                <a:tc>
                  <a:txBody>
                    <a:bodyPr/>
                    <a:lstStyle/>
                    <a:p>
                      <a:r>
                        <a:rPr lang="en-GB" sz="1400" baseline="0" dirty="0" smtClean="0"/>
                        <a:t>30 June 2015</a:t>
                      </a:r>
                      <a:endParaRPr lang="en-GB" sz="1400" dirty="0"/>
                    </a:p>
                  </a:txBody>
                  <a:tcPr/>
                </a:tc>
                <a:tc>
                  <a:txBody>
                    <a:bodyPr/>
                    <a:lstStyle/>
                    <a:p>
                      <a:r>
                        <a:rPr lang="en-GB" sz="1400" dirty="0" smtClean="0"/>
                        <a:t>25 February 2015</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the QIO Team</a:t>
            </a:r>
            <a:endParaRPr lang="en-GB" dirty="0"/>
          </a:p>
        </p:txBody>
      </p:sp>
      <p:sp>
        <p:nvSpPr>
          <p:cNvPr id="3" name="Content Placeholder 2"/>
          <p:cNvSpPr>
            <a:spLocks noGrp="1"/>
          </p:cNvSpPr>
          <p:nvPr>
            <p:ph idx="1"/>
          </p:nvPr>
        </p:nvSpPr>
        <p:spPr/>
        <p:txBody>
          <a:bodyPr/>
          <a:lstStyle/>
          <a:p>
            <a:endParaRPr lang="en-GB" dirty="0" smtClean="0"/>
          </a:p>
          <a:p>
            <a:r>
              <a:rPr lang="en-GB" dirty="0" smtClean="0"/>
              <a:t>Allocation of QIOs to Neighbourhoods </a:t>
            </a:r>
          </a:p>
          <a:p>
            <a:endParaRPr lang="en-GB" dirty="0" smtClean="0"/>
          </a:p>
          <a:p>
            <a:r>
              <a:rPr lang="en-GB" dirty="0" smtClean="0"/>
              <a:t>Linking Early years, Primary and</a:t>
            </a:r>
          </a:p>
          <a:p>
            <a:r>
              <a:rPr lang="en-GB" dirty="0" smtClean="0"/>
              <a:t>Secondary QIOs by Neighbourhood</a:t>
            </a:r>
            <a:endParaRPr lang="en-GB" dirty="0"/>
          </a:p>
        </p:txBody>
      </p:sp>
      <p:sp>
        <p:nvSpPr>
          <p:cNvPr id="4" name="Date Placeholder 3"/>
          <p:cNvSpPr>
            <a:spLocks noGrp="1"/>
          </p:cNvSpPr>
          <p:nvPr>
            <p:ph type="dt" sz="half" idx="10"/>
          </p:nvPr>
        </p:nvSpPr>
        <p:spPr/>
        <p:txBody>
          <a:bodyPr/>
          <a:lstStyle/>
          <a:p>
            <a:pPr>
              <a:defRPr/>
            </a:pPr>
            <a:r>
              <a:rPr lang="en-GB" smtClean="0"/>
              <a:t> </a:t>
            </a:r>
          </a:p>
          <a:p>
            <a:pPr>
              <a:defRPr/>
            </a:pPr>
            <a:endParaRPr lang="en-GB" smtClean="0"/>
          </a:p>
          <a:p>
            <a:pPr>
              <a:defRPr/>
            </a:pPr>
            <a:fld id="{563A5036-CFDD-4A14-9003-3BC7B1A13874}" type="slidenum">
              <a:rPr lang="en-GB" smtClean="0"/>
              <a:pPr>
                <a:defRPr/>
              </a:pPr>
              <a:t>11</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395536" y="332656"/>
            <a:ext cx="8496944" cy="1081088"/>
          </a:xfrm>
        </p:spPr>
        <p:txBody>
          <a:bodyPr/>
          <a:lstStyle/>
          <a:p>
            <a:pPr eaLnBrk="1" hangingPunct="1"/>
            <a:r>
              <a:rPr lang="en-GB" sz="2800" dirty="0" smtClean="0"/>
              <a:t>From Good to Great: Taking a closer look series</a:t>
            </a:r>
            <a:br>
              <a:rPr lang="en-GB" sz="2800" dirty="0" smtClean="0"/>
            </a:br>
            <a:r>
              <a:rPr lang="en-GB" sz="2800" dirty="0" smtClean="0"/>
              <a:t>Self-evaluation Toolkits (Level 5+)</a:t>
            </a:r>
          </a:p>
        </p:txBody>
      </p:sp>
      <p:sp>
        <p:nvSpPr>
          <p:cNvPr id="3076" name="Rectangle 5"/>
          <p:cNvSpPr>
            <a:spLocks noGrp="1" noChangeArrowheads="1"/>
          </p:cNvSpPr>
          <p:nvPr>
            <p:ph idx="1"/>
          </p:nvPr>
        </p:nvSpPr>
        <p:spPr>
          <a:xfrm>
            <a:off x="467544" y="1052736"/>
            <a:ext cx="7991475" cy="4310062"/>
          </a:xfrm>
        </p:spPr>
        <p:txBody>
          <a:bodyPr/>
          <a:lstStyle/>
          <a:p>
            <a:pPr marL="3048000" indent="-3048000" eaLnBrk="1" hangingPunct="1"/>
            <a:endParaRPr lang="en-GB" sz="1600" dirty="0" smtClean="0"/>
          </a:p>
          <a:p>
            <a:pPr marL="3048000" indent="-3048000" eaLnBrk="1" hangingPunct="1"/>
            <a:r>
              <a:rPr lang="en-GB" sz="1600" b="1" dirty="0" smtClean="0"/>
              <a:t>Moving from Good to Great: </a:t>
            </a:r>
            <a:r>
              <a:rPr lang="en-GB" sz="1600" b="1" i="1" dirty="0" smtClean="0"/>
              <a:t>Only the best in the world is good enough</a:t>
            </a:r>
            <a:r>
              <a:rPr lang="en-GB" sz="1600" b="1" dirty="0" smtClean="0"/>
              <a:t>.  </a:t>
            </a:r>
            <a:r>
              <a:rPr lang="en-GB" sz="1600" dirty="0" smtClean="0"/>
              <a:t>All</a:t>
            </a:r>
          </a:p>
          <a:p>
            <a:pPr marL="3048000" indent="-3048000" eaLnBrk="1" hangingPunct="1"/>
            <a:r>
              <a:rPr lang="en-GB" sz="1600" dirty="0" smtClean="0"/>
              <a:t>illustrations take a closer look at  level 5+ statements from the most recent Inspection</a:t>
            </a:r>
          </a:p>
          <a:p>
            <a:pPr marL="3048000" indent="-3048000" eaLnBrk="1" hangingPunct="1"/>
            <a:r>
              <a:rPr lang="en-GB" sz="1600" dirty="0" smtClean="0"/>
              <a:t>Reports from Schools who were rated Very Good or Excellent.</a:t>
            </a:r>
          </a:p>
          <a:p>
            <a:pPr marL="3048000" indent="-3048000" eaLnBrk="1" hangingPunct="1"/>
            <a:endParaRPr lang="en-GB" sz="1600" b="1" dirty="0" smtClean="0"/>
          </a:p>
          <a:p>
            <a:pPr marL="3048000" indent="-3048000" eaLnBrk="1" hangingPunct="1"/>
            <a:r>
              <a:rPr lang="en-GB" sz="1600" b="1" dirty="0" smtClean="0"/>
              <a:t>The Toolkit has 8 Main Sections: </a:t>
            </a:r>
          </a:p>
          <a:p>
            <a:pPr marL="3048000" indent="-3048000" eaLnBrk="1" hangingPunct="1"/>
            <a:r>
              <a:rPr lang="en-GB" sz="1600" dirty="0" smtClean="0"/>
              <a:t>Five Toolkits, one for each of the five core QIs: 1.1, 2.1, 5.1, 5.3, 5.9. Each toolkit has</a:t>
            </a:r>
          </a:p>
          <a:p>
            <a:pPr marL="3048000" indent="-3048000" eaLnBrk="1" hangingPunct="1"/>
            <a:r>
              <a:rPr lang="en-GB" sz="1600" dirty="0" smtClean="0"/>
              <a:t>a column for  key questions, sources of evidence, impact statement and next</a:t>
            </a:r>
          </a:p>
          <a:p>
            <a:pPr marL="3048000" indent="-3048000" eaLnBrk="1" hangingPunct="1"/>
            <a:r>
              <a:rPr lang="en-GB" sz="1600" dirty="0" smtClean="0"/>
              <a:t>steps for improvement. All </a:t>
            </a:r>
            <a:r>
              <a:rPr lang="en-GB" sz="1600" dirty="0" smtClean="0"/>
              <a:t>were updated and launched  </a:t>
            </a:r>
            <a:r>
              <a:rPr lang="en-GB" sz="1600" dirty="0" smtClean="0"/>
              <a:t>in line with the new </a:t>
            </a:r>
            <a:r>
              <a:rPr lang="en-GB" sz="1600" dirty="0" smtClean="0"/>
              <a:t>inspection</a:t>
            </a:r>
          </a:p>
          <a:p>
            <a:pPr marL="3048000" indent="-3048000" eaLnBrk="1" hangingPunct="1"/>
            <a:r>
              <a:rPr lang="en-GB" sz="1600" dirty="0" smtClean="0"/>
              <a:t>advice note in session. </a:t>
            </a:r>
            <a:r>
              <a:rPr lang="en-GB" sz="1600" dirty="0" smtClean="0"/>
              <a:t>This is followed by a page of focus group questions and finally </a:t>
            </a:r>
            <a:endParaRPr lang="en-GB" sz="1600" dirty="0" smtClean="0"/>
          </a:p>
          <a:p>
            <a:pPr marL="3048000" indent="-3048000" eaLnBrk="1" hangingPunct="1"/>
            <a:r>
              <a:rPr lang="en-GB" sz="1600" dirty="0" smtClean="0"/>
              <a:t>Key</a:t>
            </a:r>
            <a:r>
              <a:rPr lang="en-GB" sz="1600" dirty="0" smtClean="0"/>
              <a:t> </a:t>
            </a:r>
            <a:r>
              <a:rPr lang="en-GB" sz="1600" dirty="0" smtClean="0"/>
              <a:t>documents </a:t>
            </a:r>
            <a:r>
              <a:rPr lang="en-GB" sz="1600" dirty="0" smtClean="0"/>
              <a:t>and resources relating to the core QI. You should use this toolkit </a:t>
            </a:r>
            <a:r>
              <a:rPr lang="en-GB" sz="1600" dirty="0" smtClean="0"/>
              <a:t>in</a:t>
            </a:r>
          </a:p>
          <a:p>
            <a:pPr marL="3048000" indent="-3048000" eaLnBrk="1" hangingPunct="1"/>
            <a:r>
              <a:rPr lang="en-GB" sz="1600" dirty="0" smtClean="0"/>
              <a:t>Addition</a:t>
            </a:r>
            <a:r>
              <a:rPr lang="en-GB" sz="1600" dirty="0" smtClean="0"/>
              <a:t> </a:t>
            </a:r>
            <a:r>
              <a:rPr lang="en-GB" sz="1600" dirty="0" smtClean="0"/>
              <a:t>to </a:t>
            </a:r>
            <a:r>
              <a:rPr lang="en-GB" sz="1600" dirty="0" smtClean="0"/>
              <a:t>the new advice note issued for </a:t>
            </a:r>
            <a:r>
              <a:rPr lang="en-GB" sz="1600" dirty="0" smtClean="0"/>
              <a:t>2014-15.</a:t>
            </a:r>
            <a:endParaRPr lang="en-GB" sz="1600" dirty="0" smtClean="0"/>
          </a:p>
          <a:p>
            <a:pPr marL="3048000" indent="-3048000" eaLnBrk="1" hangingPunct="1"/>
            <a:endParaRPr lang="en-GB" sz="1600" dirty="0" smtClean="0"/>
          </a:p>
          <a:p>
            <a:pPr marL="3048000" indent="-3048000" eaLnBrk="1" hangingPunct="1"/>
            <a:r>
              <a:rPr lang="en-GB" sz="1600" b="1" dirty="0" smtClean="0"/>
              <a:t>Appendix A:  </a:t>
            </a:r>
            <a:r>
              <a:rPr lang="en-GB" sz="1600" dirty="0" smtClean="0"/>
              <a:t>2.1, 5.1 and 5.3 Templates with completed return dates to QIOs marked</a:t>
            </a:r>
          </a:p>
          <a:p>
            <a:pPr marL="3048000" indent="-3048000" eaLnBrk="1" hangingPunct="1"/>
            <a:r>
              <a:rPr lang="en-GB" sz="1600" dirty="0" smtClean="0"/>
              <a:t>in Red: 2.1 (27 March), 5.1 (13 Feb)  and 5.3 (27 March).</a:t>
            </a:r>
          </a:p>
          <a:p>
            <a:pPr marL="3048000" indent="-3048000" eaLnBrk="1" hangingPunct="1"/>
            <a:r>
              <a:rPr lang="en-GB" sz="1600" b="1" dirty="0" smtClean="0"/>
              <a:t>Appendix B:</a:t>
            </a:r>
            <a:r>
              <a:rPr lang="en-GB" sz="1600" dirty="0" smtClean="0"/>
              <a:t> Generic key documents and resources</a:t>
            </a:r>
          </a:p>
          <a:p>
            <a:pPr marL="3048000" indent="-3048000" eaLnBrk="1" hangingPunct="1"/>
            <a:r>
              <a:rPr lang="en-GB" sz="1600" b="1" dirty="0" smtClean="0"/>
              <a:t>Appendix C: </a:t>
            </a:r>
            <a:r>
              <a:rPr lang="en-GB" sz="1600" dirty="0" err="1" smtClean="0"/>
              <a:t>CfE</a:t>
            </a:r>
            <a:r>
              <a:rPr lang="en-GB" sz="1600" dirty="0" smtClean="0"/>
              <a:t> Briefings Overview (1-14 including new briefing entitled Political </a:t>
            </a:r>
          </a:p>
          <a:p>
            <a:pPr marL="3048000" indent="-3048000" eaLnBrk="1" hangingPunct="1"/>
            <a:r>
              <a:rPr lang="en-GB" sz="1600" dirty="0" smtClean="0"/>
              <a:t>Literacy).</a:t>
            </a:r>
          </a:p>
        </p:txBody>
      </p:sp>
      <p:sp>
        <p:nvSpPr>
          <p:cNvPr id="3074" name="Date Placeholder 3"/>
          <p:cNvSpPr>
            <a:spLocks noGrp="1"/>
          </p:cNvSpPr>
          <p:nvPr>
            <p:ph type="dt" sz="half" idx="10"/>
          </p:nvPr>
        </p:nvSpPr>
        <p:spPr>
          <a:noFill/>
        </p:spPr>
        <p:txBody>
          <a:bodyPr/>
          <a:lstStyle/>
          <a:p>
            <a:r>
              <a:rPr lang="en-GB" dirty="0"/>
              <a:t> </a:t>
            </a:r>
          </a:p>
          <a:p>
            <a:endParaRPr lang="en-GB" dirty="0"/>
          </a:p>
          <a:p>
            <a:fld id="{C10E334D-9A99-4F80-913F-5E3974EFE8A2}" type="slidenum">
              <a:rPr lang="en-GB"/>
              <a:pPr/>
              <a:t>2</a:t>
            </a:fld>
            <a:endParaRPr lang="en-GB" dirty="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3</a:t>
            </a:fld>
            <a:endParaRPr lang="en-GB"/>
          </a:p>
        </p:txBody>
      </p:sp>
      <p:sp>
        <p:nvSpPr>
          <p:cNvPr id="3075" name="Rectangle 4"/>
          <p:cNvSpPr>
            <a:spLocks noGrp="1" noChangeArrowheads="1"/>
          </p:cNvSpPr>
          <p:nvPr>
            <p:ph type="ctrTitle"/>
          </p:nvPr>
        </p:nvSpPr>
        <p:spPr>
          <a:xfrm>
            <a:off x="395536" y="0"/>
            <a:ext cx="8352928" cy="792162"/>
          </a:xfrm>
        </p:spPr>
        <p:txBody>
          <a:bodyPr/>
          <a:lstStyle/>
          <a:p>
            <a:pPr eaLnBrk="1" hangingPunct="1"/>
            <a:r>
              <a:rPr lang="en-GB" sz="2000" dirty="0" smtClean="0"/>
              <a:t>From Good to Great: Taking a Closer Look Self-evaluation Toolkits</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395534" y="908720"/>
          <a:ext cx="8496948" cy="5932092"/>
        </p:xfrm>
        <a:graphic>
          <a:graphicData uri="http://schemas.openxmlformats.org/drawingml/2006/table">
            <a:tbl>
              <a:tblPr/>
              <a:tblGrid>
                <a:gridCol w="2227668"/>
                <a:gridCol w="1927136"/>
                <a:gridCol w="2005241"/>
                <a:gridCol w="322605"/>
                <a:gridCol w="322605"/>
                <a:gridCol w="322605"/>
                <a:gridCol w="322605"/>
                <a:gridCol w="401275"/>
                <a:gridCol w="645208"/>
              </a:tblGrid>
              <a:tr h="360040">
                <a:tc gridSpan="9">
                  <a:txBody>
                    <a:bodyPr/>
                    <a:lstStyle/>
                    <a:p>
                      <a:pPr>
                        <a:lnSpc>
                          <a:spcPct val="115000"/>
                        </a:lnSpc>
                        <a:spcAft>
                          <a:spcPts val="0"/>
                        </a:spcAft>
                      </a:pPr>
                      <a:r>
                        <a:rPr lang="en-GB" sz="1100" b="1" dirty="0">
                          <a:solidFill>
                            <a:srgbClr val="FFFFFF"/>
                          </a:solidFill>
                          <a:latin typeface="Calibri"/>
                          <a:ea typeface="Calibri"/>
                          <a:cs typeface="Calibri"/>
                        </a:rPr>
                        <a:t>1.1 Improvements in performance: Taking a closer look   </a:t>
                      </a:r>
                      <a:endParaRPr lang="en-GB" sz="1100" dirty="0">
                        <a:latin typeface="Calibri"/>
                        <a:ea typeface="Calibri"/>
                        <a:cs typeface="Times New Roman"/>
                      </a:endParaRPr>
                    </a:p>
                  </a:txBody>
                  <a:tcPr marL="36515" marR="365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4525">
                <a:tc gridSpan="9">
                  <a:txBody>
                    <a:bodyPr/>
                    <a:lstStyle/>
                    <a:p>
                      <a:r>
                        <a:rPr lang="en-GB" sz="1100" b="1" dirty="0">
                          <a:latin typeface="Calibri"/>
                          <a:ea typeface="Times New Roman"/>
                          <a:cs typeface="Times New Roman"/>
                        </a:rPr>
                        <a:t>Theme 1: Standards of attainment over time/children’s progress</a:t>
                      </a:r>
                      <a:r>
                        <a:rPr lang="en-GB" sz="1100" dirty="0">
                          <a:latin typeface="Calibri"/>
                          <a:ea typeface="Times New Roman"/>
                          <a:cs typeface="Times New Roman"/>
                        </a:rPr>
                        <a:t>:  </a:t>
                      </a:r>
                    </a:p>
                    <a:p>
                      <a:r>
                        <a:rPr lang="en-GB" sz="1100" dirty="0">
                          <a:latin typeface="Calibri"/>
                          <a:ea typeface="Times New Roman"/>
                          <a:cs typeface="Times New Roman"/>
                        </a:rPr>
                        <a:t>In looking at this theme, the context of the establishment is taken into account. The quality of learning and teaching and meeting learning needs also has to be taken into account when evaluating attainment data. If there is, for example, significant headroom for improvement in teachers’ expectations of learners, the quality of teaching and meeting learning needs, then it can be expected that there would also be significant headroom for improvement in attainment/progress.</a:t>
                      </a:r>
                    </a:p>
                  </a:txBody>
                  <a:tcPr marL="36515" marR="365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7859">
                <a:tc>
                  <a:txBody>
                    <a:bodyPr/>
                    <a:lstStyle/>
                    <a:p>
                      <a:pPr>
                        <a:spcAft>
                          <a:spcPts val="0"/>
                        </a:spcAft>
                      </a:pPr>
                      <a:endParaRPr lang="en-GB" sz="1200">
                        <a:latin typeface="Calibri"/>
                        <a:ea typeface="Times New Roman"/>
                        <a:cs typeface="Times New Roman"/>
                      </a:endParaRPr>
                    </a:p>
                    <a:p>
                      <a:pPr>
                        <a:spcAft>
                          <a:spcPts val="0"/>
                        </a:spcAft>
                      </a:pPr>
                      <a:r>
                        <a:rPr lang="en-GB" sz="1200" b="1">
                          <a:latin typeface="Calibri"/>
                          <a:ea typeface="Times New Roman"/>
                          <a:cs typeface="Times New Roman"/>
                        </a:rPr>
                        <a:t>Key Questions</a:t>
                      </a:r>
                      <a:endParaRPr lang="en-GB" sz="12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a:latin typeface="Calibri"/>
                        <a:ea typeface="Times New Roman"/>
                        <a:cs typeface="Times New Roman"/>
                      </a:endParaRPr>
                    </a:p>
                    <a:p>
                      <a:pPr>
                        <a:spcAft>
                          <a:spcPts val="0"/>
                        </a:spcAft>
                      </a:pPr>
                      <a:r>
                        <a:rPr lang="en-GB" sz="1200" b="1">
                          <a:latin typeface="Calibri"/>
                          <a:ea typeface="Times New Roman"/>
                          <a:cs typeface="Times New Roman"/>
                        </a:rPr>
                        <a:t>Sources of Evidence - as appropriate</a:t>
                      </a:r>
                      <a:endParaRPr lang="en-GB" sz="12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a:latin typeface="Calibri"/>
                        <a:ea typeface="Times New Roman"/>
                        <a:cs typeface="Times New Roman"/>
                      </a:endParaRPr>
                    </a:p>
                    <a:p>
                      <a:pPr>
                        <a:lnSpc>
                          <a:spcPct val="115000"/>
                        </a:lnSpc>
                        <a:spcAft>
                          <a:spcPts val="0"/>
                        </a:spcAft>
                      </a:pPr>
                      <a:r>
                        <a:rPr lang="en-GB" sz="1200" b="1">
                          <a:latin typeface="Calibri"/>
                          <a:ea typeface="Calibri"/>
                          <a:cs typeface="Calibri"/>
                        </a:rPr>
                        <a:t>Impact Statement </a:t>
                      </a:r>
                      <a:endParaRPr lang="en-GB" sz="1200">
                        <a:latin typeface="Calibri"/>
                        <a:ea typeface="Calibri"/>
                        <a:cs typeface="Times New Roman"/>
                      </a:endParaRPr>
                    </a:p>
                    <a:p>
                      <a:pPr>
                        <a:lnSpc>
                          <a:spcPct val="115000"/>
                        </a:lnSpc>
                        <a:spcAft>
                          <a:spcPts val="0"/>
                        </a:spcAft>
                      </a:pPr>
                      <a:r>
                        <a:rPr lang="en-GB" sz="1200" i="1">
                          <a:solidFill>
                            <a:srgbClr val="008000"/>
                          </a:solidFill>
                          <a:latin typeface="Calibri"/>
                          <a:ea typeface="Calibri"/>
                          <a:cs typeface="Calibri"/>
                        </a:rPr>
                        <a:t>How good are we now?</a:t>
                      </a:r>
                      <a:endParaRPr lang="en-GB" sz="1200">
                        <a:latin typeface="Calibri"/>
                        <a:ea typeface="Calibri"/>
                        <a:cs typeface="Times New Roman"/>
                      </a:endParaRPr>
                    </a:p>
                    <a:p>
                      <a:pPr>
                        <a:spcAft>
                          <a:spcPts val="0"/>
                        </a:spcAft>
                      </a:pPr>
                      <a:r>
                        <a:rPr lang="en-GB" sz="1200">
                          <a:solidFill>
                            <a:srgbClr val="000000"/>
                          </a:solidFill>
                          <a:latin typeface="Calibri"/>
                          <a:ea typeface="Times New Roman"/>
                          <a:cs typeface="Times New Roman"/>
                        </a:rPr>
                        <a:t>What evidence do we have of our strengths and areas for development?</a:t>
                      </a:r>
                      <a:endParaRPr lang="en-GB" sz="12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spcAft>
                          <a:spcPts val="0"/>
                        </a:spcAft>
                      </a:pPr>
                      <a:endParaRPr lang="en-GB" sz="1100" dirty="0">
                        <a:latin typeface="Calibri"/>
                        <a:ea typeface="Times New Roman"/>
                        <a:cs typeface="Times New Roman"/>
                      </a:endParaRPr>
                    </a:p>
                    <a:p>
                      <a:pPr>
                        <a:spcAft>
                          <a:spcPts val="0"/>
                        </a:spcAft>
                      </a:pPr>
                      <a:r>
                        <a:rPr lang="en-GB" sz="1100" b="1" dirty="0">
                          <a:latin typeface="Calibri"/>
                          <a:ea typeface="Times New Roman"/>
                          <a:cs typeface="Times New Roman"/>
                        </a:rPr>
                        <a:t>Next Steps for Improvement</a:t>
                      </a:r>
                      <a:endParaRPr lang="en-GB" sz="1100" dirty="0">
                        <a:latin typeface="Calibri"/>
                        <a:ea typeface="Times New Roman"/>
                        <a:cs typeface="Times New Roman"/>
                      </a:endParaRPr>
                    </a:p>
                    <a:p>
                      <a:pPr>
                        <a:lnSpc>
                          <a:spcPct val="115000"/>
                        </a:lnSpc>
                        <a:spcAft>
                          <a:spcPts val="0"/>
                        </a:spcAft>
                      </a:pPr>
                      <a:r>
                        <a:rPr lang="en-GB" sz="1100" i="1" dirty="0">
                          <a:solidFill>
                            <a:srgbClr val="008000"/>
                          </a:solidFill>
                          <a:latin typeface="Calibri"/>
                          <a:ea typeface="Calibri"/>
                          <a:cs typeface="Calibri"/>
                        </a:rPr>
                        <a:t>How good can we be?</a:t>
                      </a:r>
                      <a:endParaRPr lang="en-GB" sz="1100" dirty="0">
                        <a:latin typeface="Calibri"/>
                        <a:ea typeface="Calibri"/>
                        <a:cs typeface="Times New Roman"/>
                      </a:endParaRPr>
                    </a:p>
                    <a:p>
                      <a:pPr>
                        <a:spcAft>
                          <a:spcPts val="0"/>
                        </a:spcAft>
                      </a:pPr>
                      <a:r>
                        <a:rPr lang="en-GB" sz="1100" dirty="0">
                          <a:solidFill>
                            <a:srgbClr val="000000"/>
                          </a:solidFill>
                          <a:latin typeface="Calibri"/>
                          <a:ea typeface="Times New Roman"/>
                          <a:cs typeface="Times New Roman"/>
                        </a:rPr>
                        <a:t>What action will we take to improve current practice?</a:t>
                      </a:r>
                      <a:endParaRPr lang="en-GB" sz="1100" dirty="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66240">
                <a:tc>
                  <a:txBody>
                    <a:bodyPr/>
                    <a:lstStyle/>
                    <a:p>
                      <a:pPr>
                        <a:lnSpc>
                          <a:spcPct val="115000"/>
                        </a:lnSpc>
                        <a:spcAft>
                          <a:spcPts val="1000"/>
                        </a:spcAft>
                      </a:pPr>
                      <a:r>
                        <a:rPr lang="en-GB" sz="1200" dirty="0" smtClean="0">
                          <a:latin typeface="Calibri"/>
                          <a:ea typeface="Calibri"/>
                          <a:cs typeface="Calibri"/>
                        </a:rPr>
                        <a:t>Are </a:t>
                      </a:r>
                      <a:r>
                        <a:rPr lang="en-GB" sz="1200" dirty="0">
                          <a:latin typeface="Calibri"/>
                          <a:ea typeface="Calibri"/>
                          <a:cs typeface="Calibri"/>
                        </a:rPr>
                        <a:t>all learners making good progress through the Curriculum for Excellence levels in all curriculum areas and being guided into appropriate courses to maximise their attainment potential in the senior phase?</a:t>
                      </a:r>
                      <a:endParaRPr lang="en-GB" sz="1200" dirty="0">
                        <a:latin typeface="Calibri"/>
                        <a:ea typeface="Calibri"/>
                        <a:cs typeface="Times New Roman"/>
                      </a:endParaRPr>
                    </a:p>
                    <a:p>
                      <a:pPr>
                        <a:lnSpc>
                          <a:spcPct val="115000"/>
                        </a:lnSpc>
                        <a:spcAft>
                          <a:spcPts val="1000"/>
                        </a:spcAft>
                      </a:pPr>
                      <a:r>
                        <a:rPr lang="en-GB" sz="1200" dirty="0">
                          <a:latin typeface="Calibri"/>
                          <a:ea typeface="Calibri"/>
                          <a:cs typeface="Calibri"/>
                        </a:rPr>
                        <a:t>Are findings from previous years attainment data analysis used to inform planning for courses, L+T in classes and departmental support practices? </a:t>
                      </a:r>
                      <a:endParaRPr lang="en-GB" sz="1200" dirty="0">
                        <a:latin typeface="Calibri"/>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Arial" pitchFamily="34" charset="0"/>
                        <a:buChar char="•"/>
                      </a:pPr>
                      <a:r>
                        <a:rPr lang="en-GB" sz="1200" dirty="0" smtClean="0">
                          <a:latin typeface="Calibri"/>
                          <a:ea typeface="Calibri"/>
                          <a:cs typeface="Calibri"/>
                        </a:rPr>
                        <a:t>Learners</a:t>
                      </a:r>
                      <a:r>
                        <a:rPr lang="en-GB" sz="1200" dirty="0">
                          <a:latin typeface="Calibri"/>
                          <a:ea typeface="Calibri"/>
                          <a:cs typeface="Calibri"/>
                        </a:rPr>
                        <a:t>’ progress records – SEEMIS T+M or alternative</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Prelim data</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Attainment meeting records (both SLT/CL and faculty)</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Attainment data </a:t>
                      </a:r>
                      <a:r>
                        <a:rPr lang="en-GB" sz="1200" dirty="0" err="1">
                          <a:latin typeface="Calibri"/>
                          <a:ea typeface="Calibri"/>
                          <a:cs typeface="Calibri"/>
                        </a:rPr>
                        <a:t>eg</a:t>
                      </a:r>
                      <a:r>
                        <a:rPr lang="en-GB" sz="1200" dirty="0">
                          <a:latin typeface="Calibri"/>
                          <a:ea typeface="Calibri"/>
                          <a:cs typeface="Calibri"/>
                        </a:rPr>
                        <a:t> school data on levels; EA data; SQA data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Comparative data with other schools with similar characteristics </a:t>
                      </a:r>
                      <a:endParaRPr lang="en-GB" sz="1200" dirty="0">
                        <a:latin typeface="Calibri"/>
                        <a:ea typeface="Calibri"/>
                        <a:cs typeface="Times New Roman"/>
                      </a:endParaRPr>
                    </a:p>
                    <a:p>
                      <a:pPr marL="342900" lvl="0" indent="-342900">
                        <a:lnSpc>
                          <a:spcPct val="115000"/>
                        </a:lnSpc>
                        <a:spcAft>
                          <a:spcPts val="1000"/>
                        </a:spcAft>
                        <a:buFont typeface="Symbol"/>
                        <a:buChar char=""/>
                      </a:pPr>
                      <a:r>
                        <a:rPr lang="en-GB" sz="1200" dirty="0">
                          <a:latin typeface="Calibri"/>
                          <a:ea typeface="Calibri"/>
                          <a:cs typeface="Calibri"/>
                        </a:rPr>
                        <a:t>Achievement of targets and learning </a:t>
                      </a:r>
                      <a:r>
                        <a:rPr lang="en-GB" sz="1200" dirty="0" smtClean="0">
                          <a:latin typeface="Calibri"/>
                          <a:ea typeface="Calibri"/>
                          <a:cs typeface="Calibri"/>
                        </a:rPr>
                        <a:t>goals.</a:t>
                      </a:r>
                      <a:endParaRPr lang="en-GB" sz="1200" dirty="0" smtClean="0">
                        <a:latin typeface="Calibri"/>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latin typeface="Calibri"/>
                          <a:ea typeface="Calibri"/>
                          <a:cs typeface="Calibri"/>
                        </a:rPr>
                        <a:t>Young </a:t>
                      </a:r>
                      <a:r>
                        <a:rPr lang="en-GB" sz="1200" dirty="0">
                          <a:latin typeface="Calibri"/>
                          <a:ea typeface="Calibri"/>
                          <a:cs typeface="Calibri"/>
                        </a:rPr>
                        <a:t>people performed consistently more strongly than young people with similar prior attainment nationally</a:t>
                      </a:r>
                      <a:endParaRPr lang="en-GB" sz="1200" dirty="0">
                        <a:latin typeface="Calibri"/>
                        <a:ea typeface="Calibri"/>
                        <a:cs typeface="Times New Roman"/>
                      </a:endParaRPr>
                    </a:p>
                    <a:p>
                      <a:endParaRPr lang="en-GB" sz="1200" dirty="0" smtClean="0">
                        <a:latin typeface="Calibri"/>
                        <a:ea typeface="Calibri"/>
                        <a:cs typeface="Times New Roman"/>
                      </a:endParaRPr>
                    </a:p>
                    <a:p>
                      <a:r>
                        <a:rPr lang="en-GB" sz="1200" dirty="0" smtClean="0">
                          <a:latin typeface="Calibri"/>
                          <a:ea typeface="Calibri"/>
                          <a:cs typeface="Times New Roman"/>
                        </a:rPr>
                        <a:t>By </a:t>
                      </a:r>
                      <a:r>
                        <a:rPr lang="en-GB" sz="1200" dirty="0">
                          <a:latin typeface="Calibri"/>
                          <a:ea typeface="Calibri"/>
                          <a:cs typeface="Times New Roman"/>
                        </a:rPr>
                        <a:t>the end of S2 almost all young people are achieving appropriate national levels of attainment in literacy and numeracy</a:t>
                      </a:r>
                      <a:r>
                        <a:rPr lang="en-GB" sz="1200" dirty="0" smtClean="0">
                          <a:latin typeface="Calibri"/>
                          <a:ea typeface="Calibri"/>
                          <a:cs typeface="Times New Roman"/>
                        </a:rPr>
                        <a:t>.</a:t>
                      </a:r>
                    </a:p>
                    <a:p>
                      <a:endParaRPr lang="en-GB" sz="1200" dirty="0">
                        <a:latin typeface="Calibri"/>
                        <a:ea typeface="Times New Roman"/>
                        <a:cs typeface="Times New Roman"/>
                      </a:endParaRPr>
                    </a:p>
                    <a:p>
                      <a:pPr>
                        <a:spcAft>
                          <a:spcPts val="0"/>
                        </a:spcAft>
                      </a:pPr>
                      <a:r>
                        <a:rPr lang="en-GB" sz="1200" dirty="0">
                          <a:solidFill>
                            <a:srgbClr val="000000"/>
                          </a:solidFill>
                          <a:latin typeface="Calibri"/>
                          <a:ea typeface="Calibri"/>
                          <a:cs typeface="Times New Roman"/>
                        </a:rPr>
                        <a:t>By the end of S4, the school attainment is well above the national average for 5+ at level 3 and level 4 and English and mathematics at level </a:t>
                      </a:r>
                      <a:endParaRPr lang="en-GB" sz="1200" dirty="0" smtClean="0">
                        <a:solidFill>
                          <a:srgbClr val="000000"/>
                        </a:solidFill>
                        <a:latin typeface="Calibri"/>
                        <a:ea typeface="Calibri"/>
                        <a:cs typeface="Times New Roman"/>
                      </a:endParaRPr>
                    </a:p>
                    <a:p>
                      <a:pPr>
                        <a:spcAft>
                          <a:spcPts val="0"/>
                        </a:spcAft>
                      </a:pPr>
                      <a:r>
                        <a:rPr lang="en-GB" sz="1200" dirty="0" smtClean="0">
                          <a:solidFill>
                            <a:srgbClr val="000000"/>
                          </a:solidFill>
                          <a:latin typeface="Calibri"/>
                          <a:ea typeface="Calibri"/>
                          <a:cs typeface="Times New Roman"/>
                        </a:rPr>
                        <a:t>3.</a:t>
                      </a:r>
                      <a:endParaRPr lang="en-GB" sz="1200" dirty="0">
                        <a:solidFill>
                          <a:srgbClr val="000000"/>
                        </a:solidFill>
                        <a:latin typeface="Arial"/>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endParaRPr lang="en-GB" sz="400" dirty="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38549">
                <a:tc gridSpan="3">
                  <a:txBody>
                    <a:bodyPr/>
                    <a:lstStyle/>
                    <a:p>
                      <a:pPr>
                        <a:lnSpc>
                          <a:spcPct val="115000"/>
                        </a:lnSpc>
                        <a:spcAft>
                          <a:spcPts val="0"/>
                        </a:spcAft>
                      </a:pPr>
                      <a:endParaRPr lang="en-GB" sz="600" dirty="0">
                        <a:latin typeface="Calibri"/>
                        <a:ea typeface="Calibri"/>
                        <a:cs typeface="Times New Roman"/>
                      </a:endParaRPr>
                    </a:p>
                    <a:p>
                      <a:pPr>
                        <a:lnSpc>
                          <a:spcPct val="115000"/>
                        </a:lnSpc>
                        <a:spcAft>
                          <a:spcPts val="0"/>
                        </a:spcAft>
                      </a:pPr>
                      <a:r>
                        <a:rPr lang="en-GB" sz="1200" b="1" dirty="0">
                          <a:solidFill>
                            <a:srgbClr val="FFFFFF"/>
                          </a:solidFill>
                          <a:latin typeface="Calibri"/>
                          <a:ea typeface="Calibri"/>
                          <a:cs typeface="Calibri"/>
                        </a:rPr>
                        <a:t>Evaluation of 1.1: Theme 1</a:t>
                      </a:r>
                      <a:endParaRPr lang="en-GB" sz="1200" dirty="0">
                        <a:latin typeface="Calibri"/>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a:txBody>
                    <a:bodyPr/>
                    <a:lstStyle/>
                    <a:p>
                      <a:pPr>
                        <a:spcAft>
                          <a:spcPts val="0"/>
                        </a:spcAft>
                      </a:pP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1</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600" b="1">
                          <a:solidFill>
                            <a:srgbClr val="000000"/>
                          </a:solidFill>
                          <a:latin typeface="Calibri"/>
                          <a:ea typeface="Times New Roman"/>
                          <a:cs typeface="Times New Roman"/>
                        </a:rPr>
                        <a:t> </a:t>
                      </a: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2</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3</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4</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600" b="1">
                          <a:solidFill>
                            <a:srgbClr val="000000"/>
                          </a:solidFill>
                          <a:latin typeface="Calibri"/>
                          <a:ea typeface="Times New Roman"/>
                          <a:cs typeface="Times New Roman"/>
                        </a:rPr>
                        <a:t>  </a:t>
                      </a: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5</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600" b="1" dirty="0">
                          <a:solidFill>
                            <a:srgbClr val="000000"/>
                          </a:solidFill>
                          <a:latin typeface="Calibri"/>
                          <a:ea typeface="Times New Roman"/>
                          <a:cs typeface="Times New Roman"/>
                        </a:rPr>
                        <a:t>  </a:t>
                      </a:r>
                      <a:endParaRPr lang="en-GB" sz="600" dirty="0">
                        <a:latin typeface="Calibri"/>
                        <a:ea typeface="Times New Roman"/>
                        <a:cs typeface="Times New Roman"/>
                      </a:endParaRPr>
                    </a:p>
                    <a:p>
                      <a:pPr>
                        <a:spcAft>
                          <a:spcPts val="0"/>
                        </a:spcAft>
                      </a:pPr>
                      <a:r>
                        <a:rPr lang="en-GB" sz="600" b="1" dirty="0">
                          <a:solidFill>
                            <a:srgbClr val="000000"/>
                          </a:solidFill>
                          <a:latin typeface="Calibri"/>
                          <a:ea typeface="Times New Roman"/>
                          <a:cs typeface="Times New Roman"/>
                        </a:rPr>
                        <a:t>   6</a:t>
                      </a:r>
                      <a:endParaRPr lang="en-GB" sz="600" dirty="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4</a:t>
            </a:fld>
            <a:endParaRPr lang="en-GB"/>
          </a:p>
        </p:txBody>
      </p:sp>
      <p:sp>
        <p:nvSpPr>
          <p:cNvPr id="3075" name="Rectangle 4"/>
          <p:cNvSpPr>
            <a:spLocks noGrp="1" noChangeArrowheads="1"/>
          </p:cNvSpPr>
          <p:nvPr>
            <p:ph type="ctrTitle"/>
          </p:nvPr>
        </p:nvSpPr>
        <p:spPr>
          <a:xfrm>
            <a:off x="683568" y="0"/>
            <a:ext cx="7772400" cy="792162"/>
          </a:xfrm>
        </p:spPr>
        <p:txBody>
          <a:bodyPr/>
          <a:lstStyle/>
          <a:p>
            <a:pPr eaLnBrk="1" hangingPunct="1"/>
            <a:r>
              <a:rPr lang="en-GB" sz="2000" dirty="0" smtClean="0"/>
              <a:t>Self-evaluation Toolkits: Focus Group Questions</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395536" y="836712"/>
          <a:ext cx="8424936" cy="5702597"/>
        </p:xfrm>
        <a:graphic>
          <a:graphicData uri="http://schemas.openxmlformats.org/drawingml/2006/table">
            <a:tbl>
              <a:tblPr/>
              <a:tblGrid>
                <a:gridCol w="4163479"/>
                <a:gridCol w="4261457"/>
              </a:tblGrid>
              <a:tr h="230675">
                <a:tc>
                  <a:txBody>
                    <a:bodyPr/>
                    <a:lstStyle/>
                    <a:p>
                      <a:pPr algn="ctr">
                        <a:lnSpc>
                          <a:spcPct val="115000"/>
                        </a:lnSpc>
                        <a:spcAft>
                          <a:spcPts val="0"/>
                        </a:spcAft>
                      </a:pPr>
                      <a:r>
                        <a:rPr lang="en-GB" sz="900" dirty="0">
                          <a:solidFill>
                            <a:srgbClr val="FFFFFF"/>
                          </a:solidFill>
                          <a:latin typeface="Calibri"/>
                          <a:ea typeface="Calibri"/>
                          <a:cs typeface="Times New Roman"/>
                        </a:rPr>
                        <a:t>Focus Group Questions for Learners</a:t>
                      </a:r>
                      <a:endParaRPr lang="en-GB" sz="700" dirty="0">
                        <a:latin typeface="Calibri"/>
                        <a:ea typeface="Calibri"/>
                        <a:cs typeface="Times New Roman"/>
                      </a:endParaRPr>
                    </a:p>
                  </a:txBody>
                  <a:tcPr marL="43503" marR="43503"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900">
                          <a:solidFill>
                            <a:srgbClr val="FFFFFF"/>
                          </a:solidFill>
                          <a:latin typeface="Calibri"/>
                          <a:ea typeface="Calibri"/>
                          <a:cs typeface="Times New Roman"/>
                        </a:rPr>
                        <a:t>Focus Group Questions for Staff</a:t>
                      </a:r>
                      <a:endParaRPr lang="en-GB" sz="700">
                        <a:latin typeface="Calibri"/>
                        <a:ea typeface="Calibri"/>
                        <a:cs typeface="Times New Roman"/>
                      </a:endParaRPr>
                    </a:p>
                  </a:txBody>
                  <a:tcPr marL="43503" marR="43503"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4665869">
                <a:tc>
                  <a:txBody>
                    <a:bodyPr/>
                    <a:lstStyle/>
                    <a:p>
                      <a:pPr algn="ctr">
                        <a:lnSpc>
                          <a:spcPct val="115000"/>
                        </a:lnSpc>
                        <a:spcAft>
                          <a:spcPts val="0"/>
                        </a:spcAft>
                      </a:pPr>
                      <a:endParaRPr lang="en-GB" sz="7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much do you enjoy learning in school?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well do you feel you are doing? How do you know?</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Does the atmosphere in lessons help you to learn? How?</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Where do you do your best learning/thinking? Why?</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To what extent do you have choices in</a:t>
                      </a:r>
                      <a:br>
                        <a:rPr lang="en-GB" sz="1200" dirty="0">
                          <a:latin typeface="Calibri"/>
                          <a:ea typeface="Calibri"/>
                          <a:cs typeface="Calibri"/>
                        </a:rPr>
                      </a:br>
                      <a:r>
                        <a:rPr lang="en-GB" sz="1200" dirty="0">
                          <a:latin typeface="Calibri"/>
                          <a:ea typeface="Calibri"/>
                          <a:cs typeface="Calibri"/>
                        </a:rPr>
                        <a:t>what you learn and how you learn?</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do you have to apply your learning?</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do you have to work together in groups and teams?</a:t>
                      </a:r>
                      <a:endParaRPr lang="en-GB" sz="1200" dirty="0">
                        <a:latin typeface="Calibri"/>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get to learn from each other/teach each other in lessons?</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get to use ICT in lessons?</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 How well do these kinds of experiences help you learn?</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have to take responsibility for your own work?</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How often do you get a chance to talk about your learning/progress with your teacher?  How regularly?</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have to learn beyond the classroom? Do you participate in excursions, trips, field work etc?  If so, what do you think about the quality of these experiences? </a:t>
                      </a:r>
                      <a:endParaRPr lang="en-GB" sz="1200" dirty="0">
                        <a:latin typeface="Consolas"/>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have you had to develop the skills you will need to be successful in future? </a:t>
                      </a:r>
                      <a:r>
                        <a:rPr lang="en-GB" sz="1200" dirty="0" smtClean="0">
                          <a:latin typeface="Calibri"/>
                          <a:ea typeface="Calibri"/>
                          <a:cs typeface="Calibri"/>
                        </a:rPr>
                        <a:t>can </a:t>
                      </a:r>
                      <a:r>
                        <a:rPr lang="en-GB" sz="1200" dirty="0">
                          <a:latin typeface="Calibri"/>
                          <a:ea typeface="Calibri"/>
                          <a:cs typeface="Calibri"/>
                        </a:rPr>
                        <a:t>you speak to?</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staff make sure pupils behave well?</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fairly do you feel you are treated in school?</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have you had to contribute to the wider life and work of the school/to the local community</a:t>
                      </a:r>
                      <a:r>
                        <a:rPr lang="en-GB" sz="1200" dirty="0" smtClean="0">
                          <a:latin typeface="Calibri"/>
                          <a:ea typeface="Calibri"/>
                          <a:cs typeface="Calibri"/>
                        </a:rPr>
                        <a:t>?</a:t>
                      </a:r>
                      <a:endParaRPr lang="en-GB" sz="1200" dirty="0">
                        <a:latin typeface="Calibri"/>
                        <a:ea typeface="Calibri"/>
                        <a:cs typeface="Times New Roman"/>
                      </a:endParaRPr>
                    </a:p>
                  </a:txBody>
                  <a:tcPr marL="43503" marR="43503"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457200">
                        <a:lnSpc>
                          <a:spcPct val="115000"/>
                        </a:lnSpc>
                        <a:spcAft>
                          <a:spcPts val="0"/>
                        </a:spcAft>
                      </a:pPr>
                      <a:endParaRPr lang="en-GB" sz="600" dirty="0">
                        <a:latin typeface="Calibri"/>
                        <a:ea typeface="Calibri"/>
                        <a:cs typeface="Calibri"/>
                      </a:endParaRPr>
                    </a:p>
                    <a:p>
                      <a:pPr marL="342900" lvl="0" indent="-342900">
                        <a:lnSpc>
                          <a:spcPct val="115000"/>
                        </a:lnSpc>
                        <a:spcAft>
                          <a:spcPts val="0"/>
                        </a:spcAft>
                        <a:buFont typeface="Symbol"/>
                        <a:buChar char=""/>
                      </a:pPr>
                      <a:r>
                        <a:rPr lang="en-GB" sz="1200" dirty="0">
                          <a:latin typeface="Calibri"/>
                          <a:ea typeface="Calibri"/>
                          <a:cs typeface="Calibri"/>
                        </a:rPr>
                        <a:t>What are the school’s key priorities for learning and teaching?</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are these being taken forward?</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you see your role as a teacher/learning assistant etc?</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you keep up to date with developments in learning and teaching? What impact has this had on your practice?</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much do you know about your learners’ prior attainment and experience in subject and in literacy skills?  How did you get this information?</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To what extent do learners have opportunities to develop skills for learning, life and employability – literacy, numeracy etc</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is the quality of learning and teaching monitored?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good practice in teaching is there currently?  Examples?</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staff development opportunities does the school itself provide? What has the impact of this been? Gaps?  Arrangements for new staff?</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is good practice shared? Impact?</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do learners have to reflect on learning and progress?  In lessons? Beyond lessons?</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To what extent do you feel your subject is delivered flexibly and conveniently for a range of learners?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staff and learners use ICT in the learning and teaching? Impact</a:t>
                      </a:r>
                      <a:r>
                        <a:rPr lang="en-GB" sz="1200" dirty="0" smtClean="0">
                          <a:latin typeface="Calibri"/>
                          <a:ea typeface="Calibri"/>
                          <a:cs typeface="Calibri"/>
                        </a:rPr>
                        <a:t>?</a:t>
                      </a:r>
                      <a:endParaRPr lang="en-GB" sz="1200" dirty="0">
                        <a:latin typeface="Calibri"/>
                        <a:ea typeface="Calibri"/>
                        <a:cs typeface="Times New Roman"/>
                      </a:endParaRPr>
                    </a:p>
                  </a:txBody>
                  <a:tcPr marL="43503" marR="43503"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5</a:t>
            </a:fld>
            <a:endParaRPr lang="en-GB"/>
          </a:p>
        </p:txBody>
      </p:sp>
      <p:sp>
        <p:nvSpPr>
          <p:cNvPr id="3075" name="Rectangle 4"/>
          <p:cNvSpPr>
            <a:spLocks noGrp="1" noChangeArrowheads="1"/>
          </p:cNvSpPr>
          <p:nvPr>
            <p:ph type="ctrTitle"/>
          </p:nvPr>
        </p:nvSpPr>
        <p:spPr>
          <a:xfrm>
            <a:off x="683568" y="0"/>
            <a:ext cx="7772400" cy="792162"/>
          </a:xfrm>
        </p:spPr>
        <p:txBody>
          <a:bodyPr/>
          <a:lstStyle/>
          <a:p>
            <a:pPr eaLnBrk="1" hangingPunct="1"/>
            <a:r>
              <a:rPr lang="en-GB" sz="2000" dirty="0" smtClean="0"/>
              <a:t>Self-evaluation Toolkits: Key Documents and Resources</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251520" y="1052736"/>
          <a:ext cx="8064896" cy="432048"/>
        </p:xfrm>
        <a:graphic>
          <a:graphicData uri="http://schemas.openxmlformats.org/drawingml/2006/table">
            <a:tbl>
              <a:tblPr/>
              <a:tblGrid>
                <a:gridCol w="8064896"/>
              </a:tblGrid>
              <a:tr h="432048">
                <a:tc>
                  <a:txBody>
                    <a:bodyPr/>
                    <a:lstStyle/>
                    <a:p>
                      <a:pPr>
                        <a:lnSpc>
                          <a:spcPct val="115000"/>
                        </a:lnSpc>
                        <a:spcAft>
                          <a:spcPts val="0"/>
                        </a:spcAft>
                      </a:pPr>
                      <a:r>
                        <a:rPr lang="en-GB" sz="900" b="1" dirty="0">
                          <a:solidFill>
                            <a:srgbClr val="FFFFFF"/>
                          </a:solidFill>
                          <a:latin typeface="Calibri"/>
                          <a:ea typeface="Calibri"/>
                          <a:cs typeface="Calibri"/>
                        </a:rPr>
                        <a:t>1.1 Learners’ Experience – Key Documents and Resources </a:t>
                      </a:r>
                      <a:endParaRPr lang="en-GB" sz="700" dirty="0">
                        <a:latin typeface="Calibri"/>
                        <a:ea typeface="Calibri"/>
                        <a:cs typeface="Times New Roman"/>
                      </a:endParaRPr>
                    </a:p>
                  </a:txBody>
                  <a:tcPr marL="43915" marR="43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bl>
          </a:graphicData>
        </a:graphic>
      </p:graphicFrame>
      <p:sp>
        <p:nvSpPr>
          <p:cNvPr id="2" name="Rectangle 1"/>
          <p:cNvSpPr>
            <a:spLocks noChangeArrowheads="1"/>
          </p:cNvSpPr>
          <p:nvPr/>
        </p:nvSpPr>
        <p:spPr bwMode="auto">
          <a:xfrm>
            <a:off x="251520" y="1732998"/>
            <a:ext cx="1108923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Improving outcomes for learners through self-evaluation</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33"/>
                </a:solidFill>
                <a:effectLst/>
                <a:latin typeface="Calibri" pitchFamily="34" charset="0"/>
                <a:ea typeface="Times New Roman" pitchFamily="18" charset="0"/>
                <a:cs typeface="Calibri" pitchFamily="34" charset="0"/>
              </a:rPr>
              <a:t>This document provides advice on the application of QI 1.1:</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3"/>
              </a:rPr>
              <a:t>Improving outcomes for learners through self-evaluation</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Inspection Advice note 2013 – 2014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4"/>
              </a:rPr>
              <a:t>Inspection advice note  - August 2013</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Education Scotland Website: Assessing progress and achievement professional learning resources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5"/>
              </a:rPr>
              <a:t>Assessing progress and achievement: Professional learning resource</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Journey To Excellence</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Journey to Excellence Improvement guides: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6"/>
              </a:rPr>
              <a:t>Recognising achievement</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7"/>
              </a:rPr>
              <a:t>Monitoring, recording and tracking progress</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8"/>
              </a:rPr>
              <a:t>Enabling children and young people to achieve</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9"/>
              </a:rPr>
              <a:t>Being data rich</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Education Scotland website</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Approaches to raising attainment: Using information intelligently to understand progress</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10"/>
              </a:rPr>
              <a:t>Using information intelligently to understand progress</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Other documentation</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hlinkClick r:id="rId11"/>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hlinkClick r:id="rId11"/>
              </a:rPr>
              <a:t>ADES: Raising Attainment</a:t>
            </a:r>
            <a:r>
              <a:rPr kumimoji="0" lang="en-GB"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6</a:t>
            </a:fld>
            <a:endParaRPr lang="en-GB"/>
          </a:p>
        </p:txBody>
      </p:sp>
      <p:sp>
        <p:nvSpPr>
          <p:cNvPr id="3075" name="Rectangle 4"/>
          <p:cNvSpPr>
            <a:spLocks noGrp="1" noChangeArrowheads="1"/>
          </p:cNvSpPr>
          <p:nvPr>
            <p:ph type="ctrTitle"/>
          </p:nvPr>
        </p:nvSpPr>
        <p:spPr>
          <a:xfrm>
            <a:off x="683568" y="260648"/>
            <a:ext cx="7772400" cy="792162"/>
          </a:xfrm>
        </p:spPr>
        <p:txBody>
          <a:bodyPr/>
          <a:lstStyle/>
          <a:p>
            <a:pPr eaLnBrk="1" hangingPunct="1"/>
            <a:r>
              <a:rPr lang="en-GB" sz="2000" dirty="0" smtClean="0"/>
              <a:t>2.1. 5.1 and 5.3 Templates to complete and return to your QIO</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899592" y="1052736"/>
          <a:ext cx="7488832" cy="1483360"/>
        </p:xfrm>
        <a:graphic>
          <a:graphicData uri="http://schemas.openxmlformats.org/drawingml/2006/table">
            <a:tbl>
              <a:tblPr firstRow="1" bandRow="1">
                <a:tableStyleId>{3C2FFA5D-87B4-456A-9821-1D502468CF0F}</a:tableStyleId>
              </a:tblPr>
              <a:tblGrid>
                <a:gridCol w="1002138"/>
                <a:gridCol w="3990417"/>
                <a:gridCol w="2496277"/>
              </a:tblGrid>
              <a:tr h="370840">
                <a:tc>
                  <a:txBody>
                    <a:bodyPr/>
                    <a:lstStyle/>
                    <a:p>
                      <a:r>
                        <a:rPr lang="en-GB" dirty="0" smtClean="0"/>
                        <a:t>QI</a:t>
                      </a:r>
                      <a:endParaRPr lang="en-GB" dirty="0"/>
                    </a:p>
                  </a:txBody>
                  <a:tcPr/>
                </a:tc>
                <a:tc>
                  <a:txBody>
                    <a:bodyPr/>
                    <a:lstStyle/>
                    <a:p>
                      <a:r>
                        <a:rPr lang="en-GB" dirty="0" smtClean="0"/>
                        <a:t>Title</a:t>
                      </a:r>
                      <a:endParaRPr lang="en-GB" dirty="0"/>
                    </a:p>
                  </a:txBody>
                  <a:tcPr/>
                </a:tc>
                <a:tc>
                  <a:txBody>
                    <a:bodyPr/>
                    <a:lstStyle/>
                    <a:p>
                      <a:r>
                        <a:rPr lang="en-GB" dirty="0" smtClean="0"/>
                        <a:t>Deadline</a:t>
                      </a:r>
                      <a:r>
                        <a:rPr lang="en-GB" baseline="0" dirty="0" smtClean="0"/>
                        <a:t> Date</a:t>
                      </a:r>
                      <a:endParaRPr lang="en-GB" dirty="0"/>
                    </a:p>
                  </a:txBody>
                  <a:tcPr/>
                </a:tc>
              </a:tr>
              <a:tr h="370840">
                <a:tc>
                  <a:txBody>
                    <a:bodyPr/>
                    <a:lstStyle/>
                    <a:p>
                      <a:r>
                        <a:rPr lang="en-GB" dirty="0" smtClean="0"/>
                        <a:t>2.1</a:t>
                      </a:r>
                      <a:endParaRPr lang="en-GB" dirty="0"/>
                    </a:p>
                  </a:txBody>
                  <a:tcPr/>
                </a:tc>
                <a:tc>
                  <a:txBody>
                    <a:bodyPr/>
                    <a:lstStyle/>
                    <a:p>
                      <a:r>
                        <a:rPr lang="en-GB" dirty="0" smtClean="0"/>
                        <a:t>Learners</a:t>
                      </a:r>
                      <a:r>
                        <a:rPr lang="en-GB" baseline="0" dirty="0" smtClean="0"/>
                        <a:t> Experience</a:t>
                      </a:r>
                      <a:endParaRPr lang="en-GB" dirty="0"/>
                    </a:p>
                  </a:txBody>
                  <a:tcPr/>
                </a:tc>
                <a:tc>
                  <a:txBody>
                    <a:bodyPr/>
                    <a:lstStyle/>
                    <a:p>
                      <a:r>
                        <a:rPr lang="en-GB" dirty="0" smtClean="0"/>
                        <a:t>Friday 27</a:t>
                      </a:r>
                      <a:r>
                        <a:rPr lang="en-GB" baseline="0" dirty="0" smtClean="0"/>
                        <a:t> March 2015</a:t>
                      </a:r>
                      <a:endParaRPr lang="en-GB" dirty="0"/>
                    </a:p>
                  </a:txBody>
                  <a:tcPr/>
                </a:tc>
              </a:tr>
              <a:tr h="370840">
                <a:tc>
                  <a:txBody>
                    <a:bodyPr/>
                    <a:lstStyle/>
                    <a:p>
                      <a:r>
                        <a:rPr lang="en-GB" dirty="0" smtClean="0"/>
                        <a:t>5.1</a:t>
                      </a:r>
                      <a:endParaRPr lang="en-GB" dirty="0"/>
                    </a:p>
                  </a:txBody>
                  <a:tcPr/>
                </a:tc>
                <a:tc>
                  <a:txBody>
                    <a:bodyPr/>
                    <a:lstStyle/>
                    <a:p>
                      <a:r>
                        <a:rPr lang="en-GB" dirty="0" smtClean="0"/>
                        <a:t>The</a:t>
                      </a:r>
                      <a:r>
                        <a:rPr lang="en-GB" baseline="0" dirty="0" smtClean="0"/>
                        <a:t> Curriculum</a:t>
                      </a:r>
                      <a:endParaRPr lang="en-GB" dirty="0"/>
                    </a:p>
                  </a:txBody>
                  <a:tcPr/>
                </a:tc>
                <a:tc>
                  <a:txBody>
                    <a:bodyPr/>
                    <a:lstStyle/>
                    <a:p>
                      <a:r>
                        <a:rPr lang="en-GB" dirty="0" smtClean="0"/>
                        <a:t>Friday 13</a:t>
                      </a:r>
                      <a:r>
                        <a:rPr lang="en-GB" baseline="0" dirty="0" smtClean="0"/>
                        <a:t> </a:t>
                      </a:r>
                      <a:r>
                        <a:rPr lang="en-GB" dirty="0" smtClean="0"/>
                        <a:t>Feb 2015</a:t>
                      </a:r>
                      <a:endParaRPr lang="en-GB" dirty="0"/>
                    </a:p>
                  </a:txBody>
                  <a:tcPr/>
                </a:tc>
              </a:tr>
              <a:tr h="370840">
                <a:tc>
                  <a:txBody>
                    <a:bodyPr/>
                    <a:lstStyle/>
                    <a:p>
                      <a:r>
                        <a:rPr lang="en-GB" dirty="0" smtClean="0"/>
                        <a:t>5.3</a:t>
                      </a:r>
                      <a:endParaRPr lang="en-GB" dirty="0"/>
                    </a:p>
                  </a:txBody>
                  <a:tcPr/>
                </a:tc>
                <a:tc>
                  <a:txBody>
                    <a:bodyPr/>
                    <a:lstStyle/>
                    <a:p>
                      <a:r>
                        <a:rPr lang="en-GB" dirty="0" smtClean="0"/>
                        <a:t>Meeting Learning Needs</a:t>
                      </a:r>
                      <a:endParaRPr lang="en-GB" dirty="0"/>
                    </a:p>
                  </a:txBody>
                  <a:tcPr/>
                </a:tc>
                <a:tc>
                  <a:txBody>
                    <a:bodyPr/>
                    <a:lstStyle/>
                    <a:p>
                      <a:r>
                        <a:rPr lang="en-GB" dirty="0" smtClean="0"/>
                        <a:t>Friday 27 March 2015</a:t>
                      </a:r>
                      <a:endParaRPr lang="en-GB" dirty="0"/>
                    </a:p>
                  </a:txBody>
                  <a:tcPr/>
                </a:tc>
              </a:tr>
            </a:tbl>
          </a:graphicData>
        </a:graphic>
      </p:graphicFrame>
      <p:graphicFrame>
        <p:nvGraphicFramePr>
          <p:cNvPr id="9" name="Table 8"/>
          <p:cNvGraphicFramePr>
            <a:graphicFrameLocks noGrp="1"/>
          </p:cNvGraphicFramePr>
          <p:nvPr/>
        </p:nvGraphicFramePr>
        <p:xfrm>
          <a:off x="971600" y="3933056"/>
          <a:ext cx="7272809" cy="731520"/>
        </p:xfrm>
        <a:graphic>
          <a:graphicData uri="http://schemas.openxmlformats.org/drawingml/2006/table">
            <a:tbl>
              <a:tblPr firstRow="1" bandRow="1">
                <a:tableStyleId>{5C22544A-7EE6-4342-B048-85BDC9FD1C3A}</a:tableStyleId>
              </a:tblPr>
              <a:tblGrid>
                <a:gridCol w="3600401"/>
                <a:gridCol w="3672408"/>
              </a:tblGrid>
              <a:tr h="264029">
                <a:tc>
                  <a:txBody>
                    <a:bodyPr/>
                    <a:lstStyle/>
                    <a:p>
                      <a:r>
                        <a:rPr lang="en-GB" b="0" dirty="0" smtClean="0">
                          <a:solidFill>
                            <a:schemeClr val="tx1"/>
                          </a:solidFill>
                        </a:rPr>
                        <a:t>Completed</a:t>
                      </a:r>
                      <a:r>
                        <a:rPr lang="en-GB" b="0" baseline="0" dirty="0" smtClean="0">
                          <a:solidFill>
                            <a:schemeClr val="tx1"/>
                          </a:solidFill>
                        </a:rPr>
                        <a:t> SQIP</a:t>
                      </a:r>
                      <a:endParaRPr lang="en-GB" b="0" dirty="0">
                        <a:solidFill>
                          <a:schemeClr val="tx1"/>
                        </a:solidFill>
                      </a:endParaRPr>
                    </a:p>
                  </a:txBody>
                  <a:tcPr/>
                </a:tc>
                <a:tc>
                  <a:txBody>
                    <a:bodyPr/>
                    <a:lstStyle/>
                    <a:p>
                      <a:r>
                        <a:rPr lang="en-GB" b="0" dirty="0" smtClean="0">
                          <a:solidFill>
                            <a:schemeClr val="tx1"/>
                          </a:solidFill>
                        </a:rPr>
                        <a:t>30 September 2014</a:t>
                      </a:r>
                      <a:endParaRPr lang="en-GB" b="0" dirty="0">
                        <a:solidFill>
                          <a:schemeClr val="tx1"/>
                        </a:solidFill>
                      </a:endParaRPr>
                    </a:p>
                  </a:txBody>
                  <a:tcPr/>
                </a:tc>
              </a:tr>
              <a:tr h="264029">
                <a:tc>
                  <a:txBody>
                    <a:bodyPr/>
                    <a:lstStyle/>
                    <a:p>
                      <a:r>
                        <a:rPr lang="en-GB" dirty="0" smtClean="0"/>
                        <a:t>1.1 Interim Report</a:t>
                      </a:r>
                      <a:endParaRPr lang="en-GB" dirty="0"/>
                    </a:p>
                  </a:txBody>
                  <a:tcPr/>
                </a:tc>
                <a:tc>
                  <a:txBody>
                    <a:bodyPr/>
                    <a:lstStyle/>
                    <a:p>
                      <a:r>
                        <a:rPr lang="en-GB" dirty="0" smtClean="0"/>
                        <a:t>31 October 2014</a:t>
                      </a:r>
                      <a:endParaRPr lang="en-GB" dirty="0"/>
                    </a:p>
                  </a:txBody>
                  <a:tcPr/>
                </a:tc>
              </a:tr>
            </a:tbl>
          </a:graphicData>
        </a:graphic>
      </p:graphicFrame>
      <p:sp>
        <p:nvSpPr>
          <p:cNvPr id="10" name="Rectangle 4"/>
          <p:cNvSpPr txBox="1">
            <a:spLocks noChangeArrowheads="1"/>
          </p:cNvSpPr>
          <p:nvPr/>
        </p:nvSpPr>
        <p:spPr bwMode="auto">
          <a:xfrm>
            <a:off x="755576" y="3068960"/>
            <a:ext cx="7772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b="1" kern="0" dirty="0" smtClean="0">
                <a:solidFill>
                  <a:srgbClr val="C1002B"/>
                </a:solidFill>
                <a:latin typeface="+mj-lt"/>
                <a:ea typeface="+mj-ea"/>
                <a:cs typeface="+mj-cs"/>
              </a:rPr>
              <a:t>1</a:t>
            </a:r>
            <a:r>
              <a:rPr kumimoji="0" lang="en-GB" sz="2000" b="1" i="0" u="none" strike="noStrike" kern="0" cap="none" spc="0" normalizeH="0" baseline="0" noProof="0" dirty="0" smtClean="0">
                <a:ln>
                  <a:noFill/>
                </a:ln>
                <a:solidFill>
                  <a:srgbClr val="C1002B"/>
                </a:solidFill>
                <a:effectLst/>
                <a:uLnTx/>
                <a:uFillTx/>
                <a:latin typeface="+mj-lt"/>
                <a:ea typeface="+mj-ea"/>
                <a:cs typeface="+mj-cs"/>
              </a:rPr>
              <a:t>.1. and SQIP Returns</a:t>
            </a:r>
          </a:p>
        </p:txBody>
      </p:sp>
      <p:graphicFrame>
        <p:nvGraphicFramePr>
          <p:cNvPr id="11" name="Table 10"/>
          <p:cNvGraphicFramePr>
            <a:graphicFrameLocks noGrp="1"/>
          </p:cNvGraphicFramePr>
          <p:nvPr/>
        </p:nvGraphicFramePr>
        <p:xfrm>
          <a:off x="1043608" y="4797152"/>
          <a:ext cx="7272809" cy="1005840"/>
        </p:xfrm>
        <a:graphic>
          <a:graphicData uri="http://schemas.openxmlformats.org/drawingml/2006/table">
            <a:tbl>
              <a:tblPr firstRow="1" bandRow="1">
                <a:tableStyleId>{5C22544A-7EE6-4342-B048-85BDC9FD1C3A}</a:tableStyleId>
              </a:tblPr>
              <a:tblGrid>
                <a:gridCol w="3600401"/>
                <a:gridCol w="3672408"/>
              </a:tblGrid>
              <a:tr h="264029">
                <a:tc>
                  <a:txBody>
                    <a:bodyPr/>
                    <a:lstStyle/>
                    <a:p>
                      <a:r>
                        <a:rPr lang="en-GB" b="0" dirty="0" smtClean="0">
                          <a:solidFill>
                            <a:schemeClr val="tx1"/>
                          </a:solidFill>
                        </a:rPr>
                        <a:t>1.1</a:t>
                      </a:r>
                      <a:r>
                        <a:rPr lang="en-GB" b="0" baseline="0" dirty="0" smtClean="0">
                          <a:solidFill>
                            <a:schemeClr val="tx1"/>
                          </a:solidFill>
                        </a:rPr>
                        <a:t> Joint Practice</a:t>
                      </a:r>
                      <a:endParaRPr lang="en-GB" b="0" dirty="0">
                        <a:solidFill>
                          <a:schemeClr val="tx1"/>
                        </a:solidFill>
                      </a:endParaRPr>
                    </a:p>
                  </a:txBody>
                  <a:tcPr/>
                </a:tc>
                <a:tc>
                  <a:txBody>
                    <a:bodyPr/>
                    <a:lstStyle/>
                    <a:p>
                      <a:r>
                        <a:rPr lang="en-GB" b="0" dirty="0" smtClean="0">
                          <a:solidFill>
                            <a:schemeClr val="tx1"/>
                          </a:solidFill>
                        </a:rPr>
                        <a:t>By</a:t>
                      </a:r>
                      <a:r>
                        <a:rPr lang="en-GB" b="0" baseline="0" dirty="0" smtClean="0">
                          <a:solidFill>
                            <a:schemeClr val="tx1"/>
                          </a:solidFill>
                        </a:rPr>
                        <a:t> 31 October 2014</a:t>
                      </a:r>
                      <a:endParaRPr lang="en-GB" b="0" dirty="0">
                        <a:solidFill>
                          <a:schemeClr val="tx1"/>
                        </a:solidFill>
                      </a:endParaRPr>
                    </a:p>
                  </a:txBody>
                  <a:tcPr/>
                </a:tc>
              </a:tr>
              <a:tr h="264029">
                <a:tc>
                  <a:txBody>
                    <a:bodyPr/>
                    <a:lstStyle/>
                    <a:p>
                      <a:r>
                        <a:rPr lang="en-GB" dirty="0" smtClean="0"/>
                        <a:t>1.1 Update SQIP Page following release of leavers data</a:t>
                      </a:r>
                      <a:endParaRPr lang="en-GB" dirty="0"/>
                    </a:p>
                  </a:txBody>
                  <a:tcPr/>
                </a:tc>
                <a:tc>
                  <a:txBody>
                    <a:bodyPr/>
                    <a:lstStyle/>
                    <a:p>
                      <a:r>
                        <a:rPr lang="en-GB" smtClean="0"/>
                        <a:t>31 </a:t>
                      </a:r>
                      <a:r>
                        <a:rPr lang="en-GB" dirty="0" smtClean="0"/>
                        <a:t>March 2015</a:t>
                      </a:r>
                      <a:endParaRPr lang="en-GB"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7</a:t>
            </a:fld>
            <a:endParaRPr lang="en-GB"/>
          </a:p>
        </p:txBody>
      </p:sp>
      <p:sp>
        <p:nvSpPr>
          <p:cNvPr id="3075" name="Rectangle 4"/>
          <p:cNvSpPr>
            <a:spLocks noGrp="1" noChangeArrowheads="1"/>
          </p:cNvSpPr>
          <p:nvPr>
            <p:ph type="ctrTitle"/>
          </p:nvPr>
        </p:nvSpPr>
        <p:spPr>
          <a:xfrm>
            <a:off x="683568" y="260648"/>
            <a:ext cx="7772400" cy="792162"/>
          </a:xfrm>
        </p:spPr>
        <p:txBody>
          <a:bodyPr/>
          <a:lstStyle/>
          <a:p>
            <a:pPr eaLnBrk="1" hangingPunct="1"/>
            <a:r>
              <a:rPr lang="en-GB" sz="2000" dirty="0" smtClean="0"/>
              <a:t>2.1. 5.1 and 5.3 Templates to complete and return to your QIO</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nvGraphicFramePr>
        <p:xfrm>
          <a:off x="323528" y="908720"/>
          <a:ext cx="6096000" cy="226598"/>
        </p:xfrm>
        <a:graphic>
          <a:graphicData uri="http://schemas.openxmlformats.org/drawingml/2006/table">
            <a:tbl>
              <a:tblPr/>
              <a:tblGrid>
                <a:gridCol w="1965498"/>
                <a:gridCol w="1699491"/>
                <a:gridCol w="2431011"/>
              </a:tblGrid>
              <a:tr h="113299">
                <a:tc>
                  <a:txBody>
                    <a:bodyPr/>
                    <a:lstStyle/>
                    <a:p>
                      <a:pPr>
                        <a:lnSpc>
                          <a:spcPct val="115000"/>
                        </a:lnSpc>
                        <a:spcAft>
                          <a:spcPts val="0"/>
                        </a:spcAft>
                      </a:pPr>
                      <a:r>
                        <a:rPr lang="en-GB" sz="600" b="1" dirty="0">
                          <a:latin typeface="Arial"/>
                          <a:ea typeface="Calibri"/>
                          <a:cs typeface="Times New Roman"/>
                        </a:rPr>
                        <a:t>Establishment</a:t>
                      </a:r>
                      <a:endParaRPr lang="en-GB" sz="7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SMT Lead</a:t>
                      </a:r>
                      <a:endParaRPr lang="en-GB" sz="7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Date of evaluation</a:t>
                      </a:r>
                      <a:endParaRPr lang="en-GB" sz="7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299">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323528" y="1772816"/>
          <a:ext cx="8136904" cy="2691012"/>
        </p:xfrm>
        <a:graphic>
          <a:graphicData uri="http://schemas.openxmlformats.org/drawingml/2006/table">
            <a:tbl>
              <a:tblPr/>
              <a:tblGrid>
                <a:gridCol w="1930790"/>
                <a:gridCol w="2265724"/>
                <a:gridCol w="1970195"/>
                <a:gridCol w="1970195"/>
              </a:tblGrid>
              <a:tr h="313164">
                <a:tc>
                  <a:txBody>
                    <a:bodyPr/>
                    <a:lstStyle/>
                    <a:p>
                      <a:pPr marR="2077085">
                        <a:lnSpc>
                          <a:spcPct val="115000"/>
                        </a:lnSpc>
                        <a:spcAft>
                          <a:spcPts val="0"/>
                        </a:spcAft>
                      </a:pP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Evidence</a:t>
                      </a:r>
                      <a:endParaRPr lang="en-GB" sz="7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Strengths/Impact on Learners</a:t>
                      </a:r>
                      <a:endParaRPr lang="en-GB" sz="7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Next Steps</a:t>
                      </a:r>
                      <a:endParaRPr lang="en-GB" sz="7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96">
                <a:tc>
                  <a:txBody>
                    <a:bodyPr/>
                    <a:lstStyle/>
                    <a:p>
                      <a:pPr>
                        <a:lnSpc>
                          <a:spcPct val="115000"/>
                        </a:lnSpc>
                        <a:spcAft>
                          <a:spcPts val="0"/>
                        </a:spcAft>
                      </a:pPr>
                      <a:r>
                        <a:rPr lang="en-GB" sz="1100" dirty="0">
                          <a:latin typeface="Arial"/>
                          <a:ea typeface="Calibri"/>
                          <a:cs typeface="Times New Roman"/>
                        </a:rPr>
                        <a:t>Learners are motivated, eager participants in their learning.</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96">
                <a:tc>
                  <a:txBody>
                    <a:bodyPr/>
                    <a:lstStyle/>
                    <a:p>
                      <a:pPr>
                        <a:lnSpc>
                          <a:spcPct val="115000"/>
                        </a:lnSpc>
                        <a:spcAft>
                          <a:spcPts val="0"/>
                        </a:spcAft>
                      </a:pPr>
                      <a:r>
                        <a:rPr lang="en-GB" sz="1100">
                          <a:latin typeface="Arial"/>
                          <a:ea typeface="Calibri"/>
                          <a:cs typeface="Times New Roman"/>
                        </a:rPr>
                        <a:t>Learners make good progress in their learning.</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96">
                <a:tc>
                  <a:txBody>
                    <a:bodyPr/>
                    <a:lstStyle/>
                    <a:p>
                      <a:pPr>
                        <a:lnSpc>
                          <a:spcPct val="115000"/>
                        </a:lnSpc>
                        <a:spcAft>
                          <a:spcPts val="0"/>
                        </a:spcAft>
                      </a:pPr>
                      <a:r>
                        <a:rPr lang="en-GB" sz="1100" dirty="0">
                          <a:latin typeface="Arial"/>
                          <a:ea typeface="Calibri"/>
                          <a:cs typeface="Times New Roman"/>
                        </a:rPr>
                        <a:t>Learners know their views are sought and acted upon. They feel valued.</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136">
                <a:tc>
                  <a:txBody>
                    <a:bodyPr/>
                    <a:lstStyle/>
                    <a:p>
                      <a:pPr>
                        <a:lnSpc>
                          <a:spcPct val="115000"/>
                        </a:lnSpc>
                        <a:spcAft>
                          <a:spcPts val="0"/>
                        </a:spcAft>
                      </a:pPr>
                      <a:r>
                        <a:rPr lang="en-GB" sz="1100" dirty="0">
                          <a:latin typeface="Arial"/>
                          <a:ea typeface="Calibri"/>
                          <a:cs typeface="Times New Roman"/>
                        </a:rPr>
                        <a:t>Learners feel safe, nurtured, healthy, achieving, active, included, respected.</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323528" y="5373216"/>
          <a:ext cx="5472608" cy="946404"/>
        </p:xfrm>
        <a:graphic>
          <a:graphicData uri="http://schemas.openxmlformats.org/drawingml/2006/table">
            <a:tbl>
              <a:tblPr/>
              <a:tblGrid>
                <a:gridCol w="934230"/>
                <a:gridCol w="1194945"/>
                <a:gridCol w="3343433"/>
              </a:tblGrid>
              <a:tr h="0">
                <a:tc>
                  <a:txBody>
                    <a:bodyPr/>
                    <a:lstStyle/>
                    <a:p>
                      <a:pPr>
                        <a:lnSpc>
                          <a:spcPct val="115000"/>
                        </a:lnSpc>
                        <a:spcAft>
                          <a:spcPts val="0"/>
                        </a:spcAft>
                      </a:pPr>
                      <a:r>
                        <a:rPr lang="en-GB" sz="900" b="1" dirty="0">
                          <a:latin typeface="Arial"/>
                          <a:ea typeface="Calibri"/>
                          <a:cs typeface="Times New Roman"/>
                        </a:rPr>
                        <a:t>Level 6</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Excellent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Outstanding or sector leading</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5</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Very 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Major strengths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4</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strengths with areas for improvement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3</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Satisfactory</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Strengths just outweigh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2</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Weak</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1</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Unsatisfactory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Major weaknesses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6562" name="Rectangle 2"/>
          <p:cNvSpPr>
            <a:spLocks noChangeArrowheads="1"/>
          </p:cNvSpPr>
          <p:nvPr/>
        </p:nvSpPr>
        <p:spPr bwMode="auto">
          <a:xfrm>
            <a:off x="251520" y="4620126"/>
            <a:ext cx="461697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Please return completed template to your QIO by Friday 27 March 2015.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561" name="Rectangle 1"/>
          <p:cNvSpPr>
            <a:spLocks noChangeArrowheads="1"/>
          </p:cNvSpPr>
          <p:nvPr/>
        </p:nvSpPr>
        <p:spPr bwMode="auto">
          <a:xfrm>
            <a:off x="6588224" y="4869160"/>
            <a:ext cx="1913384" cy="96926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Calibri" pitchFamily="34" charset="0"/>
                <a:cs typeface="Arial" pitchFamily="34" charset="0"/>
              </a:rPr>
              <a:t>Overall Evaluation:</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66563" name="Rectangle 3"/>
          <p:cNvSpPr>
            <a:spLocks noChangeArrowheads="1"/>
          </p:cNvSpPr>
          <p:nvPr/>
        </p:nvSpPr>
        <p:spPr bwMode="auto">
          <a:xfrm>
            <a:off x="251520" y="486916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Evidence may be validated by HMIE, Follow-throughs, Self evaluation by school, QIO.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Evaluation key: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2"/>
          <p:cNvSpPr>
            <a:spLocks noChangeArrowheads="1"/>
          </p:cNvSpPr>
          <p:nvPr/>
        </p:nvSpPr>
        <p:spPr bwMode="auto">
          <a:xfrm>
            <a:off x="323528" y="1124744"/>
            <a:ext cx="8255786"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Q.I 2.1 - Learners</a:t>
            </a:r>
            <a:r>
              <a:rPr kumimoji="0" lang="en-GB" sz="10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Experiences</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This indicator relates to the quality of learners</a:t>
            </a:r>
            <a:r>
              <a:rPr kumimoji="0" lang="en-GB" sz="1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experiences.  Learners are aware of their strengths and needs as learners and are satisfied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their views are taken into account.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8</a:t>
            </a:fld>
            <a:endParaRPr lang="en-GB"/>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179512" y="332656"/>
          <a:ext cx="6336704" cy="432048"/>
        </p:xfrm>
        <a:graphic>
          <a:graphicData uri="http://schemas.openxmlformats.org/drawingml/2006/table">
            <a:tbl>
              <a:tblPr/>
              <a:tblGrid>
                <a:gridCol w="2043107"/>
                <a:gridCol w="1766596"/>
                <a:gridCol w="2527001"/>
              </a:tblGrid>
              <a:tr h="216024">
                <a:tc>
                  <a:txBody>
                    <a:bodyPr/>
                    <a:lstStyle/>
                    <a:p>
                      <a:pPr>
                        <a:lnSpc>
                          <a:spcPct val="115000"/>
                        </a:lnSpc>
                        <a:spcAft>
                          <a:spcPts val="0"/>
                        </a:spcAft>
                      </a:pPr>
                      <a:r>
                        <a:rPr lang="en-GB" sz="1200" b="1" dirty="0">
                          <a:latin typeface="Arial"/>
                          <a:ea typeface="Calibri"/>
                          <a:cs typeface="Times New Roman"/>
                        </a:rPr>
                        <a:t>Establishment</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SMT Lead</a:t>
                      </a:r>
                      <a:endParaRPr lang="en-GB" sz="12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latin typeface="Arial"/>
                          <a:ea typeface="Calibri"/>
                          <a:cs typeface="Times New Roman"/>
                        </a:rPr>
                        <a:t>Date of evaluation</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nvGraphicFramePr>
        <p:xfrm>
          <a:off x="251520" y="1988840"/>
          <a:ext cx="8352928" cy="2777229"/>
        </p:xfrm>
        <a:graphic>
          <a:graphicData uri="http://schemas.openxmlformats.org/drawingml/2006/table">
            <a:tbl>
              <a:tblPr/>
              <a:tblGrid>
                <a:gridCol w="1982050"/>
                <a:gridCol w="2325876"/>
                <a:gridCol w="2022501"/>
                <a:gridCol w="2022501"/>
              </a:tblGrid>
              <a:tr h="305008">
                <a:tc>
                  <a:txBody>
                    <a:bodyPr/>
                    <a:lstStyle/>
                    <a:p>
                      <a:pPr marR="2077085">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Evidence</a:t>
                      </a:r>
                      <a:endParaRPr lang="en-GB" sz="12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Strengths/Impact on Learners</a:t>
                      </a:r>
                      <a:endParaRPr lang="en-GB" sz="12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Next Steps</a:t>
                      </a:r>
                      <a:endParaRPr lang="en-GB" sz="12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557">
                <a:tc>
                  <a:txBody>
                    <a:bodyPr/>
                    <a:lstStyle/>
                    <a:p>
                      <a:pPr>
                        <a:lnSpc>
                          <a:spcPct val="115000"/>
                        </a:lnSpc>
                        <a:spcAft>
                          <a:spcPts val="0"/>
                        </a:spcAft>
                      </a:pPr>
                      <a:r>
                        <a:rPr lang="en-GB" sz="1200" dirty="0">
                          <a:latin typeface="Arial"/>
                          <a:ea typeface="Calibri"/>
                          <a:cs typeface="Times New Roman"/>
                        </a:rPr>
                        <a:t>The rationale and design of the </a:t>
                      </a:r>
                      <a:r>
                        <a:rPr lang="en-GB" sz="1200" dirty="0" smtClean="0">
                          <a:latin typeface="Arial"/>
                          <a:ea typeface="Calibri"/>
                          <a:cs typeface="Times New Roman"/>
                        </a:rPr>
                        <a:t>curriculum</a:t>
                      </a:r>
                    </a:p>
                    <a:p>
                      <a:pPr>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79">
                <a:tc>
                  <a:txBody>
                    <a:bodyPr/>
                    <a:lstStyle/>
                    <a:p>
                      <a:pPr>
                        <a:lnSpc>
                          <a:spcPct val="115000"/>
                        </a:lnSpc>
                        <a:spcAft>
                          <a:spcPts val="0"/>
                        </a:spcAft>
                      </a:pPr>
                      <a:r>
                        <a:rPr lang="en-GB" sz="1200" dirty="0">
                          <a:latin typeface="Arial"/>
                          <a:ea typeface="Calibri"/>
                          <a:cs typeface="Times New Roman"/>
                        </a:rPr>
                        <a:t>The development of the </a:t>
                      </a:r>
                      <a:r>
                        <a:rPr lang="en-GB" sz="1200" dirty="0" smtClean="0">
                          <a:latin typeface="Arial"/>
                          <a:ea typeface="Calibri"/>
                          <a:cs typeface="Times New Roman"/>
                        </a:rPr>
                        <a:t>curriculum</a:t>
                      </a:r>
                    </a:p>
                    <a:p>
                      <a:pPr>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79">
                <a:tc>
                  <a:txBody>
                    <a:bodyPr/>
                    <a:lstStyle/>
                    <a:p>
                      <a:pPr>
                        <a:lnSpc>
                          <a:spcPct val="115000"/>
                        </a:lnSpc>
                        <a:spcAft>
                          <a:spcPts val="0"/>
                        </a:spcAft>
                      </a:pPr>
                      <a:r>
                        <a:rPr lang="en-GB" sz="1200" dirty="0">
                          <a:latin typeface="Arial"/>
                          <a:ea typeface="Calibri"/>
                          <a:cs typeface="Times New Roman"/>
                        </a:rPr>
                        <a:t>Programmes and </a:t>
                      </a:r>
                      <a:r>
                        <a:rPr lang="en-GB" sz="1200" dirty="0" smtClean="0">
                          <a:latin typeface="Arial"/>
                          <a:ea typeface="Calibri"/>
                          <a:cs typeface="Times New Roman"/>
                        </a:rPr>
                        <a:t>courses</a:t>
                      </a:r>
                    </a:p>
                    <a:p>
                      <a:pPr>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109">
                <a:tc>
                  <a:txBody>
                    <a:bodyPr/>
                    <a:lstStyle/>
                    <a:p>
                      <a:pPr>
                        <a:lnSpc>
                          <a:spcPct val="115000"/>
                        </a:lnSpc>
                        <a:spcAft>
                          <a:spcPts val="0"/>
                        </a:spcAft>
                      </a:pPr>
                      <a:r>
                        <a:rPr lang="en-GB" sz="1200" dirty="0">
                          <a:latin typeface="Arial"/>
                          <a:ea typeface="Calibri"/>
                          <a:cs typeface="Times New Roman"/>
                        </a:rPr>
                        <a:t>Transitions</a:t>
                      </a: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nvGraphicFramePr>
        <p:xfrm>
          <a:off x="395536" y="5661248"/>
          <a:ext cx="5472608" cy="946404"/>
        </p:xfrm>
        <a:graphic>
          <a:graphicData uri="http://schemas.openxmlformats.org/drawingml/2006/table">
            <a:tbl>
              <a:tblPr/>
              <a:tblGrid>
                <a:gridCol w="934230"/>
                <a:gridCol w="1194945"/>
                <a:gridCol w="3343433"/>
              </a:tblGrid>
              <a:tr h="44572">
                <a:tc>
                  <a:txBody>
                    <a:bodyPr/>
                    <a:lstStyle/>
                    <a:p>
                      <a:pPr>
                        <a:lnSpc>
                          <a:spcPct val="115000"/>
                        </a:lnSpc>
                        <a:spcAft>
                          <a:spcPts val="0"/>
                        </a:spcAft>
                      </a:pPr>
                      <a:r>
                        <a:rPr lang="en-GB" sz="900" b="1">
                          <a:latin typeface="Arial"/>
                          <a:ea typeface="Calibri"/>
                          <a:cs typeface="Times New Roman"/>
                        </a:rPr>
                        <a:t>Level 6</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Excellent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Outstanding or sector leading</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5</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Very 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Major strengths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4</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strengths with areas for improvement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3</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Strengths just outweigh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2</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Weak</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1</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Unsatisfactory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Major weaknesses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3186" name="Rectangle 2"/>
          <p:cNvSpPr>
            <a:spLocks noChangeArrowheads="1"/>
          </p:cNvSpPr>
          <p:nvPr/>
        </p:nvSpPr>
        <p:spPr bwMode="auto">
          <a:xfrm>
            <a:off x="179512" y="805935"/>
            <a:ext cx="8366393"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Q.I 5.1 </a:t>
            </a:r>
            <a:r>
              <a:rPr kumimoji="0" lang="en-GB" sz="14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The Curriculum</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This indicator relates to the ways that the curriculum areas and subjects, interdisciplinary studies, the life of the school as a community,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opportunities for personal achievement develop pupils</a:t>
            </a:r>
            <a:r>
              <a:rPr kumimoji="0" lang="en-GB" sz="1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capacities as successful learners, confident individuals, responsible citizens and effective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contributors. It focuses on the quality of the curriculum across stages and transition points. It highlights the need for the curriculum to be dynamic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 take account of innovation, and flexible to meet the needs of all learners.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185" name="Rectangle 1"/>
          <p:cNvSpPr>
            <a:spLocks noChangeArrowheads="1"/>
          </p:cNvSpPr>
          <p:nvPr/>
        </p:nvSpPr>
        <p:spPr bwMode="auto">
          <a:xfrm>
            <a:off x="6876256" y="4797152"/>
            <a:ext cx="1728192" cy="10081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Calibri" pitchFamily="34" charset="0"/>
                <a:cs typeface="Arial" pitchFamily="34" charset="0"/>
              </a:rPr>
              <a:t>Overall Evaluation:</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3187" name="Rectangle 3"/>
          <p:cNvSpPr>
            <a:spLocks noChangeArrowheads="1"/>
          </p:cNvSpPr>
          <p:nvPr/>
        </p:nvSpPr>
        <p:spPr bwMode="auto">
          <a:xfrm>
            <a:off x="323528" y="5229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Evidence may be validated by HMIE, Follow-throughs, Self evaluation by school, QIO.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Evaluation key: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itle 19"/>
          <p:cNvSpPr>
            <a:spLocks noGrp="1"/>
          </p:cNvSpPr>
          <p:nvPr>
            <p:ph type="ctrTitle"/>
          </p:nvPr>
        </p:nvSpPr>
        <p:spPr>
          <a:xfrm>
            <a:off x="323528" y="4869160"/>
            <a:ext cx="7772400" cy="434479"/>
          </a:xfrm>
        </p:spPr>
        <p:txBody>
          <a:bodyPr/>
          <a:lstStyle/>
          <a:p>
            <a:pPr algn="l"/>
            <a:r>
              <a:rPr lang="en-GB" sz="1200" dirty="0" smtClean="0">
                <a:solidFill>
                  <a:srgbClr val="FF0000"/>
                </a:solidFill>
                <a:latin typeface="Arial" pitchFamily="34" charset="0"/>
                <a:ea typeface="Calibri" pitchFamily="34" charset="0"/>
                <a:cs typeface="Arial" pitchFamily="34" charset="0"/>
              </a:rPr>
              <a:t>Please return completed template to your QIO by Friday 13 February 2015.</a:t>
            </a:r>
            <a:endParaRPr lang="en-GB"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9</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179512" y="332656"/>
          <a:ext cx="6336704" cy="432048"/>
        </p:xfrm>
        <a:graphic>
          <a:graphicData uri="http://schemas.openxmlformats.org/drawingml/2006/table">
            <a:tbl>
              <a:tblPr/>
              <a:tblGrid>
                <a:gridCol w="2043107"/>
                <a:gridCol w="1766596"/>
                <a:gridCol w="2527001"/>
              </a:tblGrid>
              <a:tr h="216024">
                <a:tc>
                  <a:txBody>
                    <a:bodyPr/>
                    <a:lstStyle/>
                    <a:p>
                      <a:pPr>
                        <a:lnSpc>
                          <a:spcPct val="115000"/>
                        </a:lnSpc>
                        <a:spcAft>
                          <a:spcPts val="0"/>
                        </a:spcAft>
                      </a:pPr>
                      <a:r>
                        <a:rPr lang="en-GB" sz="1200" b="1" dirty="0">
                          <a:latin typeface="Arial"/>
                          <a:ea typeface="Calibri"/>
                          <a:cs typeface="Times New Roman"/>
                        </a:rPr>
                        <a:t>Establishment</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SMT Lead</a:t>
                      </a:r>
                      <a:endParaRPr lang="en-GB" sz="12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latin typeface="Arial"/>
                          <a:ea typeface="Calibri"/>
                          <a:cs typeface="Times New Roman"/>
                        </a:rPr>
                        <a:t>Date of evaluation</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nvGraphicFramePr>
        <p:xfrm>
          <a:off x="395536" y="5661248"/>
          <a:ext cx="5472608" cy="946404"/>
        </p:xfrm>
        <a:graphic>
          <a:graphicData uri="http://schemas.openxmlformats.org/drawingml/2006/table">
            <a:tbl>
              <a:tblPr/>
              <a:tblGrid>
                <a:gridCol w="934230"/>
                <a:gridCol w="1194945"/>
                <a:gridCol w="3343433"/>
              </a:tblGrid>
              <a:tr h="44572">
                <a:tc>
                  <a:txBody>
                    <a:bodyPr/>
                    <a:lstStyle/>
                    <a:p>
                      <a:pPr>
                        <a:lnSpc>
                          <a:spcPct val="115000"/>
                        </a:lnSpc>
                        <a:spcAft>
                          <a:spcPts val="0"/>
                        </a:spcAft>
                      </a:pPr>
                      <a:r>
                        <a:rPr lang="en-GB" sz="900" b="1">
                          <a:latin typeface="Arial"/>
                          <a:ea typeface="Calibri"/>
                          <a:cs typeface="Times New Roman"/>
                        </a:rPr>
                        <a:t>Level 6</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Excellent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Outstanding or sector leading</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5</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Very 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Major strengths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4</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strengths with areas for improvement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3</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Strengths just outweigh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2</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Weak</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1</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Unsatisfactory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Major weaknesses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3185" name="Rectangle 1"/>
          <p:cNvSpPr>
            <a:spLocks noChangeArrowheads="1"/>
          </p:cNvSpPr>
          <p:nvPr/>
        </p:nvSpPr>
        <p:spPr bwMode="auto">
          <a:xfrm>
            <a:off x="6732240" y="5013176"/>
            <a:ext cx="1512168" cy="8640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Calibri" pitchFamily="34" charset="0"/>
                <a:cs typeface="Arial" pitchFamily="34" charset="0"/>
              </a:rPr>
              <a:t>Overall Evaluation:</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3187" name="Rectangle 3"/>
          <p:cNvSpPr>
            <a:spLocks noChangeArrowheads="1"/>
          </p:cNvSpPr>
          <p:nvPr/>
        </p:nvSpPr>
        <p:spPr bwMode="auto">
          <a:xfrm>
            <a:off x="323528" y="5229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Evidence may be validated by HMIE, Follow-throughs, Self evaluation by school, QIO.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Evaluation key: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itle 19"/>
          <p:cNvSpPr>
            <a:spLocks noGrp="1"/>
          </p:cNvSpPr>
          <p:nvPr>
            <p:ph type="ctrTitle"/>
          </p:nvPr>
        </p:nvSpPr>
        <p:spPr>
          <a:xfrm>
            <a:off x="323528" y="4869160"/>
            <a:ext cx="7772400" cy="434479"/>
          </a:xfrm>
        </p:spPr>
        <p:txBody>
          <a:bodyPr/>
          <a:lstStyle/>
          <a:p>
            <a:pPr algn="l"/>
            <a:r>
              <a:rPr lang="en-GB" sz="1200" dirty="0" smtClean="0">
                <a:solidFill>
                  <a:srgbClr val="C00000"/>
                </a:solidFill>
                <a:latin typeface="Arial" pitchFamily="34" charset="0"/>
                <a:ea typeface="Calibri" pitchFamily="34" charset="0"/>
                <a:cs typeface="Arial" pitchFamily="34" charset="0"/>
              </a:rPr>
              <a:t>Please return completed template to your QIO by </a:t>
            </a:r>
            <a:r>
              <a:rPr lang="en-GB" sz="1200" dirty="0" smtClean="0"/>
              <a:t>Friday 28 March 2014.   </a:t>
            </a:r>
            <a:br>
              <a:rPr lang="en-GB" sz="1200" dirty="0" smtClean="0"/>
            </a:br>
            <a:endParaRPr lang="en-GB" sz="1200" dirty="0"/>
          </a:p>
        </p:txBody>
      </p:sp>
      <p:graphicFrame>
        <p:nvGraphicFramePr>
          <p:cNvPr id="13" name="Table 12"/>
          <p:cNvGraphicFramePr>
            <a:graphicFrameLocks noGrp="1"/>
          </p:cNvGraphicFramePr>
          <p:nvPr/>
        </p:nvGraphicFramePr>
        <p:xfrm>
          <a:off x="251520" y="1916832"/>
          <a:ext cx="7992888" cy="2924841"/>
        </p:xfrm>
        <a:graphic>
          <a:graphicData uri="http://schemas.openxmlformats.org/drawingml/2006/table">
            <a:tbl>
              <a:tblPr/>
              <a:tblGrid>
                <a:gridCol w="1412786"/>
                <a:gridCol w="2419155"/>
                <a:gridCol w="2128856"/>
                <a:gridCol w="2032091"/>
              </a:tblGrid>
              <a:tr h="804195">
                <a:tc>
                  <a:txBody>
                    <a:bodyPr/>
                    <a:lstStyle/>
                    <a:p>
                      <a:pPr marR="960120">
                        <a:lnSpc>
                          <a:spcPct val="115000"/>
                        </a:lnSpc>
                        <a:spcAft>
                          <a:spcPts val="0"/>
                        </a:spcAft>
                      </a:pPr>
                      <a:r>
                        <a:rPr lang="en-GB" sz="1100" b="1" dirty="0">
                          <a:latin typeface="Arial"/>
                          <a:ea typeface="Calibri"/>
                          <a:cs typeface="Times New Roman"/>
                        </a:rPr>
                        <a:t>Themes</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smtClean="0">
                          <a:latin typeface="Arial"/>
                          <a:ea typeface="Calibri"/>
                          <a:cs typeface="Times New Roman"/>
                        </a:rPr>
                        <a:t>Evidence</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latin typeface="Arial"/>
                          <a:ea typeface="Calibri"/>
                          <a:cs typeface="Times New Roman"/>
                        </a:rPr>
                        <a:t>Strengths/Impact on Learners</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latin typeface="Arial"/>
                          <a:ea typeface="Calibri"/>
                          <a:cs typeface="Times New Roman"/>
                        </a:rPr>
                        <a:t>Next Steps</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065">
                <a:tc>
                  <a:txBody>
                    <a:bodyPr/>
                    <a:lstStyle/>
                    <a:p>
                      <a:pPr marR="206375">
                        <a:lnSpc>
                          <a:spcPct val="115000"/>
                        </a:lnSpc>
                        <a:spcAft>
                          <a:spcPts val="0"/>
                        </a:spcAft>
                      </a:pPr>
                      <a:r>
                        <a:rPr lang="en-GB" sz="1100" dirty="0">
                          <a:latin typeface="Arial"/>
                          <a:ea typeface="Calibri"/>
                          <a:cs typeface="Times New Roman"/>
                        </a:rPr>
                        <a:t>Tasks, activities and </a:t>
                      </a:r>
                      <a:r>
                        <a:rPr lang="en-GB" sz="1100" dirty="0" smtClean="0">
                          <a:latin typeface="Arial"/>
                          <a:ea typeface="Calibri"/>
                          <a:cs typeface="Times New Roman"/>
                        </a:rPr>
                        <a:t>resources</a:t>
                      </a:r>
                    </a:p>
                    <a:p>
                      <a:pPr marR="206375">
                        <a:lnSpc>
                          <a:spcPct val="115000"/>
                        </a:lnSpc>
                        <a:spcAft>
                          <a:spcPts val="0"/>
                        </a:spcAft>
                      </a:pP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065">
                <a:tc>
                  <a:txBody>
                    <a:bodyPr/>
                    <a:lstStyle/>
                    <a:p>
                      <a:pPr>
                        <a:lnSpc>
                          <a:spcPct val="115000"/>
                        </a:lnSpc>
                        <a:spcAft>
                          <a:spcPts val="0"/>
                        </a:spcAft>
                      </a:pPr>
                      <a:r>
                        <a:rPr lang="en-GB" sz="1100">
                          <a:latin typeface="Arial"/>
                          <a:ea typeface="Calibri"/>
                          <a:cs typeface="Times New Roman"/>
                        </a:rPr>
                        <a:t>Identification of learning needs</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065">
                <a:tc>
                  <a:txBody>
                    <a:bodyPr/>
                    <a:lstStyle/>
                    <a:p>
                      <a:pPr>
                        <a:lnSpc>
                          <a:spcPct val="115000"/>
                        </a:lnSpc>
                        <a:spcAft>
                          <a:spcPts val="0"/>
                        </a:spcAft>
                      </a:pPr>
                      <a:r>
                        <a:rPr lang="en-GB" sz="1100">
                          <a:latin typeface="Arial"/>
                          <a:ea typeface="Calibri"/>
                          <a:cs typeface="Times New Roman"/>
                        </a:rPr>
                        <a:t>The roles of teachers and specialist staff</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842">
                <a:tc>
                  <a:txBody>
                    <a:bodyPr/>
                    <a:lstStyle/>
                    <a:p>
                      <a:pPr>
                        <a:lnSpc>
                          <a:spcPct val="115000"/>
                        </a:lnSpc>
                        <a:spcAft>
                          <a:spcPts val="0"/>
                        </a:spcAft>
                      </a:pPr>
                      <a:r>
                        <a:rPr lang="en-GB" sz="1100" dirty="0">
                          <a:latin typeface="Arial"/>
                          <a:ea typeface="Calibri"/>
                          <a:cs typeface="Times New Roman"/>
                        </a:rPr>
                        <a:t>Meeting and implementing the requirements of legislation</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179512" y="949951"/>
            <a:ext cx="8526693"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Q.I 5.3 - Meeting Learning Needs</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This indicator relates to the school</a:t>
            </a:r>
            <a:r>
              <a:rPr kumimoji="0" lang="en-GB" sz="1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 arrangements for meeting the needs of all learners, including potentially vulnerable groups and addressing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barriers to learning. This includes identifying the needs of, and providing support and challenge for, groups and individuals who may have additional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support needs arising from, for example, the learning environment, family circumstances, disability or health needs; or social and emotional factors.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ouncil blue tab 060608">
  <a:themeElements>
    <a:clrScheme name="1_Council blue tab 06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uncil blue tab 0606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uncil blue tab 06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uncil blue tab 0606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uncil blue tab 0606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uncil blue tab 0606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uncil blue tab 0606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uncil blue tab 0606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uncil blue tab 0606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uncil blue tab 0606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uncil blue tab 0606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uncil blue tab 0606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uncil blue tab 0606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uncil blue tab 0606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red tab 060608</Template>
  <TotalTime>3543</TotalTime>
  <Words>1772</Words>
  <Application>Microsoft Office PowerPoint</Application>
  <PresentationFormat>On-screen Show (4:3)</PresentationFormat>
  <Paragraphs>651</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1_Council blue tab 060608</vt:lpstr>
      <vt:lpstr>Slide 1</vt:lpstr>
      <vt:lpstr>From Good to Great: Taking a closer look series Self-evaluation Toolkits (Level 5+)</vt:lpstr>
      <vt:lpstr>From Good to Great: Taking a Closer Look Self-evaluation Toolkits</vt:lpstr>
      <vt:lpstr>Self-evaluation Toolkits: Focus Group Questions</vt:lpstr>
      <vt:lpstr>Self-evaluation Toolkits: Key Documents and Resources</vt:lpstr>
      <vt:lpstr>2.1. 5.1 and 5.3 Templates to complete and return to your QIO</vt:lpstr>
      <vt:lpstr>2.1. 5.1 and 5.3 Templates to complete and return to your QIO</vt:lpstr>
      <vt:lpstr>Please return completed template to your QIO by Friday 13 February 2015.</vt:lpstr>
      <vt:lpstr>Please return completed template to your QIO by Friday 28 March 2014.    </vt:lpstr>
      <vt:lpstr>Slide 10</vt:lpstr>
      <vt:lpstr>Changes to the QIO Team</vt:lpstr>
    </vt:vector>
  </TitlesOfParts>
  <Company>City of Edinburgh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by Name</dc:title>
  <dc:creator>3015247</dc:creator>
  <cp:lastModifiedBy>Grace Vickers</cp:lastModifiedBy>
  <cp:revision>151</cp:revision>
  <dcterms:created xsi:type="dcterms:W3CDTF">2009-09-11T08:49:00Z</dcterms:created>
  <dcterms:modified xsi:type="dcterms:W3CDTF">2014-09-11T10:22:32Z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-2084852086</vt:i4>
  </property>
  <property fmtid="{D5CDD505-2E9C-101B-9397-08002B2CF9AE}" pid="3" name="_NewReviewCycle">
    <vt:lpwstr/>
  </property>
  <property fmtid="{D5CDD505-2E9C-101B-9397-08002B2CF9AE}" pid="4" name="_EmailSubject">
    <vt:lpwstr>HT Blog</vt:lpwstr>
  </property>
  <property fmtid="{D5CDD505-2E9C-101B-9397-08002B2CF9AE}" pid="5" name="_AuthorEmail">
    <vt:lpwstr>Grace.Vickers@edinburgh.gov.uk</vt:lpwstr>
  </property>
  <property fmtid="{D5CDD505-2E9C-101B-9397-08002B2CF9AE}" pid="6" name="_AuthorEmailDisplayName">
    <vt:lpwstr>Grace Vickers</vt:lpwstr>
  </property>
  <property fmtid="{D5CDD505-2E9C-101B-9397-08002B2CF9AE}" pid="7" name="_PreviousAdHocReviewCycleID">
    <vt:i4>-1165849592</vt:i4>
  </property>
</Properties>
</file>