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2" y="12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3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2D505-7F86-42CD-9BEE-E4EF9CDD997B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DD69E-5F1C-4660-91E2-7CC9B0479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466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</a:t>
            </a:r>
            <a:r>
              <a:rPr lang="en-GB" baseline="0" dirty="0" smtClean="0"/>
              <a:t> remark from a </a:t>
            </a:r>
            <a:r>
              <a:rPr lang="en-GB" baseline="0" dirty="0" err="1" smtClean="0"/>
              <a:t>Headteacher</a:t>
            </a:r>
            <a:r>
              <a:rPr lang="en-GB" baseline="0" dirty="0" smtClean="0"/>
              <a:t> at this week’s Partnership Events summed up the challenges that the Working Group faces – “No one intends bureaucracy but there is a tendency towards bureaucracy.”</a:t>
            </a:r>
          </a:p>
          <a:p>
            <a:endParaRPr lang="en-GB" baseline="0" dirty="0" smtClean="0"/>
          </a:p>
          <a:p>
            <a:r>
              <a:rPr lang="en-GB" baseline="0" dirty="0" smtClean="0"/>
              <a:t>I’d like to briefly cover the work that the Group has undertaken to date and then discuss the actions for local authorities and learning communities.</a:t>
            </a:r>
          </a:p>
          <a:p>
            <a:endParaRPr lang="en-GB" baseline="0" dirty="0" smtClean="0"/>
          </a:p>
          <a:p>
            <a:r>
              <a:rPr lang="en-GB" dirty="0"/>
              <a:t>The Group’s membership included </a:t>
            </a:r>
            <a:r>
              <a:rPr lang="en-GB" dirty="0" err="1"/>
              <a:t>ADES</a:t>
            </a:r>
            <a:r>
              <a:rPr lang="en-GB" dirty="0"/>
              <a:t> and </a:t>
            </a:r>
            <a:r>
              <a:rPr lang="en-GB" dirty="0" err="1"/>
              <a:t>COSLA</a:t>
            </a:r>
            <a:r>
              <a:rPr lang="en-GB" dirty="0"/>
              <a:t>, teacher associations,  SQA, Education Scotland and National Parent Forum Scotland.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 Group’s work has taken three stages:</a:t>
            </a:r>
          </a:p>
          <a:p>
            <a:endParaRPr lang="en-GB" dirty="0"/>
          </a:p>
          <a:p>
            <a:r>
              <a:rPr lang="en-GB" baseline="0" dirty="0" smtClean="0"/>
              <a:t>- Agreeing</a:t>
            </a:r>
            <a:r>
              <a:rPr lang="en-GB" dirty="0" smtClean="0"/>
              <a:t> the report and recommendations </a:t>
            </a:r>
          </a:p>
          <a:p>
            <a:r>
              <a:rPr lang="en-GB" baseline="0" dirty="0" smtClean="0"/>
              <a:t>-Ensuring wide awareness</a:t>
            </a:r>
            <a:r>
              <a:rPr lang="en-GB" dirty="0" smtClean="0"/>
              <a:t> of the report amongst all those involved in education.</a:t>
            </a:r>
          </a:p>
          <a:p>
            <a:r>
              <a:rPr lang="en-GB" baseline="0" dirty="0" smtClean="0"/>
              <a:t>- Taking practical</a:t>
            </a:r>
            <a:r>
              <a:rPr lang="en-GB" dirty="0" smtClean="0"/>
              <a:t> action to deliver the recommendations</a:t>
            </a:r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DD69E-5F1C-4660-91E2-7CC9B047948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638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DD69E-5F1C-4660-91E2-7CC9B047948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198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smtClean="0"/>
              <a:t>The Group identified the main drivers of excessive bureaucracy and key messages and actions to tackle it.</a:t>
            </a:r>
          </a:p>
          <a:p>
            <a:endParaRPr lang="en-GB" dirty="0"/>
          </a:p>
          <a:p>
            <a:r>
              <a:rPr lang="en-GB" dirty="0" smtClean="0"/>
              <a:t>The Group were completely united in identifying the main drivers of excessive bureaucracy.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DD69E-5F1C-4660-91E2-7CC9B047948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540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Group were also united in the key messages and actions to tackle unnecessary  bureaucracy. 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DD69E-5F1C-4660-91E2-7CC9B047948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081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DD69E-5F1C-4660-91E2-7CC9B047948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546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DD69E-5F1C-4660-91E2-7CC9B047948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222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 I said, stage 1 was agreeing the report and recommendations .  Stage 2 was to ensure wide awareness of the report amongst all those involved in education.</a:t>
            </a:r>
          </a:p>
          <a:p>
            <a:endParaRPr lang="en-GB" dirty="0"/>
          </a:p>
          <a:p>
            <a:r>
              <a:rPr lang="en-GB" dirty="0" smtClean="0"/>
              <a:t>This </a:t>
            </a:r>
            <a:r>
              <a:rPr lang="en-GB" dirty="0" smtClean="0"/>
              <a:t>week we held the first two in the series of four partnership events involving  </a:t>
            </a:r>
            <a:r>
              <a:rPr lang="en-GB" dirty="0" err="1" smtClean="0"/>
              <a:t>ADES</a:t>
            </a:r>
            <a:r>
              <a:rPr lang="en-GB" dirty="0" smtClean="0"/>
              <a:t>, </a:t>
            </a:r>
            <a:r>
              <a:rPr lang="en-GB" dirty="0" err="1" smtClean="0"/>
              <a:t>AHDS</a:t>
            </a:r>
            <a:r>
              <a:rPr lang="en-GB" dirty="0" smtClean="0"/>
              <a:t>, Education Scotland and Scottish Government.  Two more will be held next week – Glasgow on 25 March and Dundee on 26 March.  Partnership events are also being held with the </a:t>
            </a:r>
            <a:r>
              <a:rPr lang="en-GB" dirty="0" err="1" smtClean="0"/>
              <a:t>EIS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Key themes emerging from these events so far are:</a:t>
            </a:r>
          </a:p>
          <a:p>
            <a:endParaRPr lang="en-GB" dirty="0"/>
          </a:p>
          <a:p>
            <a:r>
              <a:rPr lang="en-GB" dirty="0" smtClean="0"/>
              <a:t>The crucial role that leaders in schools and local authorities have as “gate keepers” particularly in ensuring that planning, monitoring and reporting is fit-for-purpose.</a:t>
            </a:r>
          </a:p>
          <a:p>
            <a:endParaRPr lang="en-GB" dirty="0"/>
          </a:p>
          <a:p>
            <a:r>
              <a:rPr lang="en-GB" dirty="0" smtClean="0"/>
              <a:t>Developing confidence in their staff and encouraging professional dialogue rather than reams of paperwork.</a:t>
            </a:r>
          </a:p>
          <a:p>
            <a:endParaRPr lang="en-GB" dirty="0"/>
          </a:p>
          <a:p>
            <a:r>
              <a:rPr lang="en-GB" dirty="0" smtClean="0"/>
              <a:t>Building on the strengths of learning communities  in sharing and simplifying planning processes.</a:t>
            </a:r>
          </a:p>
          <a:p>
            <a:endParaRPr lang="en-GB" dirty="0"/>
          </a:p>
          <a:p>
            <a:r>
              <a:rPr lang="en-GB" dirty="0" smtClean="0"/>
              <a:t>  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DD69E-5F1C-4660-91E2-7CC9B047948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15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Stage 3 is t</a:t>
            </a:r>
            <a:r>
              <a:rPr lang="en-GB" baseline="0" dirty="0" smtClean="0"/>
              <a:t>aking practical</a:t>
            </a:r>
            <a:r>
              <a:rPr lang="en-GB" dirty="0" smtClean="0"/>
              <a:t> action to deliver the recommendations.</a:t>
            </a:r>
            <a:endParaRPr lang="en-GB" baseline="0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DD69E-5F1C-4660-91E2-7CC9B047948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047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DD69E-5F1C-4660-91E2-7CC9B047948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925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DD69E-5F1C-4660-91E2-7CC9B047948E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222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9980-2A3D-4B09-BEC4-CBADE5569AFF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D8B-06EC-41F7-8C1E-C826BFB0FFF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9980-2A3D-4B09-BEC4-CBADE5569AFF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D8B-06EC-41F7-8C1E-C826BFB0FFF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9980-2A3D-4B09-BEC4-CBADE5569AFF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D8B-06EC-41F7-8C1E-C826BFB0FFF8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9980-2A3D-4B09-BEC4-CBADE5569AFF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D8B-06EC-41F7-8C1E-C826BFB0FFF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9980-2A3D-4B09-BEC4-CBADE5569AFF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D8B-06EC-41F7-8C1E-C826BFB0FFF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9980-2A3D-4B09-BEC4-CBADE5569AFF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D8B-06EC-41F7-8C1E-C826BFB0FFF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9980-2A3D-4B09-BEC4-CBADE5569AFF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D8B-06EC-41F7-8C1E-C826BFB0FFF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9980-2A3D-4B09-BEC4-CBADE5569AFF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D8B-06EC-41F7-8C1E-C826BFB0FFF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9980-2A3D-4B09-BEC4-CBADE5569AFF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D8B-06EC-41F7-8C1E-C826BFB0FFF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9980-2A3D-4B09-BEC4-CBADE5569AFF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D8B-06EC-41F7-8C1E-C826BFB0FFF8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9980-2A3D-4B09-BEC4-CBADE5569AFF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D8B-06EC-41F7-8C1E-C826BFB0FFF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BE59980-2A3D-4B09-BEC4-CBADE5569AFF}" type="datetimeFigureOut">
              <a:rPr lang="en-GB" smtClean="0"/>
              <a:t>21/03/2014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653FD8B-06EC-41F7-8C1E-C826BFB0FFF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70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195736" y="5733256"/>
            <a:ext cx="46908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Comic Sans MS" pitchFamily="66" charset="0"/>
              </a:rPr>
              <a:t>Presentation to </a:t>
            </a:r>
            <a:r>
              <a:rPr lang="en-GB" sz="2000" b="1" dirty="0" err="1">
                <a:solidFill>
                  <a:schemeClr val="bg1"/>
                </a:solidFill>
                <a:latin typeface="Comic Sans MS" pitchFamily="66" charset="0"/>
              </a:rPr>
              <a:t>ADES</a:t>
            </a:r>
            <a:r>
              <a:rPr lang="en-GB" sz="20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mic Sans MS" pitchFamily="66" charset="0"/>
              </a:rPr>
              <a:t>CAQ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en-GB" sz="2000" b="1" dirty="0">
                <a:solidFill>
                  <a:schemeClr val="bg1"/>
                </a:solidFill>
                <a:latin typeface="Comic Sans MS" pitchFamily="66" charset="0"/>
              </a:rPr>
              <a:t>21 March 2014</a:t>
            </a:r>
          </a:p>
        </p:txBody>
      </p:sp>
    </p:spTree>
    <p:extLst>
      <p:ext uri="{BB962C8B-B14F-4D97-AF65-F5344CB8AC3E}">
        <p14:creationId xmlns:p14="http://schemas.microsoft.com/office/powerpoint/2010/main" val="239489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How is your local authority taking forward the actions in the report for local authorities and Learning Communities?</a:t>
            </a:r>
          </a:p>
          <a:p>
            <a:pPr>
              <a:buFont typeface="Wingdings" pitchFamily="2" charset="2"/>
              <a:buChar char="§"/>
            </a:pPr>
            <a:endParaRPr lang="en-GB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Would there be benefit in local authorities undertaking collaborative work on these actions?  If so, how can this best be done?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latin typeface="Comic Sans MS" pitchFamily="66" charset="0"/>
              </a:rPr>
              <a:t>Discussion Questions</a:t>
            </a:r>
            <a:endParaRPr lang="en-GB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36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Over-detailed planning processes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Assessment, tracking and reporting systems not fit-for-purpose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Adopting rather than adapting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Unnecessary auditing and accountability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Lack of confidence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Unclear expectations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8328"/>
            <a:ext cx="8856984" cy="1252728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Main Drivers of Excessive Bureaucracy</a:t>
            </a:r>
            <a:endParaRPr lang="en-GB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34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Professional dialogue key to improving learning.  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Forward planning should be proportionate.  This is especially true for </a:t>
            </a:r>
            <a:r>
              <a:rPr lang="en-GB" dirty="0" err="1" smtClean="0">
                <a:latin typeface="Comic Sans MS" pitchFamily="66" charset="0"/>
              </a:rPr>
              <a:t>ICT</a:t>
            </a:r>
            <a:r>
              <a:rPr lang="en-GB" dirty="0" smtClean="0">
                <a:latin typeface="Comic Sans MS" pitchFamily="66" charset="0"/>
              </a:rPr>
              <a:t> planning and reporting systems.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 Assessment judgements should be based on evidence drawn mainly from day-to-day teaching and learning.</a:t>
            </a:r>
            <a:endParaRPr lang="en-GB" dirty="0">
              <a:latin typeface="Comic Sans MS" pitchFamily="66" charset="0"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Key Messages</a:t>
            </a:r>
            <a:endParaRPr lang="en-GB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72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Ensure that planning, monitoring and reporting systems are fit-for-purpose.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Avoid excessive planning based upon assessing, recording and reporting at the level of individual Experiences and Outcomes.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Take practical steps to improve school leadership skills and staff confidence.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Key Actions</a:t>
            </a:r>
            <a:endParaRPr lang="en-GB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92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Challenge unnecessary bureaucracy in education services and schools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Take practical steps to improve school leadership skills and staff confidence in planning for learning.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Audit and accountability arrangements focus only on the most </a:t>
            </a:r>
            <a:r>
              <a:rPr lang="en-GB" dirty="0" smtClean="0">
                <a:latin typeface="Comic Sans MS" pitchFamily="66" charset="0"/>
              </a:rPr>
              <a:t>valuable information </a:t>
            </a:r>
            <a:r>
              <a:rPr lang="en-GB" dirty="0" smtClean="0">
                <a:latin typeface="Comic Sans MS" pitchFamily="66" charset="0"/>
              </a:rPr>
              <a:t>to make the greatest improvement.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Regularly review the efficacy of </a:t>
            </a:r>
            <a:r>
              <a:rPr lang="en-GB" dirty="0" err="1" smtClean="0">
                <a:latin typeface="Comic Sans MS" pitchFamily="66" charset="0"/>
              </a:rPr>
              <a:t>ICT</a:t>
            </a:r>
            <a:r>
              <a:rPr lang="en-GB" dirty="0" smtClean="0">
                <a:latin typeface="Comic Sans MS" pitchFamily="66" charset="0"/>
              </a:rPr>
              <a:t> systems for planning and reporting. 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61648" cy="1468752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Comic Sans MS" pitchFamily="66" charset="0"/>
              </a:rPr>
              <a:t>Specific Actions for Local Authorities and Learning Communities</a:t>
            </a:r>
            <a:endParaRPr lang="en-GB" sz="36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1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Copies of report issued to primary and secondary schools and local authorities in January.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Senior Phase Leadership events in February and March.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Partnership events in March.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Progress since Publication of Report</a:t>
            </a:r>
            <a:endParaRPr lang="en-GB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73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Education Scotland is: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identifying examples of good practice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continuing to use its inspection teams to challenge unnecessary bureaucracy in schools.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commissioning research work on tackling the causes of bureaucracy.  Seeking nominations from local authorities to participate. 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>
                <a:latin typeface="Comic Sans MS" pitchFamily="66" charset="0"/>
              </a:rPr>
              <a:t>Progress since Publication of Report</a:t>
            </a:r>
            <a:endParaRPr lang="en-GB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4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SQA is:</a:t>
            </a:r>
          </a:p>
          <a:p>
            <a:pPr>
              <a:buFont typeface="Wingdings" pitchFamily="2" charset="2"/>
              <a:buChar char="§"/>
            </a:pPr>
            <a:r>
              <a:rPr lang="en-GB" dirty="0">
                <a:latin typeface="Comic Sans MS" pitchFamily="66" charset="0"/>
              </a:rPr>
              <a:t>w</a:t>
            </a:r>
            <a:r>
              <a:rPr lang="en-GB" dirty="0" smtClean="0">
                <a:latin typeface="Comic Sans MS" pitchFamily="66" charset="0"/>
              </a:rPr>
              <a:t>orking with local authorities and secondary schools to streamline verification procedures where appropriate.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reviewing its guidance </a:t>
            </a:r>
            <a:r>
              <a:rPr lang="en-GB" dirty="0">
                <a:latin typeface="Comic Sans MS" pitchFamily="66" charset="0"/>
              </a:rPr>
              <a:t>to highlight current advice and remove unnecessary and out-of-date material.</a:t>
            </a:r>
            <a:r>
              <a:rPr lang="en-GB" dirty="0" smtClean="0">
                <a:latin typeface="Comic Sans MS" pitchFamily="66" charset="0"/>
              </a:rPr>
              <a:t>    </a:t>
            </a: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>
                <a:latin typeface="Comic Sans MS" pitchFamily="66" charset="0"/>
              </a:rPr>
              <a:t>Progress since Publication of Report</a:t>
            </a:r>
            <a:endParaRPr lang="en-GB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20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Challenge unnecessary bureaucracy in education services and schools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Take practical steps to improve school leadership skills and staff confidence in planning for learning.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Audit and accountability arrangements focus only on the most </a:t>
            </a:r>
            <a:r>
              <a:rPr lang="en-GB" dirty="0" smtClean="0">
                <a:latin typeface="Comic Sans MS" pitchFamily="66" charset="0"/>
              </a:rPr>
              <a:t>valuable information </a:t>
            </a:r>
            <a:r>
              <a:rPr lang="en-GB" dirty="0" smtClean="0">
                <a:latin typeface="Comic Sans MS" pitchFamily="66" charset="0"/>
              </a:rPr>
              <a:t>to make the greatest improvement.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Regularly review the efficacy of </a:t>
            </a:r>
            <a:r>
              <a:rPr lang="en-GB" dirty="0" err="1" smtClean="0">
                <a:latin typeface="Comic Sans MS" pitchFamily="66" charset="0"/>
              </a:rPr>
              <a:t>ICT</a:t>
            </a:r>
            <a:r>
              <a:rPr lang="en-GB" dirty="0" smtClean="0">
                <a:latin typeface="Comic Sans MS" pitchFamily="66" charset="0"/>
              </a:rPr>
              <a:t> systems for planning and reporting. 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61648" cy="1468752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Comic Sans MS" pitchFamily="66" charset="0"/>
              </a:rPr>
              <a:t>Specific Actions for Local Authorities and Learning Communities</a:t>
            </a:r>
            <a:endParaRPr lang="en-GB" sz="36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01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209</TotalTime>
  <Words>741</Words>
  <Application>Microsoft Office PowerPoint</Application>
  <PresentationFormat>On-screen Show (4:3)</PresentationFormat>
  <Paragraphs>85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PowerPoint Presentation</vt:lpstr>
      <vt:lpstr>Main Drivers of Excessive Bureaucracy</vt:lpstr>
      <vt:lpstr>Key Messages</vt:lpstr>
      <vt:lpstr>Key Actions</vt:lpstr>
      <vt:lpstr>Specific Actions for Local Authorities and Learning Communities</vt:lpstr>
      <vt:lpstr>Progress since Publication of Report</vt:lpstr>
      <vt:lpstr>Progress since Publication of Report</vt:lpstr>
      <vt:lpstr>Progress since Publication of Report</vt:lpstr>
      <vt:lpstr>Specific Actions for Local Authorities and Learning Communities</vt:lpstr>
      <vt:lpstr>Discussion Questions</vt:lpstr>
    </vt:vector>
  </TitlesOfParts>
  <Company>Scottish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u002013</dc:creator>
  <cp:lastModifiedBy>u002013</cp:lastModifiedBy>
  <cp:revision>18</cp:revision>
  <dcterms:created xsi:type="dcterms:W3CDTF">2014-03-10T16:59:39Z</dcterms:created>
  <dcterms:modified xsi:type="dcterms:W3CDTF">2014-03-21T15:18:21Z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1312371861</vt:i4>
  </property>
  <property fmtid="{D5CDD505-2E9C-101B-9397-08002B2CF9AE}" pid="3" name="_NewReviewCycle">
    <vt:lpwstr/>
  </property>
  <property fmtid="{D5CDD505-2E9C-101B-9397-08002B2CF9AE}" pid="4" name="_EmailSubject">
    <vt:lpwstr>For HT blog</vt:lpwstr>
  </property>
  <property fmtid="{D5CDD505-2E9C-101B-9397-08002B2CF9AE}" pid="5" name="_AuthorEmail">
    <vt:lpwstr>Karen.Prophet@edinburgh.gov.uk</vt:lpwstr>
  </property>
  <property fmtid="{D5CDD505-2E9C-101B-9397-08002B2CF9AE}" pid="6" name="_AuthorEmailDisplayName">
    <vt:lpwstr>Karen Prophet</vt:lpwstr>
  </property>
</Properties>
</file>