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3"/>
  </p:notesMasterIdLst>
  <p:handoutMasterIdLst>
    <p:handoutMasterId r:id="rId34"/>
  </p:handoutMasterIdLst>
  <p:sldIdLst>
    <p:sldId id="353" r:id="rId2"/>
    <p:sldId id="354" r:id="rId3"/>
    <p:sldId id="336" r:id="rId4"/>
    <p:sldId id="356" r:id="rId5"/>
    <p:sldId id="357" r:id="rId6"/>
    <p:sldId id="358" r:id="rId7"/>
    <p:sldId id="360" r:id="rId8"/>
    <p:sldId id="361" r:id="rId9"/>
    <p:sldId id="355" r:id="rId10"/>
    <p:sldId id="382" r:id="rId11"/>
    <p:sldId id="383" r:id="rId12"/>
    <p:sldId id="384" r:id="rId13"/>
    <p:sldId id="386" r:id="rId14"/>
    <p:sldId id="364" r:id="rId15"/>
    <p:sldId id="365" r:id="rId16"/>
    <p:sldId id="366" r:id="rId17"/>
    <p:sldId id="367" r:id="rId18"/>
    <p:sldId id="368" r:id="rId19"/>
    <p:sldId id="369" r:id="rId20"/>
    <p:sldId id="370" r:id="rId21"/>
    <p:sldId id="371" r:id="rId22"/>
    <p:sldId id="372" r:id="rId23"/>
    <p:sldId id="374" r:id="rId24"/>
    <p:sldId id="391" r:id="rId25"/>
    <p:sldId id="387" r:id="rId26"/>
    <p:sldId id="388" r:id="rId27"/>
    <p:sldId id="389" r:id="rId28"/>
    <p:sldId id="375" r:id="rId29"/>
    <p:sldId id="392" r:id="rId30"/>
    <p:sldId id="390" r:id="rId31"/>
    <p:sldId id="381" r:id="rId32"/>
  </p:sldIdLst>
  <p:sldSz cx="9144000" cy="6858000" type="screen4x3"/>
  <p:notesSz cx="6805613" cy="99393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0016"/>
    <a:srgbClr val="DDDDDD"/>
    <a:srgbClr val="00FF00"/>
    <a:srgbClr val="E19933"/>
    <a:srgbClr val="006F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53" autoAdjust="0"/>
    <p:restoredTop sz="96410" autoAdjust="0"/>
  </p:normalViewPr>
  <p:slideViewPr>
    <p:cSldViewPr>
      <p:cViewPr varScale="1">
        <p:scale>
          <a:sx n="74" d="100"/>
          <a:sy n="74" d="100"/>
        </p:scale>
        <p:origin x="120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416" y="666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0E45520-83E3-42FB-9E93-892AFDE996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555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7288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353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94E86F1-E966-4B62-B879-064F101C29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5040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C16149-1268-4950-80E1-4AA5118A9D8A}" type="slidenum">
              <a:rPr lang="en-GB"/>
              <a:pPr/>
              <a:t>1</a:t>
            </a:fld>
            <a:endParaRPr lang="en-GB"/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920750" y="746125"/>
            <a:ext cx="4968875" cy="37258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/>
          </p:nvPr>
        </p:nvSpPr>
        <p:spPr>
          <a:xfrm>
            <a:off x="681038" y="4721225"/>
            <a:ext cx="5445125" cy="4565650"/>
          </a:xfrm>
          <a:noFill/>
          <a:ln/>
        </p:spPr>
        <p:txBody>
          <a:bodyPr wrap="none" anchor="ctr"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86460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C9C7A0-4C24-42A2-82FA-CC8D95CF0A9E}" type="slidenum">
              <a:rPr lang="en-GB"/>
              <a:pPr/>
              <a:t>10</a:t>
            </a:fld>
            <a:endParaRPr lang="en-GB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075620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C9C7A0-4C24-42A2-82FA-CC8D95CF0A9E}" type="slidenum">
              <a:rPr lang="en-GB"/>
              <a:pPr/>
              <a:t>11</a:t>
            </a:fld>
            <a:endParaRPr lang="en-GB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499023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C9C7A0-4C24-42A2-82FA-CC8D95CF0A9E}" type="slidenum">
              <a:rPr lang="en-GB"/>
              <a:pPr/>
              <a:t>12</a:t>
            </a:fld>
            <a:endParaRPr lang="en-GB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915655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C9C7A0-4C24-42A2-82FA-CC8D95CF0A9E}" type="slidenum">
              <a:rPr lang="en-GB"/>
              <a:pPr/>
              <a:t>13</a:t>
            </a:fld>
            <a:endParaRPr lang="en-GB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132226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C9C7A0-4C24-42A2-82FA-CC8D95CF0A9E}" type="slidenum">
              <a:rPr lang="en-GB"/>
              <a:pPr/>
              <a:t>24</a:t>
            </a:fld>
            <a:endParaRPr lang="en-GB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162564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C9C7A0-4C24-42A2-82FA-CC8D95CF0A9E}" type="slidenum">
              <a:rPr lang="en-GB"/>
              <a:pPr/>
              <a:t>25</a:t>
            </a:fld>
            <a:endParaRPr lang="en-GB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704657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C9C7A0-4C24-42A2-82FA-CC8D95CF0A9E}" type="slidenum">
              <a:rPr lang="en-GB"/>
              <a:pPr/>
              <a:t>28</a:t>
            </a:fld>
            <a:endParaRPr lang="en-GB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922145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C9C7A0-4C24-42A2-82FA-CC8D95CF0A9E}" type="slidenum">
              <a:rPr lang="en-GB"/>
              <a:pPr/>
              <a:t>29</a:t>
            </a:fld>
            <a:endParaRPr lang="en-GB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922145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C9C7A0-4C24-42A2-82FA-CC8D95CF0A9E}" type="slidenum">
              <a:rPr lang="en-GB"/>
              <a:pPr/>
              <a:t>30</a:t>
            </a:fld>
            <a:endParaRPr lang="en-GB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92214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C9C7A0-4C24-42A2-82FA-CC8D95CF0A9E}" type="slidenum">
              <a:rPr lang="en-GB"/>
              <a:pPr/>
              <a:t>2</a:t>
            </a:fld>
            <a:endParaRPr lang="en-GB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05964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C9C7A0-4C24-42A2-82FA-CC8D95CF0A9E}" type="slidenum">
              <a:rPr lang="en-GB"/>
              <a:pPr/>
              <a:t>3</a:t>
            </a:fld>
            <a:endParaRPr lang="en-GB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11368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C9C7A0-4C24-42A2-82FA-CC8D95CF0A9E}" type="slidenum">
              <a:rPr lang="en-GB"/>
              <a:pPr/>
              <a:t>4</a:t>
            </a:fld>
            <a:endParaRPr lang="en-GB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92542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C9C7A0-4C24-42A2-82FA-CC8D95CF0A9E}" type="slidenum">
              <a:rPr lang="en-GB"/>
              <a:pPr/>
              <a:t>5</a:t>
            </a:fld>
            <a:endParaRPr lang="en-GB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69429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C9C7A0-4C24-42A2-82FA-CC8D95CF0A9E}" type="slidenum">
              <a:rPr lang="en-GB"/>
              <a:pPr/>
              <a:t>6</a:t>
            </a:fld>
            <a:endParaRPr lang="en-GB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326235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C9C7A0-4C24-42A2-82FA-CC8D95CF0A9E}" type="slidenum">
              <a:rPr lang="en-GB"/>
              <a:pPr/>
              <a:t>7</a:t>
            </a:fld>
            <a:endParaRPr lang="en-GB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65020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C9C7A0-4C24-42A2-82FA-CC8D95CF0A9E}" type="slidenum">
              <a:rPr lang="en-GB"/>
              <a:pPr/>
              <a:t>8</a:t>
            </a:fld>
            <a:endParaRPr lang="en-GB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910844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C9C7A0-4C24-42A2-82FA-CC8D95CF0A9E}" type="slidenum">
              <a:rPr lang="en-GB"/>
              <a:pPr/>
              <a:t>9</a:t>
            </a:fld>
            <a:endParaRPr lang="en-GB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6002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  <a:p>
            <a:pPr>
              <a:defRPr/>
            </a:pPr>
            <a:endParaRPr lang="en-GB"/>
          </a:p>
          <a:p>
            <a:pPr>
              <a:defRPr/>
            </a:pPr>
            <a:fld id="{1BF859AA-6AAA-417C-B245-BC1B69FC62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  <a:p>
            <a:pPr>
              <a:defRPr/>
            </a:pPr>
            <a:endParaRPr lang="en-GB"/>
          </a:p>
          <a:p>
            <a:pPr>
              <a:defRPr/>
            </a:pPr>
            <a:fld id="{EFA806AD-8444-4B73-B536-60FF26C7AD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62713" y="765175"/>
            <a:ext cx="1997075" cy="5102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765175"/>
            <a:ext cx="5842000" cy="5102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  <a:p>
            <a:pPr>
              <a:defRPr/>
            </a:pPr>
            <a:endParaRPr lang="en-GB"/>
          </a:p>
          <a:p>
            <a:pPr>
              <a:defRPr/>
            </a:pPr>
            <a:fld id="{9FD1C53E-BE90-49B5-A2DE-5222311632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7931150" cy="1081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68313" y="1557338"/>
            <a:ext cx="7991475" cy="4310062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  <a:p>
            <a:pPr>
              <a:defRPr/>
            </a:pPr>
            <a:endParaRPr lang="en-GB"/>
          </a:p>
          <a:p>
            <a:pPr>
              <a:defRPr/>
            </a:pPr>
            <a:fld id="{7A77BD2F-E22F-4285-A488-4F77A3788F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  <a:p>
            <a:pPr>
              <a:defRPr/>
            </a:pPr>
            <a:endParaRPr lang="en-GB"/>
          </a:p>
          <a:p>
            <a:pPr>
              <a:defRPr/>
            </a:pPr>
            <a:fld id="{563A5036-CFDD-4A14-9003-3BC7B1A138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  <a:p>
            <a:pPr>
              <a:defRPr/>
            </a:pPr>
            <a:endParaRPr lang="en-GB"/>
          </a:p>
          <a:p>
            <a:pPr>
              <a:defRPr/>
            </a:pPr>
            <a:fld id="{04288D67-DDA1-4408-BE1D-BDF85684A6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3919537" cy="4310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0250" y="1557338"/>
            <a:ext cx="3919538" cy="4310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  <a:p>
            <a:pPr>
              <a:defRPr/>
            </a:pPr>
            <a:endParaRPr lang="en-GB"/>
          </a:p>
          <a:p>
            <a:pPr>
              <a:defRPr/>
            </a:pPr>
            <a:fld id="{F3993AE4-22EE-4AA9-85F0-DD377CDAFB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  <a:p>
            <a:pPr>
              <a:defRPr/>
            </a:pPr>
            <a:endParaRPr lang="en-GB"/>
          </a:p>
          <a:p>
            <a:pPr>
              <a:defRPr/>
            </a:pPr>
            <a:fld id="{2C228106-93E4-4A8F-871E-AC4C4D9582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  <a:p>
            <a:pPr>
              <a:defRPr/>
            </a:pPr>
            <a:endParaRPr lang="en-GB"/>
          </a:p>
          <a:p>
            <a:pPr>
              <a:defRPr/>
            </a:pPr>
            <a:fld id="{64B8954B-1F5C-4294-BFD8-AF004154AD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  <a:p>
            <a:pPr>
              <a:defRPr/>
            </a:pPr>
            <a:endParaRPr lang="en-GB"/>
          </a:p>
          <a:p>
            <a:pPr>
              <a:defRPr/>
            </a:pPr>
            <a:fld id="{800D72E7-D1E3-4474-B451-32327A5573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  <a:p>
            <a:pPr>
              <a:defRPr/>
            </a:pPr>
            <a:endParaRPr lang="en-GB"/>
          </a:p>
          <a:p>
            <a:pPr>
              <a:defRPr/>
            </a:pPr>
            <a:fld id="{F1736AE2-42CD-4C6C-B6B4-102FED494D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</a:p>
          <a:p>
            <a:pPr>
              <a:defRPr/>
            </a:pPr>
            <a:endParaRPr lang="en-GB"/>
          </a:p>
          <a:p>
            <a:pPr>
              <a:defRPr/>
            </a:pPr>
            <a:fld id="{6B181833-F4C5-4306-AF93-E3999E56C6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5175"/>
            <a:ext cx="793115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Quality Development</a:t>
            </a:r>
            <a:br>
              <a:rPr lang="en-GB" smtClean="0"/>
            </a:br>
            <a:r>
              <a:rPr lang="en-GB" smtClean="0"/>
              <a:t>CPD 22 Feb 2010</a:t>
            </a:r>
            <a:br>
              <a:rPr lang="en-GB" smtClean="0"/>
            </a:b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7991475" cy="431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  <a:p>
            <a:pPr lvl="0"/>
            <a:endParaRPr lang="en-GB" smtClean="0"/>
          </a:p>
          <a:p>
            <a:pPr lvl="0"/>
            <a:r>
              <a:rPr lang="en-GB" smtClean="0"/>
              <a:t>1.30 – 2.00pm		Business Items</a:t>
            </a:r>
          </a:p>
          <a:p>
            <a:pPr lvl="0"/>
            <a:r>
              <a:rPr lang="en-GB" smtClean="0"/>
              <a:t>2.00 – 3.00pm		Purpose of Service</a:t>
            </a:r>
          </a:p>
          <a:p>
            <a:pPr lvl="0"/>
            <a:r>
              <a:rPr lang="en-GB" smtClean="0"/>
              <a:t>3.00 – 4.00pm		SWOT Analysis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092825"/>
            <a:ext cx="339407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GB"/>
              <a:t> </a:t>
            </a:r>
          </a:p>
          <a:p>
            <a:pPr>
              <a:defRPr/>
            </a:pPr>
            <a:endParaRPr lang="en-GB"/>
          </a:p>
          <a:p>
            <a:pPr>
              <a:defRPr/>
            </a:pPr>
            <a:fld id="{E12F35B8-1542-40B5-8226-BCC810ABF1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943600" y="6010275"/>
            <a:ext cx="25781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8" name="Text Box 8"/>
          <p:cNvSpPr txBox="1">
            <a:spLocks noChangeArrowheads="1"/>
          </p:cNvSpPr>
          <p:nvPr userDrawn="1"/>
        </p:nvSpPr>
        <p:spPr bwMode="auto">
          <a:xfrm>
            <a:off x="1547813" y="3206750"/>
            <a:ext cx="6192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1002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1002B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1002B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1002B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1002B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C1002B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C1002B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C1002B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C1002B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1002B"/>
        </a:buClr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1002B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1002B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1002B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1002B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1002B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1002B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1002B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1002B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GB"/>
              <a:t> </a:t>
            </a:r>
          </a:p>
          <a:p>
            <a:endParaRPr lang="en-GB"/>
          </a:p>
          <a:p>
            <a:fld id="{C96DE923-5D69-4040-9816-1E1123AA26EB}" type="slidenum">
              <a:rPr lang="en-GB"/>
              <a:pPr/>
              <a:t>1</a:t>
            </a:fld>
            <a:endParaRPr lang="en-GB"/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4643438" y="188913"/>
            <a:ext cx="4500562" cy="2663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3200" dirty="0">
              <a:solidFill>
                <a:schemeClr val="tx2"/>
              </a:solidFill>
            </a:endParaRPr>
          </a:p>
          <a:p>
            <a:pPr algn="ct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3200" dirty="0">
              <a:solidFill>
                <a:schemeClr val="tx2"/>
              </a:solidFill>
            </a:endParaRPr>
          </a:p>
          <a:p>
            <a:pPr algn="ct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 err="1" smtClean="0">
                <a:solidFill>
                  <a:schemeClr val="tx2"/>
                </a:solidFill>
              </a:rPr>
              <a:t>CfE</a:t>
            </a:r>
            <a:r>
              <a:rPr lang="en-GB" sz="3200" dirty="0" smtClean="0">
                <a:solidFill>
                  <a:schemeClr val="tx2"/>
                </a:solidFill>
              </a:rPr>
              <a:t> Secondary Head</a:t>
            </a:r>
          </a:p>
          <a:p>
            <a:pPr algn="ct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 smtClean="0">
                <a:solidFill>
                  <a:schemeClr val="tx2"/>
                </a:solidFill>
              </a:rPr>
              <a:t>Teachers’ Meeting</a:t>
            </a:r>
            <a:endParaRPr lang="en-GB" sz="3200" dirty="0">
              <a:solidFill>
                <a:schemeClr val="tx2"/>
              </a:solidFill>
            </a:endParaRPr>
          </a:p>
          <a:p>
            <a:pPr algn="ct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>
                <a:solidFill>
                  <a:schemeClr val="tx2"/>
                </a:solidFill>
              </a:rPr>
              <a:t> </a:t>
            </a:r>
            <a:endParaRPr lang="en-GB" sz="3200" b="1" dirty="0">
              <a:solidFill>
                <a:srgbClr val="993366"/>
              </a:solidFill>
            </a:endParaRPr>
          </a:p>
          <a:p>
            <a:pPr algn="ct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 dirty="0">
              <a:solidFill>
                <a:srgbClr val="993366"/>
              </a:solidFill>
            </a:endParaRPr>
          </a:p>
          <a:p>
            <a:pPr algn="ct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b="1" dirty="0">
              <a:solidFill>
                <a:srgbClr val="993366"/>
              </a:solidFill>
            </a:endParaRP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4787900" y="3141663"/>
            <a:ext cx="4356100" cy="2592387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defTabSz="449263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>
              <a:solidFill>
                <a:srgbClr val="993366"/>
              </a:solidFill>
            </a:endParaRPr>
          </a:p>
          <a:p>
            <a:pPr algn="ct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/>
              <a:t>Wednesday 7</a:t>
            </a:r>
            <a:r>
              <a:rPr lang="en-GB" sz="1800" baseline="30000" dirty="0" smtClean="0"/>
              <a:t>th</a:t>
            </a:r>
            <a:r>
              <a:rPr lang="en-GB" sz="1800" dirty="0" smtClean="0"/>
              <a:t> May 2014</a:t>
            </a:r>
            <a:endParaRPr lang="en-GB" sz="1800" dirty="0"/>
          </a:p>
          <a:p>
            <a:pPr algn="ct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dirty="0"/>
          </a:p>
          <a:p>
            <a:pPr algn="ct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dirty="0"/>
          </a:p>
        </p:txBody>
      </p:sp>
      <p:pic>
        <p:nvPicPr>
          <p:cNvPr id="205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395536" y="-171400"/>
            <a:ext cx="8496944" cy="1081088"/>
          </a:xfrm>
        </p:spPr>
        <p:txBody>
          <a:bodyPr/>
          <a:lstStyle/>
          <a:p>
            <a:pPr eaLnBrk="1" hangingPunct="1"/>
            <a:r>
              <a:rPr lang="en-GB" sz="2800" dirty="0" smtClean="0"/>
              <a:t>Quality and Curriculum Update</a:t>
            </a:r>
          </a:p>
        </p:txBody>
      </p:sp>
      <p:sp>
        <p:nvSpPr>
          <p:cNvPr id="3076" name="Rectangle 5"/>
          <p:cNvSpPr>
            <a:spLocks noGrp="1" noChangeArrowheads="1"/>
          </p:cNvSpPr>
          <p:nvPr>
            <p:ph idx="1"/>
          </p:nvPr>
        </p:nvSpPr>
        <p:spPr>
          <a:xfrm>
            <a:off x="539552" y="620688"/>
            <a:ext cx="7991475" cy="4310062"/>
          </a:xfrm>
        </p:spPr>
        <p:txBody>
          <a:bodyPr/>
          <a:lstStyle/>
          <a:p>
            <a:pPr marL="3048000" indent="-3048000" eaLnBrk="1" hangingPunct="1"/>
            <a:endParaRPr lang="en-GB" sz="2000" dirty="0" smtClean="0"/>
          </a:p>
          <a:p>
            <a:pPr marL="3048000" indent="-3048000" eaLnBrk="1" hangingPunct="1"/>
            <a:r>
              <a:rPr lang="en-GB" sz="2000" dirty="0" smtClean="0"/>
              <a:t>SQA: Verification Round 3 and final presentation checks </a:t>
            </a:r>
          </a:p>
          <a:p>
            <a:pPr marL="3048000" indent="-3048000" eaLnBrk="1" hangingPunct="1"/>
            <a:endParaRPr lang="en-GB" sz="2000" dirty="0" smtClean="0"/>
          </a:p>
          <a:p>
            <a:pPr marL="3048000" indent="-3048000" eaLnBrk="1" hangingPunct="1"/>
            <a:r>
              <a:rPr lang="en-GB" sz="2000" dirty="0" smtClean="0"/>
              <a:t>Implementing the new Higher</a:t>
            </a:r>
          </a:p>
          <a:p>
            <a:pPr marL="3048000" indent="-3048000" eaLnBrk="1" hangingPunct="1"/>
            <a:endParaRPr lang="en-GB" sz="2000" dirty="0" smtClean="0"/>
          </a:p>
          <a:p>
            <a:pPr marL="3048000" indent="-3048000" eaLnBrk="1" hangingPunct="1"/>
            <a:r>
              <a:rPr lang="en-GB" sz="2000" dirty="0" smtClean="0"/>
              <a:t>5.1 Returns update and Senior Phase Update</a:t>
            </a:r>
          </a:p>
          <a:p>
            <a:pPr marL="3048000" indent="-3048000" eaLnBrk="1" hangingPunct="1"/>
            <a:endParaRPr lang="en-GB" sz="2000" dirty="0" smtClean="0"/>
          </a:p>
          <a:p>
            <a:pPr marL="3048000" indent="-3048000" eaLnBrk="1" hangingPunct="1"/>
            <a:r>
              <a:rPr lang="en-GB" sz="2000" dirty="0" smtClean="0"/>
              <a:t>Tracking and monitoring update</a:t>
            </a:r>
          </a:p>
          <a:p>
            <a:pPr marL="3048000" indent="-3048000" eaLnBrk="1" hangingPunct="1"/>
            <a:endParaRPr lang="en-GB" sz="2000" dirty="0" smtClean="0"/>
          </a:p>
          <a:p>
            <a:pPr marL="3048000" indent="-3048000" eaLnBrk="1" hangingPunct="1"/>
            <a:r>
              <a:rPr lang="en-GB" sz="2000" dirty="0" smtClean="0"/>
              <a:t>Education Scotland – Key messages</a:t>
            </a:r>
          </a:p>
          <a:p>
            <a:pPr marL="3048000" indent="-3048000" eaLnBrk="1" hangingPunct="1"/>
            <a:endParaRPr lang="en-GB" sz="2000" dirty="0" smtClean="0"/>
          </a:p>
          <a:p>
            <a:pPr marL="3048000" indent="-3048000" eaLnBrk="1" hangingPunct="1"/>
            <a:r>
              <a:rPr lang="en-GB" sz="2000" dirty="0" smtClean="0"/>
              <a:t>Key dates for 2014-15 including 1.1 Improvements in Performance </a:t>
            </a:r>
          </a:p>
          <a:p>
            <a:pPr marL="3048000" indent="-3048000" eaLnBrk="1" hangingPunct="1"/>
            <a:r>
              <a:rPr lang="en-GB" sz="2000" dirty="0" smtClean="0"/>
              <a:t>Report</a:t>
            </a:r>
          </a:p>
          <a:p>
            <a:pPr marL="3048000" indent="-3048000" eaLnBrk="1" hangingPunct="1"/>
            <a:endParaRPr lang="en-GB" sz="1600" dirty="0" smtClean="0"/>
          </a:p>
          <a:p>
            <a:pPr marL="3048000" indent="-3048000" eaLnBrk="1" hangingPunct="1"/>
            <a:r>
              <a:rPr lang="en-GB" sz="2000" dirty="0" smtClean="0"/>
              <a:t>Exam Leave: Sharing good practice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 dirty="0"/>
              <a:t> </a:t>
            </a:r>
          </a:p>
          <a:p>
            <a:endParaRPr lang="en-GB" dirty="0"/>
          </a:p>
          <a:p>
            <a:fld id="{C10E334D-9A99-4F80-913F-5E3974EFE8A2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3101" name="Text Box 35"/>
          <p:cNvSpPr txBox="1">
            <a:spLocks noChangeArrowheads="1"/>
          </p:cNvSpPr>
          <p:nvPr/>
        </p:nvSpPr>
        <p:spPr bwMode="auto">
          <a:xfrm>
            <a:off x="2627313" y="5013325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539552" y="-2872277"/>
            <a:ext cx="184731" cy="6848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395536" y="1772816"/>
            <a:ext cx="8496944" cy="1081088"/>
          </a:xfrm>
        </p:spPr>
        <p:txBody>
          <a:bodyPr/>
          <a:lstStyle/>
          <a:p>
            <a:pPr eaLnBrk="1" hangingPunct="1"/>
            <a:r>
              <a:rPr lang="en-GB" sz="2800" dirty="0" smtClean="0"/>
              <a:t>SQA: </a:t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Verification Round 3 and final presentation checks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 dirty="0"/>
              <a:t> </a:t>
            </a:r>
          </a:p>
          <a:p>
            <a:endParaRPr lang="en-GB" dirty="0"/>
          </a:p>
          <a:p>
            <a:fld id="{C10E334D-9A99-4F80-913F-5E3974EFE8A2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3101" name="Text Box 35"/>
          <p:cNvSpPr txBox="1">
            <a:spLocks noChangeArrowheads="1"/>
          </p:cNvSpPr>
          <p:nvPr/>
        </p:nvSpPr>
        <p:spPr bwMode="auto">
          <a:xfrm>
            <a:off x="2627313" y="5013325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539552" y="-2872277"/>
            <a:ext cx="184731" cy="6848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1628800"/>
            <a:ext cx="8496944" cy="1081088"/>
          </a:xfrm>
        </p:spPr>
        <p:txBody>
          <a:bodyPr/>
          <a:lstStyle/>
          <a:p>
            <a:pPr eaLnBrk="1" hangingPunct="1"/>
            <a:r>
              <a:rPr lang="en-GB" sz="2800" dirty="0" smtClean="0"/>
              <a:t>Implementing the new Higher</a:t>
            </a:r>
            <a:br>
              <a:rPr lang="en-GB" sz="2800" dirty="0" smtClean="0"/>
            </a:br>
            <a:endParaRPr lang="en-GB" sz="2800" dirty="0" smtClean="0"/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 dirty="0"/>
              <a:t> </a:t>
            </a:r>
          </a:p>
          <a:p>
            <a:endParaRPr lang="en-GB" dirty="0"/>
          </a:p>
          <a:p>
            <a:fld id="{C10E334D-9A99-4F80-913F-5E3974EFE8A2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3101" name="Text Box 35"/>
          <p:cNvSpPr txBox="1">
            <a:spLocks noChangeArrowheads="1"/>
          </p:cNvSpPr>
          <p:nvPr/>
        </p:nvSpPr>
        <p:spPr bwMode="auto">
          <a:xfrm>
            <a:off x="2627313" y="5013325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539552" y="-2872277"/>
            <a:ext cx="184731" cy="6848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395536" y="1772816"/>
            <a:ext cx="8496944" cy="1081088"/>
          </a:xfrm>
        </p:spPr>
        <p:txBody>
          <a:bodyPr/>
          <a:lstStyle/>
          <a:p>
            <a:pPr eaLnBrk="1" hangingPunct="1"/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5.1 Returns update</a:t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Handout and presentation of key findings </a:t>
            </a:r>
            <a:br>
              <a:rPr lang="en-GB" sz="2800" dirty="0" smtClean="0"/>
            </a:br>
            <a:r>
              <a:rPr lang="en-GB" sz="2800" dirty="0" smtClean="0"/>
              <a:t>from Education Scotland</a:t>
            </a:r>
            <a:br>
              <a:rPr lang="en-GB" sz="2800" dirty="0" smtClean="0"/>
            </a:br>
            <a:endParaRPr lang="en-GB" sz="2800" dirty="0" smtClean="0"/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 dirty="0"/>
              <a:t> </a:t>
            </a:r>
          </a:p>
          <a:p>
            <a:endParaRPr lang="en-GB" dirty="0"/>
          </a:p>
          <a:p>
            <a:fld id="{C10E334D-9A99-4F80-913F-5E3974EFE8A2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3101" name="Text Box 35"/>
          <p:cNvSpPr txBox="1">
            <a:spLocks noChangeArrowheads="1"/>
          </p:cNvSpPr>
          <p:nvPr/>
        </p:nvSpPr>
        <p:spPr bwMode="auto">
          <a:xfrm>
            <a:off x="2627313" y="5013325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539552" y="-2872277"/>
            <a:ext cx="184731" cy="6848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/>
          </p:cNvSpPr>
          <p:nvPr/>
        </p:nvSpPr>
        <p:spPr bwMode="auto">
          <a:xfrm>
            <a:off x="1979712" y="5373216"/>
            <a:ext cx="5168900" cy="44926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45719" tIns="45719" rIns="45719" bIns="45719"/>
          <a:lstStyle/>
          <a:p>
            <a:pPr algn="ctr">
              <a:spcBef>
                <a:spcPts val="1500"/>
              </a:spcBef>
            </a:pPr>
            <a:r>
              <a:rPr lang="en-US" sz="2500" b="1" dirty="0">
                <a:solidFill>
                  <a:srgbClr val="B2D235"/>
                </a:solidFill>
              </a:rPr>
              <a:t>www.educationscotland.gov.uk</a:t>
            </a:r>
            <a:endParaRPr lang="en-US" dirty="0"/>
          </a:p>
        </p:txBody>
      </p:sp>
      <p:pic>
        <p:nvPicPr>
          <p:cNvPr id="3074" name="Picture 2" descr="Education Scotland RGB ta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260350"/>
            <a:ext cx="4679950" cy="2386013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 type="none" w="med" len="med"/>
            <a:tailEnd type="none" w="med" len="med"/>
          </a:ln>
          <a:effectLst/>
        </p:spPr>
      </p:pic>
      <p:sp>
        <p:nvSpPr>
          <p:cNvPr id="3075" name="AutoShape 3"/>
          <p:cNvSpPr>
            <a:spLocks/>
          </p:cNvSpPr>
          <p:nvPr/>
        </p:nvSpPr>
        <p:spPr bwMode="auto">
          <a:xfrm>
            <a:off x="611560" y="3284984"/>
            <a:ext cx="7704138" cy="2184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45719" tIns="45719" rIns="45719" bIns="45719"/>
          <a:lstStyle/>
          <a:p>
            <a:pPr algn="ctr">
              <a:spcBef>
                <a:spcPts val="1600"/>
              </a:spcBef>
            </a:pPr>
            <a:r>
              <a:rPr lang="en-US" sz="3200" b="1" dirty="0" smtClean="0">
                <a:solidFill>
                  <a:srgbClr val="009BAA"/>
                </a:solidFill>
              </a:rPr>
              <a:t>HMIe Inspection Findings</a:t>
            </a:r>
            <a:endParaRPr lang="en-US" sz="3200" b="1" dirty="0">
              <a:solidFill>
                <a:srgbClr val="009BAA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3648" y="4221088"/>
            <a:ext cx="67687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1600"/>
              </a:spcBef>
            </a:pPr>
            <a:r>
              <a:rPr lang="en-US" sz="2800" b="1" dirty="0" smtClean="0">
                <a:solidFill>
                  <a:srgbClr val="009BAA"/>
                </a:solidFill>
              </a:rPr>
              <a:t>Curriculum Expectations 2013-14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1"/>
          <p:cNvSpPr>
            <a:spLocks/>
          </p:cNvSpPr>
          <p:nvPr/>
        </p:nvSpPr>
        <p:spPr bwMode="auto">
          <a:xfrm>
            <a:off x="251520" y="6237312"/>
            <a:ext cx="5168900" cy="44926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45719" tIns="45719" rIns="45719" bIns="45719"/>
          <a:lstStyle/>
          <a:p>
            <a:pPr algn="ctr">
              <a:spcBef>
                <a:spcPts val="1500"/>
              </a:spcBef>
            </a:pPr>
            <a:r>
              <a:rPr lang="en-US" sz="2500" b="1" dirty="0">
                <a:solidFill>
                  <a:srgbClr val="B2D235"/>
                </a:solidFill>
              </a:rPr>
              <a:t>www.educationscotland.gov.uk</a:t>
            </a:r>
            <a:endParaRPr lang="en-US" dirty="0"/>
          </a:p>
        </p:txBody>
      </p:sp>
      <p:sp>
        <p:nvSpPr>
          <p:cNvPr id="5122" name="AutoShape 2"/>
          <p:cNvSpPr>
            <a:spLocks/>
          </p:cNvSpPr>
          <p:nvPr/>
        </p:nvSpPr>
        <p:spPr bwMode="auto">
          <a:xfrm>
            <a:off x="395536" y="474663"/>
            <a:ext cx="8488114" cy="580231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45719" tIns="45719" rIns="45719" bIns="45719"/>
          <a:lstStyle/>
          <a:p>
            <a:pPr>
              <a:spcBef>
                <a:spcPts val="1400"/>
              </a:spcBef>
            </a:pPr>
            <a:r>
              <a:rPr lang="en-US" b="1" u="sng" dirty="0">
                <a:solidFill>
                  <a:srgbClr val="404040"/>
                </a:solidFill>
              </a:rPr>
              <a:t>Theme 1 Rationale and Design of the </a:t>
            </a:r>
            <a:r>
              <a:rPr lang="en-US" b="1" u="sng" dirty="0" smtClean="0">
                <a:solidFill>
                  <a:srgbClr val="404040"/>
                </a:solidFill>
              </a:rPr>
              <a:t>Curriculum</a:t>
            </a:r>
          </a:p>
          <a:p>
            <a:pPr>
              <a:spcBef>
                <a:spcPts val="1400"/>
              </a:spcBef>
            </a:pPr>
            <a:endParaRPr lang="en-US" dirty="0" smtClean="0">
              <a:solidFill>
                <a:srgbClr val="404040"/>
              </a:solidFill>
            </a:endParaRPr>
          </a:p>
          <a:p>
            <a:pPr>
              <a:spcBef>
                <a:spcPts val="1400"/>
              </a:spcBef>
            </a:pPr>
            <a:r>
              <a:rPr lang="en-US" dirty="0" smtClean="0">
                <a:solidFill>
                  <a:srgbClr val="404040"/>
                </a:solidFill>
              </a:rPr>
              <a:t>Staff </a:t>
            </a:r>
            <a:r>
              <a:rPr lang="en-US" dirty="0">
                <a:solidFill>
                  <a:srgbClr val="404040"/>
                </a:solidFill>
              </a:rPr>
              <a:t>are working with </a:t>
            </a:r>
            <a:r>
              <a:rPr lang="en-US" b="1" u="sng" dirty="0">
                <a:solidFill>
                  <a:srgbClr val="404040"/>
                </a:solidFill>
              </a:rPr>
              <a:t>increasing confidence with the experiences and outcomes </a:t>
            </a:r>
            <a:r>
              <a:rPr lang="en-US" dirty="0">
                <a:solidFill>
                  <a:srgbClr val="404040"/>
                </a:solidFill>
              </a:rPr>
              <a:t>and know how to use these in taking a coherent approach to learning, teaching and assessment.</a:t>
            </a:r>
            <a:r>
              <a:rPr lang="en-US" b="1" dirty="0">
                <a:solidFill>
                  <a:srgbClr val="404040"/>
                </a:solidFill>
              </a:rPr>
              <a:t>(2011) </a:t>
            </a:r>
            <a:endParaRPr lang="en-US" b="1" dirty="0" smtClean="0">
              <a:solidFill>
                <a:srgbClr val="404040"/>
              </a:solidFill>
            </a:endParaRPr>
          </a:p>
          <a:p>
            <a:pPr>
              <a:spcBef>
                <a:spcPts val="140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Focus </a:t>
            </a:r>
            <a:r>
              <a:rPr lang="en-US" b="1" dirty="0">
                <a:solidFill>
                  <a:srgbClr val="FF0000"/>
                </a:solidFill>
              </a:rPr>
              <a:t>continues to be on quality of curriculum as experienced by learners.(2012) </a:t>
            </a:r>
            <a:endParaRPr lang="en-US" dirty="0" smtClean="0">
              <a:solidFill>
                <a:srgbClr val="7030A0"/>
              </a:solidFill>
            </a:endParaRPr>
          </a:p>
          <a:p>
            <a:pPr>
              <a:spcBef>
                <a:spcPts val="1400"/>
              </a:spcBef>
            </a:pPr>
            <a:r>
              <a:rPr lang="en-US" dirty="0" smtClean="0">
                <a:solidFill>
                  <a:srgbClr val="7030A0"/>
                </a:solidFill>
              </a:rPr>
              <a:t>Curriculum </a:t>
            </a:r>
            <a:r>
              <a:rPr lang="en-US" dirty="0">
                <a:solidFill>
                  <a:srgbClr val="7030A0"/>
                </a:solidFill>
              </a:rPr>
              <a:t>designed to </a:t>
            </a:r>
            <a:r>
              <a:rPr lang="en-US" b="1" dirty="0">
                <a:solidFill>
                  <a:srgbClr val="7030A0"/>
                </a:solidFill>
              </a:rPr>
              <a:t>raise standards </a:t>
            </a:r>
            <a:r>
              <a:rPr lang="en-US" dirty="0">
                <a:solidFill>
                  <a:srgbClr val="7030A0"/>
                </a:solidFill>
              </a:rPr>
              <a:t>of attainment, advance equality of opportunity reduce disadvantage</a:t>
            </a:r>
            <a:r>
              <a:rPr lang="en-US" dirty="0">
                <a:solidFill>
                  <a:srgbClr val="404040"/>
                </a:solidFill>
              </a:rPr>
              <a:t>.</a:t>
            </a:r>
            <a:r>
              <a:rPr lang="en-US" b="1" dirty="0">
                <a:solidFill>
                  <a:srgbClr val="404040"/>
                </a:solidFill>
              </a:rPr>
              <a:t>(2013</a:t>
            </a:r>
            <a:r>
              <a:rPr lang="en-US" b="1" dirty="0" smtClean="0">
                <a:solidFill>
                  <a:srgbClr val="404040"/>
                </a:solidFill>
              </a:rPr>
              <a:t>)</a:t>
            </a:r>
          </a:p>
          <a:p>
            <a:pPr>
              <a:spcBef>
                <a:spcPts val="1400"/>
              </a:spcBef>
            </a:pPr>
            <a:r>
              <a:rPr lang="en-US" b="1" dirty="0" smtClean="0">
                <a:solidFill>
                  <a:srgbClr val="404040"/>
                </a:solidFill>
              </a:rPr>
              <a:t>Clear </a:t>
            </a:r>
            <a:r>
              <a:rPr lang="en-US" b="1" dirty="0">
                <a:solidFill>
                  <a:srgbClr val="404040"/>
                </a:solidFill>
              </a:rPr>
              <a:t>v</a:t>
            </a:r>
            <a:r>
              <a:rPr lang="en-US" b="1" dirty="0" smtClean="0">
                <a:solidFill>
                  <a:srgbClr val="404040"/>
                </a:solidFill>
              </a:rPr>
              <a:t>ision </a:t>
            </a:r>
            <a:r>
              <a:rPr lang="en-US" b="1" dirty="0">
                <a:solidFill>
                  <a:srgbClr val="404040"/>
                </a:solidFill>
              </a:rPr>
              <a:t>and rationale taking account of entitlements.(2011) </a:t>
            </a:r>
          </a:p>
          <a:p>
            <a:pPr>
              <a:spcBef>
                <a:spcPts val="1400"/>
              </a:spcBef>
            </a:pPr>
            <a:r>
              <a:rPr lang="en-US" dirty="0">
                <a:solidFill>
                  <a:srgbClr val="7030A0"/>
                </a:solidFill>
              </a:rPr>
              <a:t>and develops </a:t>
            </a:r>
            <a:r>
              <a:rPr lang="en-US" b="1" dirty="0">
                <a:solidFill>
                  <a:srgbClr val="7030A0"/>
                </a:solidFill>
              </a:rPr>
              <a:t>skills and attributes </a:t>
            </a:r>
            <a:r>
              <a:rPr lang="en-US" dirty="0">
                <a:solidFill>
                  <a:srgbClr val="7030A0"/>
                </a:solidFill>
              </a:rPr>
              <a:t>of the 4 capacities</a:t>
            </a:r>
            <a:r>
              <a:rPr lang="en-US" dirty="0">
                <a:solidFill>
                  <a:srgbClr val="404040"/>
                </a:solidFill>
              </a:rPr>
              <a:t>. </a:t>
            </a:r>
            <a:r>
              <a:rPr lang="en-US" b="1" dirty="0">
                <a:solidFill>
                  <a:srgbClr val="404040"/>
                </a:solidFill>
              </a:rPr>
              <a:t>(2013)</a:t>
            </a:r>
          </a:p>
          <a:p>
            <a:pPr>
              <a:spcBef>
                <a:spcPts val="1400"/>
              </a:spcBef>
            </a:pP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AutoShape 1"/>
          <p:cNvSpPr>
            <a:spLocks/>
          </p:cNvSpPr>
          <p:nvPr/>
        </p:nvSpPr>
        <p:spPr bwMode="auto">
          <a:xfrm>
            <a:off x="323528" y="6237312"/>
            <a:ext cx="5168900" cy="44926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45719" tIns="45719" rIns="45719" bIns="45719"/>
          <a:lstStyle/>
          <a:p>
            <a:pPr algn="ctr">
              <a:spcBef>
                <a:spcPts val="1500"/>
              </a:spcBef>
            </a:pPr>
            <a:r>
              <a:rPr lang="en-US" sz="2500" b="1" dirty="0">
                <a:solidFill>
                  <a:srgbClr val="B2D235"/>
                </a:solidFill>
              </a:rPr>
              <a:t>www.educationscotland.gov.uk</a:t>
            </a:r>
            <a:endParaRPr lang="en-US" dirty="0"/>
          </a:p>
        </p:txBody>
      </p:sp>
      <p:sp>
        <p:nvSpPr>
          <p:cNvPr id="6146" name="AutoShape 2"/>
          <p:cNvSpPr>
            <a:spLocks/>
          </p:cNvSpPr>
          <p:nvPr/>
        </p:nvSpPr>
        <p:spPr bwMode="auto">
          <a:xfrm>
            <a:off x="395536" y="476250"/>
            <a:ext cx="8208912" cy="519906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45719" tIns="45719" rIns="45719" bIns="45719"/>
          <a:lstStyle/>
          <a:p>
            <a:pPr>
              <a:spcBef>
                <a:spcPts val="1200"/>
              </a:spcBef>
            </a:pPr>
            <a:r>
              <a:rPr lang="en-US" sz="2000" b="1" dirty="0">
                <a:solidFill>
                  <a:srgbClr val="404040"/>
                </a:solidFill>
              </a:rPr>
              <a:t>Theme 1 </a:t>
            </a:r>
            <a:r>
              <a:rPr lang="en-US" sz="2000" b="1" u="sng" dirty="0">
                <a:solidFill>
                  <a:srgbClr val="404040"/>
                </a:solidFill>
              </a:rPr>
              <a:t>Rationale and Design of the Curriculum</a:t>
            </a:r>
          </a:p>
          <a:p>
            <a:pPr>
              <a:spcBef>
                <a:spcPts val="1400"/>
              </a:spcBef>
            </a:pPr>
            <a:r>
              <a:rPr lang="en-US" dirty="0">
                <a:solidFill>
                  <a:srgbClr val="404040"/>
                </a:solidFill>
              </a:rPr>
              <a:t>Ensure development of </a:t>
            </a:r>
            <a:r>
              <a:rPr lang="en-US" b="1" dirty="0">
                <a:solidFill>
                  <a:srgbClr val="404040"/>
                </a:solidFill>
              </a:rPr>
              <a:t>literacy and numeracy </a:t>
            </a:r>
            <a:r>
              <a:rPr lang="en-US" dirty="0">
                <a:solidFill>
                  <a:srgbClr val="404040"/>
                </a:solidFill>
              </a:rPr>
              <a:t>is a corporate responsibility. Developed </a:t>
            </a:r>
            <a:r>
              <a:rPr lang="en-US" b="1" dirty="0">
                <a:solidFill>
                  <a:srgbClr val="404040"/>
                </a:solidFill>
              </a:rPr>
              <a:t>holistic</a:t>
            </a:r>
            <a:r>
              <a:rPr lang="en-US" dirty="0">
                <a:solidFill>
                  <a:srgbClr val="404040"/>
                </a:solidFill>
              </a:rPr>
              <a:t> approach to health and wellbeing.</a:t>
            </a:r>
            <a:r>
              <a:rPr lang="en-US" b="1" dirty="0">
                <a:solidFill>
                  <a:srgbClr val="404040"/>
                </a:solidFill>
              </a:rPr>
              <a:t>(2011) </a:t>
            </a:r>
          </a:p>
          <a:p>
            <a:pPr>
              <a:spcBef>
                <a:spcPts val="1400"/>
              </a:spcBef>
            </a:pPr>
            <a:r>
              <a:rPr lang="en-US" dirty="0">
                <a:solidFill>
                  <a:srgbClr val="FF0000"/>
                </a:solidFill>
              </a:rPr>
              <a:t>A </a:t>
            </a:r>
            <a:r>
              <a:rPr lang="en-US" b="1" dirty="0">
                <a:solidFill>
                  <a:srgbClr val="FF0000"/>
                </a:solidFill>
              </a:rPr>
              <a:t>high priority </a:t>
            </a:r>
            <a:r>
              <a:rPr lang="en-US" dirty="0">
                <a:solidFill>
                  <a:srgbClr val="FF0000"/>
                </a:solidFill>
              </a:rPr>
              <a:t>is given to the development of </a:t>
            </a:r>
            <a:r>
              <a:rPr lang="en-US" b="1" dirty="0">
                <a:solidFill>
                  <a:srgbClr val="FF0000"/>
                </a:solidFill>
              </a:rPr>
              <a:t>health and wellbeing </a:t>
            </a:r>
            <a:r>
              <a:rPr lang="en-US" dirty="0">
                <a:solidFill>
                  <a:srgbClr val="FF0000"/>
                </a:solidFill>
              </a:rPr>
              <a:t>across 4 aspects of curriculum</a:t>
            </a:r>
            <a:r>
              <a:rPr lang="en-US" dirty="0">
                <a:solidFill>
                  <a:srgbClr val="404040"/>
                </a:solidFill>
              </a:rPr>
              <a:t>.</a:t>
            </a:r>
            <a:r>
              <a:rPr lang="en-US" b="1" dirty="0">
                <a:solidFill>
                  <a:srgbClr val="404040"/>
                </a:solidFill>
              </a:rPr>
              <a:t>(2012) </a:t>
            </a:r>
            <a:r>
              <a:rPr lang="en-US" dirty="0">
                <a:solidFill>
                  <a:srgbClr val="404040"/>
                </a:solidFill>
              </a:rPr>
              <a:t>Shared and clear </a:t>
            </a:r>
            <a:r>
              <a:rPr lang="en-US" b="1" dirty="0">
                <a:solidFill>
                  <a:srgbClr val="404040"/>
                </a:solidFill>
              </a:rPr>
              <a:t>strategy</a:t>
            </a:r>
            <a:r>
              <a:rPr lang="en-US" dirty="0">
                <a:solidFill>
                  <a:srgbClr val="404040"/>
                </a:solidFill>
              </a:rPr>
              <a:t> for developing literacy and numeracy.</a:t>
            </a:r>
            <a:r>
              <a:rPr lang="en-US" b="1" dirty="0">
                <a:solidFill>
                  <a:srgbClr val="404040"/>
                </a:solidFill>
              </a:rPr>
              <a:t>(</a:t>
            </a:r>
            <a:r>
              <a:rPr lang="en-US" dirty="0">
                <a:solidFill>
                  <a:srgbClr val="404040"/>
                </a:solidFill>
              </a:rPr>
              <a:t>2012</a:t>
            </a:r>
            <a:r>
              <a:rPr lang="en-US" b="1" dirty="0">
                <a:solidFill>
                  <a:srgbClr val="404040"/>
                </a:solidFill>
              </a:rPr>
              <a:t>)</a:t>
            </a:r>
            <a:r>
              <a:rPr lang="en-US" dirty="0">
                <a:solidFill>
                  <a:srgbClr val="404040"/>
                </a:solidFill>
              </a:rPr>
              <a:t> </a:t>
            </a:r>
          </a:p>
          <a:p>
            <a:pPr>
              <a:spcBef>
                <a:spcPts val="1400"/>
              </a:spcBef>
            </a:pPr>
            <a:r>
              <a:rPr lang="en-US" dirty="0">
                <a:solidFill>
                  <a:srgbClr val="7030A0"/>
                </a:solidFill>
              </a:rPr>
              <a:t>Clear and effective strategy for </a:t>
            </a:r>
            <a:r>
              <a:rPr lang="en-US" b="1" dirty="0">
                <a:solidFill>
                  <a:srgbClr val="7030A0"/>
                </a:solidFill>
              </a:rPr>
              <a:t>development and assessment </a:t>
            </a:r>
            <a:r>
              <a:rPr lang="en-US" dirty="0">
                <a:solidFill>
                  <a:srgbClr val="7030A0"/>
                </a:solidFill>
              </a:rPr>
              <a:t>of </a:t>
            </a:r>
            <a:r>
              <a:rPr lang="en-US" b="1" dirty="0">
                <a:solidFill>
                  <a:srgbClr val="7030A0"/>
                </a:solidFill>
              </a:rPr>
              <a:t>literacy, numeracy and health and wellbeing </a:t>
            </a:r>
            <a:r>
              <a:rPr lang="en-US" dirty="0">
                <a:solidFill>
                  <a:srgbClr val="7030A0"/>
                </a:solidFill>
              </a:rPr>
              <a:t>to ensure smooth progression.</a:t>
            </a:r>
            <a:r>
              <a:rPr lang="en-US" b="1" dirty="0">
                <a:solidFill>
                  <a:srgbClr val="404040"/>
                </a:solidFill>
              </a:rPr>
              <a:t>(2013)</a:t>
            </a:r>
          </a:p>
          <a:p>
            <a:pPr>
              <a:spcBef>
                <a:spcPts val="1400"/>
              </a:spcBef>
            </a:pP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AutoShape 3"/>
          <p:cNvSpPr>
            <a:spLocks/>
          </p:cNvSpPr>
          <p:nvPr/>
        </p:nvSpPr>
        <p:spPr bwMode="auto">
          <a:xfrm>
            <a:off x="395536" y="4149080"/>
            <a:ext cx="8207375" cy="329088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45719" tIns="45719" rIns="45719" bIns="45719"/>
          <a:lstStyle/>
          <a:p>
            <a:pPr>
              <a:spcBef>
                <a:spcPts val="1400"/>
              </a:spcBef>
            </a:pPr>
            <a:r>
              <a:rPr lang="en-US" sz="2000" b="1" dirty="0" smtClean="0">
                <a:solidFill>
                  <a:srgbClr val="404040"/>
                </a:solidFill>
              </a:rPr>
              <a:t>Staff </a:t>
            </a:r>
            <a:r>
              <a:rPr lang="en-US" sz="2000" b="1" dirty="0">
                <a:solidFill>
                  <a:srgbClr val="404040"/>
                </a:solidFill>
              </a:rPr>
              <a:t>familiar with design principles and can talk about how their work contributes to 4 contexts for learning/ BGE.(2011)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ts val="1400"/>
              </a:spcBef>
            </a:pPr>
            <a:r>
              <a:rPr lang="en-US" sz="2000" b="1" dirty="0">
                <a:solidFill>
                  <a:srgbClr val="FF0000"/>
                </a:solidFill>
              </a:rPr>
              <a:t>Curriculum is based on design principles. Designed to meet needs of all learners including those with ASN. Designed to deliver entitlements and in particular broad general education.</a:t>
            </a:r>
            <a:r>
              <a:rPr lang="en-US" sz="2000" b="1" dirty="0">
                <a:solidFill>
                  <a:srgbClr val="404040"/>
                </a:solidFill>
              </a:rPr>
              <a:t>(2012)  </a:t>
            </a: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AutoShape 1"/>
          <p:cNvSpPr>
            <a:spLocks/>
          </p:cNvSpPr>
          <p:nvPr/>
        </p:nvSpPr>
        <p:spPr bwMode="auto">
          <a:xfrm>
            <a:off x="467544" y="6165304"/>
            <a:ext cx="5168900" cy="44926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45719" tIns="45719" rIns="45719" bIns="45719"/>
          <a:lstStyle/>
          <a:p>
            <a:pPr algn="ctr">
              <a:spcBef>
                <a:spcPts val="1500"/>
              </a:spcBef>
            </a:pPr>
            <a:r>
              <a:rPr lang="en-US" sz="2500" b="1" dirty="0">
                <a:solidFill>
                  <a:srgbClr val="B2D235"/>
                </a:solidFill>
              </a:rPr>
              <a:t>www.educationscotland.gov.uk</a:t>
            </a:r>
            <a:endParaRPr lang="en-US" dirty="0"/>
          </a:p>
        </p:txBody>
      </p:sp>
      <p:sp>
        <p:nvSpPr>
          <p:cNvPr id="8194" name="AutoShape 2"/>
          <p:cNvSpPr>
            <a:spLocks/>
          </p:cNvSpPr>
          <p:nvPr/>
        </p:nvSpPr>
        <p:spPr bwMode="auto">
          <a:xfrm>
            <a:off x="467545" y="188913"/>
            <a:ext cx="7992888" cy="686752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45719" tIns="45719" rIns="45719" bIns="45719"/>
          <a:lstStyle/>
          <a:p>
            <a:pPr algn="ctr">
              <a:spcBef>
                <a:spcPts val="1400"/>
              </a:spcBef>
            </a:pPr>
            <a:r>
              <a:rPr lang="en-US" b="1" dirty="0">
                <a:solidFill>
                  <a:srgbClr val="009BAA"/>
                </a:solidFill>
              </a:rPr>
              <a:t>Theme 2 -Development of the Curriculum</a:t>
            </a:r>
          </a:p>
          <a:p>
            <a:pPr>
              <a:spcBef>
                <a:spcPts val="1400"/>
              </a:spcBef>
            </a:pPr>
            <a:r>
              <a:rPr lang="en-US" b="1" dirty="0">
                <a:solidFill>
                  <a:srgbClr val="404040"/>
                </a:solidFill>
              </a:rPr>
              <a:t>Staff can </a:t>
            </a:r>
            <a:r>
              <a:rPr lang="en-US" b="1" dirty="0" smtClean="0">
                <a:solidFill>
                  <a:srgbClr val="404040"/>
                </a:solidFill>
              </a:rPr>
              <a:t>Talk</a:t>
            </a:r>
            <a:r>
              <a:rPr lang="en-US" dirty="0" smtClean="0">
                <a:solidFill>
                  <a:srgbClr val="404040"/>
                </a:solidFill>
              </a:rPr>
              <a:t> </a:t>
            </a:r>
            <a:r>
              <a:rPr lang="en-US" dirty="0">
                <a:solidFill>
                  <a:srgbClr val="404040"/>
                </a:solidFill>
              </a:rPr>
              <a:t>about their role in curriculum innovation.</a:t>
            </a:r>
            <a:r>
              <a:rPr lang="en-US" b="1" dirty="0">
                <a:solidFill>
                  <a:srgbClr val="404040"/>
                </a:solidFill>
              </a:rPr>
              <a:t>(2011) </a:t>
            </a:r>
            <a:r>
              <a:rPr lang="en-US" dirty="0">
                <a:solidFill>
                  <a:srgbClr val="FF0000"/>
                </a:solidFill>
              </a:rPr>
              <a:t>Staff </a:t>
            </a:r>
            <a:r>
              <a:rPr lang="en-US" b="1" dirty="0">
                <a:solidFill>
                  <a:srgbClr val="FF0000"/>
                </a:solidFill>
              </a:rPr>
              <a:t>develop and refresh </a:t>
            </a:r>
            <a:r>
              <a:rPr lang="en-US" dirty="0">
                <a:solidFill>
                  <a:srgbClr val="FF0000"/>
                </a:solidFill>
              </a:rPr>
              <a:t>curriculum on a regular basis and </a:t>
            </a:r>
            <a:r>
              <a:rPr lang="en-US" b="1" dirty="0">
                <a:solidFill>
                  <a:srgbClr val="FF0000"/>
                </a:solidFill>
              </a:rPr>
              <a:t>manage change and innovation </a:t>
            </a:r>
            <a:r>
              <a:rPr lang="en-US" dirty="0">
                <a:solidFill>
                  <a:srgbClr val="FF0000"/>
                </a:solidFill>
              </a:rPr>
              <a:t>to develop curriculum. Work with stakeholders</a:t>
            </a:r>
            <a:r>
              <a:rPr lang="en-US" dirty="0">
                <a:solidFill>
                  <a:srgbClr val="404040"/>
                </a:solidFill>
              </a:rPr>
              <a:t>.</a:t>
            </a:r>
            <a:r>
              <a:rPr lang="en-US" b="1" dirty="0">
                <a:solidFill>
                  <a:srgbClr val="404040"/>
                </a:solidFill>
              </a:rPr>
              <a:t>(2012)  </a:t>
            </a:r>
            <a:endParaRPr lang="en-US" b="1" dirty="0" smtClean="0">
              <a:solidFill>
                <a:srgbClr val="404040"/>
              </a:solidFill>
            </a:endParaRPr>
          </a:p>
          <a:p>
            <a:pPr>
              <a:spcBef>
                <a:spcPts val="1400"/>
              </a:spcBef>
            </a:pPr>
            <a:endParaRPr lang="en-US" b="1" dirty="0" smtClean="0">
              <a:solidFill>
                <a:srgbClr val="404040"/>
              </a:solidFill>
            </a:endParaRPr>
          </a:p>
          <a:p>
            <a:pPr>
              <a:spcBef>
                <a:spcPts val="1400"/>
              </a:spcBef>
            </a:pPr>
            <a:r>
              <a:rPr lang="en-US" dirty="0" smtClean="0">
                <a:solidFill>
                  <a:srgbClr val="7030A0"/>
                </a:solidFill>
              </a:rPr>
              <a:t>Planned </a:t>
            </a:r>
            <a:r>
              <a:rPr lang="en-US" dirty="0">
                <a:solidFill>
                  <a:srgbClr val="7030A0"/>
                </a:solidFill>
              </a:rPr>
              <a:t>opportunities to </a:t>
            </a:r>
            <a:r>
              <a:rPr lang="en-US" b="1" dirty="0">
                <a:solidFill>
                  <a:srgbClr val="7030A0"/>
                </a:solidFill>
              </a:rPr>
              <a:t>collaborate</a:t>
            </a:r>
            <a:r>
              <a:rPr lang="en-US" dirty="0">
                <a:solidFill>
                  <a:srgbClr val="7030A0"/>
                </a:solidFill>
              </a:rPr>
              <a:t> with schools and partners. Schools along with partners further develop the curriculum to improve planning for </a:t>
            </a:r>
            <a:r>
              <a:rPr lang="en-US" b="1" dirty="0">
                <a:solidFill>
                  <a:srgbClr val="7030A0"/>
                </a:solidFill>
              </a:rPr>
              <a:t>progression </a:t>
            </a:r>
            <a:r>
              <a:rPr lang="en-US" b="1" dirty="0">
                <a:solidFill>
                  <a:srgbClr val="404040"/>
                </a:solidFill>
              </a:rPr>
              <a:t>BGE. (</a:t>
            </a:r>
            <a:r>
              <a:rPr lang="en-US" b="1" dirty="0" smtClean="0">
                <a:solidFill>
                  <a:srgbClr val="404040"/>
                </a:solidFill>
              </a:rPr>
              <a:t>2013)</a:t>
            </a:r>
            <a:endParaRPr lang="en-US" b="1" dirty="0">
              <a:solidFill>
                <a:srgbClr val="404040"/>
              </a:solidFill>
            </a:endParaRPr>
          </a:p>
          <a:p>
            <a:pPr>
              <a:spcBef>
                <a:spcPts val="1400"/>
              </a:spcBef>
            </a:pPr>
            <a:r>
              <a:rPr lang="en-US" dirty="0">
                <a:solidFill>
                  <a:srgbClr val="404040"/>
                </a:solidFill>
              </a:rPr>
              <a:t>Working with partners to ensure curriculum provides a coherent experience for children. (2011</a:t>
            </a:r>
            <a:r>
              <a:rPr lang="en-US" dirty="0" smtClean="0">
                <a:solidFill>
                  <a:srgbClr val="404040"/>
                </a:solidFill>
              </a:rPr>
              <a:t>)</a:t>
            </a:r>
          </a:p>
          <a:p>
            <a:pPr>
              <a:spcBef>
                <a:spcPts val="1400"/>
              </a:spcBef>
            </a:pPr>
            <a:r>
              <a:rPr lang="en-US" dirty="0" smtClean="0">
                <a:solidFill>
                  <a:srgbClr val="FF0000"/>
                </a:solidFill>
              </a:rPr>
              <a:t>Engage </a:t>
            </a:r>
            <a:r>
              <a:rPr lang="en-US" dirty="0">
                <a:solidFill>
                  <a:srgbClr val="FF0000"/>
                </a:solidFill>
              </a:rPr>
              <a:t>regularly with other colleagues, partners and clusters about impact of developments on learning and teaching.</a:t>
            </a:r>
            <a:r>
              <a:rPr lang="en-US" b="1" dirty="0">
                <a:solidFill>
                  <a:srgbClr val="404040"/>
                </a:solidFill>
              </a:rPr>
              <a:t>(2012)</a:t>
            </a:r>
          </a:p>
          <a:p>
            <a:pPr>
              <a:spcBef>
                <a:spcPts val="1400"/>
              </a:spcBef>
            </a:pPr>
            <a:endParaRPr lang="en-US" b="1" dirty="0">
              <a:solidFill>
                <a:srgbClr val="404040"/>
              </a:solidFill>
            </a:endParaRPr>
          </a:p>
          <a:p>
            <a:pPr>
              <a:spcBef>
                <a:spcPts val="1400"/>
              </a:spcBef>
            </a:pPr>
            <a:endParaRPr lang="en-US" b="1" dirty="0">
              <a:solidFill>
                <a:srgbClr val="40404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/>
          </p:cNvSpPr>
          <p:nvPr/>
        </p:nvSpPr>
        <p:spPr bwMode="auto">
          <a:xfrm>
            <a:off x="179512" y="116633"/>
            <a:ext cx="8497888" cy="460851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45719" tIns="45719" rIns="45719" bIns="45719"/>
          <a:lstStyle/>
          <a:p>
            <a:pPr algn="ctr">
              <a:spcBef>
                <a:spcPts val="1400"/>
              </a:spcBef>
            </a:pPr>
            <a:r>
              <a:rPr lang="en-US" sz="1800" b="1" dirty="0">
                <a:solidFill>
                  <a:srgbClr val="009BAA"/>
                </a:solidFill>
              </a:rPr>
              <a:t>Theme 2 -Development of the Curriculum</a:t>
            </a:r>
          </a:p>
          <a:p>
            <a:pPr>
              <a:spcBef>
                <a:spcPts val="1400"/>
              </a:spcBef>
            </a:pPr>
            <a:r>
              <a:rPr lang="en-US" sz="1800" dirty="0">
                <a:solidFill>
                  <a:srgbClr val="FF0000"/>
                </a:solidFill>
              </a:rPr>
              <a:t>Staff clearly identify benefits to learners from planned curriculum change and innovation</a:t>
            </a:r>
            <a:r>
              <a:rPr lang="en-US" sz="1800" b="1" dirty="0">
                <a:solidFill>
                  <a:srgbClr val="404040"/>
                </a:solidFill>
              </a:rPr>
              <a:t>.(2012)</a:t>
            </a:r>
          </a:p>
          <a:p>
            <a:pPr>
              <a:spcBef>
                <a:spcPts val="1400"/>
              </a:spcBef>
            </a:pPr>
            <a:r>
              <a:rPr lang="en-US" sz="1800" b="1" dirty="0">
                <a:solidFill>
                  <a:srgbClr val="FF0000"/>
                </a:solidFill>
              </a:rPr>
              <a:t>Monitor and evaluate </a:t>
            </a:r>
            <a:r>
              <a:rPr lang="en-US" sz="1800" dirty="0">
                <a:solidFill>
                  <a:srgbClr val="FF0000"/>
                </a:solidFill>
              </a:rPr>
              <a:t>impact and outcomes of changes to curriculum. Action taken to ensure curriculum planning and structures evolve progressively over time.</a:t>
            </a:r>
            <a:r>
              <a:rPr lang="en-US" sz="1800" b="1" dirty="0">
                <a:solidFill>
                  <a:srgbClr val="404040"/>
                </a:solidFill>
              </a:rPr>
              <a:t>(2012)</a:t>
            </a:r>
          </a:p>
          <a:p>
            <a:pPr>
              <a:spcBef>
                <a:spcPts val="1400"/>
              </a:spcBef>
            </a:pPr>
            <a:r>
              <a:rPr lang="en-US" sz="1800" dirty="0">
                <a:solidFill>
                  <a:srgbClr val="FF0000"/>
                </a:solidFill>
              </a:rPr>
              <a:t>Where school is not yet delivering Curriculum for Excellence entitlements there are clear plans over next year or two to ensure curriculum evolves.</a:t>
            </a:r>
            <a:r>
              <a:rPr lang="en-US" sz="1800" b="1" dirty="0">
                <a:solidFill>
                  <a:srgbClr val="404040"/>
                </a:solidFill>
              </a:rPr>
              <a:t>(2012) </a:t>
            </a:r>
            <a:r>
              <a:rPr lang="en-US" sz="1800" b="1" dirty="0">
                <a:solidFill>
                  <a:srgbClr val="7A58F6"/>
                </a:solidFill>
              </a:rPr>
              <a:t>Immediate Plans (2013)</a:t>
            </a:r>
          </a:p>
          <a:p>
            <a:pPr>
              <a:spcBef>
                <a:spcPts val="1400"/>
              </a:spcBef>
            </a:pPr>
            <a:r>
              <a:rPr lang="en-US" sz="1800" dirty="0" smtClean="0">
                <a:solidFill>
                  <a:srgbClr val="404040"/>
                </a:solidFill>
              </a:rPr>
              <a:t>Staff can talk about actual and planned developments in courses and </a:t>
            </a:r>
            <a:r>
              <a:rPr lang="en-US" sz="1800" dirty="0" err="1" smtClean="0">
                <a:solidFill>
                  <a:srgbClr val="404040"/>
                </a:solidFill>
              </a:rPr>
              <a:t>programmes</a:t>
            </a:r>
            <a:r>
              <a:rPr lang="en-US" sz="1800" dirty="0" smtClean="0">
                <a:solidFill>
                  <a:srgbClr val="404040"/>
                </a:solidFill>
              </a:rPr>
              <a:t>, including rationale for change and expected outcomes for learners</a:t>
            </a:r>
            <a:r>
              <a:rPr lang="en-US" sz="1800" b="1" dirty="0" smtClean="0">
                <a:solidFill>
                  <a:srgbClr val="404040"/>
                </a:solidFill>
              </a:rPr>
              <a:t>.(2011) </a:t>
            </a:r>
          </a:p>
          <a:p>
            <a:pPr>
              <a:spcBef>
                <a:spcPts val="1400"/>
              </a:spcBef>
            </a:pPr>
            <a:r>
              <a:rPr lang="en-US" sz="1800" dirty="0" smtClean="0">
                <a:solidFill>
                  <a:srgbClr val="FF0000"/>
                </a:solidFill>
              </a:rPr>
              <a:t>Staff design and refresh </a:t>
            </a:r>
            <a:r>
              <a:rPr lang="en-US" sz="1800" dirty="0" err="1" smtClean="0">
                <a:solidFill>
                  <a:srgbClr val="FF0000"/>
                </a:solidFill>
              </a:rPr>
              <a:t>programmes</a:t>
            </a:r>
            <a:r>
              <a:rPr lang="en-US" sz="1800" dirty="0" smtClean="0">
                <a:solidFill>
                  <a:srgbClr val="FF0000"/>
                </a:solidFill>
              </a:rPr>
              <a:t> and courses to plan coherent approach to learning, teaching and assessment.</a:t>
            </a:r>
            <a:r>
              <a:rPr lang="en-US" sz="1800" dirty="0" smtClean="0">
                <a:solidFill>
                  <a:srgbClr val="404040"/>
                </a:solidFill>
              </a:rPr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Develop skills and attributes and capabilities across 4 capacities</a:t>
            </a:r>
            <a:r>
              <a:rPr lang="en-US" sz="1800" b="1" dirty="0" smtClean="0">
                <a:solidFill>
                  <a:srgbClr val="FF0000"/>
                </a:solidFill>
              </a:rPr>
              <a:t>.</a:t>
            </a:r>
            <a:r>
              <a:rPr lang="en-US" sz="1800" b="1" dirty="0" smtClean="0">
                <a:solidFill>
                  <a:srgbClr val="606060"/>
                </a:solidFill>
              </a:rPr>
              <a:t>(2012</a:t>
            </a:r>
            <a:r>
              <a:rPr lang="en-US" sz="1800" b="1" dirty="0" smtClean="0">
                <a:solidFill>
                  <a:srgbClr val="404040"/>
                </a:solidFill>
              </a:rPr>
              <a:t>)</a:t>
            </a:r>
            <a:r>
              <a:rPr lang="en-US" sz="1800" b="1" dirty="0" smtClean="0">
                <a:solidFill>
                  <a:srgbClr val="7030A0"/>
                </a:solidFill>
              </a:rPr>
              <a:t> </a:t>
            </a:r>
          </a:p>
          <a:p>
            <a:pPr>
              <a:spcBef>
                <a:spcPts val="1400"/>
              </a:spcBef>
            </a:pPr>
            <a:r>
              <a:rPr lang="en-US" sz="1800" dirty="0" smtClean="0">
                <a:solidFill>
                  <a:srgbClr val="404040"/>
                </a:solidFill>
              </a:rPr>
              <a:t>Engage in professional dialogue about impact of curricular developments on their own approaches to teaching and extent they helping children reach individual learning goals</a:t>
            </a:r>
            <a:r>
              <a:rPr lang="en-US" sz="1800" b="1" dirty="0" smtClean="0">
                <a:solidFill>
                  <a:srgbClr val="404040"/>
                </a:solidFill>
              </a:rPr>
              <a:t>.(2011)</a:t>
            </a:r>
          </a:p>
          <a:p>
            <a:pPr>
              <a:spcBef>
                <a:spcPts val="1400"/>
              </a:spcBef>
            </a:pPr>
            <a:r>
              <a:rPr lang="en-US" sz="1800" dirty="0" smtClean="0">
                <a:solidFill>
                  <a:srgbClr val="404040"/>
                </a:solidFill>
              </a:rPr>
              <a:t>Are planning progression through Curriculum for </a:t>
            </a:r>
          </a:p>
          <a:p>
            <a:pPr>
              <a:spcBef>
                <a:spcPts val="1400"/>
              </a:spcBef>
            </a:pPr>
            <a:r>
              <a:rPr lang="en-US" sz="1800" dirty="0" smtClean="0">
                <a:solidFill>
                  <a:srgbClr val="404040"/>
                </a:solidFill>
              </a:rPr>
              <a:t>Excellence levels</a:t>
            </a:r>
            <a:endParaRPr lang="en-US" sz="1800" dirty="0" smtClean="0"/>
          </a:p>
          <a:p>
            <a:pPr>
              <a:spcBef>
                <a:spcPts val="1400"/>
              </a:spcBef>
            </a:pPr>
            <a:endParaRPr lang="en-US" b="1" dirty="0" smtClean="0">
              <a:solidFill>
                <a:srgbClr val="7030A0"/>
              </a:solidFill>
            </a:endParaRPr>
          </a:p>
          <a:p>
            <a:pPr>
              <a:spcBef>
                <a:spcPts val="1400"/>
              </a:spcBef>
            </a:pPr>
            <a:endParaRPr lang="en-US" b="1" dirty="0">
              <a:solidFill>
                <a:srgbClr val="40404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/>
          </p:cNvSpPr>
          <p:nvPr/>
        </p:nvSpPr>
        <p:spPr bwMode="auto">
          <a:xfrm>
            <a:off x="250825" y="188913"/>
            <a:ext cx="8424863" cy="598328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45719" tIns="45719" rIns="45719" bIns="45719"/>
          <a:lstStyle/>
          <a:p>
            <a:pPr algn="ctr">
              <a:spcBef>
                <a:spcPts val="1400"/>
              </a:spcBef>
            </a:pPr>
            <a:r>
              <a:rPr lang="en-US" sz="1800" b="1" dirty="0">
                <a:solidFill>
                  <a:srgbClr val="009BAA"/>
                </a:solidFill>
              </a:rPr>
              <a:t>Theme 3 – </a:t>
            </a:r>
            <a:r>
              <a:rPr lang="en-US" sz="1800" b="1" dirty="0" err="1">
                <a:solidFill>
                  <a:srgbClr val="009BAA"/>
                </a:solidFill>
              </a:rPr>
              <a:t>Programmes</a:t>
            </a:r>
            <a:r>
              <a:rPr lang="en-US" sz="1800" b="1" dirty="0">
                <a:solidFill>
                  <a:srgbClr val="009BAA"/>
                </a:solidFill>
              </a:rPr>
              <a:t> and Courses</a:t>
            </a:r>
            <a:r>
              <a:rPr lang="en-US" sz="1800" b="1" dirty="0">
                <a:solidFill>
                  <a:srgbClr val="404040"/>
                </a:solidFill>
              </a:rPr>
              <a:t> </a:t>
            </a:r>
            <a:r>
              <a:rPr lang="en-US" sz="1800" b="1" dirty="0">
                <a:solidFill>
                  <a:srgbClr val="0298A8"/>
                </a:solidFill>
              </a:rPr>
              <a:t>cont’d</a:t>
            </a:r>
            <a:r>
              <a:rPr lang="en-US" sz="1800" b="1" dirty="0">
                <a:solidFill>
                  <a:srgbClr val="404040"/>
                </a:solidFill>
              </a:rPr>
              <a:t> </a:t>
            </a:r>
          </a:p>
          <a:p>
            <a:pPr>
              <a:spcBef>
                <a:spcPts val="1400"/>
              </a:spcBef>
            </a:pPr>
            <a:r>
              <a:rPr lang="en-US" sz="1800" dirty="0" smtClean="0">
                <a:solidFill>
                  <a:srgbClr val="404040"/>
                </a:solidFill>
              </a:rPr>
              <a:t>Using </a:t>
            </a:r>
            <a:r>
              <a:rPr lang="en-US" sz="1800" dirty="0">
                <a:solidFill>
                  <a:srgbClr val="404040"/>
                </a:solidFill>
              </a:rPr>
              <a:t>Experiences and Outcomes within and across curriculum improving use of Experiences and Outcomes.</a:t>
            </a:r>
            <a:r>
              <a:rPr lang="en-US" sz="1800" b="1" dirty="0">
                <a:solidFill>
                  <a:srgbClr val="404040"/>
                </a:solidFill>
              </a:rPr>
              <a:t>(2011) </a:t>
            </a:r>
            <a:r>
              <a:rPr lang="en-US" sz="1800" b="1" dirty="0">
                <a:solidFill>
                  <a:srgbClr val="FF0000"/>
                </a:solidFill>
              </a:rPr>
              <a:t>and embed them in learning</a:t>
            </a:r>
            <a:r>
              <a:rPr lang="en-US" sz="1800" dirty="0">
                <a:solidFill>
                  <a:srgbClr val="FF0000"/>
                </a:solidFill>
              </a:rPr>
              <a:t>,</a:t>
            </a:r>
            <a:r>
              <a:rPr lang="en-US" sz="1800" dirty="0">
                <a:solidFill>
                  <a:srgbClr val="404040"/>
                </a:solidFill>
              </a:rPr>
              <a:t> </a:t>
            </a:r>
            <a:r>
              <a:rPr lang="en-US" sz="1800" dirty="0">
                <a:solidFill>
                  <a:srgbClr val="FF0000"/>
                </a:solidFill>
              </a:rPr>
              <a:t>motivating challenging learning experiences</a:t>
            </a:r>
            <a:r>
              <a:rPr lang="en-US" sz="1800" b="1" dirty="0">
                <a:solidFill>
                  <a:srgbClr val="161616"/>
                </a:solidFill>
              </a:rPr>
              <a:t>.(2012)</a:t>
            </a:r>
          </a:p>
          <a:p>
            <a:pPr>
              <a:spcBef>
                <a:spcPts val="1400"/>
              </a:spcBef>
            </a:pPr>
            <a:r>
              <a:rPr lang="en-US" sz="1800" b="1" dirty="0">
                <a:solidFill>
                  <a:srgbClr val="7030A0"/>
                </a:solidFill>
              </a:rPr>
              <a:t>Staff and partners </a:t>
            </a:r>
            <a:r>
              <a:rPr lang="en-US" sz="1800" dirty="0">
                <a:solidFill>
                  <a:srgbClr val="7030A0"/>
                </a:solidFill>
              </a:rPr>
              <a:t>are further developing the curriculum to ensure </a:t>
            </a:r>
            <a:r>
              <a:rPr lang="en-US" sz="1800" b="1" dirty="0">
                <a:solidFill>
                  <a:srgbClr val="7030A0"/>
                </a:solidFill>
              </a:rPr>
              <a:t>coherence and progression </a:t>
            </a:r>
            <a:r>
              <a:rPr lang="en-US" sz="1800" dirty="0">
                <a:solidFill>
                  <a:srgbClr val="7030A0"/>
                </a:solidFill>
              </a:rPr>
              <a:t>to deliver well planned joined up learning </a:t>
            </a:r>
            <a:r>
              <a:rPr lang="en-US" sz="1800" b="1" dirty="0">
                <a:solidFill>
                  <a:srgbClr val="7030A0"/>
                </a:solidFill>
              </a:rPr>
              <a:t>across 4 contexts.</a:t>
            </a:r>
            <a:r>
              <a:rPr lang="en-US" sz="1800" b="1" dirty="0">
                <a:solidFill>
                  <a:srgbClr val="404040"/>
                </a:solidFill>
              </a:rPr>
              <a:t>(2013</a:t>
            </a:r>
            <a:r>
              <a:rPr lang="en-US" sz="1800" b="1" dirty="0" smtClean="0">
                <a:solidFill>
                  <a:srgbClr val="404040"/>
                </a:solidFill>
              </a:rPr>
              <a:t>)</a:t>
            </a:r>
          </a:p>
          <a:p>
            <a:pPr>
              <a:spcBef>
                <a:spcPts val="1400"/>
              </a:spcBef>
            </a:pPr>
            <a:r>
              <a:rPr lang="en-US" sz="1800" dirty="0" smtClean="0">
                <a:solidFill>
                  <a:srgbClr val="404040"/>
                </a:solidFill>
              </a:rPr>
              <a:t>Planning </a:t>
            </a:r>
            <a:r>
              <a:rPr lang="en-US" sz="1800" b="1" dirty="0" smtClean="0">
                <a:solidFill>
                  <a:srgbClr val="404040"/>
                </a:solidFill>
              </a:rPr>
              <a:t>coherent courses and </a:t>
            </a:r>
            <a:r>
              <a:rPr lang="en-US" sz="1800" b="1" dirty="0" err="1" smtClean="0">
                <a:solidFill>
                  <a:srgbClr val="404040"/>
                </a:solidFill>
              </a:rPr>
              <a:t>programmes</a:t>
            </a:r>
            <a:r>
              <a:rPr lang="en-US" sz="1800" b="1" dirty="0" smtClean="0">
                <a:solidFill>
                  <a:srgbClr val="404040"/>
                </a:solidFill>
              </a:rPr>
              <a:t> </a:t>
            </a:r>
            <a:r>
              <a:rPr lang="en-US" sz="1800" dirty="0" smtClean="0">
                <a:solidFill>
                  <a:srgbClr val="404040"/>
                </a:solidFill>
              </a:rPr>
              <a:t>ensuring depth and breadth in learning and </a:t>
            </a:r>
            <a:r>
              <a:rPr lang="en-US" sz="1800" b="1" dirty="0" smtClean="0">
                <a:solidFill>
                  <a:srgbClr val="404040"/>
                </a:solidFill>
              </a:rPr>
              <a:t>embedding assessment, including reporting on progress and achievement.(2011) </a:t>
            </a:r>
            <a:r>
              <a:rPr lang="en-US" sz="1800" dirty="0" smtClean="0">
                <a:solidFill>
                  <a:srgbClr val="7030A0"/>
                </a:solidFill>
              </a:rPr>
              <a:t>Provide a </a:t>
            </a:r>
            <a:r>
              <a:rPr lang="en-US" sz="1800" b="1" dirty="0" smtClean="0">
                <a:solidFill>
                  <a:srgbClr val="7030A0"/>
                </a:solidFill>
              </a:rPr>
              <a:t>range of progression routes </a:t>
            </a:r>
            <a:r>
              <a:rPr lang="en-US" sz="1800" dirty="0" smtClean="0">
                <a:solidFill>
                  <a:srgbClr val="7030A0"/>
                </a:solidFill>
              </a:rPr>
              <a:t>through BGE to meet needs.</a:t>
            </a:r>
            <a:r>
              <a:rPr lang="en-US" sz="1800" b="1" dirty="0" smtClean="0">
                <a:solidFill>
                  <a:srgbClr val="404040"/>
                </a:solidFill>
              </a:rPr>
              <a:t>(2013)</a:t>
            </a:r>
          </a:p>
          <a:p>
            <a:pPr>
              <a:spcBef>
                <a:spcPts val="1400"/>
              </a:spcBef>
            </a:pPr>
            <a:r>
              <a:rPr lang="en-US" sz="1800" dirty="0" smtClean="0">
                <a:solidFill>
                  <a:srgbClr val="404040"/>
                </a:solidFill>
              </a:rPr>
              <a:t>Planning for </a:t>
            </a:r>
            <a:r>
              <a:rPr lang="en-US" sz="1800" b="1" dirty="0" smtClean="0">
                <a:solidFill>
                  <a:srgbClr val="404040"/>
                </a:solidFill>
              </a:rPr>
              <a:t>Breadth</a:t>
            </a:r>
            <a:r>
              <a:rPr lang="en-US" sz="1800" dirty="0" smtClean="0">
                <a:solidFill>
                  <a:srgbClr val="404040"/>
                </a:solidFill>
              </a:rPr>
              <a:t>, </a:t>
            </a:r>
            <a:r>
              <a:rPr lang="en-US" sz="1800" b="1" dirty="0" smtClean="0">
                <a:solidFill>
                  <a:srgbClr val="404040"/>
                </a:solidFill>
              </a:rPr>
              <a:t>Challenge</a:t>
            </a:r>
            <a:r>
              <a:rPr lang="en-US" sz="1800" dirty="0" smtClean="0">
                <a:solidFill>
                  <a:srgbClr val="404040"/>
                </a:solidFill>
              </a:rPr>
              <a:t>, </a:t>
            </a:r>
            <a:r>
              <a:rPr lang="en-US" sz="1800" b="1" dirty="0" smtClean="0">
                <a:solidFill>
                  <a:srgbClr val="404040"/>
                </a:solidFill>
              </a:rPr>
              <a:t>Applicatio</a:t>
            </a:r>
            <a:r>
              <a:rPr lang="en-US" sz="1800" dirty="0" smtClean="0">
                <a:solidFill>
                  <a:srgbClr val="404040"/>
                </a:solidFill>
              </a:rPr>
              <a:t>n.</a:t>
            </a:r>
            <a:r>
              <a:rPr lang="en-US" sz="1800" b="1" dirty="0" smtClean="0">
                <a:solidFill>
                  <a:srgbClr val="404040"/>
                </a:solidFill>
              </a:rPr>
              <a:t>(2011)</a:t>
            </a:r>
          </a:p>
          <a:p>
            <a:pPr>
              <a:spcBef>
                <a:spcPts val="1400"/>
              </a:spcBef>
            </a:pPr>
            <a:r>
              <a:rPr lang="en-US" sz="1800" dirty="0" smtClean="0">
                <a:solidFill>
                  <a:srgbClr val="FF0000"/>
                </a:solidFill>
              </a:rPr>
              <a:t>Planning for appropriate </a:t>
            </a:r>
            <a:r>
              <a:rPr lang="en-US" sz="1800" b="1" dirty="0" smtClean="0">
                <a:solidFill>
                  <a:srgbClr val="FF0000"/>
                </a:solidFill>
              </a:rPr>
              <a:t>progression through BCA.</a:t>
            </a:r>
            <a:r>
              <a:rPr lang="en-US" sz="1800" b="1" dirty="0" smtClean="0">
                <a:solidFill>
                  <a:srgbClr val="404040"/>
                </a:solidFill>
              </a:rPr>
              <a:t>(2012) </a:t>
            </a:r>
          </a:p>
          <a:p>
            <a:pPr>
              <a:spcBef>
                <a:spcPts val="1400"/>
              </a:spcBef>
            </a:pPr>
            <a:r>
              <a:rPr lang="en-US" sz="1800" dirty="0" smtClean="0">
                <a:solidFill>
                  <a:srgbClr val="7030A0"/>
                </a:solidFill>
              </a:rPr>
              <a:t>Planning for appropriate progression through BCA</a:t>
            </a:r>
            <a:r>
              <a:rPr lang="en-US" sz="1800" dirty="0" smtClean="0">
                <a:solidFill>
                  <a:srgbClr val="404040"/>
                </a:solidFill>
              </a:rPr>
              <a:t>. </a:t>
            </a:r>
            <a:r>
              <a:rPr lang="en-US" sz="1800" dirty="0" smtClean="0">
                <a:solidFill>
                  <a:srgbClr val="7030A0"/>
                </a:solidFill>
              </a:rPr>
              <a:t>Developing </a:t>
            </a:r>
            <a:r>
              <a:rPr lang="en-US" sz="1800" b="1" dirty="0" smtClean="0">
                <a:solidFill>
                  <a:srgbClr val="7030A0"/>
                </a:solidFill>
              </a:rPr>
              <a:t>manageable</a:t>
            </a:r>
            <a:r>
              <a:rPr lang="en-US" sz="1800" dirty="0" smtClean="0">
                <a:solidFill>
                  <a:srgbClr val="7030A0"/>
                </a:solidFill>
              </a:rPr>
              <a:t> approaches to </a:t>
            </a:r>
            <a:r>
              <a:rPr lang="en-US" sz="1800" b="1" dirty="0" smtClean="0">
                <a:solidFill>
                  <a:srgbClr val="7030A0"/>
                </a:solidFill>
              </a:rPr>
              <a:t>assessing progress and achievement </a:t>
            </a:r>
            <a:r>
              <a:rPr lang="en-US" sz="1800" dirty="0" smtClean="0">
                <a:solidFill>
                  <a:srgbClr val="7030A0"/>
                </a:solidFill>
              </a:rPr>
              <a:t>in all curricular areas.</a:t>
            </a:r>
            <a:r>
              <a:rPr lang="en-US" sz="1800" b="1" dirty="0" smtClean="0">
                <a:solidFill>
                  <a:srgbClr val="161616"/>
                </a:solidFill>
              </a:rPr>
              <a:t>(</a:t>
            </a:r>
            <a:r>
              <a:rPr lang="en-US" sz="1800" b="1" dirty="0" smtClean="0">
                <a:solidFill>
                  <a:srgbClr val="404040"/>
                </a:solidFill>
              </a:rPr>
              <a:t>2013)</a:t>
            </a:r>
          </a:p>
          <a:p>
            <a:pPr>
              <a:spcBef>
                <a:spcPts val="1400"/>
              </a:spcBef>
            </a:pPr>
            <a:r>
              <a:rPr lang="en-US" sz="1800" b="1" dirty="0" smtClean="0">
                <a:solidFill>
                  <a:srgbClr val="FF0000"/>
                </a:solidFill>
              </a:rPr>
              <a:t>Increasing opportunities for </a:t>
            </a:r>
            <a:r>
              <a:rPr lang="en-US" sz="1800" b="1" dirty="0" err="1" smtClean="0">
                <a:solidFill>
                  <a:srgbClr val="FF0000"/>
                </a:solidFill>
              </a:rPr>
              <a:t>personalisation</a:t>
            </a:r>
            <a:r>
              <a:rPr lang="en-US" sz="1800" b="1" dirty="0" smtClean="0">
                <a:solidFill>
                  <a:srgbClr val="FF0000"/>
                </a:solidFill>
              </a:rPr>
              <a:t> and </a:t>
            </a:r>
          </a:p>
          <a:p>
            <a:pPr>
              <a:spcBef>
                <a:spcPts val="1400"/>
              </a:spcBef>
            </a:pPr>
            <a:r>
              <a:rPr lang="en-US" sz="1800" b="1" dirty="0" smtClean="0">
                <a:solidFill>
                  <a:srgbClr val="FF0000"/>
                </a:solidFill>
              </a:rPr>
              <a:t>choice and personal achievement.</a:t>
            </a:r>
            <a:r>
              <a:rPr lang="en-US" sz="1800" b="1" dirty="0" smtClean="0">
                <a:solidFill>
                  <a:srgbClr val="161616"/>
                </a:solidFill>
              </a:rPr>
              <a:t>(</a:t>
            </a:r>
            <a:r>
              <a:rPr lang="en-US" sz="1800" b="1" dirty="0" smtClean="0">
                <a:solidFill>
                  <a:srgbClr val="404040"/>
                </a:solidFill>
              </a:rPr>
              <a:t>2012) </a:t>
            </a:r>
          </a:p>
          <a:p>
            <a:pPr>
              <a:spcBef>
                <a:spcPts val="1400"/>
              </a:spcBef>
            </a:pPr>
            <a:endParaRPr lang="en-US" b="1" dirty="0">
              <a:solidFill>
                <a:srgbClr val="404040"/>
              </a:solidFill>
            </a:endParaRPr>
          </a:p>
          <a:p>
            <a:pPr algn="ctr">
              <a:spcBef>
                <a:spcPts val="1400"/>
              </a:spcBef>
            </a:pPr>
            <a:endParaRPr lang="en-US" b="1" dirty="0">
              <a:solidFill>
                <a:srgbClr val="404040"/>
              </a:solidFill>
            </a:endParaRPr>
          </a:p>
          <a:p>
            <a:pPr algn="ctr">
              <a:spcBef>
                <a:spcPts val="1400"/>
              </a:spcBef>
            </a:pPr>
            <a:endParaRPr lang="en-US" b="1" dirty="0">
              <a:solidFill>
                <a:srgbClr val="40404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GB"/>
              <a:t> </a:t>
            </a:r>
          </a:p>
          <a:p>
            <a:endParaRPr lang="en-GB"/>
          </a:p>
          <a:p>
            <a:fld id="{C10E334D-9A99-4F80-913F-5E3974EFE8A2}" type="slidenum">
              <a:rPr lang="en-GB"/>
              <a:pPr/>
              <a:t>2</a:t>
            </a:fld>
            <a:endParaRPr lang="en-GB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3568" y="548680"/>
            <a:ext cx="7772400" cy="792162"/>
          </a:xfrm>
        </p:spPr>
        <p:txBody>
          <a:bodyPr/>
          <a:lstStyle/>
          <a:p>
            <a:pPr eaLnBrk="1" hangingPunct="1"/>
            <a:r>
              <a:rPr lang="en-GB" sz="2800" dirty="0" smtClean="0"/>
              <a:t>Programme</a:t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endParaRPr lang="en-GB" sz="2400" dirty="0" smtClean="0"/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9552" y="1124744"/>
            <a:ext cx="8280920" cy="2305050"/>
          </a:xfrm>
        </p:spPr>
        <p:txBody>
          <a:bodyPr/>
          <a:lstStyle/>
          <a:p>
            <a:pPr algn="l"/>
            <a:r>
              <a:rPr lang="en-GB" sz="1400" dirty="0" smtClean="0"/>
              <a:t> 8.40-9.30	 	Strategic Priorities for Schools 2014/15 and SQIP Planning</a:t>
            </a:r>
          </a:p>
          <a:p>
            <a:pPr algn="l"/>
            <a:r>
              <a:rPr lang="en-GB" sz="1400" dirty="0" smtClean="0"/>
              <a:t> </a:t>
            </a:r>
          </a:p>
          <a:p>
            <a:pPr algn="l"/>
            <a:r>
              <a:rPr lang="en-GB" sz="1400" dirty="0" smtClean="0"/>
              <a:t>9.30-10.00 		 Quality and Curriculum Update </a:t>
            </a:r>
          </a:p>
          <a:p>
            <a:pPr algn="l"/>
            <a:r>
              <a:rPr lang="en-GB" sz="1400" dirty="0" smtClean="0"/>
              <a:t> </a:t>
            </a:r>
          </a:p>
          <a:p>
            <a:pPr algn="l"/>
            <a:r>
              <a:rPr lang="en-GB" sz="1400" dirty="0" smtClean="0"/>
              <a:t>10.00-10.20	Refreshments		</a:t>
            </a:r>
          </a:p>
          <a:p>
            <a:pPr algn="l"/>
            <a:r>
              <a:rPr lang="en-GB" sz="1400" dirty="0" smtClean="0"/>
              <a:t> </a:t>
            </a:r>
          </a:p>
          <a:p>
            <a:pPr algn="l"/>
            <a:r>
              <a:rPr lang="en-GB" sz="1400" dirty="0" smtClean="0"/>
              <a:t>10.20-10.45	Update on the Referendum: Sharing best practice and resources </a:t>
            </a:r>
          </a:p>
          <a:p>
            <a:pPr algn="l"/>
            <a:r>
              <a:rPr lang="en-GB" sz="1400" dirty="0" smtClean="0"/>
              <a:t> </a:t>
            </a:r>
          </a:p>
          <a:p>
            <a:pPr algn="l"/>
            <a:r>
              <a:rPr lang="en-GB" sz="1400" dirty="0" smtClean="0"/>
              <a:t>10.45-11.10	Partnership working with CLD – Overview of the Partnership </a:t>
            </a:r>
          </a:p>
          <a:p>
            <a:pPr algn="l"/>
            <a:r>
              <a:rPr lang="en-GB" sz="1400" dirty="0" smtClean="0"/>
              <a:t>		working and sharing good practice</a:t>
            </a:r>
          </a:p>
          <a:p>
            <a:pPr algn="l"/>
            <a:r>
              <a:rPr lang="en-GB" sz="1400" dirty="0" smtClean="0"/>
              <a:t> </a:t>
            </a:r>
          </a:p>
          <a:p>
            <a:pPr algn="l"/>
            <a:r>
              <a:rPr lang="en-GB" sz="1400" dirty="0" smtClean="0"/>
              <a:t>11.10-11.50	Senior Phase Planning with CLD: Table exercise in </a:t>
            </a:r>
          </a:p>
          <a:p>
            <a:pPr algn="l"/>
            <a:r>
              <a:rPr lang="en-GB" sz="1400" dirty="0" smtClean="0"/>
              <a:t>		schools/Neighbourhoods </a:t>
            </a:r>
          </a:p>
          <a:p>
            <a:pPr algn="l"/>
            <a:r>
              <a:rPr lang="en-GB" sz="1400" dirty="0" smtClean="0"/>
              <a:t> </a:t>
            </a:r>
          </a:p>
          <a:p>
            <a:pPr algn="l"/>
            <a:r>
              <a:rPr lang="en-GB" sz="1400" dirty="0" smtClean="0"/>
              <a:t>11.50-12.00	Coffee </a:t>
            </a:r>
          </a:p>
          <a:p>
            <a:pPr algn="l"/>
            <a:endParaRPr lang="en-GB" sz="1400" dirty="0" smtClean="0"/>
          </a:p>
          <a:p>
            <a:pPr algn="l"/>
            <a:r>
              <a:rPr lang="en-GB" sz="1400" dirty="0" smtClean="0"/>
              <a:t>12.00 – 13.00	Teaching Scotland’s Future; Arrangements for PRD in Edinburgh</a:t>
            </a:r>
          </a:p>
          <a:p>
            <a:pPr lvl="3" algn="l"/>
            <a:r>
              <a:rPr lang="en-GB" sz="1400" dirty="0" smtClean="0"/>
              <a:t>	Leadership and the Scottish College for Educational Leadership (SCEL); </a:t>
            </a:r>
          </a:p>
          <a:p>
            <a:pPr lvl="3" algn="l"/>
            <a:r>
              <a:rPr lang="en-GB" sz="1400" dirty="0" smtClean="0"/>
              <a:t>	Update on Mandatory Training: 2014-15	</a:t>
            </a:r>
            <a:endParaRPr lang="en-GB" sz="1600" dirty="0" smtClean="0"/>
          </a:p>
          <a:p>
            <a:pPr algn="l"/>
            <a:r>
              <a:rPr lang="en-GB" sz="1600" dirty="0" smtClean="0"/>
              <a:t> </a:t>
            </a:r>
          </a:p>
          <a:p>
            <a:pPr algn="l"/>
            <a:r>
              <a:rPr lang="en-GB" sz="1600" b="1" dirty="0" smtClean="0"/>
              <a:t> </a:t>
            </a:r>
          </a:p>
          <a:p>
            <a:pPr marL="3048000" indent="-3048000" algn="l" eaLnBrk="1" hangingPunct="1"/>
            <a:endParaRPr lang="en-GB" sz="1400" i="1" dirty="0" smtClean="0"/>
          </a:p>
        </p:txBody>
      </p:sp>
      <p:sp>
        <p:nvSpPr>
          <p:cNvPr id="3101" name="Text Box 35"/>
          <p:cNvSpPr txBox="1">
            <a:spLocks noChangeArrowheads="1"/>
          </p:cNvSpPr>
          <p:nvPr/>
        </p:nvSpPr>
        <p:spPr bwMode="auto">
          <a:xfrm>
            <a:off x="2627313" y="5013325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11560" y="260648"/>
            <a:ext cx="7632848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/>
          </a:p>
          <a:p>
            <a:endParaRPr lang="en-GB" sz="1400" b="1" dirty="0" smtClean="0"/>
          </a:p>
          <a:p>
            <a:endParaRPr lang="en-GB" sz="1400" b="1" dirty="0" smtClean="0"/>
          </a:p>
          <a:p>
            <a:endParaRPr lang="en-GB" sz="1400" dirty="0" smtClean="0"/>
          </a:p>
          <a:p>
            <a:endParaRPr lang="en-GB" sz="1400" dirty="0" smtClean="0"/>
          </a:p>
          <a:p>
            <a:endParaRPr lang="en-GB" sz="1400" dirty="0" smtClean="0"/>
          </a:p>
          <a:p>
            <a:r>
              <a:rPr lang="en-GB" sz="1400" dirty="0" smtClean="0"/>
              <a:t>	</a:t>
            </a:r>
          </a:p>
          <a:p>
            <a:r>
              <a:rPr lang="en-GB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/>
          </p:cNvSpPr>
          <p:nvPr/>
        </p:nvSpPr>
        <p:spPr bwMode="auto">
          <a:xfrm>
            <a:off x="323850" y="258763"/>
            <a:ext cx="8351838" cy="580231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45719" tIns="45719" rIns="45719" bIns="45719"/>
          <a:lstStyle/>
          <a:p>
            <a:pPr algn="ctr">
              <a:spcBef>
                <a:spcPts val="1400"/>
              </a:spcBef>
            </a:pPr>
            <a:r>
              <a:rPr lang="en-US" sz="1800" b="1" dirty="0">
                <a:solidFill>
                  <a:srgbClr val="009BAA"/>
                </a:solidFill>
              </a:rPr>
              <a:t>Theme 3 – </a:t>
            </a:r>
            <a:r>
              <a:rPr lang="en-US" sz="1800" b="1" dirty="0" err="1">
                <a:solidFill>
                  <a:srgbClr val="009BAA"/>
                </a:solidFill>
              </a:rPr>
              <a:t>Programmes</a:t>
            </a:r>
            <a:r>
              <a:rPr lang="en-US" sz="1800" b="1" dirty="0">
                <a:solidFill>
                  <a:srgbClr val="009BAA"/>
                </a:solidFill>
              </a:rPr>
              <a:t> and Courses</a:t>
            </a:r>
            <a:r>
              <a:rPr lang="en-US" sz="1800" b="1" dirty="0">
                <a:solidFill>
                  <a:srgbClr val="404040"/>
                </a:solidFill>
              </a:rPr>
              <a:t> </a:t>
            </a:r>
            <a:r>
              <a:rPr lang="en-US" sz="1800" b="1" dirty="0">
                <a:solidFill>
                  <a:srgbClr val="0298A8"/>
                </a:solidFill>
              </a:rPr>
              <a:t>cont’d</a:t>
            </a:r>
            <a:r>
              <a:rPr lang="en-US" sz="1800" b="1" dirty="0">
                <a:solidFill>
                  <a:srgbClr val="404040"/>
                </a:solidFill>
              </a:rPr>
              <a:t> </a:t>
            </a:r>
          </a:p>
          <a:p>
            <a:pPr>
              <a:spcBef>
                <a:spcPts val="1400"/>
              </a:spcBef>
            </a:pPr>
            <a:r>
              <a:rPr lang="en-US" sz="1800" dirty="0">
                <a:solidFill>
                  <a:srgbClr val="404040"/>
                </a:solidFill>
              </a:rPr>
              <a:t>Developing skills for </a:t>
            </a:r>
            <a:r>
              <a:rPr lang="en-US" sz="1800" b="1" dirty="0">
                <a:solidFill>
                  <a:srgbClr val="404040"/>
                </a:solidFill>
              </a:rPr>
              <a:t>learning, life and work.(2011</a:t>
            </a:r>
            <a:r>
              <a:rPr lang="en-US" sz="1800" dirty="0">
                <a:solidFill>
                  <a:srgbClr val="404040"/>
                </a:solidFill>
              </a:rPr>
              <a:t>)</a:t>
            </a:r>
          </a:p>
          <a:p>
            <a:pPr>
              <a:spcBef>
                <a:spcPts val="1400"/>
              </a:spcBef>
            </a:pPr>
            <a:r>
              <a:rPr lang="en-US" sz="1800" dirty="0">
                <a:solidFill>
                  <a:srgbClr val="404040"/>
                </a:solidFill>
              </a:rPr>
              <a:t>Supporting learners to acquire </a:t>
            </a:r>
            <a:r>
              <a:rPr lang="en-US" sz="1800" b="1" dirty="0">
                <a:solidFill>
                  <a:srgbClr val="404040"/>
                </a:solidFill>
              </a:rPr>
              <a:t>key skills </a:t>
            </a:r>
            <a:r>
              <a:rPr lang="en-US" sz="1800" dirty="0">
                <a:solidFill>
                  <a:srgbClr val="404040"/>
                </a:solidFill>
              </a:rPr>
              <a:t>in English Language and mathematics which allow application in context which develop literacy and numeracy</a:t>
            </a:r>
            <a:r>
              <a:rPr lang="en-US" sz="1800" b="1" dirty="0">
                <a:solidFill>
                  <a:srgbClr val="404040"/>
                </a:solidFill>
              </a:rPr>
              <a:t>.(2011)</a:t>
            </a:r>
          </a:p>
          <a:p>
            <a:pPr>
              <a:spcBef>
                <a:spcPts val="1400"/>
              </a:spcBef>
            </a:pPr>
            <a:r>
              <a:rPr lang="en-US" sz="1800" dirty="0" smtClean="0">
                <a:solidFill>
                  <a:srgbClr val="404040"/>
                </a:solidFill>
              </a:rPr>
              <a:t>Further </a:t>
            </a:r>
            <a:r>
              <a:rPr lang="en-US" sz="1800" dirty="0">
                <a:solidFill>
                  <a:srgbClr val="404040"/>
                </a:solidFill>
              </a:rPr>
              <a:t>embedding and extending </a:t>
            </a:r>
            <a:r>
              <a:rPr lang="en-US" sz="1800" b="1" dirty="0">
                <a:solidFill>
                  <a:srgbClr val="404040"/>
                </a:solidFill>
              </a:rPr>
              <a:t>active approaches</a:t>
            </a:r>
            <a:r>
              <a:rPr lang="en-US" sz="1800" dirty="0">
                <a:solidFill>
                  <a:srgbClr val="404040"/>
                </a:solidFill>
              </a:rPr>
              <a:t>, applying literacy, numeracy and health and wellbeing across curriculum.</a:t>
            </a:r>
            <a:r>
              <a:rPr lang="en-US" sz="1800" b="1" dirty="0">
                <a:solidFill>
                  <a:srgbClr val="404040"/>
                </a:solidFill>
              </a:rPr>
              <a:t>(2011) </a:t>
            </a:r>
            <a:r>
              <a:rPr lang="en-US" sz="1800" b="1" dirty="0">
                <a:solidFill>
                  <a:srgbClr val="7030A0"/>
                </a:solidFill>
              </a:rPr>
              <a:t>Assessment</a:t>
            </a:r>
            <a:r>
              <a:rPr lang="en-US" sz="1800" dirty="0">
                <a:solidFill>
                  <a:srgbClr val="7030A0"/>
                </a:solidFill>
              </a:rPr>
              <a:t> of literacy, numeracy and health and wellbeing to ensure smooth progression and achievement.</a:t>
            </a:r>
            <a:r>
              <a:rPr lang="en-US" sz="1800" b="1" dirty="0">
                <a:solidFill>
                  <a:srgbClr val="404040"/>
                </a:solidFill>
              </a:rPr>
              <a:t>(2013</a:t>
            </a:r>
            <a:r>
              <a:rPr lang="en-US" sz="1800" b="1" dirty="0" smtClean="0">
                <a:solidFill>
                  <a:srgbClr val="404040"/>
                </a:solidFill>
              </a:rPr>
              <a:t>)</a:t>
            </a:r>
          </a:p>
          <a:p>
            <a:pPr>
              <a:spcBef>
                <a:spcPts val="1400"/>
              </a:spcBef>
            </a:pPr>
            <a:r>
              <a:rPr lang="en-US" sz="1800" dirty="0" smtClean="0">
                <a:solidFill>
                  <a:srgbClr val="404040"/>
                </a:solidFill>
              </a:rPr>
              <a:t>Delivering coherent </a:t>
            </a:r>
            <a:r>
              <a:rPr lang="en-US" sz="1800" b="1" dirty="0" smtClean="0">
                <a:solidFill>
                  <a:srgbClr val="404040"/>
                </a:solidFill>
              </a:rPr>
              <a:t>well planned joined up learning</a:t>
            </a:r>
            <a:r>
              <a:rPr lang="en-US" sz="1800" dirty="0" smtClean="0">
                <a:solidFill>
                  <a:srgbClr val="404040"/>
                </a:solidFill>
              </a:rPr>
              <a:t> within the 4 contexts</a:t>
            </a:r>
            <a:r>
              <a:rPr lang="en-US" sz="1800" b="1" dirty="0" smtClean="0">
                <a:solidFill>
                  <a:srgbClr val="404040"/>
                </a:solidFill>
              </a:rPr>
              <a:t>.(2011)</a:t>
            </a:r>
          </a:p>
          <a:p>
            <a:pPr>
              <a:spcBef>
                <a:spcPts val="1400"/>
              </a:spcBef>
            </a:pPr>
            <a:r>
              <a:rPr lang="en-US" sz="1800" dirty="0" smtClean="0">
                <a:solidFill>
                  <a:srgbClr val="404040"/>
                </a:solidFill>
              </a:rPr>
              <a:t>Using Experiences and Outcomes plan for progression and achievement.</a:t>
            </a:r>
            <a:r>
              <a:rPr lang="en-US" sz="1800" b="1" dirty="0" smtClean="0">
                <a:solidFill>
                  <a:srgbClr val="404040"/>
                </a:solidFill>
              </a:rPr>
              <a:t>(2011)</a:t>
            </a:r>
          </a:p>
          <a:p>
            <a:pPr>
              <a:spcBef>
                <a:spcPts val="1400"/>
              </a:spcBef>
            </a:pPr>
            <a:r>
              <a:rPr lang="en-US" sz="1800" dirty="0" smtClean="0">
                <a:solidFill>
                  <a:srgbClr val="404040"/>
                </a:solidFill>
              </a:rPr>
              <a:t>Can talk confidently about actual and planned </a:t>
            </a:r>
            <a:r>
              <a:rPr lang="en-US" sz="1800" b="1" dirty="0" smtClean="0">
                <a:solidFill>
                  <a:srgbClr val="404040"/>
                </a:solidFill>
              </a:rPr>
              <a:t>Interdisciplinary learning </a:t>
            </a:r>
            <a:r>
              <a:rPr lang="en-US" sz="1800" dirty="0" smtClean="0">
                <a:solidFill>
                  <a:srgbClr val="404040"/>
                </a:solidFill>
              </a:rPr>
              <a:t>and the extent to which they are impacting on outcomes for learners</a:t>
            </a:r>
            <a:r>
              <a:rPr lang="en-US" sz="1800" b="1" dirty="0" smtClean="0">
                <a:solidFill>
                  <a:srgbClr val="404040"/>
                </a:solidFill>
              </a:rPr>
              <a:t>.(2011)</a:t>
            </a:r>
          </a:p>
          <a:p>
            <a:pPr>
              <a:spcBef>
                <a:spcPts val="1400"/>
              </a:spcBef>
            </a:pPr>
            <a:r>
              <a:rPr lang="en-US" sz="1800" dirty="0" smtClean="0">
                <a:solidFill>
                  <a:srgbClr val="FF0000"/>
                </a:solidFill>
              </a:rPr>
              <a:t>Through </a:t>
            </a:r>
            <a:r>
              <a:rPr lang="en-US" sz="1800" b="1" dirty="0" smtClean="0">
                <a:solidFill>
                  <a:srgbClr val="FF0000"/>
                </a:solidFill>
              </a:rPr>
              <a:t>well planned IDL </a:t>
            </a:r>
            <a:r>
              <a:rPr lang="en-US" sz="1800" dirty="0" smtClean="0">
                <a:solidFill>
                  <a:srgbClr val="FF0000"/>
                </a:solidFill>
              </a:rPr>
              <a:t>projects and studies which focus on a selection of Experiences and Outcomes and support learners making links across different aspects of their learning.</a:t>
            </a:r>
            <a:r>
              <a:rPr lang="en-US" sz="1800" b="1" dirty="0" smtClean="0">
                <a:solidFill>
                  <a:srgbClr val="404040"/>
                </a:solidFill>
              </a:rPr>
              <a:t>(2012)</a:t>
            </a:r>
          </a:p>
          <a:p>
            <a:pPr>
              <a:spcBef>
                <a:spcPts val="1400"/>
              </a:spcBef>
            </a:pPr>
            <a:endParaRPr lang="en-US" b="1" dirty="0">
              <a:solidFill>
                <a:srgbClr val="404040"/>
              </a:solidFill>
            </a:endParaRPr>
          </a:p>
          <a:p>
            <a:pPr algn="ctr">
              <a:spcBef>
                <a:spcPts val="1400"/>
              </a:spcBef>
            </a:pPr>
            <a:endParaRPr lang="en-US" b="1" dirty="0">
              <a:solidFill>
                <a:srgbClr val="40404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AutoShape 1"/>
          <p:cNvSpPr>
            <a:spLocks/>
          </p:cNvSpPr>
          <p:nvPr/>
        </p:nvSpPr>
        <p:spPr bwMode="auto">
          <a:xfrm>
            <a:off x="323528" y="6165304"/>
            <a:ext cx="5168900" cy="44926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45719" tIns="45719" rIns="45719" bIns="45719"/>
          <a:lstStyle/>
          <a:p>
            <a:pPr algn="ctr">
              <a:spcBef>
                <a:spcPts val="1500"/>
              </a:spcBef>
            </a:pPr>
            <a:r>
              <a:rPr lang="en-US" sz="2500" b="1" dirty="0">
                <a:solidFill>
                  <a:srgbClr val="B2D235"/>
                </a:solidFill>
              </a:rPr>
              <a:t>www.educationscotland.gov.uk</a:t>
            </a:r>
            <a:endParaRPr lang="en-US" dirty="0"/>
          </a:p>
        </p:txBody>
      </p:sp>
      <p:sp>
        <p:nvSpPr>
          <p:cNvPr id="17410" name="AutoShape 2"/>
          <p:cNvSpPr>
            <a:spLocks/>
          </p:cNvSpPr>
          <p:nvPr/>
        </p:nvSpPr>
        <p:spPr bwMode="auto">
          <a:xfrm>
            <a:off x="467544" y="476672"/>
            <a:ext cx="8207375" cy="508952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45719" tIns="45719" rIns="45719" bIns="45719"/>
          <a:lstStyle/>
          <a:p>
            <a:pPr algn="ctr">
              <a:spcBef>
                <a:spcPts val="1400"/>
              </a:spcBef>
            </a:pPr>
            <a:r>
              <a:rPr lang="en-US" b="1" dirty="0">
                <a:solidFill>
                  <a:srgbClr val="009BAA"/>
                </a:solidFill>
              </a:rPr>
              <a:t>Theme 3 – </a:t>
            </a:r>
            <a:r>
              <a:rPr lang="en-US" b="1" dirty="0" err="1">
                <a:solidFill>
                  <a:srgbClr val="009BAA"/>
                </a:solidFill>
              </a:rPr>
              <a:t>Programmes</a:t>
            </a:r>
            <a:r>
              <a:rPr lang="en-US" b="1" dirty="0">
                <a:solidFill>
                  <a:srgbClr val="009BAA"/>
                </a:solidFill>
              </a:rPr>
              <a:t> and Courses</a:t>
            </a:r>
            <a:r>
              <a:rPr lang="en-US" b="1" dirty="0">
                <a:solidFill>
                  <a:srgbClr val="404040"/>
                </a:solidFill>
              </a:rPr>
              <a:t> </a:t>
            </a:r>
            <a:r>
              <a:rPr lang="en-US" b="1" dirty="0">
                <a:solidFill>
                  <a:srgbClr val="0298A8"/>
                </a:solidFill>
              </a:rPr>
              <a:t>cont’d</a:t>
            </a:r>
            <a:r>
              <a:rPr lang="en-US" b="1" dirty="0">
                <a:solidFill>
                  <a:srgbClr val="404040"/>
                </a:solidFill>
              </a:rPr>
              <a:t> </a:t>
            </a:r>
            <a:endParaRPr lang="en-US" b="1" dirty="0" smtClean="0">
              <a:solidFill>
                <a:srgbClr val="404040"/>
              </a:solidFill>
            </a:endParaRPr>
          </a:p>
          <a:p>
            <a:pPr algn="ctr">
              <a:spcBef>
                <a:spcPts val="1400"/>
              </a:spcBef>
            </a:pPr>
            <a:endParaRPr lang="en-US" b="1" dirty="0">
              <a:solidFill>
                <a:srgbClr val="404040"/>
              </a:solidFill>
            </a:endParaRPr>
          </a:p>
          <a:p>
            <a:pPr>
              <a:spcBef>
                <a:spcPts val="1400"/>
              </a:spcBef>
            </a:pPr>
            <a:r>
              <a:rPr lang="en-US" b="1" dirty="0">
                <a:solidFill>
                  <a:srgbClr val="FF0000"/>
                </a:solidFill>
              </a:rPr>
              <a:t>Promotes personal achievements.</a:t>
            </a:r>
            <a:r>
              <a:rPr lang="en-US" b="1" dirty="0">
                <a:solidFill>
                  <a:srgbClr val="404040"/>
                </a:solidFill>
              </a:rPr>
              <a:t>(2012)</a:t>
            </a:r>
          </a:p>
          <a:p>
            <a:pPr>
              <a:spcBef>
                <a:spcPts val="1400"/>
              </a:spcBef>
            </a:pPr>
            <a:r>
              <a:rPr lang="en-US" b="1" dirty="0">
                <a:solidFill>
                  <a:srgbClr val="FF0000"/>
                </a:solidFill>
              </a:rPr>
              <a:t>Staff are developing </a:t>
            </a:r>
            <a:r>
              <a:rPr lang="en-US" b="1" dirty="0" err="1">
                <a:solidFill>
                  <a:srgbClr val="FF0000"/>
                </a:solidFill>
              </a:rPr>
              <a:t>programmes</a:t>
            </a:r>
            <a:r>
              <a:rPr lang="en-US" b="1" dirty="0">
                <a:solidFill>
                  <a:srgbClr val="FF0000"/>
                </a:solidFill>
              </a:rPr>
              <a:t> and courses to balance progressive development of knowledge and skills as detailed in Principles and Practice papers.</a:t>
            </a:r>
            <a:r>
              <a:rPr lang="en-US" b="1" dirty="0">
                <a:solidFill>
                  <a:srgbClr val="404040"/>
                </a:solidFill>
              </a:rPr>
              <a:t> (2012)</a:t>
            </a:r>
          </a:p>
          <a:p>
            <a:pPr>
              <a:spcBef>
                <a:spcPts val="1400"/>
              </a:spcBef>
            </a:pPr>
            <a:r>
              <a:rPr lang="en-US" b="1" dirty="0">
                <a:solidFill>
                  <a:srgbClr val="FF0000"/>
                </a:solidFill>
              </a:rPr>
              <a:t>Staff are planning for progression through Curriculum for Excellence levels.</a:t>
            </a:r>
            <a:r>
              <a:rPr lang="en-US" b="1" dirty="0">
                <a:solidFill>
                  <a:srgbClr val="404040"/>
                </a:solidFill>
              </a:rPr>
              <a:t>(2012)</a:t>
            </a:r>
          </a:p>
          <a:p>
            <a:pPr>
              <a:spcBef>
                <a:spcPts val="1400"/>
              </a:spcBef>
            </a:pPr>
            <a:endParaRPr lang="en-US" b="1" dirty="0">
              <a:solidFill>
                <a:srgbClr val="404040"/>
              </a:solidFill>
            </a:endParaRPr>
          </a:p>
          <a:p>
            <a:pPr>
              <a:spcBef>
                <a:spcPts val="1400"/>
              </a:spcBef>
            </a:pPr>
            <a:endParaRPr lang="en-US" b="1" dirty="0">
              <a:solidFill>
                <a:srgbClr val="40404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AutoShape 1"/>
          <p:cNvSpPr>
            <a:spLocks/>
          </p:cNvSpPr>
          <p:nvPr/>
        </p:nvSpPr>
        <p:spPr bwMode="auto">
          <a:xfrm>
            <a:off x="323528" y="6408738"/>
            <a:ext cx="5168900" cy="44926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45719" tIns="45719" rIns="45719" bIns="45719"/>
          <a:lstStyle/>
          <a:p>
            <a:pPr algn="ctr">
              <a:spcBef>
                <a:spcPts val="1500"/>
              </a:spcBef>
            </a:pPr>
            <a:r>
              <a:rPr lang="en-US" sz="2500" b="1" dirty="0">
                <a:solidFill>
                  <a:srgbClr val="B2D235"/>
                </a:solidFill>
              </a:rPr>
              <a:t>www.educationscotland.gov.uk</a:t>
            </a:r>
            <a:endParaRPr lang="en-US" dirty="0"/>
          </a:p>
        </p:txBody>
      </p:sp>
      <p:sp>
        <p:nvSpPr>
          <p:cNvPr id="18434" name="AutoShape 2"/>
          <p:cNvSpPr>
            <a:spLocks/>
          </p:cNvSpPr>
          <p:nvPr/>
        </p:nvSpPr>
        <p:spPr bwMode="auto">
          <a:xfrm>
            <a:off x="323850" y="188913"/>
            <a:ext cx="8351838" cy="598328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45719" tIns="45719" rIns="45719" bIns="45719"/>
          <a:lstStyle/>
          <a:p>
            <a:pPr algn="ctr">
              <a:spcBef>
                <a:spcPts val="1400"/>
              </a:spcBef>
            </a:pPr>
            <a:r>
              <a:rPr lang="en-US" b="1" dirty="0">
                <a:solidFill>
                  <a:srgbClr val="009BAA"/>
                </a:solidFill>
              </a:rPr>
              <a:t>Theme 4 – Transitions</a:t>
            </a:r>
          </a:p>
          <a:p>
            <a:pPr>
              <a:spcBef>
                <a:spcPts val="1400"/>
              </a:spcBef>
            </a:pPr>
            <a:r>
              <a:rPr lang="en-US" b="1" dirty="0" smtClean="0">
                <a:solidFill>
                  <a:srgbClr val="404040"/>
                </a:solidFill>
              </a:rPr>
              <a:t>Take </a:t>
            </a:r>
            <a:r>
              <a:rPr lang="en-US" b="1" dirty="0">
                <a:solidFill>
                  <a:srgbClr val="404040"/>
                </a:solidFill>
              </a:rPr>
              <a:t>account of info for effective transitions, into during and beyond stage of young persons learning.(2011)</a:t>
            </a:r>
          </a:p>
          <a:p>
            <a:pPr>
              <a:spcBef>
                <a:spcPts val="1400"/>
              </a:spcBef>
            </a:pPr>
            <a:r>
              <a:rPr lang="en-US" b="1" dirty="0">
                <a:solidFill>
                  <a:srgbClr val="FF0000"/>
                </a:solidFill>
              </a:rPr>
              <a:t>Transition </a:t>
            </a:r>
            <a:r>
              <a:rPr lang="en-US" b="1" dirty="0" err="1">
                <a:solidFill>
                  <a:srgbClr val="FF0000"/>
                </a:solidFill>
              </a:rPr>
              <a:t>programmes</a:t>
            </a:r>
            <a:r>
              <a:rPr lang="en-US" b="1" dirty="0">
                <a:solidFill>
                  <a:srgbClr val="FF0000"/>
                </a:solidFill>
              </a:rPr>
              <a:t> and procedures effectively meet needs of all learners. Ensure continuity and progression in learning particularly into P1 and between P7 and S1. </a:t>
            </a:r>
            <a:r>
              <a:rPr lang="en-US" b="1" dirty="0">
                <a:solidFill>
                  <a:srgbClr val="404040"/>
                </a:solidFill>
              </a:rPr>
              <a:t>(2012)</a:t>
            </a:r>
          </a:p>
          <a:p>
            <a:pPr>
              <a:spcBef>
                <a:spcPts val="1400"/>
              </a:spcBef>
            </a:pPr>
            <a:r>
              <a:rPr lang="en-US" b="1" dirty="0">
                <a:solidFill>
                  <a:srgbClr val="404040"/>
                </a:solidFill>
              </a:rPr>
              <a:t>Taken steps to improve range of personal support and induction to next phase for all learners.(2011</a:t>
            </a:r>
            <a:r>
              <a:rPr lang="en-US" b="1" dirty="0" smtClean="0">
                <a:solidFill>
                  <a:srgbClr val="404040"/>
                </a:solidFill>
              </a:rPr>
              <a:t>)</a:t>
            </a:r>
          </a:p>
          <a:p>
            <a:pPr>
              <a:spcBef>
                <a:spcPts val="1400"/>
              </a:spcBef>
            </a:pPr>
            <a:r>
              <a:rPr lang="en-US" b="1" dirty="0" smtClean="0">
                <a:solidFill>
                  <a:srgbClr val="404040"/>
                </a:solidFill>
              </a:rPr>
              <a:t>Developing effective means to monitor and track and promote achievements of all learners.(2011)</a:t>
            </a:r>
          </a:p>
          <a:p>
            <a:pPr>
              <a:spcBef>
                <a:spcPts val="140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Staff are embedding profiling and are supporting P7 pupil profiles. Staff are improving the curriculum to support children in developing an increased awareness of themselves as learners.</a:t>
            </a:r>
            <a:r>
              <a:rPr lang="en-US" b="1" dirty="0" smtClean="0">
                <a:solidFill>
                  <a:srgbClr val="404040"/>
                </a:solidFill>
              </a:rPr>
              <a:t>(2012)</a:t>
            </a:r>
          </a:p>
          <a:p>
            <a:pPr>
              <a:spcBef>
                <a:spcPts val="1400"/>
              </a:spcBef>
            </a:pPr>
            <a:r>
              <a:rPr lang="en-US" b="1" dirty="0" smtClean="0">
                <a:solidFill>
                  <a:srgbClr val="7030A0"/>
                </a:solidFill>
              </a:rPr>
              <a:t>Main difference in 2013 is greater emphasis on planning for progression coherence and improving transitions. Assessment and Moderation </a:t>
            </a:r>
          </a:p>
          <a:p>
            <a:pPr>
              <a:spcBef>
                <a:spcPts val="1400"/>
              </a:spcBef>
            </a:pPr>
            <a:endParaRPr lang="en-US" b="1" dirty="0">
              <a:solidFill>
                <a:srgbClr val="404040"/>
              </a:solidFill>
            </a:endParaRPr>
          </a:p>
          <a:p>
            <a:pPr>
              <a:spcBef>
                <a:spcPts val="1400"/>
              </a:spcBef>
            </a:pPr>
            <a:endParaRPr lang="en-US" b="1" dirty="0">
              <a:solidFill>
                <a:srgbClr val="404040"/>
              </a:solidFill>
            </a:endParaRPr>
          </a:p>
          <a:p>
            <a:pPr algn="ctr">
              <a:spcBef>
                <a:spcPts val="1400"/>
              </a:spcBef>
            </a:pPr>
            <a:endParaRPr lang="en-US" b="1" dirty="0">
              <a:solidFill>
                <a:srgbClr val="40404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AutoShape 1"/>
          <p:cNvSpPr>
            <a:spLocks/>
          </p:cNvSpPr>
          <p:nvPr/>
        </p:nvSpPr>
        <p:spPr bwMode="auto">
          <a:xfrm>
            <a:off x="179512" y="6237312"/>
            <a:ext cx="5168900" cy="44926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45719" tIns="45719" rIns="45719" bIns="45719"/>
          <a:lstStyle/>
          <a:p>
            <a:pPr algn="ctr">
              <a:spcBef>
                <a:spcPts val="1500"/>
              </a:spcBef>
            </a:pPr>
            <a:r>
              <a:rPr lang="en-US" sz="2500" b="1" dirty="0">
                <a:solidFill>
                  <a:srgbClr val="B2D235"/>
                </a:solidFill>
              </a:rPr>
              <a:t>www.educationscotland.gov.uk</a:t>
            </a:r>
            <a:endParaRPr lang="en-US" dirty="0"/>
          </a:p>
        </p:txBody>
      </p:sp>
      <p:sp>
        <p:nvSpPr>
          <p:cNvPr id="20482" name="AutoShape 2"/>
          <p:cNvSpPr>
            <a:spLocks/>
          </p:cNvSpPr>
          <p:nvPr/>
        </p:nvSpPr>
        <p:spPr bwMode="auto">
          <a:xfrm>
            <a:off x="141288" y="312738"/>
            <a:ext cx="8848725" cy="549751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45719" tIns="45719" rIns="45719" bIns="45719"/>
          <a:lstStyle/>
          <a:p>
            <a:pPr marL="257175" indent="-257175">
              <a:spcBef>
                <a:spcPts val="1400"/>
              </a:spcBef>
            </a:pPr>
            <a:r>
              <a:rPr lang="en-US" b="1" dirty="0">
                <a:solidFill>
                  <a:srgbClr val="404040"/>
                </a:solidFill>
              </a:rPr>
              <a:t>Main issues to consider when evaluating 5.1 </a:t>
            </a:r>
            <a:endParaRPr lang="en-US" b="1" dirty="0" smtClean="0">
              <a:solidFill>
                <a:srgbClr val="404040"/>
              </a:solidFill>
            </a:endParaRPr>
          </a:p>
          <a:p>
            <a:pPr marL="257175" indent="-257175">
              <a:spcBef>
                <a:spcPts val="1400"/>
              </a:spcBef>
            </a:pPr>
            <a:endParaRPr lang="en-US" b="1" dirty="0">
              <a:solidFill>
                <a:srgbClr val="404040"/>
              </a:solidFill>
            </a:endParaRPr>
          </a:p>
          <a:p>
            <a:pPr marL="257175" indent="-257175">
              <a:spcBef>
                <a:spcPts val="1200"/>
              </a:spcBef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</a:rPr>
              <a:t>Strategic overview.</a:t>
            </a:r>
          </a:p>
          <a:p>
            <a:pPr marL="257175" indent="-257175">
              <a:spcBef>
                <a:spcPts val="1200"/>
              </a:spcBef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</a:rPr>
              <a:t>Continual Development of the curriculum.</a:t>
            </a:r>
          </a:p>
          <a:p>
            <a:pPr marL="257175" indent="-257175">
              <a:spcBef>
                <a:spcPts val="1200"/>
              </a:spcBef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</a:rPr>
              <a:t>Planned progressive routes for all curricular areas.</a:t>
            </a:r>
          </a:p>
          <a:p>
            <a:pPr marL="257175" indent="-257175">
              <a:spcBef>
                <a:spcPts val="1200"/>
              </a:spcBef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</a:rPr>
              <a:t>Well planned 4 contexts, including Interdisciplinary learning. </a:t>
            </a:r>
          </a:p>
          <a:p>
            <a:pPr marL="257175" indent="-257175">
              <a:spcBef>
                <a:spcPts val="1200"/>
              </a:spcBef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</a:rPr>
              <a:t>Clear framework for interdisciplinary learning to ensure a build up of knowledge and understanding and skills over time. </a:t>
            </a:r>
          </a:p>
          <a:p>
            <a:pPr marL="257175" indent="-257175">
              <a:spcBef>
                <a:spcPts val="1200"/>
              </a:spcBef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</a:rPr>
              <a:t>Teachers providing high-quality experiences for learners across curriculum. </a:t>
            </a:r>
          </a:p>
          <a:p>
            <a:pPr marL="257175" indent="-257175">
              <a:spcBef>
                <a:spcPts val="1200"/>
              </a:spcBef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</a:rPr>
              <a:t>Teachers understanding of Curriculum.</a:t>
            </a:r>
          </a:p>
          <a:p>
            <a:pPr marL="257175" indent="-257175">
              <a:spcBef>
                <a:spcPts val="1200"/>
              </a:spcBef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</a:rPr>
              <a:t>Assessment. </a:t>
            </a:r>
          </a:p>
          <a:p>
            <a:pPr marL="257175" indent="-257175">
              <a:spcBef>
                <a:spcPts val="1200"/>
              </a:spcBef>
              <a:buClr>
                <a:srgbClr val="FF0000"/>
              </a:buClr>
              <a:buSzPct val="100000"/>
              <a:buFont typeface="Arial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</a:rPr>
              <a:t>Curricular transitions.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2348880"/>
            <a:ext cx="8496944" cy="1081088"/>
          </a:xfrm>
        </p:spPr>
        <p:txBody>
          <a:bodyPr/>
          <a:lstStyle/>
          <a:p>
            <a:pPr eaLnBrk="1" hangingPunct="1"/>
            <a:r>
              <a:rPr lang="en-GB" sz="2800" dirty="0" smtClean="0"/>
              <a:t>Senior Phase Update – Developing the</a:t>
            </a:r>
            <a:br>
              <a:rPr lang="en-GB" sz="2800" dirty="0" smtClean="0"/>
            </a:br>
            <a:r>
              <a:rPr lang="en-GB" sz="2800" dirty="0" smtClean="0"/>
              <a:t>Virtual Classroom</a:t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Joyce Rochford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 dirty="0"/>
              <a:t> </a:t>
            </a:r>
          </a:p>
          <a:p>
            <a:endParaRPr lang="en-GB" dirty="0"/>
          </a:p>
          <a:p>
            <a:fld id="{C10E334D-9A99-4F80-913F-5E3974EFE8A2}" type="slidenum">
              <a:rPr lang="en-GB"/>
              <a:pPr/>
              <a:t>24</a:t>
            </a:fld>
            <a:endParaRPr lang="en-GB" dirty="0"/>
          </a:p>
        </p:txBody>
      </p:sp>
      <p:sp>
        <p:nvSpPr>
          <p:cNvPr id="3101" name="Text Box 35"/>
          <p:cNvSpPr txBox="1">
            <a:spLocks noChangeArrowheads="1"/>
          </p:cNvSpPr>
          <p:nvPr/>
        </p:nvSpPr>
        <p:spPr bwMode="auto">
          <a:xfrm>
            <a:off x="2627313" y="5013325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539552" y="-2872277"/>
            <a:ext cx="184731" cy="6848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2348880"/>
            <a:ext cx="8496944" cy="1081088"/>
          </a:xfrm>
        </p:spPr>
        <p:txBody>
          <a:bodyPr/>
          <a:lstStyle/>
          <a:p>
            <a:pPr eaLnBrk="1" hangingPunct="1"/>
            <a:r>
              <a:rPr lang="en-GB" sz="2800" dirty="0" smtClean="0"/>
              <a:t>Tracking and Monitoring across</a:t>
            </a:r>
            <a:br>
              <a:rPr lang="en-GB" sz="2800" dirty="0" smtClean="0"/>
            </a:br>
            <a:r>
              <a:rPr lang="en-GB" sz="2800" dirty="0" smtClean="0"/>
              <a:t>the Broad General Education</a:t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i="1" dirty="0" smtClean="0"/>
              <a:t>Establishment of a working group plus</a:t>
            </a:r>
            <a:br>
              <a:rPr lang="en-GB" sz="2800" i="1" dirty="0" smtClean="0"/>
            </a:br>
            <a:r>
              <a:rPr lang="en-GB" sz="2800" i="1" dirty="0" err="1" smtClean="0"/>
              <a:t>OTwL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endParaRPr lang="en-GB" sz="2800" dirty="0" smtClean="0"/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 dirty="0"/>
              <a:t> </a:t>
            </a:r>
          </a:p>
          <a:p>
            <a:endParaRPr lang="en-GB" dirty="0"/>
          </a:p>
          <a:p>
            <a:fld id="{C10E334D-9A99-4F80-913F-5E3974EFE8A2}" type="slidenum">
              <a:rPr lang="en-GB"/>
              <a:pPr/>
              <a:t>25</a:t>
            </a:fld>
            <a:endParaRPr lang="en-GB" dirty="0"/>
          </a:p>
        </p:txBody>
      </p:sp>
      <p:sp>
        <p:nvSpPr>
          <p:cNvPr id="3101" name="Text Box 35"/>
          <p:cNvSpPr txBox="1">
            <a:spLocks noChangeArrowheads="1"/>
          </p:cNvSpPr>
          <p:nvPr/>
        </p:nvSpPr>
        <p:spPr bwMode="auto">
          <a:xfrm>
            <a:off x="2627313" y="5013325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539552" y="-2872277"/>
            <a:ext cx="184731" cy="6848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602632" cy="49006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Science Example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 l="33126" b="55675"/>
          <a:stretch>
            <a:fillRect/>
          </a:stretch>
        </p:blipFill>
        <p:spPr bwMode="auto">
          <a:xfrm>
            <a:off x="3347864" y="188640"/>
            <a:ext cx="5257436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6"/>
          <p:cNvGrpSpPr/>
          <p:nvPr/>
        </p:nvGrpSpPr>
        <p:grpSpPr>
          <a:xfrm>
            <a:off x="539552" y="2924944"/>
            <a:ext cx="5328592" cy="3600400"/>
            <a:chOff x="683568" y="2708920"/>
            <a:chExt cx="7239000" cy="363855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3568" y="2708920"/>
              <a:ext cx="7239000" cy="3638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5"/>
            <p:cNvSpPr/>
            <p:nvPr/>
          </p:nvSpPr>
          <p:spPr>
            <a:xfrm>
              <a:off x="1907704" y="3356992"/>
              <a:ext cx="936104" cy="21602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Bent Arrow 9"/>
          <p:cNvSpPr/>
          <p:nvPr/>
        </p:nvSpPr>
        <p:spPr>
          <a:xfrm rot="10800000">
            <a:off x="6012160" y="2780928"/>
            <a:ext cx="1605904" cy="2232248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35806"/>
            </a:avLst>
          </a:prstGeom>
          <a:solidFill>
            <a:srgbClr val="56D3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7544" y="1052736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Coverage - experience</a:t>
            </a:r>
          </a:p>
          <a:p>
            <a:r>
              <a:rPr lang="en-GB" dirty="0" smtClean="0"/>
              <a:t>Exposure  - (frequency of experience)</a:t>
            </a:r>
          </a:p>
          <a:p>
            <a:endParaRPr lang="en-GB" dirty="0"/>
          </a:p>
        </p:txBody>
      </p:sp>
      <p:grpSp>
        <p:nvGrpSpPr>
          <p:cNvPr id="4" name="Group 15"/>
          <p:cNvGrpSpPr/>
          <p:nvPr/>
        </p:nvGrpSpPr>
        <p:grpSpPr>
          <a:xfrm>
            <a:off x="1187624" y="4365104"/>
            <a:ext cx="7488832" cy="1335053"/>
            <a:chOff x="1187624" y="4365104"/>
            <a:chExt cx="7488832" cy="1335053"/>
          </a:xfrm>
        </p:grpSpPr>
        <p:grpSp>
          <p:nvGrpSpPr>
            <p:cNvPr id="5" name="Group 12"/>
            <p:cNvGrpSpPr/>
            <p:nvPr/>
          </p:nvGrpSpPr>
          <p:grpSpPr>
            <a:xfrm>
              <a:off x="1187624" y="4365104"/>
              <a:ext cx="648072" cy="1224136"/>
              <a:chOff x="1187624" y="4365104"/>
              <a:chExt cx="648072" cy="1224136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1187624" y="5373216"/>
                <a:ext cx="648072" cy="216024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Down Arrow 11"/>
              <p:cNvSpPr/>
              <p:nvPr/>
            </p:nvSpPr>
            <p:spPr>
              <a:xfrm>
                <a:off x="1439652" y="4365104"/>
                <a:ext cx="144016" cy="936104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6516216" y="4869160"/>
              <a:ext cx="21602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/>
                <a:t>Add comments on learning ... then export for reporting</a:t>
              </a:r>
              <a:endParaRPr lang="en-GB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06090"/>
          </a:xfrm>
        </p:spPr>
        <p:txBody>
          <a:bodyPr/>
          <a:lstStyle/>
          <a:p>
            <a:r>
              <a:rPr lang="en-GB" dirty="0" err="1" smtClean="0"/>
              <a:t>OTwL</a:t>
            </a:r>
            <a:r>
              <a:rPr lang="en-GB" dirty="0" smtClean="0"/>
              <a:t> Management Reports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628800"/>
            <a:ext cx="7467600" cy="1911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67544" y="1124744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Possible coverage overview of Es and Os – with override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4005064"/>
            <a:ext cx="7128792" cy="1920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11560" y="3645024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Possible assessment progress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GB" dirty="0"/>
              <a:t> </a:t>
            </a:r>
          </a:p>
          <a:p>
            <a:endParaRPr lang="en-GB" dirty="0"/>
          </a:p>
          <a:p>
            <a:fld id="{C10E334D-9A99-4F80-913F-5E3974EFE8A2}" type="slidenum">
              <a:rPr lang="en-GB"/>
              <a:pPr/>
              <a:t>28</a:t>
            </a:fld>
            <a:endParaRPr lang="en-GB" dirty="0"/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2636838"/>
            <a:ext cx="7921625" cy="2305050"/>
          </a:xfrm>
        </p:spPr>
        <p:txBody>
          <a:bodyPr/>
          <a:lstStyle/>
          <a:p>
            <a:pPr marL="3048000" indent="-3048000" algn="l" eaLnBrk="1" hangingPunct="1"/>
            <a:endParaRPr lang="en-GB" dirty="0" smtClean="0"/>
          </a:p>
          <a:p>
            <a:pPr marL="3048000" indent="-3048000" algn="l" eaLnBrk="1" hangingPunct="1"/>
            <a:endParaRPr lang="en-GB" dirty="0" smtClean="0"/>
          </a:p>
        </p:txBody>
      </p:sp>
      <p:sp>
        <p:nvSpPr>
          <p:cNvPr id="3101" name="Text Box 35"/>
          <p:cNvSpPr txBox="1">
            <a:spLocks noChangeArrowheads="1"/>
          </p:cNvSpPr>
          <p:nvPr/>
        </p:nvSpPr>
        <p:spPr bwMode="auto">
          <a:xfrm>
            <a:off x="2627313" y="5013325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539552" y="-2872277"/>
            <a:ext cx="184731" cy="6848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637785"/>
              </p:ext>
            </p:extLst>
          </p:nvPr>
        </p:nvGraphicFramePr>
        <p:xfrm>
          <a:off x="323528" y="1412776"/>
          <a:ext cx="8496944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277"/>
                <a:gridCol w="3652195"/>
                <a:gridCol w="2385107"/>
                <a:gridCol w="1863365"/>
              </a:tblGrid>
              <a:tr h="264029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QI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Title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Deadline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Date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Paperwork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distributed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4029">
                <a:tc>
                  <a:txBody>
                    <a:bodyPr/>
                    <a:lstStyle/>
                    <a:p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5.9</a:t>
                      </a:r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Completed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 SQIP</a:t>
                      </a:r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Monday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 29</a:t>
                      </a:r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 Sept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4 April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 2014</a:t>
                      </a:r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4029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1.1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1.1 Improvements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in Performance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Report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Friday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10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 October 2014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15 August 2014, populated reports wk beg. 8 Sept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4029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1.1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1.1 Improvements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in Performance </a:t>
                      </a:r>
                    </a:p>
                    <a:p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Joint-Practice Meeting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Friday 31 Oct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2014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As above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4029"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1.1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Positive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Destinations Joint-Practice Meeting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Friday 30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Jan 2015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827584" y="332656"/>
            <a:ext cx="77724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Key</a:t>
            </a:r>
            <a:r>
              <a:rPr kumimoji="0" lang="en-GB" sz="2000" b="1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deadline dates for session 2014/15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23528" y="3356992"/>
          <a:ext cx="8496943" cy="17424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601553"/>
                <a:gridCol w="3646919"/>
                <a:gridCol w="2376264"/>
                <a:gridCol w="1872207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2.1</a:t>
                      </a:r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Learners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 Experience</a:t>
                      </a:r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Friday 27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</a:rPr>
                        <a:t> March 2014</a:t>
                      </a:r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In Self-evaluation Toolkit: Updated Sept 14</a:t>
                      </a:r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5.1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The</a:t>
                      </a:r>
                      <a:r>
                        <a:rPr lang="en-GB" sz="1200" baseline="0" dirty="0" smtClean="0"/>
                        <a:t> Curriculum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Friday 13 Feb 2014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In Self-evaluation Toolkit: Updated Sept 14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5.3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Meeting Learning Needs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Friday 27 March 2014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</a:rPr>
                        <a:t>In Self-evaluation Toolkit: Updated Sept 14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5.9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Draft SQIP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aseline="0" dirty="0" smtClean="0"/>
                        <a:t>30 September 2015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Friday 3 April 2015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GB" dirty="0"/>
              <a:t> </a:t>
            </a:r>
          </a:p>
          <a:p>
            <a:endParaRPr lang="en-GB" dirty="0"/>
          </a:p>
          <a:p>
            <a:fld id="{C10E334D-9A99-4F80-913F-5E3974EFE8A2}" type="slidenum">
              <a:rPr lang="en-GB"/>
              <a:pPr/>
              <a:t>29</a:t>
            </a:fld>
            <a:endParaRPr lang="en-GB" dirty="0"/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2636838"/>
            <a:ext cx="7921625" cy="2305050"/>
          </a:xfrm>
        </p:spPr>
        <p:txBody>
          <a:bodyPr/>
          <a:lstStyle/>
          <a:p>
            <a:pPr marL="3048000" indent="-3048000" algn="l" eaLnBrk="1" hangingPunct="1"/>
            <a:endParaRPr lang="en-GB" dirty="0" smtClean="0"/>
          </a:p>
          <a:p>
            <a:pPr marL="3048000" indent="-3048000" algn="l" eaLnBrk="1" hangingPunct="1"/>
            <a:endParaRPr lang="en-GB" dirty="0" smtClean="0"/>
          </a:p>
        </p:txBody>
      </p:sp>
      <p:sp>
        <p:nvSpPr>
          <p:cNvPr id="3101" name="Text Box 35"/>
          <p:cNvSpPr txBox="1">
            <a:spLocks noChangeArrowheads="1"/>
          </p:cNvSpPr>
          <p:nvPr/>
        </p:nvSpPr>
        <p:spPr bwMode="auto">
          <a:xfrm>
            <a:off x="2627313" y="5013325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539552" y="-2872277"/>
            <a:ext cx="184731" cy="6848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827584" y="1052736"/>
            <a:ext cx="77724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Improvements in</a:t>
            </a:r>
            <a:r>
              <a:rPr kumimoji="0" lang="en-GB" sz="2000" b="1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Performance Report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b="1" kern="0" baseline="0" dirty="0" smtClean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496944" cy="1081088"/>
          </a:xfrm>
        </p:spPr>
        <p:txBody>
          <a:bodyPr/>
          <a:lstStyle/>
          <a:p>
            <a:pPr eaLnBrk="1" hangingPunct="1"/>
            <a:r>
              <a:rPr lang="en-GB" sz="2800" dirty="0" smtClean="0"/>
              <a:t>Strategic Priorities</a:t>
            </a:r>
            <a:br>
              <a:rPr lang="en-GB" sz="2800" dirty="0" smtClean="0"/>
            </a:br>
            <a:r>
              <a:rPr lang="en-GB" sz="2800" i="1" dirty="0" smtClean="0"/>
              <a:t>From Good to Great</a:t>
            </a:r>
            <a:r>
              <a:rPr lang="en-GB" sz="2800" dirty="0" smtClean="0"/>
              <a:t>: Priorities for 2014/15</a:t>
            </a:r>
          </a:p>
        </p:txBody>
      </p:sp>
      <p:sp>
        <p:nvSpPr>
          <p:cNvPr id="3076" name="Rectangle 5"/>
          <p:cNvSpPr>
            <a:spLocks noGrp="1" noChangeArrowheads="1"/>
          </p:cNvSpPr>
          <p:nvPr>
            <p:ph idx="1"/>
          </p:nvPr>
        </p:nvSpPr>
        <p:spPr>
          <a:xfrm>
            <a:off x="467544" y="1268760"/>
            <a:ext cx="7991475" cy="4310062"/>
          </a:xfrm>
        </p:spPr>
        <p:txBody>
          <a:bodyPr/>
          <a:lstStyle/>
          <a:p>
            <a:pPr lvl="0"/>
            <a:r>
              <a:rPr lang="en-GB" sz="1600" b="1" dirty="0" smtClean="0"/>
              <a:t>Attainment:</a:t>
            </a:r>
            <a:r>
              <a:rPr lang="en-GB" sz="1600" dirty="0" smtClean="0"/>
              <a:t> </a:t>
            </a:r>
          </a:p>
          <a:p>
            <a:pPr lvl="0"/>
            <a:r>
              <a:rPr lang="en-GB" sz="1600" dirty="0" smtClean="0"/>
              <a:t>Raise attainment and achievement for targeted groups; the lowest 20% and LAAC.</a:t>
            </a:r>
          </a:p>
          <a:p>
            <a:pPr lvl="0"/>
            <a:endParaRPr lang="en-GB" sz="1600" b="1" dirty="0" smtClean="0"/>
          </a:p>
          <a:p>
            <a:pPr lvl="0"/>
            <a:r>
              <a:rPr lang="en-GB" sz="1600" b="1" dirty="0" smtClean="0"/>
              <a:t>Curriculum:</a:t>
            </a:r>
            <a:r>
              <a:rPr lang="en-GB" sz="1600" dirty="0" smtClean="0"/>
              <a:t> </a:t>
            </a:r>
          </a:p>
          <a:p>
            <a:pPr lvl="0"/>
            <a:r>
              <a:rPr lang="en-GB" sz="1600" dirty="0" smtClean="0"/>
              <a:t>Review the Broad General Education across the 4 contexts of learning 3-15 in light of</a:t>
            </a:r>
          </a:p>
          <a:p>
            <a:pPr lvl="0"/>
            <a:r>
              <a:rPr lang="en-GB" sz="1600" dirty="0" smtClean="0"/>
              <a:t>Education Scotland key inspection findings in order to ensure progression and</a:t>
            </a:r>
          </a:p>
          <a:p>
            <a:pPr lvl="0"/>
            <a:r>
              <a:rPr lang="en-GB" sz="1600" dirty="0" smtClean="0"/>
              <a:t>increase the pace.</a:t>
            </a:r>
          </a:p>
          <a:p>
            <a:pPr lvl="0"/>
            <a:endParaRPr lang="en-GB" sz="1600" b="1" dirty="0" smtClean="0"/>
          </a:p>
          <a:p>
            <a:pPr lvl="0"/>
            <a:r>
              <a:rPr lang="en-GB" sz="1600" b="1" dirty="0" smtClean="0"/>
              <a:t>Pedagogy:</a:t>
            </a:r>
            <a:r>
              <a:rPr lang="en-GB" sz="1600" dirty="0" smtClean="0"/>
              <a:t> </a:t>
            </a:r>
          </a:p>
          <a:p>
            <a:pPr lvl="0"/>
            <a:r>
              <a:rPr lang="en-GB" sz="1600" dirty="0" smtClean="0"/>
              <a:t>Ensure appropriate challenge, appropriateness of activities to meet the needs of all </a:t>
            </a:r>
          </a:p>
          <a:p>
            <a:pPr lvl="0"/>
            <a:r>
              <a:rPr lang="en-GB" sz="1600" dirty="0" smtClean="0"/>
              <a:t>children and improving the quality of learning activities to ensure all needs are met </a:t>
            </a:r>
          </a:p>
          <a:p>
            <a:pPr lvl="0"/>
            <a:r>
              <a:rPr lang="en-GB" sz="1600" dirty="0" smtClean="0"/>
              <a:t>(5.3).</a:t>
            </a:r>
          </a:p>
          <a:p>
            <a:pPr marL="3048000" indent="-3048000" eaLnBrk="1" hangingPunct="1"/>
            <a:endParaRPr lang="en-GB" sz="1600" dirty="0" smtClean="0"/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 dirty="0"/>
              <a:t> </a:t>
            </a:r>
          </a:p>
          <a:p>
            <a:endParaRPr lang="en-GB" dirty="0"/>
          </a:p>
          <a:p>
            <a:fld id="{C10E334D-9A99-4F80-913F-5E3974EFE8A2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3101" name="Text Box 35"/>
          <p:cNvSpPr txBox="1">
            <a:spLocks noChangeArrowheads="1"/>
          </p:cNvSpPr>
          <p:nvPr/>
        </p:nvSpPr>
        <p:spPr bwMode="auto">
          <a:xfrm>
            <a:off x="2627313" y="5013325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539552" y="-2872277"/>
            <a:ext cx="184731" cy="6848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5805264"/>
            <a:ext cx="4418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SQIP Deadline = 30 September 2014</a:t>
            </a:r>
            <a:endParaRPr lang="en-GB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GB" dirty="0"/>
              <a:t> </a:t>
            </a:r>
          </a:p>
          <a:p>
            <a:endParaRPr lang="en-GB" dirty="0"/>
          </a:p>
          <a:p>
            <a:fld id="{C10E334D-9A99-4F80-913F-5E3974EFE8A2}" type="slidenum">
              <a:rPr lang="en-GB"/>
              <a:pPr/>
              <a:t>30</a:t>
            </a:fld>
            <a:endParaRPr lang="en-GB" dirty="0"/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2636838"/>
            <a:ext cx="7921625" cy="2305050"/>
          </a:xfrm>
        </p:spPr>
        <p:txBody>
          <a:bodyPr/>
          <a:lstStyle/>
          <a:p>
            <a:pPr marL="3048000" indent="-3048000" algn="l" eaLnBrk="1" hangingPunct="1"/>
            <a:endParaRPr lang="en-GB" dirty="0" smtClean="0"/>
          </a:p>
          <a:p>
            <a:pPr marL="3048000" indent="-3048000" algn="l" eaLnBrk="1" hangingPunct="1"/>
            <a:endParaRPr lang="en-GB" dirty="0" smtClean="0"/>
          </a:p>
        </p:txBody>
      </p:sp>
      <p:sp>
        <p:nvSpPr>
          <p:cNvPr id="3101" name="Text Box 35"/>
          <p:cNvSpPr txBox="1">
            <a:spLocks noChangeArrowheads="1"/>
          </p:cNvSpPr>
          <p:nvPr/>
        </p:nvSpPr>
        <p:spPr bwMode="auto">
          <a:xfrm>
            <a:off x="2627313" y="5013325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539552" y="-2872277"/>
            <a:ext cx="184731" cy="6848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827584" y="332656"/>
            <a:ext cx="77724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59632" y="1340768"/>
            <a:ext cx="7128875" cy="20621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8000" indent="-3048000" algn="ctr" eaLnBrk="1" hangingPunct="1"/>
            <a:r>
              <a:rPr lang="en-GB" sz="3200" b="1" dirty="0" smtClean="0">
                <a:solidFill>
                  <a:srgbClr val="C00000"/>
                </a:solidFill>
              </a:rPr>
              <a:t>Exam Leave: Sharing good practice</a:t>
            </a:r>
          </a:p>
          <a:p>
            <a:pPr marL="3048000" indent="-3048000" algn="ctr" eaLnBrk="1" hangingPunct="1"/>
            <a:endParaRPr lang="en-GB" sz="3200" b="1" dirty="0" smtClean="0">
              <a:solidFill>
                <a:srgbClr val="C00000"/>
              </a:solidFill>
            </a:endParaRPr>
          </a:p>
          <a:p>
            <a:pPr marL="3048000" indent="-3048000" algn="ctr" eaLnBrk="1" hangingPunct="1"/>
            <a:endParaRPr lang="en-GB" sz="3200" b="1" dirty="0" smtClean="0">
              <a:solidFill>
                <a:srgbClr val="C00000"/>
              </a:solidFill>
            </a:endParaRPr>
          </a:p>
          <a:p>
            <a:pPr marL="3048000" indent="-3048000" algn="ctr" eaLnBrk="1" hangingPunct="1"/>
            <a:r>
              <a:rPr lang="en-GB" sz="3200" b="1" dirty="0" err="1" smtClean="0">
                <a:solidFill>
                  <a:srgbClr val="C00000"/>
                </a:solidFill>
              </a:rPr>
              <a:t>Tynecastle</a:t>
            </a:r>
            <a:r>
              <a:rPr lang="en-GB" sz="3200" b="1" dirty="0" smtClean="0">
                <a:solidFill>
                  <a:srgbClr val="C00000"/>
                </a:solidFill>
              </a:rPr>
              <a:t> High School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931150" cy="1081088"/>
          </a:xfrm>
        </p:spPr>
        <p:txBody>
          <a:bodyPr/>
          <a:lstStyle/>
          <a:p>
            <a:r>
              <a:rPr lang="en-GB" dirty="0" smtClean="0"/>
              <a:t>12.00-13.00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1400" dirty="0" smtClean="0"/>
          </a:p>
          <a:p>
            <a:r>
              <a:rPr lang="en-GB" sz="2400" dirty="0" smtClean="0"/>
              <a:t>Teaching Scotland’s Future</a:t>
            </a:r>
          </a:p>
          <a:p>
            <a:endParaRPr lang="en-GB" sz="2400" dirty="0" smtClean="0"/>
          </a:p>
          <a:p>
            <a:r>
              <a:rPr lang="en-GB" sz="2400" dirty="0" smtClean="0"/>
              <a:t>Arrangements for PRD in Edinburgh</a:t>
            </a:r>
          </a:p>
          <a:p>
            <a:endParaRPr lang="en-GB" sz="2400" dirty="0" smtClean="0"/>
          </a:p>
          <a:p>
            <a:r>
              <a:rPr lang="en-GB" sz="2400" dirty="0" smtClean="0"/>
              <a:t>Leadership and the Scottish College for Educational </a:t>
            </a:r>
          </a:p>
          <a:p>
            <a:r>
              <a:rPr lang="en-GB" sz="2400" dirty="0" smtClean="0"/>
              <a:t>Leadership (SCEL)	</a:t>
            </a:r>
          </a:p>
          <a:p>
            <a:endParaRPr lang="en-GB" sz="2400" dirty="0" smtClean="0"/>
          </a:p>
          <a:p>
            <a:r>
              <a:rPr lang="en-GB" sz="2400" dirty="0" smtClean="0"/>
              <a:t>Update on Mandatory Training for 2014/15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</a:p>
          <a:p>
            <a:pPr>
              <a:defRPr/>
            </a:pPr>
            <a:endParaRPr lang="en-GB" smtClean="0"/>
          </a:p>
          <a:p>
            <a:pPr>
              <a:defRPr/>
            </a:pPr>
            <a:fld id="{563A5036-CFDD-4A14-9003-3BC7B1A13874}" type="slidenum">
              <a:rPr lang="en-GB" smtClean="0"/>
              <a:pPr>
                <a:defRPr/>
              </a:pPr>
              <a:t>31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496944" cy="1081088"/>
          </a:xfrm>
        </p:spPr>
        <p:txBody>
          <a:bodyPr/>
          <a:lstStyle/>
          <a:p>
            <a:pPr eaLnBrk="1" hangingPunct="1"/>
            <a:r>
              <a:rPr lang="en-GB" sz="2800" dirty="0" smtClean="0"/>
              <a:t>From Good to Great: Priorities for 2014/15</a:t>
            </a:r>
          </a:p>
        </p:txBody>
      </p:sp>
      <p:sp>
        <p:nvSpPr>
          <p:cNvPr id="3076" name="Rectangle 5"/>
          <p:cNvSpPr>
            <a:spLocks noGrp="1" noChangeArrowheads="1"/>
          </p:cNvSpPr>
          <p:nvPr>
            <p:ph idx="1"/>
          </p:nvPr>
        </p:nvSpPr>
        <p:spPr>
          <a:xfrm>
            <a:off x="467544" y="1268760"/>
            <a:ext cx="7991475" cy="4310062"/>
          </a:xfrm>
        </p:spPr>
        <p:txBody>
          <a:bodyPr/>
          <a:lstStyle/>
          <a:p>
            <a:pPr lvl="1">
              <a:buNone/>
            </a:pPr>
            <a:r>
              <a:rPr lang="en-GB" sz="1800" b="1" dirty="0" smtClean="0"/>
              <a:t>1.1 Improvements in Performance – SO 2</a:t>
            </a:r>
            <a:endParaRPr lang="en-GB" sz="1800" dirty="0" smtClean="0"/>
          </a:p>
          <a:p>
            <a:pPr lvl="0"/>
            <a:endParaRPr lang="en-GB" sz="1800" dirty="0" smtClean="0"/>
          </a:p>
          <a:p>
            <a:pPr lvl="0"/>
            <a:r>
              <a:rPr lang="en-GB" sz="1800" dirty="0" smtClean="0"/>
              <a:t>Continue to close the attainment gap by improving attainment for the lowest</a:t>
            </a:r>
          </a:p>
          <a:p>
            <a:pPr lvl="0"/>
            <a:r>
              <a:rPr lang="en-GB" sz="1800" dirty="0" smtClean="0"/>
              <a:t>20%, looked after children and young people and young carers.</a:t>
            </a:r>
          </a:p>
          <a:p>
            <a:pPr lvl="0"/>
            <a:endParaRPr lang="en-GB" sz="1800" dirty="0" smtClean="0"/>
          </a:p>
          <a:p>
            <a:pPr lvl="0"/>
            <a:r>
              <a:rPr lang="en-GB" sz="1800" dirty="0" smtClean="0"/>
              <a:t>Continue to increase the number of young people who go on to positive</a:t>
            </a:r>
          </a:p>
          <a:p>
            <a:pPr lvl="0"/>
            <a:r>
              <a:rPr lang="en-GB" sz="1800" dirty="0" smtClean="0"/>
              <a:t>destinations</a:t>
            </a:r>
          </a:p>
          <a:p>
            <a:pPr lvl="0"/>
            <a:endParaRPr lang="en-GB" sz="1800" dirty="0" smtClean="0"/>
          </a:p>
          <a:p>
            <a:pPr lvl="0"/>
            <a:r>
              <a:rPr lang="en-GB" sz="1800" dirty="0" smtClean="0"/>
              <a:t>Continue to improve attendance and reduce exclusions</a:t>
            </a:r>
          </a:p>
          <a:p>
            <a:pPr lvl="0"/>
            <a:endParaRPr lang="en-GB" sz="1800" dirty="0" smtClean="0"/>
          </a:p>
          <a:p>
            <a:pPr lvl="0"/>
            <a:r>
              <a:rPr lang="en-GB" sz="1800" dirty="0" smtClean="0"/>
              <a:t>Continue to improve outcomes in Literacy and Numeracy at all stages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 dirty="0"/>
              <a:t> </a:t>
            </a:r>
          </a:p>
          <a:p>
            <a:endParaRPr lang="en-GB" dirty="0"/>
          </a:p>
          <a:p>
            <a:fld id="{C10E334D-9A99-4F80-913F-5E3974EFE8A2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3101" name="Text Box 35"/>
          <p:cNvSpPr txBox="1">
            <a:spLocks noChangeArrowheads="1"/>
          </p:cNvSpPr>
          <p:nvPr/>
        </p:nvSpPr>
        <p:spPr bwMode="auto">
          <a:xfrm>
            <a:off x="2627313" y="5013325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539552" y="-2872277"/>
            <a:ext cx="184731" cy="6848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496944" cy="1081088"/>
          </a:xfrm>
        </p:spPr>
        <p:txBody>
          <a:bodyPr/>
          <a:lstStyle/>
          <a:p>
            <a:pPr eaLnBrk="1" hangingPunct="1"/>
            <a:r>
              <a:rPr lang="en-GB" sz="2800" dirty="0" smtClean="0"/>
              <a:t>From Good to Great: Priorities for 2014/15</a:t>
            </a:r>
          </a:p>
        </p:txBody>
      </p:sp>
      <p:sp>
        <p:nvSpPr>
          <p:cNvPr id="3076" name="Rectangle 5"/>
          <p:cNvSpPr>
            <a:spLocks noGrp="1" noChangeArrowheads="1"/>
          </p:cNvSpPr>
          <p:nvPr>
            <p:ph idx="1"/>
          </p:nvPr>
        </p:nvSpPr>
        <p:spPr>
          <a:xfrm>
            <a:off x="467544" y="980728"/>
            <a:ext cx="7991475" cy="4310062"/>
          </a:xfrm>
        </p:spPr>
        <p:txBody>
          <a:bodyPr/>
          <a:lstStyle/>
          <a:p>
            <a:r>
              <a:rPr lang="en-GB" sz="1800" b="1" dirty="0" smtClean="0"/>
              <a:t>2.1 Learners’ Experiences – SO 2</a:t>
            </a:r>
            <a:endParaRPr lang="en-GB" sz="1800" dirty="0" smtClean="0"/>
          </a:p>
          <a:p>
            <a:pPr lvl="0"/>
            <a:endParaRPr lang="en-GB" sz="1800" dirty="0" smtClean="0"/>
          </a:p>
          <a:p>
            <a:pPr lvl="0"/>
            <a:r>
              <a:rPr lang="en-GB" sz="1800" dirty="0" smtClean="0"/>
              <a:t>Ensure high quality and consistent active learning experiences where </a:t>
            </a:r>
          </a:p>
          <a:p>
            <a:pPr lvl="0"/>
            <a:r>
              <a:rPr lang="en-GB" sz="1800" dirty="0" smtClean="0"/>
              <a:t>children are involved in their own learning and can articulate how well they </a:t>
            </a:r>
          </a:p>
          <a:p>
            <a:pPr lvl="0"/>
            <a:r>
              <a:rPr lang="en-GB" sz="1800" dirty="0" smtClean="0"/>
              <a:t>are doing and what they need to do next in order to improve</a:t>
            </a:r>
          </a:p>
          <a:p>
            <a:pPr lvl="0"/>
            <a:endParaRPr lang="en-GB" sz="1800" dirty="0" smtClean="0"/>
          </a:p>
          <a:p>
            <a:pPr lvl="0"/>
            <a:r>
              <a:rPr lang="en-GB" sz="1800" dirty="0" smtClean="0"/>
              <a:t>Further develop the use of ICT in learning and teaching with regard to future</a:t>
            </a:r>
          </a:p>
          <a:p>
            <a:pPr lvl="0"/>
            <a:r>
              <a:rPr lang="en-GB" sz="1800" dirty="0" smtClean="0"/>
              <a:t>technologies and Glow to develop skills for C21 learners.</a:t>
            </a:r>
          </a:p>
          <a:p>
            <a:pPr lvl="0"/>
            <a:endParaRPr lang="en-GB" sz="1800" dirty="0" smtClean="0"/>
          </a:p>
          <a:p>
            <a:pPr lvl="0"/>
            <a:r>
              <a:rPr lang="en-GB" sz="1800" dirty="0" smtClean="0"/>
              <a:t>Implement effective tracking, monitoring, reporting and profiling of young</a:t>
            </a:r>
          </a:p>
          <a:p>
            <a:pPr lvl="0"/>
            <a:r>
              <a:rPr lang="en-GB" sz="1800" dirty="0" smtClean="0"/>
              <a:t>people’s progress especially across the broad general education, including</a:t>
            </a:r>
          </a:p>
          <a:p>
            <a:pPr lvl="0"/>
            <a:r>
              <a:rPr lang="en-GB" sz="1800" dirty="0" smtClean="0"/>
              <a:t>achievement.</a:t>
            </a:r>
          </a:p>
          <a:p>
            <a:pPr lvl="0"/>
            <a:endParaRPr lang="en-GB" sz="1800" dirty="0" smtClean="0"/>
          </a:p>
          <a:p>
            <a:pPr lvl="0"/>
            <a:r>
              <a:rPr lang="en-GB" sz="1800" dirty="0" smtClean="0"/>
              <a:t>Implement effective assessment and moderation processes in the Broad</a:t>
            </a:r>
          </a:p>
          <a:p>
            <a:pPr lvl="0"/>
            <a:r>
              <a:rPr lang="en-GB" sz="1800" dirty="0" smtClean="0"/>
              <a:t>General Education and effective assessment, moderation and verification</a:t>
            </a:r>
          </a:p>
          <a:p>
            <a:pPr lvl="0"/>
            <a:r>
              <a:rPr lang="en-GB" sz="1800" dirty="0" smtClean="0"/>
              <a:t>processes in the Senior Phase </a:t>
            </a:r>
          </a:p>
          <a:p>
            <a:pPr lvl="1">
              <a:buNone/>
            </a:pPr>
            <a:endParaRPr lang="en-GB" sz="1800" dirty="0" smtClean="0"/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 dirty="0"/>
              <a:t> </a:t>
            </a:r>
          </a:p>
          <a:p>
            <a:endParaRPr lang="en-GB" dirty="0"/>
          </a:p>
          <a:p>
            <a:fld id="{C10E334D-9A99-4F80-913F-5E3974EFE8A2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3101" name="Text Box 35"/>
          <p:cNvSpPr txBox="1">
            <a:spLocks noChangeArrowheads="1"/>
          </p:cNvSpPr>
          <p:nvPr/>
        </p:nvSpPr>
        <p:spPr bwMode="auto">
          <a:xfrm>
            <a:off x="2627313" y="5013325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539552" y="-2872277"/>
            <a:ext cx="184731" cy="6848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647056" y="-171400"/>
            <a:ext cx="8496944" cy="1081088"/>
          </a:xfrm>
        </p:spPr>
        <p:txBody>
          <a:bodyPr/>
          <a:lstStyle/>
          <a:p>
            <a:pPr eaLnBrk="1" hangingPunct="1"/>
            <a:r>
              <a:rPr lang="en-GB" sz="2800" dirty="0" smtClean="0"/>
              <a:t>From Good to Great: Priorities for 2014/15</a:t>
            </a:r>
          </a:p>
        </p:txBody>
      </p:sp>
      <p:sp>
        <p:nvSpPr>
          <p:cNvPr id="3076" name="Rectangle 5"/>
          <p:cNvSpPr>
            <a:spLocks noGrp="1" noChangeArrowheads="1"/>
          </p:cNvSpPr>
          <p:nvPr>
            <p:ph idx="1"/>
          </p:nvPr>
        </p:nvSpPr>
        <p:spPr>
          <a:xfrm>
            <a:off x="323528" y="692696"/>
            <a:ext cx="8207499" cy="4310062"/>
          </a:xfrm>
        </p:spPr>
        <p:txBody>
          <a:bodyPr/>
          <a:lstStyle/>
          <a:p>
            <a:r>
              <a:rPr lang="en-GB" sz="1600" b="1" dirty="0" smtClean="0"/>
              <a:t>5.1	Curriculum – SO 2 &amp; 4</a:t>
            </a:r>
            <a:endParaRPr lang="en-GB" sz="1600" dirty="0" smtClean="0"/>
          </a:p>
          <a:p>
            <a:endParaRPr lang="en-GB" sz="900" b="1" dirty="0" smtClean="0"/>
          </a:p>
          <a:p>
            <a:pPr lvl="0"/>
            <a:r>
              <a:rPr lang="en-GB" sz="1600" dirty="0" smtClean="0"/>
              <a:t>Achieve 2 hours/periods per week of quality curricular PE for all </a:t>
            </a:r>
          </a:p>
          <a:p>
            <a:pPr lvl="0"/>
            <a:endParaRPr lang="en-GB" sz="1600" dirty="0" smtClean="0"/>
          </a:p>
          <a:p>
            <a:pPr lvl="0"/>
            <a:r>
              <a:rPr lang="en-GB" sz="1600" dirty="0" smtClean="0"/>
              <a:t>Review the Broad General Education across the 4 contexts of learning 3-15 in light of</a:t>
            </a:r>
          </a:p>
          <a:p>
            <a:pPr lvl="0"/>
            <a:r>
              <a:rPr lang="en-GB" sz="1600" dirty="0" smtClean="0"/>
              <a:t>Education Scotland key Inspection findings in order to ensure progression and</a:t>
            </a:r>
          </a:p>
          <a:p>
            <a:pPr lvl="0"/>
            <a:r>
              <a:rPr lang="en-GB" sz="1600" dirty="0" smtClean="0"/>
              <a:t>increase the pace </a:t>
            </a:r>
          </a:p>
          <a:p>
            <a:pPr lvl="0"/>
            <a:endParaRPr lang="en-GB" sz="1600" dirty="0" smtClean="0"/>
          </a:p>
          <a:p>
            <a:pPr lvl="0"/>
            <a:r>
              <a:rPr lang="en-GB" sz="1600" dirty="0" smtClean="0"/>
              <a:t>Continue to develop effective cluster Curriculum planning to ensure progression at</a:t>
            </a:r>
          </a:p>
          <a:p>
            <a:pPr lvl="0"/>
            <a:r>
              <a:rPr lang="en-GB" sz="1600" dirty="0" smtClean="0"/>
              <a:t>points of transition. There should be a renewed focus on literacy and numeracy.</a:t>
            </a:r>
          </a:p>
          <a:p>
            <a:endParaRPr lang="en-GB" sz="1600" b="1" dirty="0" smtClean="0"/>
          </a:p>
          <a:p>
            <a:r>
              <a:rPr lang="en-GB" sz="1600" b="1" dirty="0" smtClean="0"/>
              <a:t>5.1 	Curriculum – SO 2 &amp; 4 Continued</a:t>
            </a:r>
            <a:endParaRPr lang="en-GB" sz="1600" dirty="0" smtClean="0"/>
          </a:p>
          <a:p>
            <a:pPr lvl="0"/>
            <a:r>
              <a:rPr lang="en-GB" sz="1600" dirty="0" smtClean="0"/>
              <a:t>In Secondary Schools, evaluate the implementation of new qualifications in S4 and</a:t>
            </a:r>
          </a:p>
          <a:p>
            <a:pPr lvl="0"/>
            <a:r>
              <a:rPr lang="en-GB" sz="1600" dirty="0" smtClean="0"/>
              <a:t>prepare for the implementation of new Higher courses.</a:t>
            </a:r>
          </a:p>
          <a:p>
            <a:pPr lvl="0"/>
            <a:endParaRPr lang="en-GB" sz="1600" dirty="0" smtClean="0"/>
          </a:p>
          <a:p>
            <a:pPr lvl="0"/>
            <a:r>
              <a:rPr lang="en-GB" sz="1600" dirty="0" smtClean="0"/>
              <a:t>To support young people into a positive destination, continue to implement the senior</a:t>
            </a:r>
          </a:p>
          <a:p>
            <a:pPr lvl="0"/>
            <a:r>
              <a:rPr lang="en-GB" sz="1600" dirty="0" smtClean="0"/>
              <a:t>phase across the 4 contexts of learning providing increased vocational opportunities,</a:t>
            </a:r>
          </a:p>
          <a:p>
            <a:pPr lvl="0"/>
            <a:r>
              <a:rPr lang="en-GB" sz="1600" dirty="0" smtClean="0"/>
              <a:t>employability skills and increased school/college provision through partnership</a:t>
            </a:r>
          </a:p>
          <a:p>
            <a:pPr lvl="0"/>
            <a:r>
              <a:rPr lang="en-GB" sz="1600" dirty="0" smtClean="0"/>
              <a:t>working. </a:t>
            </a:r>
          </a:p>
          <a:p>
            <a:pPr lvl="0"/>
            <a:endParaRPr lang="en-GB" sz="1800" dirty="0" smtClean="0"/>
          </a:p>
          <a:p>
            <a:pPr lvl="1">
              <a:buNone/>
            </a:pPr>
            <a:endParaRPr lang="en-GB" sz="1800" dirty="0" smtClean="0"/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 dirty="0"/>
              <a:t> </a:t>
            </a:r>
          </a:p>
          <a:p>
            <a:endParaRPr lang="en-GB" dirty="0"/>
          </a:p>
          <a:p>
            <a:fld id="{C10E334D-9A99-4F80-913F-5E3974EFE8A2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3101" name="Text Box 35"/>
          <p:cNvSpPr txBox="1">
            <a:spLocks noChangeArrowheads="1"/>
          </p:cNvSpPr>
          <p:nvPr/>
        </p:nvSpPr>
        <p:spPr bwMode="auto">
          <a:xfrm>
            <a:off x="2627313" y="5013325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539552" y="-2872277"/>
            <a:ext cx="184731" cy="6848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647056" y="0"/>
            <a:ext cx="8496944" cy="1081088"/>
          </a:xfrm>
        </p:spPr>
        <p:txBody>
          <a:bodyPr/>
          <a:lstStyle/>
          <a:p>
            <a:pPr eaLnBrk="1" hangingPunct="1"/>
            <a:r>
              <a:rPr lang="en-GB" sz="2800" dirty="0" smtClean="0"/>
              <a:t>From Good to Great: Priorities for 2014/15</a:t>
            </a:r>
          </a:p>
        </p:txBody>
      </p:sp>
      <p:sp>
        <p:nvSpPr>
          <p:cNvPr id="3076" name="Rectangle 5"/>
          <p:cNvSpPr>
            <a:spLocks noGrp="1" noChangeArrowheads="1"/>
          </p:cNvSpPr>
          <p:nvPr>
            <p:ph idx="1"/>
          </p:nvPr>
        </p:nvSpPr>
        <p:spPr>
          <a:xfrm>
            <a:off x="539552" y="1052736"/>
            <a:ext cx="7991475" cy="4310062"/>
          </a:xfrm>
        </p:spPr>
        <p:txBody>
          <a:bodyPr/>
          <a:lstStyle/>
          <a:p>
            <a:r>
              <a:rPr lang="en-GB" sz="1600" b="1" dirty="0" smtClean="0"/>
              <a:t>5.3	Meeting pupils’ needs – SO 2 &amp; 3</a:t>
            </a:r>
            <a:endParaRPr lang="en-GB" sz="1600" dirty="0" smtClean="0"/>
          </a:p>
          <a:p>
            <a:pPr lvl="0"/>
            <a:endParaRPr lang="en-GB" sz="1600" dirty="0" smtClean="0"/>
          </a:p>
          <a:p>
            <a:pPr lvl="0"/>
            <a:r>
              <a:rPr lang="en-GB" sz="1600" dirty="0" smtClean="0"/>
              <a:t>Ensure appropriate challenge, appropriateness of activities to meet the needs of all</a:t>
            </a:r>
          </a:p>
          <a:p>
            <a:pPr lvl="0"/>
            <a:r>
              <a:rPr lang="en-GB" sz="1600" dirty="0" smtClean="0"/>
              <a:t>children and improving the quality of learning activities to ensure all needs are met.</a:t>
            </a:r>
          </a:p>
          <a:p>
            <a:pPr lvl="0"/>
            <a:endParaRPr lang="en-GB" sz="1600" dirty="0" smtClean="0"/>
          </a:p>
          <a:p>
            <a:pPr lvl="0"/>
            <a:r>
              <a:rPr lang="en-GB" sz="1600" dirty="0" smtClean="0"/>
              <a:t>Evaluate the impact of GIRFEC through joint self-evaluation and use of the SHANARI</a:t>
            </a:r>
          </a:p>
          <a:p>
            <a:pPr lvl="0"/>
            <a:r>
              <a:rPr lang="en-GB" sz="1600" dirty="0" smtClean="0"/>
              <a:t>indicators.</a:t>
            </a:r>
          </a:p>
          <a:p>
            <a:pPr lvl="0"/>
            <a:endParaRPr lang="en-GB" sz="1600" dirty="0" smtClean="0"/>
          </a:p>
          <a:p>
            <a:pPr lvl="0"/>
            <a:r>
              <a:rPr lang="en-GB" sz="1600" dirty="0" smtClean="0"/>
              <a:t>Implement streamlined integrated Child Planning approaches in line with Getting it</a:t>
            </a:r>
          </a:p>
          <a:p>
            <a:pPr lvl="0"/>
            <a:r>
              <a:rPr lang="en-GB" sz="1600" dirty="0" smtClean="0"/>
              <a:t>Right. </a:t>
            </a:r>
          </a:p>
          <a:p>
            <a:r>
              <a:rPr lang="en-GB" sz="1600" b="1" dirty="0" smtClean="0"/>
              <a:t>	</a:t>
            </a:r>
            <a:endParaRPr lang="en-GB" sz="1800" dirty="0" smtClean="0"/>
          </a:p>
          <a:p>
            <a:pPr lvl="1">
              <a:buNone/>
            </a:pPr>
            <a:endParaRPr lang="en-GB" sz="1800" dirty="0" smtClean="0"/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 dirty="0"/>
              <a:t> </a:t>
            </a:r>
          </a:p>
          <a:p>
            <a:endParaRPr lang="en-GB" dirty="0"/>
          </a:p>
          <a:p>
            <a:fld id="{C10E334D-9A99-4F80-913F-5E3974EFE8A2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3101" name="Text Box 35"/>
          <p:cNvSpPr txBox="1">
            <a:spLocks noChangeArrowheads="1"/>
          </p:cNvSpPr>
          <p:nvPr/>
        </p:nvSpPr>
        <p:spPr bwMode="auto">
          <a:xfrm>
            <a:off x="2627313" y="5013325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539552" y="-2872277"/>
            <a:ext cx="184731" cy="6848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647056" y="0"/>
            <a:ext cx="8496944" cy="1081088"/>
          </a:xfrm>
        </p:spPr>
        <p:txBody>
          <a:bodyPr/>
          <a:lstStyle/>
          <a:p>
            <a:pPr eaLnBrk="1" hangingPunct="1"/>
            <a:r>
              <a:rPr lang="en-GB" sz="2800" dirty="0" smtClean="0"/>
              <a:t>From Good to Great: Priorities for 2014/15</a:t>
            </a:r>
          </a:p>
        </p:txBody>
      </p:sp>
      <p:sp>
        <p:nvSpPr>
          <p:cNvPr id="3076" name="Rectangle 5"/>
          <p:cNvSpPr>
            <a:spLocks noGrp="1" noChangeArrowheads="1"/>
          </p:cNvSpPr>
          <p:nvPr>
            <p:ph idx="1"/>
          </p:nvPr>
        </p:nvSpPr>
        <p:spPr>
          <a:xfrm>
            <a:off x="539552" y="836712"/>
            <a:ext cx="7991475" cy="4310062"/>
          </a:xfrm>
        </p:spPr>
        <p:txBody>
          <a:bodyPr/>
          <a:lstStyle/>
          <a:p>
            <a:r>
              <a:rPr lang="en-GB" sz="1600" b="1" dirty="0" smtClean="0"/>
              <a:t>	</a:t>
            </a:r>
            <a:endParaRPr lang="en-GB" sz="1600" dirty="0" smtClean="0"/>
          </a:p>
          <a:p>
            <a:r>
              <a:rPr lang="en-GB" sz="1600" b="1" dirty="0" smtClean="0"/>
              <a:t>5.9</a:t>
            </a:r>
            <a:r>
              <a:rPr lang="en-GB" sz="1600" dirty="0" smtClean="0"/>
              <a:t> </a:t>
            </a:r>
            <a:r>
              <a:rPr lang="en-GB" sz="1600" b="1" dirty="0" smtClean="0"/>
              <a:t>Self-evaluation </a:t>
            </a:r>
            <a:endParaRPr lang="en-GB" sz="1600" dirty="0" smtClean="0"/>
          </a:p>
          <a:p>
            <a:pPr lvl="0"/>
            <a:endParaRPr lang="en-GB" sz="1600" dirty="0" smtClean="0"/>
          </a:p>
          <a:p>
            <a:pPr lvl="0"/>
            <a:r>
              <a:rPr lang="en-GB" sz="1600" dirty="0" smtClean="0"/>
              <a:t>Implement the CEC self-evaluation toolkit to ensure continuous improvement, </a:t>
            </a:r>
          </a:p>
          <a:p>
            <a:pPr lvl="0"/>
            <a:r>
              <a:rPr lang="en-GB" sz="1600" dirty="0" smtClean="0"/>
              <a:t>establishing more rigour and systematic approaches to self-evaluation which result in </a:t>
            </a:r>
          </a:p>
          <a:p>
            <a:pPr lvl="0"/>
            <a:r>
              <a:rPr lang="en-GB" sz="1600" dirty="0" smtClean="0"/>
              <a:t>improved outcomes for children &amp; young people</a:t>
            </a:r>
          </a:p>
          <a:p>
            <a:pPr lvl="0"/>
            <a:endParaRPr lang="en-GB" sz="1600" dirty="0" smtClean="0"/>
          </a:p>
          <a:p>
            <a:pPr lvl="0"/>
            <a:r>
              <a:rPr lang="en-GB" sz="1600" dirty="0" smtClean="0"/>
              <a:t>Ensure pupil voice contributes to plans for school improvement and evaluation of</a:t>
            </a:r>
          </a:p>
          <a:p>
            <a:pPr lvl="0"/>
            <a:r>
              <a:rPr lang="en-GB" sz="1600" dirty="0" smtClean="0"/>
              <a:t>impact</a:t>
            </a:r>
          </a:p>
          <a:p>
            <a:pPr lvl="0"/>
            <a:endParaRPr lang="en-GB" sz="1600" dirty="0" smtClean="0"/>
          </a:p>
          <a:p>
            <a:pPr lvl="0"/>
            <a:r>
              <a:rPr lang="en-GB" sz="1600" dirty="0" smtClean="0"/>
              <a:t>Continue to develop leadership at all levels including opportunities for Career Long</a:t>
            </a:r>
          </a:p>
          <a:p>
            <a:pPr lvl="0"/>
            <a:r>
              <a:rPr lang="en-GB" sz="1600" dirty="0" smtClean="0"/>
              <a:t>Professional Learning and the implementation of the new GTC Professional Standards</a:t>
            </a:r>
          </a:p>
          <a:p>
            <a:pPr lvl="0"/>
            <a:endParaRPr lang="en-GB" sz="1600" dirty="0" smtClean="0"/>
          </a:p>
          <a:p>
            <a:pPr lvl="0"/>
            <a:r>
              <a:rPr lang="en-GB" sz="1600" dirty="0" smtClean="0"/>
              <a:t>Further develop Partnerships with Parents in line with the CEC Parental Engagement</a:t>
            </a:r>
          </a:p>
          <a:p>
            <a:pPr lvl="0"/>
            <a:r>
              <a:rPr lang="en-GB" sz="1600" dirty="0" smtClean="0"/>
              <a:t>Strategy</a:t>
            </a:r>
          </a:p>
          <a:p>
            <a:pPr lvl="1">
              <a:buNone/>
            </a:pPr>
            <a:endParaRPr lang="en-GB" sz="1800" dirty="0" smtClean="0"/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 dirty="0"/>
              <a:t> </a:t>
            </a:r>
          </a:p>
          <a:p>
            <a:endParaRPr lang="en-GB" dirty="0"/>
          </a:p>
          <a:p>
            <a:fld id="{C10E334D-9A99-4F80-913F-5E3974EFE8A2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3101" name="Text Box 35"/>
          <p:cNvSpPr txBox="1">
            <a:spLocks noChangeArrowheads="1"/>
          </p:cNvSpPr>
          <p:nvPr/>
        </p:nvSpPr>
        <p:spPr bwMode="auto">
          <a:xfrm>
            <a:off x="2627313" y="5013325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539552" y="-2872277"/>
            <a:ext cx="184731" cy="6848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496944" cy="1081088"/>
          </a:xfrm>
        </p:spPr>
        <p:txBody>
          <a:bodyPr/>
          <a:lstStyle/>
          <a:p>
            <a:pPr eaLnBrk="1" hangingPunct="1"/>
            <a:r>
              <a:rPr lang="en-GB" sz="2800" dirty="0" smtClean="0"/>
              <a:t>From Good to Great: Priorities for 2014/15</a:t>
            </a:r>
          </a:p>
        </p:txBody>
      </p:sp>
      <p:sp>
        <p:nvSpPr>
          <p:cNvPr id="3076" name="Rectangle 5"/>
          <p:cNvSpPr>
            <a:spLocks noGrp="1" noChangeArrowheads="1"/>
          </p:cNvSpPr>
          <p:nvPr>
            <p:ph idx="1"/>
          </p:nvPr>
        </p:nvSpPr>
        <p:spPr>
          <a:xfrm>
            <a:off x="539552" y="1052736"/>
            <a:ext cx="7991475" cy="4310062"/>
          </a:xfrm>
        </p:spPr>
        <p:txBody>
          <a:bodyPr/>
          <a:lstStyle/>
          <a:p>
            <a:pPr marL="3048000" indent="-3048000" eaLnBrk="1" hangingPunct="1"/>
            <a:r>
              <a:rPr lang="en-GB" sz="1600" b="1" dirty="0" smtClean="0"/>
              <a:t>The Self-evaluation Toolkit</a:t>
            </a:r>
          </a:p>
          <a:p>
            <a:pPr marL="3048000" indent="-3048000" eaLnBrk="1" hangingPunct="1"/>
            <a:r>
              <a:rPr lang="en-GB" sz="1600" b="1" dirty="0" smtClean="0"/>
              <a:t>Moving from Good to Great: </a:t>
            </a:r>
            <a:r>
              <a:rPr lang="en-GB" sz="1600" b="1" i="1" dirty="0" smtClean="0"/>
              <a:t>Only the best in the world is good enough</a:t>
            </a:r>
            <a:r>
              <a:rPr lang="en-GB" sz="1600" b="1" dirty="0" smtClean="0"/>
              <a:t>.  </a:t>
            </a:r>
            <a:r>
              <a:rPr lang="en-GB" sz="1600" dirty="0" smtClean="0"/>
              <a:t>All</a:t>
            </a:r>
          </a:p>
          <a:p>
            <a:pPr marL="3048000" indent="-3048000" eaLnBrk="1" hangingPunct="1"/>
            <a:r>
              <a:rPr lang="en-GB" sz="1600" dirty="0" smtClean="0"/>
              <a:t>illustrations take a closer look at  level 5+ statements from the most recent Inspection</a:t>
            </a:r>
          </a:p>
          <a:p>
            <a:pPr marL="3048000" indent="-3048000" eaLnBrk="1" hangingPunct="1"/>
            <a:r>
              <a:rPr lang="en-GB" sz="1600" dirty="0" smtClean="0"/>
              <a:t>Reports from Schools who were rated Very Good or Excellent.</a:t>
            </a:r>
          </a:p>
          <a:p>
            <a:pPr marL="3048000" indent="-3048000" eaLnBrk="1" hangingPunct="1"/>
            <a:endParaRPr lang="en-GB" sz="1600" b="1" dirty="0" smtClean="0"/>
          </a:p>
          <a:p>
            <a:pPr marL="3048000" indent="-3048000" eaLnBrk="1" hangingPunct="1"/>
            <a:r>
              <a:rPr lang="en-GB" sz="1600" b="1" dirty="0" smtClean="0"/>
              <a:t>The Toolkit has 8 Main Sections: </a:t>
            </a:r>
          </a:p>
          <a:p>
            <a:pPr marL="3048000" indent="-3048000" eaLnBrk="1" hangingPunct="1"/>
            <a:r>
              <a:rPr lang="en-GB" sz="1600" dirty="0" smtClean="0"/>
              <a:t>Five Toolkits, one for each of the five core QIs: 1.1, 2.1, 5.1, 5.3, 5.9. Each toolkit has</a:t>
            </a:r>
          </a:p>
          <a:p>
            <a:pPr marL="3048000" indent="-3048000" eaLnBrk="1" hangingPunct="1"/>
            <a:r>
              <a:rPr lang="en-GB" sz="1600" dirty="0" smtClean="0"/>
              <a:t>a column for  key questions, sources of evidence, impact statement and next</a:t>
            </a:r>
          </a:p>
          <a:p>
            <a:pPr marL="3048000" indent="-3048000" eaLnBrk="1" hangingPunct="1"/>
            <a:r>
              <a:rPr lang="en-GB" sz="1600" dirty="0" smtClean="0"/>
              <a:t>steps for improvement. All are updated in line with the new inspection advice note</a:t>
            </a:r>
          </a:p>
          <a:p>
            <a:pPr marL="3048000" indent="-3048000" eaLnBrk="1" hangingPunct="1"/>
            <a:r>
              <a:rPr lang="en-GB" sz="1600" dirty="0" smtClean="0"/>
              <a:t>(2013-14). This is followed by a page of focus group questions and finally key</a:t>
            </a:r>
          </a:p>
          <a:p>
            <a:pPr marL="3048000" indent="-3048000" eaLnBrk="1" hangingPunct="1"/>
            <a:r>
              <a:rPr lang="en-GB" sz="1600" dirty="0" smtClean="0"/>
              <a:t>documents and resources relating to the core QI.</a:t>
            </a:r>
          </a:p>
          <a:p>
            <a:pPr marL="3048000" indent="-3048000" eaLnBrk="1" hangingPunct="1"/>
            <a:endParaRPr lang="en-GB" sz="1600" dirty="0" smtClean="0"/>
          </a:p>
          <a:p>
            <a:pPr marL="3048000" indent="-3048000" eaLnBrk="1" hangingPunct="1"/>
            <a:r>
              <a:rPr lang="en-GB" sz="1600" b="1" dirty="0" smtClean="0"/>
              <a:t>Appendix A:  </a:t>
            </a:r>
            <a:r>
              <a:rPr lang="en-GB" sz="1600" dirty="0" smtClean="0"/>
              <a:t>2.1, 5.1 and 5.3 Templates with completed return dates to QIOs marked</a:t>
            </a:r>
          </a:p>
          <a:p>
            <a:pPr marL="3048000" indent="-3048000" eaLnBrk="1" hangingPunct="1"/>
            <a:r>
              <a:rPr lang="en-GB" sz="1600" dirty="0" smtClean="0"/>
              <a:t>in Red: 2.1 (27 March), 5.1 (13 Feb)  and 5.3 (27 March).</a:t>
            </a:r>
          </a:p>
          <a:p>
            <a:pPr marL="3048000" indent="-3048000" eaLnBrk="1" hangingPunct="1"/>
            <a:r>
              <a:rPr lang="en-GB" sz="1600" b="1" dirty="0" smtClean="0"/>
              <a:t>Appendix B:</a:t>
            </a:r>
            <a:r>
              <a:rPr lang="en-GB" sz="1600" dirty="0" smtClean="0"/>
              <a:t> Generic key documents and resources</a:t>
            </a:r>
          </a:p>
          <a:p>
            <a:pPr marL="3048000" indent="-3048000" eaLnBrk="1" hangingPunct="1"/>
            <a:r>
              <a:rPr lang="en-GB" sz="1600" b="1" dirty="0" smtClean="0"/>
              <a:t>Appendix C: </a:t>
            </a:r>
            <a:r>
              <a:rPr lang="en-GB" sz="1600" dirty="0" err="1" smtClean="0"/>
              <a:t>CfE</a:t>
            </a:r>
            <a:r>
              <a:rPr lang="en-GB" sz="1600" dirty="0" smtClean="0"/>
              <a:t> Briefings Overview (1-14 including new briefing entitled Political </a:t>
            </a:r>
          </a:p>
          <a:p>
            <a:pPr marL="3048000" indent="-3048000" eaLnBrk="1" hangingPunct="1"/>
            <a:r>
              <a:rPr lang="en-GB" sz="1600" dirty="0" smtClean="0"/>
              <a:t>Literacy).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GB" dirty="0"/>
              <a:t> </a:t>
            </a:r>
          </a:p>
          <a:p>
            <a:endParaRPr lang="en-GB" dirty="0"/>
          </a:p>
          <a:p>
            <a:fld id="{C10E334D-9A99-4F80-913F-5E3974EFE8A2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3101" name="Text Box 35"/>
          <p:cNvSpPr txBox="1">
            <a:spLocks noChangeArrowheads="1"/>
          </p:cNvSpPr>
          <p:nvPr/>
        </p:nvSpPr>
        <p:spPr bwMode="auto">
          <a:xfrm>
            <a:off x="2627313" y="5013325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539552" y="-2872277"/>
            <a:ext cx="184731" cy="6848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sz="1100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lang="en-GB" b="1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62025" algn="l"/>
              </a:tabLst>
            </a:pP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ouncil blue tab 060608">
  <a:themeElements>
    <a:clrScheme name="1_Council blue tab 06060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ouncil blue tab 0606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ouncil blue tab 0606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uncil blue tab 06060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uncil blue tab 06060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uncil blue tab 06060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uncil blue tab 06060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uncil blue tab 06060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uncil blue tab 06060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uncil blue tab 06060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uncil blue tab 06060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uncil blue tab 06060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uncil blue tab 06060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uncil blue tab 06060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Council red tab 060608</Template>
  <TotalTime>3592</TotalTime>
  <Words>1921</Words>
  <Application>Microsoft Office PowerPoint</Application>
  <PresentationFormat>On-screen Show (4:3)</PresentationFormat>
  <Paragraphs>924</Paragraphs>
  <Slides>31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Arial</vt:lpstr>
      <vt:lpstr>Times New Roman</vt:lpstr>
      <vt:lpstr>1_Council blue tab 060608</vt:lpstr>
      <vt:lpstr>PowerPoint Presentation</vt:lpstr>
      <vt:lpstr>Programme  </vt:lpstr>
      <vt:lpstr>Strategic Priorities From Good to Great: Priorities for 2014/15</vt:lpstr>
      <vt:lpstr>From Good to Great: Priorities for 2014/15</vt:lpstr>
      <vt:lpstr>From Good to Great: Priorities for 2014/15</vt:lpstr>
      <vt:lpstr>From Good to Great: Priorities for 2014/15</vt:lpstr>
      <vt:lpstr>From Good to Great: Priorities for 2014/15</vt:lpstr>
      <vt:lpstr>From Good to Great: Priorities for 2014/15</vt:lpstr>
      <vt:lpstr>From Good to Great: Priorities for 2014/15</vt:lpstr>
      <vt:lpstr>Quality and Curriculum Update</vt:lpstr>
      <vt:lpstr>SQA:   Verification Round 3 and final presentation checks</vt:lpstr>
      <vt:lpstr>Implementing the new Higher </vt:lpstr>
      <vt:lpstr>  5.1 Returns update   Handout and presentation of key findings  from Education Scotland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Senior Phase Update – Developing the Virtual Classroom    Joyce Rochford</vt:lpstr>
      <vt:lpstr>Tracking and Monitoring across the Broad General Education    Establishment of a working group plus OTwL  </vt:lpstr>
      <vt:lpstr>Science Example</vt:lpstr>
      <vt:lpstr>OTwL Management Reports</vt:lpstr>
      <vt:lpstr>PowerPoint Presentation</vt:lpstr>
      <vt:lpstr>PowerPoint Presentation</vt:lpstr>
      <vt:lpstr>PowerPoint Presentation</vt:lpstr>
      <vt:lpstr>12.00-13.00</vt:lpstr>
    </vt:vector>
  </TitlesOfParts>
  <Company>City of Edinburgh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  by Name</dc:title>
  <dc:creator>3015247</dc:creator>
  <cp:lastModifiedBy>Richard Burgess</cp:lastModifiedBy>
  <cp:revision>168</cp:revision>
  <dcterms:created xsi:type="dcterms:W3CDTF">2009-09-11T08:49:00Z</dcterms:created>
  <dcterms:modified xsi:type="dcterms:W3CDTF">2014-05-07T13:58:19Z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-447097844</vt:i4>
  </property>
  <property fmtid="{D5CDD505-2E9C-101B-9397-08002B2CF9AE}" pid="3" name="_NewReviewCycle">
    <vt:lpwstr/>
  </property>
  <property fmtid="{D5CDD505-2E9C-101B-9397-08002B2CF9AE}" pid="4" name="_EmailSubject">
    <vt:lpwstr>BLog</vt:lpwstr>
  </property>
  <property fmtid="{D5CDD505-2E9C-101B-9397-08002B2CF9AE}" pid="5" name="_AuthorEmail">
    <vt:lpwstr>Grace.Vickers@edinburgh.gov.uk</vt:lpwstr>
  </property>
  <property fmtid="{D5CDD505-2E9C-101B-9397-08002B2CF9AE}" pid="6" name="_AuthorEmailDisplayName">
    <vt:lpwstr>Grace Vickers</vt:lpwstr>
  </property>
</Properties>
</file>