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5" r:id="rId3"/>
    <p:sldId id="292" r:id="rId4"/>
    <p:sldId id="294" r:id="rId5"/>
    <p:sldId id="283" r:id="rId6"/>
    <p:sldId id="289" r:id="rId7"/>
    <p:sldId id="291" r:id="rId8"/>
    <p:sldId id="287" r:id="rId9"/>
    <p:sldId id="286" r:id="rId10"/>
    <p:sldId id="266" r:id="rId11"/>
    <p:sldId id="280" r:id="rId12"/>
  </p:sldIdLst>
  <p:sldSz cx="9144000" cy="6858000" type="screen4x3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57338-87EB-43FA-ADC9-9B8AE4B5BA5B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045CF-4785-4AA4-B0FE-9FE594F2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32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68D11-02AA-4F86-8717-915073A676AC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605A3-4FAB-4910-8EE6-30353E85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3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05A3-4FAB-4910-8EE6-30353E85918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4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2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8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9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3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2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7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0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AE7D-5A74-0248-B5A6-7B7D38F4847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E271-4239-5945-B558-CA7F4FE9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7673" y="1266943"/>
            <a:ext cx="6520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baseline="30000" dirty="0" smtClean="0">
                <a:solidFill>
                  <a:schemeClr val="bg1"/>
                </a:solidFill>
                <a:latin typeface="Arial"/>
                <a:cs typeface="Arial"/>
              </a:rPr>
              <a:t>ADES CAQ Meeting</a:t>
            </a:r>
            <a:r>
              <a:rPr lang="en-US" sz="72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7200" b="1" baseline="30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8687" y="1740960"/>
            <a:ext cx="58174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400" baseline="30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4800" baseline="30000" dirty="0" smtClean="0">
                <a:solidFill>
                  <a:schemeClr val="bg1"/>
                </a:solidFill>
                <a:latin typeface="Arial"/>
                <a:cs typeface="Arial"/>
              </a:rPr>
              <a:t>17 </a:t>
            </a:r>
            <a:r>
              <a:rPr lang="en-US" sz="4800" baseline="30000" dirty="0">
                <a:solidFill>
                  <a:schemeClr val="bg1"/>
                </a:solidFill>
                <a:latin typeface="Arial"/>
                <a:cs typeface="Arial"/>
              </a:rPr>
              <a:t>J</a:t>
            </a:r>
            <a:r>
              <a:rPr lang="en-US" sz="4800" baseline="30000" dirty="0" smtClean="0">
                <a:solidFill>
                  <a:schemeClr val="bg1"/>
                </a:solidFill>
                <a:latin typeface="Arial"/>
                <a:cs typeface="Arial"/>
              </a:rPr>
              <a:t>anuary 2014</a:t>
            </a:r>
            <a:endParaRPr lang="en-US" sz="4800" baseline="30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8687" y="2655554"/>
            <a:ext cx="5817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SQA Update</a:t>
            </a:r>
            <a:endParaRPr lang="en-GB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3235" y="3826571"/>
            <a:ext cx="7056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Gill Stewart, Director, Qualifications Development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 Martinez, Director, Operations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0852" y="982804"/>
            <a:ext cx="7622296" cy="44785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5400" b="1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5400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8800" b="1" baseline="30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Questions?</a:t>
            </a:r>
            <a:endParaRPr lang="en-US" sz="8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0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QA 2013 corporate powerpoint fram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9006" y="846432"/>
            <a:ext cx="659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Schools – National 3-5</a:t>
            </a:r>
            <a:endParaRPr lang="en-GB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436" y="1705467"/>
            <a:ext cx="771967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CPD Events </a:t>
            </a:r>
          </a:p>
          <a:p>
            <a:pPr lvl="1">
              <a:spcBef>
                <a:spcPts val="1000"/>
              </a:spcBef>
            </a:pPr>
            <a:r>
              <a:rPr lang="en-GB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SQA / Local Authority Partnership to deliver. </a:t>
            </a:r>
          </a:p>
          <a:p>
            <a:pPr lvl="1">
              <a:spcBef>
                <a:spcPts val="1000"/>
              </a:spcBef>
            </a:pPr>
            <a:r>
              <a:rPr lang="en-GB" alt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 focussed on priority areas.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past paper questions that can be used to help prepare for N5 exams</a:t>
            </a:r>
          </a:p>
          <a:p>
            <a:pPr marL="800100" lvl="1" indent="-342900">
              <a:spcBef>
                <a:spcPts val="1000"/>
              </a:spcBef>
              <a:buFontTx/>
              <a:buChar char="-"/>
            </a:pPr>
            <a:r>
              <a:rPr lang="en-GB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GB" alt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uestions that can be used directly.</a:t>
            </a:r>
          </a:p>
          <a:p>
            <a:pPr marL="800100" lvl="1" indent="-342900">
              <a:spcBef>
                <a:spcPts val="1000"/>
              </a:spcBef>
              <a:buFontTx/>
              <a:buChar char="-"/>
            </a:pPr>
            <a:r>
              <a:rPr lang="en-GB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GB" alt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uestions that can be adapted.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messages from Verification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nominees by Local Authorities for CPD</a:t>
            </a:r>
            <a:endParaRPr lang="en-GB" altLang="en-US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Q&amp;As – updated monthly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en-GB" altLang="en-US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9006" y="846432"/>
            <a:ext cx="661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Schools - Higher</a:t>
            </a:r>
            <a:endParaRPr lang="en-GB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436" y="1705467"/>
            <a:ext cx="77196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Implementation Events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between current &amp; new Higher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 assessment materials</a:t>
            </a:r>
          </a:p>
          <a:p>
            <a:pPr lvl="1">
              <a:spcBef>
                <a:spcPts val="1000"/>
              </a:spcBef>
            </a:pPr>
            <a:r>
              <a:rPr lang="en-GB" altLang="en-U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assessment support packs</a:t>
            </a:r>
          </a:p>
          <a:p>
            <a:pPr lvl="1">
              <a:spcBef>
                <a:spcPts val="1000"/>
              </a:spcBef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Specimen question papers</a:t>
            </a:r>
          </a:p>
          <a:p>
            <a:pPr lvl="1">
              <a:spcBef>
                <a:spcPts val="1000"/>
              </a:spcBef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Coursework information</a:t>
            </a:r>
          </a:p>
          <a:p>
            <a:pPr>
              <a:spcBef>
                <a:spcPts val="1000"/>
              </a:spcBef>
            </a:pPr>
            <a:endParaRPr lang="en-GB" altLang="en-US" sz="1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2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4714" y="707886"/>
            <a:ext cx="7452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messages from Verification (Round 1)</a:t>
            </a:r>
            <a:endParaRPr lang="en-GB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00" y="1369652"/>
            <a:ext cx="77196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valid and reliable assessments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SQA-produced Unit Assessment Support Packs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devised assessments that have been prior verified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own assessments – strongly advise you have these prior verified</a:t>
            </a:r>
          </a:p>
          <a:p>
            <a:pPr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assessment judgements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SQA packs are designed on a pass/fail basis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Judging Evidence Tables  to make assessment judgments against Assessment Standards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Judging Evidence Tables have commentary on how to meet each Assessment Standard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task/activity can meet most or all of the Unit Outcome and Assessment Standards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on candidate’s work that Unit Assessment Standards have been met</a:t>
            </a:r>
          </a:p>
          <a:p>
            <a:pPr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Assessment complementing learning and teaching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Assessment is open and flexible</a:t>
            </a:r>
          </a:p>
          <a:p>
            <a:pPr marL="857250" lvl="2" indent="-228600">
              <a:spcBef>
                <a:spcPts val="1000"/>
              </a:spcBef>
              <a:buFontTx/>
              <a:buChar char="-"/>
            </a:pPr>
            <a:r>
              <a:rPr lang="en-GB" sz="12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should allow you space to prepare for Added Value/Course Assessment</a:t>
            </a:r>
          </a:p>
        </p:txBody>
      </p:sp>
    </p:spTree>
    <p:extLst>
      <p:ext uri="{BB962C8B-B14F-4D97-AF65-F5344CB8AC3E}">
        <p14:creationId xmlns:p14="http://schemas.microsoft.com/office/powerpoint/2010/main" val="6577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3982" y="937022"/>
            <a:ext cx="3801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  <a:endParaRPr lang="en-GB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6345" y="1973313"/>
            <a:ext cx="526307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1 verification 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2 verification begun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 of Nominees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Verification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3551" y="511564"/>
            <a:ext cx="721689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Course Entries 2014</a:t>
            </a: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Entry Data at 13 </a:t>
            </a:r>
            <a:r>
              <a:rPr lang="en-GB" sz="3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GB" sz="3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anuary 2014</a:t>
            </a:r>
            <a:endParaRPr lang="en-GB"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89445"/>
              </p:ext>
            </p:extLst>
          </p:nvPr>
        </p:nvGraphicFramePr>
        <p:xfrm>
          <a:off x="1224644" y="1654564"/>
          <a:ext cx="669471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678"/>
                <a:gridCol w="1673678"/>
                <a:gridCol w="1673678"/>
                <a:gridCol w="1673678"/>
              </a:tblGrid>
              <a:tr h="5673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SQA Projections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Entries at 06/01/14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data received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2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963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3 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22,030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10,207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4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135,000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5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226,530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244,237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31,310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19,491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122,750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107,627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186,850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207,668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704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 Higher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23,450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24,713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83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TOTALS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747,920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716,787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51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2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8055" y="693313"/>
            <a:ext cx="821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the New Highers</a:t>
            </a:r>
            <a:endParaRPr lang="en-GB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055" y="1118006"/>
            <a:ext cx="8014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88045"/>
              </p:ext>
            </p:extLst>
          </p:nvPr>
        </p:nvGraphicFramePr>
        <p:xfrm>
          <a:off x="387927" y="1518116"/>
          <a:ext cx="8313310" cy="3176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724"/>
                <a:gridCol w="1378004"/>
                <a:gridCol w="1440760"/>
                <a:gridCol w="1487167"/>
                <a:gridCol w="1545436"/>
                <a:gridCol w="1623219"/>
              </a:tblGrid>
              <a:tr h="366400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 National Qualifications </a:t>
                      </a:r>
                    </a:p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available in schools:  </a:t>
                      </a:r>
                    </a:p>
                    <a:p>
                      <a:pPr algn="l" fontAlgn="b"/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2013-14 to 2016-17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DUAL  RUNNING  YEARS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8393">
                <a:tc gridSpan="2" v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2013-14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2014-15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128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 GROUP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to National 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455">
                <a:tc v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Higher, Intermediate 1 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Intermediate 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 and Higher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 and Higher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 and Higher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34">
                <a:tc v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Higher, Advanced Higher,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Intermediate 1 and Intermediate 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Higher, Advanced Higher, and Intermediate 1 and Intermediate 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5, Higher and Advanced Higher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National 1 to National 5, Higher and Advanced Higher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2790" y="5052352"/>
            <a:ext cx="7950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Information on transition from National 5 to New Highers, areas of stability and change will be published at the end of </a:t>
            </a:r>
            <a:r>
              <a:rPr lang="en-GB" dirty="0"/>
              <a:t>J</a:t>
            </a:r>
            <a:r>
              <a:rPr lang="en-GB" dirty="0" smtClean="0"/>
              <a:t>anuary 2014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2552" y="647949"/>
            <a:ext cx="5283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Operational Dates</a:t>
            </a:r>
            <a:endParaRPr lang="en-GB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50803"/>
              </p:ext>
            </p:extLst>
          </p:nvPr>
        </p:nvGraphicFramePr>
        <p:xfrm>
          <a:off x="812552" y="1494370"/>
          <a:ext cx="7500257" cy="37794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70958"/>
                <a:gridCol w="5829299"/>
              </a:tblGrid>
              <a:tr h="5185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December 2013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Round 2 selections advised to schools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777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January 2014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Round 2 materials uplift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0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February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Visiting examination begins (until 16 May)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March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Round 3 selections advised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schools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March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 for withdrawals and change of course entry level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March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Round 2 key messages published</a:t>
                      </a:r>
                    </a:p>
                  </a:txBody>
                  <a:tcPr/>
                </a:tc>
              </a:tr>
              <a:tr h="51777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April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Round 3 materials uplift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date for Estimates</a:t>
                      </a:r>
                    </a:p>
                  </a:txBody>
                  <a:tcPr/>
                </a:tc>
              </a:tr>
              <a:tr h="38127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April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Examination Diet begins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6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63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085" y="1672845"/>
            <a:ext cx="5414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Operational Messages</a:t>
            </a:r>
            <a:endParaRPr lang="en-GB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055" y="2577515"/>
            <a:ext cx="8014447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encourage </a:t>
            </a:r>
            <a:r>
              <a:rPr lang="en-GB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to meet </a:t>
            </a:r>
            <a:r>
              <a:rPr lang="en-GB" alt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 </a:t>
            </a:r>
            <a:r>
              <a:rPr lang="en-GB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time lines.  These are vital to effective forward </a:t>
            </a:r>
            <a:r>
              <a:rPr lang="en-GB" alt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planning, resource deployment and certification</a:t>
            </a:r>
          </a:p>
          <a:p>
            <a:pPr>
              <a:spcBef>
                <a:spcPts val="1000"/>
              </a:spcBef>
            </a:pPr>
            <a:endParaRPr lang="en-GB" alt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your local Customer Support Manager to build links to </a:t>
            </a:r>
            <a:r>
              <a:rPr lang="en-GB" alt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SQA</a:t>
            </a:r>
            <a:endParaRPr lang="en-GB" alt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SQA_logo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56" y="580293"/>
            <a:ext cx="1575602" cy="85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569</Words>
  <Application>Microsoft Office PowerPoint</Application>
  <PresentationFormat>On-screen Show (4:3)</PresentationFormat>
  <Paragraphs>135</Paragraphs>
  <Slides>11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National Course Entries 2014 Summary Entry Data at 13 January 2014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David Tilbrook</cp:lastModifiedBy>
  <cp:revision>100</cp:revision>
  <cp:lastPrinted>2014-01-16T14:49:50Z</cp:lastPrinted>
  <dcterms:created xsi:type="dcterms:W3CDTF">2013-02-28T17:19:26Z</dcterms:created>
  <dcterms:modified xsi:type="dcterms:W3CDTF">2014-01-22T11:40:03Z</dcterms:modified>
</cp:coreProperties>
</file>