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handoutMasterIdLst>
    <p:handoutMasterId r:id="rId14"/>
  </p:handoutMasterIdLst>
  <p:sldIdLst>
    <p:sldId id="331" r:id="rId2"/>
    <p:sldId id="337" r:id="rId3"/>
    <p:sldId id="352" r:id="rId4"/>
    <p:sldId id="353" r:id="rId5"/>
    <p:sldId id="354" r:id="rId6"/>
    <p:sldId id="360" r:id="rId7"/>
    <p:sldId id="356" r:id="rId8"/>
    <p:sldId id="361" r:id="rId9"/>
    <p:sldId id="355" r:id="rId10"/>
    <p:sldId id="359" r:id="rId11"/>
    <p:sldId id="362" r:id="rId12"/>
  </p:sldIdLst>
  <p:sldSz cx="9144000" cy="6858000" type="screen4x3"/>
  <p:notesSz cx="6805613" cy="9939338"/>
  <p:defaultTextStyle>
    <a:defPPr>
      <a:defRPr lang="en-GB"/>
    </a:defPPr>
    <a:lvl1pPr algn="l" rtl="0" fontAlgn="base">
      <a:spcBef>
        <a:spcPct val="0"/>
      </a:spcBef>
      <a:spcAft>
        <a:spcPct val="0"/>
      </a:spcAft>
      <a:defRPr sz="2000" kern="1200">
        <a:solidFill>
          <a:schemeClr val="tx1"/>
        </a:solidFill>
        <a:latin typeface="Arial" pitchFamily="34" charset="0"/>
        <a:ea typeface="+mn-ea"/>
        <a:cs typeface="+mn-cs"/>
      </a:defRPr>
    </a:lvl1pPr>
    <a:lvl2pPr marL="457200" algn="l" rtl="0" fontAlgn="base">
      <a:spcBef>
        <a:spcPct val="0"/>
      </a:spcBef>
      <a:spcAft>
        <a:spcPct val="0"/>
      </a:spcAft>
      <a:defRPr sz="2000" kern="1200">
        <a:solidFill>
          <a:schemeClr val="tx1"/>
        </a:solidFill>
        <a:latin typeface="Arial" pitchFamily="34" charset="0"/>
        <a:ea typeface="+mn-ea"/>
        <a:cs typeface="+mn-cs"/>
      </a:defRPr>
    </a:lvl2pPr>
    <a:lvl3pPr marL="914400" algn="l" rtl="0" fontAlgn="base">
      <a:spcBef>
        <a:spcPct val="0"/>
      </a:spcBef>
      <a:spcAft>
        <a:spcPct val="0"/>
      </a:spcAft>
      <a:defRPr sz="2000" kern="1200">
        <a:solidFill>
          <a:schemeClr val="tx1"/>
        </a:solidFill>
        <a:latin typeface="Arial" pitchFamily="34" charset="0"/>
        <a:ea typeface="+mn-ea"/>
        <a:cs typeface="+mn-cs"/>
      </a:defRPr>
    </a:lvl3pPr>
    <a:lvl4pPr marL="1371600" algn="l" rtl="0" fontAlgn="base">
      <a:spcBef>
        <a:spcPct val="0"/>
      </a:spcBef>
      <a:spcAft>
        <a:spcPct val="0"/>
      </a:spcAft>
      <a:defRPr sz="2000" kern="1200">
        <a:solidFill>
          <a:schemeClr val="tx1"/>
        </a:solidFill>
        <a:latin typeface="Arial" pitchFamily="34" charset="0"/>
        <a:ea typeface="+mn-ea"/>
        <a:cs typeface="+mn-cs"/>
      </a:defRPr>
    </a:lvl4pPr>
    <a:lvl5pPr marL="1828800" algn="l" rtl="0" fontAlgn="base">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00FF00"/>
    <a:srgbClr val="E19933"/>
    <a:srgbClr val="C90016"/>
    <a:srgbClr val="006F8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3" autoAdjust="0"/>
    <p:restoredTop sz="96410" autoAdjust="0"/>
  </p:normalViewPr>
  <p:slideViewPr>
    <p:cSldViewPr>
      <p:cViewPr varScale="1">
        <p:scale>
          <a:sx n="99" d="100"/>
          <a:sy n="99" d="100"/>
        </p:scale>
        <p:origin x="-108"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416" y="666"/>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44035"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44036"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44037"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0E45520-83E3-42FB-9E93-892AFDE9963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29699"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2048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1038" y="4721225"/>
            <a:ext cx="5443537"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9702"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29703" name="Rectangle 7"/>
          <p:cNvSpPr>
            <a:spLocks noGrp="1" noChangeArrowheads="1"/>
          </p:cNvSpPr>
          <p:nvPr>
            <p:ph type="sldNum" sz="quarter" idx="5"/>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94E86F1-E966-4B62-B879-064F101C296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8C16149-1268-4950-80E1-4AA5118A9D8A}" type="slidenum">
              <a:rPr lang="en-GB"/>
              <a:pPr/>
              <a:t>1</a:t>
            </a:fld>
            <a:endParaRPr lang="en-GB"/>
          </a:p>
        </p:txBody>
      </p:sp>
      <p:sp>
        <p:nvSpPr>
          <p:cNvPr id="21507" name="Text Box 2"/>
          <p:cNvSpPr txBox="1">
            <a:spLocks noChangeArrowheads="1"/>
          </p:cNvSpPr>
          <p:nvPr/>
        </p:nvSpPr>
        <p:spPr bwMode="auto">
          <a:xfrm>
            <a:off x="920750" y="746125"/>
            <a:ext cx="4968875" cy="3725863"/>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1508" name="Rectangle 3"/>
          <p:cNvSpPr>
            <a:spLocks noGrp="1" noChangeArrowheads="1"/>
          </p:cNvSpPr>
          <p:nvPr>
            <p:ph type="body"/>
          </p:nvPr>
        </p:nvSpPr>
        <p:spPr>
          <a:xfrm>
            <a:off x="681038" y="4721225"/>
            <a:ext cx="5445125" cy="4565650"/>
          </a:xfrm>
          <a:noFill/>
          <a:ln/>
        </p:spPr>
        <p:txBody>
          <a:bodyPr wrap="none" anchor="ct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2</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1BF859AA-6AAA-417C-B245-BC1B69FC624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EFA806AD-8444-4B73-B536-60FF26C7ADB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2713" y="765175"/>
            <a:ext cx="1997075" cy="51022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765175"/>
            <a:ext cx="5842000" cy="5102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9FD1C53E-BE90-49B5-A2DE-52223116328F}"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765175"/>
            <a:ext cx="7931150" cy="10810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68313" y="1557338"/>
            <a:ext cx="7991475" cy="43100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7A77BD2F-E22F-4285-A488-4F77A3788FB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563A5036-CFDD-4A14-9003-3BC7B1A138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04288D67-DDA1-4408-BE1D-BDF85684A62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57338"/>
            <a:ext cx="3919537"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40250" y="1557338"/>
            <a:ext cx="3919538"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F3993AE4-22EE-4AA9-85F0-DD377CDAFB6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2C228106-93E4-4A8F-871E-AC4C4D9582B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64B8954B-1F5C-4294-BFD8-AF004154AD3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800D72E7-D1E3-4474-B451-32327A55735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F1736AE2-42CD-4C6C-B6B4-102FED494DD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6B181833-F4C5-4306-AF93-E3999E56C67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765175"/>
            <a:ext cx="7931150" cy="1081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Quality Development</a:t>
            </a:r>
            <a:br>
              <a:rPr lang="en-GB" smtClean="0"/>
            </a:br>
            <a:r>
              <a:rPr lang="en-GB" smtClean="0"/>
              <a:t>CPD 22 Feb 2010</a:t>
            </a:r>
            <a:br>
              <a:rPr lang="en-GB" smtClean="0"/>
            </a:br>
            <a:endParaRPr lang="en-GB" smtClean="0"/>
          </a:p>
        </p:txBody>
      </p:sp>
      <p:sp>
        <p:nvSpPr>
          <p:cNvPr id="1027" name="Rectangle 3"/>
          <p:cNvSpPr>
            <a:spLocks noGrp="1" noChangeArrowheads="1"/>
          </p:cNvSpPr>
          <p:nvPr>
            <p:ph type="body" idx="1"/>
          </p:nvPr>
        </p:nvSpPr>
        <p:spPr bwMode="auto">
          <a:xfrm>
            <a:off x="468313" y="1557338"/>
            <a:ext cx="7991475" cy="4310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GB" smtClean="0"/>
          </a:p>
          <a:p>
            <a:pPr lvl="0"/>
            <a:endParaRPr lang="en-GB" smtClean="0"/>
          </a:p>
          <a:p>
            <a:pPr lvl="0"/>
            <a:r>
              <a:rPr lang="en-GB" smtClean="0"/>
              <a:t>1.30 – 2.00pm		Business Items</a:t>
            </a:r>
          </a:p>
          <a:p>
            <a:pPr lvl="0"/>
            <a:r>
              <a:rPr lang="en-GB" smtClean="0"/>
              <a:t>2.00 – 3.00pm		Purpose of Service</a:t>
            </a:r>
          </a:p>
          <a:p>
            <a:pPr lvl="0"/>
            <a:r>
              <a:rPr lang="en-GB" smtClean="0"/>
              <a:t>3.00 – 4.00pm		SWOT Analysis</a:t>
            </a:r>
          </a:p>
        </p:txBody>
      </p:sp>
      <p:sp>
        <p:nvSpPr>
          <p:cNvPr id="40964" name="Rectangle 4"/>
          <p:cNvSpPr>
            <a:spLocks noGrp="1" noChangeArrowheads="1"/>
          </p:cNvSpPr>
          <p:nvPr>
            <p:ph type="dt" sz="half" idx="2"/>
          </p:nvPr>
        </p:nvSpPr>
        <p:spPr bwMode="auto">
          <a:xfrm>
            <a:off x="457200" y="6092825"/>
            <a:ext cx="3394075" cy="61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GB"/>
              <a:t> </a:t>
            </a:r>
          </a:p>
          <a:p>
            <a:pPr>
              <a:defRPr/>
            </a:pPr>
            <a:endParaRPr lang="en-GB"/>
          </a:p>
          <a:p>
            <a:pPr>
              <a:defRPr/>
            </a:pPr>
            <a:fld id="{E12F35B8-1542-40B5-8226-BCC810ABF1E9}" type="slidenum">
              <a:rPr lang="en-GB"/>
              <a:pPr>
                <a:defRPr/>
              </a:pPr>
              <a:t>‹#›</a:t>
            </a:fld>
            <a:endParaRPr lang="en-GB"/>
          </a:p>
        </p:txBody>
      </p:sp>
      <p:pic>
        <p:nvPicPr>
          <p:cNvPr id="1029" name="Picture 5"/>
          <p:cNvPicPr>
            <a:picLocks noChangeAspect="1" noChangeArrowheads="1"/>
          </p:cNvPicPr>
          <p:nvPr/>
        </p:nvPicPr>
        <p:blipFill>
          <a:blip r:embed="rId14" cstate="print"/>
          <a:srcRect/>
          <a:stretch>
            <a:fillRect/>
          </a:stretch>
        </p:blipFill>
        <p:spPr bwMode="auto">
          <a:xfrm>
            <a:off x="5943600" y="6010275"/>
            <a:ext cx="2578100" cy="862013"/>
          </a:xfrm>
          <a:prstGeom prst="rect">
            <a:avLst/>
          </a:prstGeom>
          <a:noFill/>
          <a:ln w="9525">
            <a:noFill/>
            <a:miter lim="800000"/>
            <a:headEnd/>
            <a:tailEnd/>
          </a:ln>
        </p:spPr>
      </p:pic>
      <p:sp>
        <p:nvSpPr>
          <p:cNvPr id="40968" name="Text Box 8"/>
          <p:cNvSpPr txBox="1">
            <a:spLocks noChangeArrowheads="1"/>
          </p:cNvSpPr>
          <p:nvPr userDrawn="1"/>
        </p:nvSpPr>
        <p:spPr bwMode="auto">
          <a:xfrm>
            <a:off x="1547813" y="3206750"/>
            <a:ext cx="6192837" cy="396875"/>
          </a:xfrm>
          <a:prstGeom prst="rect">
            <a:avLst/>
          </a:prstGeom>
          <a:noFill/>
          <a:ln w="9525">
            <a:noFill/>
            <a:miter lim="800000"/>
            <a:headEnd/>
            <a:tailEnd/>
          </a:ln>
          <a:effectLst/>
        </p:spPr>
        <p:txBody>
          <a:bodyPr>
            <a:spAutoFit/>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hf sldNum="0" hdr="0" ftr="0"/>
  <p:txStyles>
    <p:titleStyle>
      <a:lvl1pPr algn="ctr" rtl="0" eaLnBrk="0" fontAlgn="base" hangingPunct="0">
        <a:spcBef>
          <a:spcPct val="0"/>
        </a:spcBef>
        <a:spcAft>
          <a:spcPct val="0"/>
        </a:spcAft>
        <a:defRPr sz="3600" b="1">
          <a:solidFill>
            <a:srgbClr val="C1002B"/>
          </a:solidFill>
          <a:latin typeface="+mj-lt"/>
          <a:ea typeface="+mj-ea"/>
          <a:cs typeface="+mj-cs"/>
        </a:defRPr>
      </a:lvl1pPr>
      <a:lvl2pPr algn="ctr" rtl="0" eaLnBrk="0" fontAlgn="base" hangingPunct="0">
        <a:spcBef>
          <a:spcPct val="0"/>
        </a:spcBef>
        <a:spcAft>
          <a:spcPct val="0"/>
        </a:spcAft>
        <a:defRPr sz="3600" b="1">
          <a:solidFill>
            <a:srgbClr val="C1002B"/>
          </a:solidFill>
          <a:latin typeface="Arial" pitchFamily="34" charset="0"/>
        </a:defRPr>
      </a:lvl2pPr>
      <a:lvl3pPr algn="ctr" rtl="0" eaLnBrk="0" fontAlgn="base" hangingPunct="0">
        <a:spcBef>
          <a:spcPct val="0"/>
        </a:spcBef>
        <a:spcAft>
          <a:spcPct val="0"/>
        </a:spcAft>
        <a:defRPr sz="3600" b="1">
          <a:solidFill>
            <a:srgbClr val="C1002B"/>
          </a:solidFill>
          <a:latin typeface="Arial" pitchFamily="34" charset="0"/>
        </a:defRPr>
      </a:lvl3pPr>
      <a:lvl4pPr algn="ctr" rtl="0" eaLnBrk="0" fontAlgn="base" hangingPunct="0">
        <a:spcBef>
          <a:spcPct val="0"/>
        </a:spcBef>
        <a:spcAft>
          <a:spcPct val="0"/>
        </a:spcAft>
        <a:defRPr sz="3600" b="1">
          <a:solidFill>
            <a:srgbClr val="C1002B"/>
          </a:solidFill>
          <a:latin typeface="Arial" pitchFamily="34" charset="0"/>
        </a:defRPr>
      </a:lvl4pPr>
      <a:lvl5pPr algn="ctr" rtl="0" eaLnBrk="0" fontAlgn="base" hangingPunct="0">
        <a:spcBef>
          <a:spcPct val="0"/>
        </a:spcBef>
        <a:spcAft>
          <a:spcPct val="0"/>
        </a:spcAft>
        <a:defRPr sz="3600" b="1">
          <a:solidFill>
            <a:srgbClr val="C1002B"/>
          </a:solidFill>
          <a:latin typeface="Arial" pitchFamily="34" charset="0"/>
        </a:defRPr>
      </a:lvl5pPr>
      <a:lvl6pPr marL="457200" algn="ctr" rtl="0" fontAlgn="base">
        <a:spcBef>
          <a:spcPct val="0"/>
        </a:spcBef>
        <a:spcAft>
          <a:spcPct val="0"/>
        </a:spcAft>
        <a:defRPr sz="3600" b="1">
          <a:solidFill>
            <a:srgbClr val="C1002B"/>
          </a:solidFill>
          <a:latin typeface="Arial" pitchFamily="34" charset="0"/>
        </a:defRPr>
      </a:lvl6pPr>
      <a:lvl7pPr marL="914400" algn="ctr" rtl="0" fontAlgn="base">
        <a:spcBef>
          <a:spcPct val="0"/>
        </a:spcBef>
        <a:spcAft>
          <a:spcPct val="0"/>
        </a:spcAft>
        <a:defRPr sz="3600" b="1">
          <a:solidFill>
            <a:srgbClr val="C1002B"/>
          </a:solidFill>
          <a:latin typeface="Arial" pitchFamily="34" charset="0"/>
        </a:defRPr>
      </a:lvl7pPr>
      <a:lvl8pPr marL="1371600" algn="ctr" rtl="0" fontAlgn="base">
        <a:spcBef>
          <a:spcPct val="0"/>
        </a:spcBef>
        <a:spcAft>
          <a:spcPct val="0"/>
        </a:spcAft>
        <a:defRPr sz="3600" b="1">
          <a:solidFill>
            <a:srgbClr val="C1002B"/>
          </a:solidFill>
          <a:latin typeface="Arial" pitchFamily="34" charset="0"/>
        </a:defRPr>
      </a:lvl8pPr>
      <a:lvl9pPr marL="1828800" algn="ctr" rtl="0" fontAlgn="base">
        <a:spcBef>
          <a:spcPct val="0"/>
        </a:spcBef>
        <a:spcAft>
          <a:spcPct val="0"/>
        </a:spcAft>
        <a:defRPr sz="3600" b="1">
          <a:solidFill>
            <a:srgbClr val="C1002B"/>
          </a:solidFill>
          <a:latin typeface="Arial" pitchFamily="34" charset="0"/>
        </a:defRPr>
      </a:lvl9pPr>
    </p:titleStyle>
    <p:bodyStyle>
      <a:lvl1pPr marL="342900" indent="-342900" algn="l" rtl="0" eaLnBrk="0" fontAlgn="base" hangingPunct="0">
        <a:spcBef>
          <a:spcPct val="20000"/>
        </a:spcBef>
        <a:spcAft>
          <a:spcPct val="0"/>
        </a:spcAft>
        <a:buClr>
          <a:srgbClr val="C1002B"/>
        </a:buCl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1002B"/>
        </a:buClr>
        <a:buChar char="–"/>
        <a:defRPr sz="2800">
          <a:solidFill>
            <a:schemeClr val="tx1"/>
          </a:solidFill>
          <a:latin typeface="+mn-lt"/>
        </a:defRPr>
      </a:lvl2pPr>
      <a:lvl3pPr marL="1143000" indent="-228600" algn="l" rtl="0" eaLnBrk="0" fontAlgn="base" hangingPunct="0">
        <a:spcBef>
          <a:spcPct val="20000"/>
        </a:spcBef>
        <a:spcAft>
          <a:spcPct val="0"/>
        </a:spcAft>
        <a:buClr>
          <a:srgbClr val="C1002B"/>
        </a:buClr>
        <a:buChar char="•"/>
        <a:defRPr sz="2400">
          <a:solidFill>
            <a:schemeClr val="tx1"/>
          </a:solidFill>
          <a:latin typeface="+mn-lt"/>
        </a:defRPr>
      </a:lvl3pPr>
      <a:lvl4pPr marL="1600200" indent="-228600" algn="l" rtl="0" eaLnBrk="0" fontAlgn="base" hangingPunct="0">
        <a:spcBef>
          <a:spcPct val="20000"/>
        </a:spcBef>
        <a:spcAft>
          <a:spcPct val="0"/>
        </a:spcAft>
        <a:buClr>
          <a:srgbClr val="C1002B"/>
        </a:buClr>
        <a:buChar char="–"/>
        <a:defRPr sz="2000">
          <a:solidFill>
            <a:schemeClr val="tx1"/>
          </a:solidFill>
          <a:latin typeface="+mn-lt"/>
        </a:defRPr>
      </a:lvl4pPr>
      <a:lvl5pPr marL="2057400" indent="-228600" algn="l" rtl="0" eaLnBrk="0" fontAlgn="base" hangingPunct="0">
        <a:spcBef>
          <a:spcPct val="20000"/>
        </a:spcBef>
        <a:spcAft>
          <a:spcPct val="0"/>
        </a:spcAft>
        <a:buClr>
          <a:srgbClr val="C1002B"/>
        </a:buClr>
        <a:buChar char="»"/>
        <a:defRPr sz="2000">
          <a:solidFill>
            <a:schemeClr val="tx1"/>
          </a:solidFill>
          <a:latin typeface="+mn-lt"/>
        </a:defRPr>
      </a:lvl5pPr>
      <a:lvl6pPr marL="2514600" indent="-228600" algn="l" rtl="0" fontAlgn="base">
        <a:spcBef>
          <a:spcPct val="20000"/>
        </a:spcBef>
        <a:spcAft>
          <a:spcPct val="0"/>
        </a:spcAft>
        <a:buClr>
          <a:srgbClr val="C1002B"/>
        </a:buClr>
        <a:buChar char="»"/>
        <a:defRPr sz="2000">
          <a:solidFill>
            <a:schemeClr val="tx1"/>
          </a:solidFill>
          <a:latin typeface="+mn-lt"/>
        </a:defRPr>
      </a:lvl6pPr>
      <a:lvl7pPr marL="2971800" indent="-228600" algn="l" rtl="0" fontAlgn="base">
        <a:spcBef>
          <a:spcPct val="20000"/>
        </a:spcBef>
        <a:spcAft>
          <a:spcPct val="0"/>
        </a:spcAft>
        <a:buClr>
          <a:srgbClr val="C1002B"/>
        </a:buClr>
        <a:buChar char="»"/>
        <a:defRPr sz="2000">
          <a:solidFill>
            <a:schemeClr val="tx1"/>
          </a:solidFill>
          <a:latin typeface="+mn-lt"/>
        </a:defRPr>
      </a:lvl7pPr>
      <a:lvl8pPr marL="3429000" indent="-228600" algn="l" rtl="0" fontAlgn="base">
        <a:spcBef>
          <a:spcPct val="20000"/>
        </a:spcBef>
        <a:spcAft>
          <a:spcPct val="0"/>
        </a:spcAft>
        <a:buClr>
          <a:srgbClr val="C1002B"/>
        </a:buClr>
        <a:buChar char="»"/>
        <a:defRPr sz="2000">
          <a:solidFill>
            <a:schemeClr val="tx1"/>
          </a:solidFill>
          <a:latin typeface="+mn-lt"/>
        </a:defRPr>
      </a:lvl8pPr>
      <a:lvl9pPr marL="3886200" indent="-228600" algn="l" rtl="0" fontAlgn="base">
        <a:spcBef>
          <a:spcPct val="20000"/>
        </a:spcBef>
        <a:spcAft>
          <a:spcPct val="0"/>
        </a:spcAft>
        <a:buClr>
          <a:srgbClr val="C1002B"/>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mailer.sqa.org.uk/s/34da/Karen.Prophet@edinburgh.gov.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mtrk.net/UJ7-208RV-6R5PFG-USWZW-1/c.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dmtrk.net/UJ7-208RV-6R5PFG-USWZX-1/c.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ailer.sqa.org.uk/s/34da/Karen.Prophet@edinburgh.gov.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p>
            <a:r>
              <a:rPr lang="en-GB"/>
              <a:t> </a:t>
            </a:r>
          </a:p>
          <a:p>
            <a:endParaRPr lang="en-GB"/>
          </a:p>
          <a:p>
            <a:fld id="{C96DE923-5D69-4040-9816-1E1123AA26EB}" type="slidenum">
              <a:rPr lang="en-GB"/>
              <a:pPr/>
              <a:t>1</a:t>
            </a:fld>
            <a:endParaRPr lang="en-GB"/>
          </a:p>
        </p:txBody>
      </p:sp>
      <p:sp>
        <p:nvSpPr>
          <p:cNvPr id="2051" name="Text Box 2"/>
          <p:cNvSpPr txBox="1">
            <a:spLocks noChangeArrowheads="1"/>
          </p:cNvSpPr>
          <p:nvPr/>
        </p:nvSpPr>
        <p:spPr bwMode="auto">
          <a:xfrm>
            <a:off x="4643438" y="188913"/>
            <a:ext cx="4500562" cy="2663825"/>
          </a:xfrm>
          <a:prstGeom prst="rect">
            <a:avLst/>
          </a:prstGeom>
          <a:noFill/>
          <a:ln w="9525">
            <a:noFill/>
            <a:round/>
            <a:headEnd/>
            <a:tailEnd/>
          </a:ln>
        </p:spPr>
        <p:txBody>
          <a:bodyPr anchor="ctr"/>
          <a:lstStyle/>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3200" dirty="0">
              <a:solidFill>
                <a:schemeClr val="tx2"/>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3200" dirty="0">
              <a:solidFill>
                <a:schemeClr val="tx2"/>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smtClean="0">
                <a:solidFill>
                  <a:schemeClr val="tx2"/>
                </a:solidFill>
              </a:rPr>
              <a:t>Secondary Head</a:t>
            </a: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smtClean="0">
                <a:solidFill>
                  <a:schemeClr val="tx2"/>
                </a:solidFill>
              </a:rPr>
              <a:t>Teachers’ </a:t>
            </a:r>
            <a:r>
              <a:rPr lang="en-GB" sz="3200" dirty="0" smtClean="0">
                <a:solidFill>
                  <a:schemeClr val="tx2"/>
                </a:solidFill>
              </a:rPr>
              <a:t>Meeting</a:t>
            </a:r>
            <a:endParaRPr lang="en-GB" sz="3200" dirty="0">
              <a:solidFill>
                <a:schemeClr val="tx2"/>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a:solidFill>
                  <a:schemeClr val="tx2"/>
                </a:solidFill>
              </a:rPr>
              <a:t> </a:t>
            </a:r>
            <a:endParaRPr lang="en-GB" sz="3200" b="1" dirty="0">
              <a:solidFill>
                <a:srgbClr val="993366"/>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b="1" dirty="0">
              <a:solidFill>
                <a:srgbClr val="993366"/>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b="1" dirty="0">
              <a:solidFill>
                <a:srgbClr val="993366"/>
              </a:solidFill>
            </a:endParaRPr>
          </a:p>
        </p:txBody>
      </p:sp>
      <p:sp>
        <p:nvSpPr>
          <p:cNvPr id="2052" name="Text Box 3"/>
          <p:cNvSpPr txBox="1">
            <a:spLocks noChangeArrowheads="1"/>
          </p:cNvSpPr>
          <p:nvPr/>
        </p:nvSpPr>
        <p:spPr bwMode="auto">
          <a:xfrm>
            <a:off x="4787900" y="3141663"/>
            <a:ext cx="4356100" cy="2592387"/>
          </a:xfrm>
          <a:prstGeom prst="rect">
            <a:avLst/>
          </a:prstGeom>
          <a:solidFill>
            <a:srgbClr val="FFFFFF"/>
          </a:solidFill>
          <a:ln w="9525">
            <a:noFill/>
            <a:round/>
            <a:headEnd/>
            <a:tailEnd/>
          </a:ln>
        </p:spPr>
        <p:txBody>
          <a:bodyPr/>
          <a:lstStyle/>
          <a:p>
            <a:pPr defTabSz="449263">
              <a:lnSpc>
                <a:spcPct val="90000"/>
              </a:lnSpc>
              <a:spcBef>
                <a:spcPts val="7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100" dirty="0">
              <a:solidFill>
                <a:srgbClr val="993366"/>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smtClean="0"/>
              <a:t>Thursday 9 January 2014</a:t>
            </a:r>
            <a:endParaRPr lang="en-GB" sz="1800" dirty="0"/>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dirty="0"/>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dirty="0"/>
          </a:p>
        </p:txBody>
      </p:sp>
      <p:pic>
        <p:nvPicPr>
          <p:cNvPr id="2053" name="Picture 4"/>
          <p:cNvPicPr>
            <a:picLocks noChangeAspect="1" noChangeArrowheads="1"/>
          </p:cNvPicPr>
          <p:nvPr/>
        </p:nvPicPr>
        <p:blipFill>
          <a:blip r:embed="rId3" cstate="print"/>
          <a:srcRect/>
          <a:stretch>
            <a:fillRect/>
          </a:stretch>
        </p:blipFill>
        <p:spPr bwMode="auto">
          <a:xfrm>
            <a:off x="0" y="0"/>
            <a:ext cx="4643438" cy="68580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931150" cy="1081088"/>
          </a:xfrm>
        </p:spPr>
        <p:txBody>
          <a:bodyPr/>
          <a:lstStyle/>
          <a:p>
            <a:r>
              <a:rPr lang="en-GB" sz="3200" dirty="0" smtClean="0"/>
              <a:t>Next Steps agreed with ADES and SQA</a:t>
            </a:r>
            <a:endParaRPr lang="en-GB" sz="3200" dirty="0"/>
          </a:p>
        </p:txBody>
      </p:sp>
      <p:graphicFrame>
        <p:nvGraphicFramePr>
          <p:cNvPr id="5" name="Content Placeholder 4"/>
          <p:cNvGraphicFramePr>
            <a:graphicFrameLocks noGrp="1"/>
          </p:cNvGraphicFramePr>
          <p:nvPr>
            <p:ph idx="1"/>
          </p:nvPr>
        </p:nvGraphicFramePr>
        <p:xfrm>
          <a:off x="611560" y="1052736"/>
          <a:ext cx="7991476" cy="4861560"/>
        </p:xfrm>
        <a:graphic>
          <a:graphicData uri="http://schemas.openxmlformats.org/drawingml/2006/table">
            <a:tbl>
              <a:tblPr firstRow="1" bandRow="1">
                <a:tableStyleId>{72833802-FEF1-4C79-8D5D-14CF1EAF98D9}</a:tableStyleId>
              </a:tblPr>
              <a:tblGrid>
                <a:gridCol w="3995738"/>
                <a:gridCol w="3995738"/>
              </a:tblGrid>
              <a:tr h="370840">
                <a:tc>
                  <a:txBody>
                    <a:bodyPr/>
                    <a:lstStyle/>
                    <a:p>
                      <a:pPr algn="ctr">
                        <a:spcAft>
                          <a:spcPts val="600"/>
                        </a:spcAft>
                      </a:pPr>
                      <a:r>
                        <a:rPr lang="en-GB" sz="1100" u="none" strike="noStrike" dirty="0">
                          <a:hlinkClick r:id="rId2"/>
                        </a:rPr>
                        <a:t>SQA will:</a:t>
                      </a:r>
                      <a:endParaRPr lang="en-GB" sz="1100" b="1" dirty="0">
                        <a:solidFill>
                          <a:schemeClr val="tx1"/>
                        </a:solidFill>
                        <a:latin typeface="Times New Roman"/>
                        <a:ea typeface="Calibri"/>
                        <a:cs typeface="Times New Roman"/>
                      </a:endParaRPr>
                    </a:p>
                  </a:txBody>
                  <a:tcPr marL="68580" marR="68580" marT="0" marB="0"/>
                </a:tc>
                <a:tc>
                  <a:txBody>
                    <a:bodyPr/>
                    <a:lstStyle/>
                    <a:p>
                      <a:pPr algn="ctr">
                        <a:spcAft>
                          <a:spcPts val="600"/>
                        </a:spcAft>
                      </a:pPr>
                      <a:r>
                        <a:rPr lang="en-GB" sz="1100" u="none" strike="noStrike" dirty="0">
                          <a:hlinkClick r:id="rId2"/>
                        </a:rPr>
                        <a:t>Local Authority will:</a:t>
                      </a:r>
                      <a:endParaRPr lang="en-GB" sz="1100" b="1" dirty="0">
                        <a:solidFill>
                          <a:schemeClr val="tx1"/>
                        </a:solidFill>
                        <a:latin typeface="Times New Roman"/>
                        <a:ea typeface="Calibri"/>
                        <a:cs typeface="Times New Roman"/>
                      </a:endParaRPr>
                    </a:p>
                  </a:txBody>
                  <a:tcPr marL="68580" marR="68580" marT="0" marB="0"/>
                </a:tc>
              </a:tr>
              <a:tr h="370840">
                <a:tc>
                  <a:txBody>
                    <a:bodyPr/>
                    <a:lstStyle/>
                    <a:p>
                      <a:pPr>
                        <a:spcAft>
                          <a:spcPts val="600"/>
                        </a:spcAft>
                      </a:pPr>
                      <a:r>
                        <a:rPr lang="en-GB" sz="1100" u="none" strike="noStrike" dirty="0">
                          <a:hlinkClick r:id="rId2"/>
                        </a:rPr>
                        <a:t>Provide subject-specific continuing professional development (CPD) at a Local Authority-organised event relating to the quality assurance of internal assessment.</a:t>
                      </a:r>
                      <a:endParaRPr lang="en-GB" sz="1100" b="1" dirty="0">
                        <a:solidFill>
                          <a:schemeClr val="tx1"/>
                        </a:solidFill>
                        <a:latin typeface="Calibri"/>
                        <a:ea typeface="Calibri"/>
                        <a:cs typeface="Times New Roman"/>
                      </a:endParaRPr>
                    </a:p>
                  </a:txBody>
                  <a:tcPr marL="68580" marR="68580" marT="0" marB="0"/>
                </a:tc>
                <a:tc>
                  <a:txBody>
                    <a:bodyPr/>
                    <a:lstStyle/>
                    <a:p>
                      <a:pPr>
                        <a:spcAft>
                          <a:spcPts val="600"/>
                        </a:spcAft>
                      </a:pPr>
                      <a:r>
                        <a:rPr lang="en-GB" sz="1100" u="none" strike="noStrike">
                          <a:hlinkClick r:id="rId2"/>
                        </a:rPr>
                        <a:t>Undertake all the logistical activities relating to each CPD event including:</a:t>
                      </a:r>
                      <a:endParaRPr lang="en-GB" sz="1100"/>
                    </a:p>
                    <a:p>
                      <a:pPr marL="342900" lvl="0" indent="-342900">
                        <a:spcAft>
                          <a:spcPts val="600"/>
                        </a:spcAft>
                        <a:buSzPts val="1000"/>
                        <a:buFont typeface="Symbol"/>
                        <a:buChar char=""/>
                        <a:tabLst>
                          <a:tab pos="457200" algn="l"/>
                        </a:tabLst>
                      </a:pPr>
                      <a:r>
                        <a:rPr lang="en-GB" sz="1100" u="none" strike="noStrike">
                          <a:hlinkClick r:id="rId2"/>
                        </a:rPr>
                        <a:t>provision of dates, including alternatives dates where possible </a:t>
                      </a:r>
                      <a:endParaRPr lang="en-GB" sz="1100"/>
                    </a:p>
                    <a:p>
                      <a:pPr marL="342900" lvl="0" indent="-342900">
                        <a:spcAft>
                          <a:spcPts val="600"/>
                        </a:spcAft>
                        <a:buSzPts val="1000"/>
                        <a:buFont typeface="Symbol"/>
                        <a:buChar char=""/>
                        <a:tabLst>
                          <a:tab pos="457200" algn="l"/>
                        </a:tabLst>
                      </a:pPr>
                      <a:r>
                        <a:rPr lang="en-GB" sz="1100" u="none" strike="noStrike">
                          <a:hlinkClick r:id="rId2"/>
                        </a:rPr>
                        <a:t>provision of suitable accommodation in which to run the CPD event </a:t>
                      </a:r>
                      <a:endParaRPr lang="en-GB" sz="1100"/>
                    </a:p>
                    <a:p>
                      <a:pPr marL="342900" lvl="0" indent="-342900">
                        <a:spcAft>
                          <a:spcPts val="600"/>
                        </a:spcAft>
                        <a:buSzPts val="1000"/>
                        <a:buFont typeface="Symbol"/>
                        <a:buChar char=""/>
                        <a:tabLst>
                          <a:tab pos="457200" algn="l"/>
                        </a:tabLst>
                      </a:pPr>
                      <a:r>
                        <a:rPr lang="en-GB" sz="1100" u="none" strike="noStrike">
                          <a:hlinkClick r:id="rId2"/>
                        </a:rPr>
                        <a:t>provision of refreshments if necessary </a:t>
                      </a:r>
                      <a:endParaRPr lang="en-GB" sz="1100" b="1">
                        <a:solidFill>
                          <a:schemeClr val="tx1"/>
                        </a:solidFill>
                        <a:latin typeface="Times New Roman"/>
                        <a:ea typeface="Calibri"/>
                        <a:cs typeface="Times New Roman"/>
                      </a:endParaRPr>
                    </a:p>
                  </a:txBody>
                  <a:tcPr marL="68580" marR="68580" marT="0" marB="0"/>
                </a:tc>
              </a:tr>
              <a:tr h="370840">
                <a:tc>
                  <a:txBody>
                    <a:bodyPr/>
                    <a:lstStyle/>
                    <a:p>
                      <a:pPr>
                        <a:spcAft>
                          <a:spcPts val="600"/>
                        </a:spcAft>
                      </a:pPr>
                      <a:r>
                        <a:rPr lang="en-GB" sz="1100" u="none" strike="noStrike" dirty="0">
                          <a:hlinkClick r:id="rId2"/>
                        </a:rPr>
                        <a:t>In negotiation with the Local Authority, consider additions to the proposed CPD programme to include assessment issues other than internal assessment.</a:t>
                      </a:r>
                      <a:endParaRPr lang="en-GB" sz="1100" b="1" dirty="0">
                        <a:solidFill>
                          <a:schemeClr val="tx1"/>
                        </a:solidFill>
                        <a:latin typeface="Calibri"/>
                        <a:ea typeface="Calibri"/>
                        <a:cs typeface="Times New Roman"/>
                      </a:endParaRPr>
                    </a:p>
                  </a:txBody>
                  <a:tcPr marL="68580" marR="68580" marT="0" marB="0"/>
                </a:tc>
                <a:tc>
                  <a:txBody>
                    <a:bodyPr/>
                    <a:lstStyle/>
                    <a:p>
                      <a:pPr>
                        <a:spcAft>
                          <a:spcPts val="600"/>
                        </a:spcAft>
                      </a:pPr>
                      <a:r>
                        <a:rPr lang="en-GB" sz="1100" u="none" strike="noStrike">
                          <a:hlinkClick r:id="rId2"/>
                        </a:rPr>
                        <a:t>Complete the relevant pro forma detailing any CPD requirement, in addition to internal assessment.</a:t>
                      </a:r>
                      <a:endParaRPr lang="en-GB" sz="1100" b="1">
                        <a:solidFill>
                          <a:schemeClr val="tx1"/>
                        </a:solidFill>
                        <a:latin typeface="Calibri"/>
                        <a:ea typeface="Calibri"/>
                        <a:cs typeface="Times New Roman"/>
                      </a:endParaRPr>
                    </a:p>
                  </a:txBody>
                  <a:tcPr marL="68580" marR="68580" marT="0" marB="0"/>
                </a:tc>
              </a:tr>
              <a:tr h="370840">
                <a:tc>
                  <a:txBody>
                    <a:bodyPr/>
                    <a:lstStyle/>
                    <a:p>
                      <a:pPr>
                        <a:spcAft>
                          <a:spcPts val="600"/>
                        </a:spcAft>
                      </a:pPr>
                      <a:r>
                        <a:rPr lang="en-GB" sz="1100" u="none" strike="noStrike" dirty="0">
                          <a:hlinkClick r:id="rId2"/>
                        </a:rPr>
                        <a:t>Deploy a subject-specialist implementation consultant (SSIC) to provide the subject-specific CPD and meet all deployment costs.</a:t>
                      </a:r>
                      <a:endParaRPr lang="en-GB" sz="1100" b="1" dirty="0">
                        <a:solidFill>
                          <a:schemeClr val="tx1"/>
                        </a:solidFill>
                        <a:latin typeface="Calibri"/>
                        <a:ea typeface="Calibri"/>
                        <a:cs typeface="Times New Roman"/>
                      </a:endParaRPr>
                    </a:p>
                  </a:txBody>
                  <a:tcPr marL="68580" marR="68580" marT="0" marB="0"/>
                </a:tc>
                <a:tc>
                  <a:txBody>
                    <a:bodyPr/>
                    <a:lstStyle/>
                    <a:p>
                      <a:pPr>
                        <a:spcAft>
                          <a:spcPts val="600"/>
                        </a:spcAft>
                      </a:pPr>
                      <a:r>
                        <a:rPr lang="en-GB" sz="1100" u="none" strike="noStrike">
                          <a:hlinkClick r:id="rId2"/>
                        </a:rPr>
                        <a:t>Issue invitations to Local Authority delegates who will be attending the CPD event and provide an attendance register at each event. Where appropriate, meet all expenses for delegates attending CPD events.</a:t>
                      </a:r>
                      <a:endParaRPr lang="en-GB" sz="1100" b="1">
                        <a:solidFill>
                          <a:schemeClr val="tx1"/>
                        </a:solidFill>
                        <a:latin typeface="Calibri"/>
                        <a:ea typeface="Calibri"/>
                        <a:cs typeface="Times New Roman"/>
                      </a:endParaRPr>
                    </a:p>
                  </a:txBody>
                  <a:tcPr marL="68580" marR="68580" marT="0" marB="0"/>
                </a:tc>
              </a:tr>
              <a:tr h="370840">
                <a:tc>
                  <a:txBody>
                    <a:bodyPr/>
                    <a:lstStyle/>
                    <a:p>
                      <a:pPr>
                        <a:spcAft>
                          <a:spcPts val="600"/>
                        </a:spcAft>
                      </a:pPr>
                      <a:r>
                        <a:rPr lang="en-GB" sz="1100" u="none" strike="noStrike">
                          <a:hlinkClick r:id="rId2"/>
                        </a:rPr>
                        <a:t>Provide the Local Authority with all necessary training materials in electronic format (detailing any photocopying requirements) in advance of any agreed subject-specific CPD event.</a:t>
                      </a:r>
                      <a:endParaRPr lang="en-GB" sz="1100" b="1">
                        <a:solidFill>
                          <a:schemeClr val="tx1"/>
                        </a:solidFill>
                        <a:latin typeface="Calibri"/>
                        <a:ea typeface="Calibri"/>
                        <a:cs typeface="Times New Roman"/>
                      </a:endParaRPr>
                    </a:p>
                  </a:txBody>
                  <a:tcPr marL="68580" marR="68580" marT="0" marB="0"/>
                </a:tc>
                <a:tc>
                  <a:txBody>
                    <a:bodyPr/>
                    <a:lstStyle/>
                    <a:p>
                      <a:pPr>
                        <a:spcAft>
                          <a:spcPts val="600"/>
                        </a:spcAft>
                      </a:pPr>
                      <a:r>
                        <a:rPr lang="en-GB" sz="1100" u="none" strike="noStrike">
                          <a:hlinkClick r:id="rId2"/>
                        </a:rPr>
                        <a:t>Ensure all training materials required to undertake the CPD event are photocopied, as specified by SQA and agreed by the Local Authority.</a:t>
                      </a:r>
                      <a:endParaRPr lang="en-GB" sz="1100" b="1">
                        <a:solidFill>
                          <a:schemeClr val="tx1"/>
                        </a:solidFill>
                        <a:latin typeface="Calibri"/>
                        <a:ea typeface="Calibri"/>
                        <a:cs typeface="Times New Roman"/>
                      </a:endParaRPr>
                    </a:p>
                  </a:txBody>
                  <a:tcPr marL="68580" marR="68580" marT="0" marB="0"/>
                </a:tc>
              </a:tr>
              <a:tr h="370840">
                <a:tc>
                  <a:txBody>
                    <a:bodyPr/>
                    <a:lstStyle/>
                    <a:p>
                      <a:pPr>
                        <a:spcAft>
                          <a:spcPts val="600"/>
                        </a:spcAft>
                      </a:pPr>
                      <a:r>
                        <a:rPr lang="en-GB" sz="1100" u="none" strike="noStrike" dirty="0">
                          <a:hlinkClick r:id="rId2"/>
                        </a:rPr>
                        <a:t>Provide a list of equipment requirements in relation to each CPD event.</a:t>
                      </a:r>
                      <a:endParaRPr lang="en-GB" sz="1100" b="1" dirty="0">
                        <a:solidFill>
                          <a:schemeClr val="tx1"/>
                        </a:solidFill>
                        <a:latin typeface="Calibri"/>
                        <a:ea typeface="Calibri"/>
                        <a:cs typeface="Times New Roman"/>
                      </a:endParaRPr>
                    </a:p>
                  </a:txBody>
                  <a:tcPr marL="68580" marR="68580" marT="0" marB="0"/>
                </a:tc>
                <a:tc>
                  <a:txBody>
                    <a:bodyPr/>
                    <a:lstStyle/>
                    <a:p>
                      <a:pPr>
                        <a:spcAft>
                          <a:spcPts val="600"/>
                        </a:spcAft>
                      </a:pPr>
                      <a:r>
                        <a:rPr lang="en-GB" sz="1100" u="none" strike="noStrike">
                          <a:hlinkClick r:id="rId2"/>
                        </a:rPr>
                        <a:t>Ensure the provision of all training equipment required to undertake the CPD event, as specified by SQA and agreed by the Local Authority.</a:t>
                      </a:r>
                      <a:endParaRPr lang="en-GB" sz="1100" b="1">
                        <a:solidFill>
                          <a:schemeClr val="tx1"/>
                        </a:solidFill>
                        <a:latin typeface="Calibri"/>
                        <a:ea typeface="Calibri"/>
                        <a:cs typeface="Times New Roman"/>
                      </a:endParaRPr>
                    </a:p>
                  </a:txBody>
                  <a:tcPr marL="68580" marR="68580" marT="0" marB="0"/>
                </a:tc>
              </a:tr>
              <a:tr h="370840">
                <a:tc>
                  <a:txBody>
                    <a:bodyPr/>
                    <a:lstStyle/>
                    <a:p>
                      <a:pPr>
                        <a:spcAft>
                          <a:spcPts val="600"/>
                        </a:spcAft>
                      </a:pPr>
                      <a:r>
                        <a:rPr lang="en-GB" sz="1100" u="none" strike="noStrike">
                          <a:hlinkClick r:id="rId2"/>
                        </a:rPr>
                        <a:t>Provide a lead contact name for progressing all CPD requests.</a:t>
                      </a:r>
                      <a:endParaRPr lang="en-GB" sz="1100" b="1">
                        <a:solidFill>
                          <a:schemeClr val="tx1"/>
                        </a:solidFill>
                        <a:latin typeface="Calibri"/>
                        <a:ea typeface="Calibri"/>
                        <a:cs typeface="Times New Roman"/>
                      </a:endParaRPr>
                    </a:p>
                  </a:txBody>
                  <a:tcPr marL="68580" marR="68580" marT="0" marB="0"/>
                </a:tc>
                <a:tc>
                  <a:txBody>
                    <a:bodyPr/>
                    <a:lstStyle/>
                    <a:p>
                      <a:pPr>
                        <a:spcAft>
                          <a:spcPts val="600"/>
                        </a:spcAft>
                      </a:pPr>
                      <a:r>
                        <a:rPr lang="en-GB" sz="1100" u="none" strike="noStrike">
                          <a:hlinkClick r:id="rId2"/>
                        </a:rPr>
                        <a:t>Provide a lead name for progressing all CPD requests.</a:t>
                      </a:r>
                      <a:endParaRPr lang="en-GB" sz="1100" b="1">
                        <a:solidFill>
                          <a:schemeClr val="tx1"/>
                        </a:solidFill>
                        <a:latin typeface="Calibri"/>
                        <a:ea typeface="Calibri"/>
                        <a:cs typeface="Times New Roman"/>
                      </a:endParaRPr>
                    </a:p>
                  </a:txBody>
                  <a:tcPr marL="68580" marR="68580" marT="0" marB="0"/>
                </a:tc>
              </a:tr>
              <a:tr h="370840">
                <a:tc>
                  <a:txBody>
                    <a:bodyPr/>
                    <a:lstStyle/>
                    <a:p>
                      <a:pPr>
                        <a:spcAft>
                          <a:spcPts val="600"/>
                        </a:spcAft>
                      </a:pPr>
                      <a:r>
                        <a:rPr lang="en-GB" sz="1100" u="none" strike="noStrike" dirty="0">
                          <a:hlinkClick r:id="rId2"/>
                        </a:rPr>
                        <a:t>Provide the necessary pro forma and guidance for making all CPD requests.</a:t>
                      </a:r>
                      <a:endParaRPr lang="en-GB" sz="1100" b="1" dirty="0">
                        <a:solidFill>
                          <a:schemeClr val="tx1"/>
                        </a:solidFill>
                        <a:latin typeface="Calibri"/>
                        <a:ea typeface="Calibri"/>
                        <a:cs typeface="Times New Roman"/>
                      </a:endParaRPr>
                    </a:p>
                  </a:txBody>
                  <a:tcPr marL="68580" marR="68580" marT="0" marB="0"/>
                </a:tc>
                <a:tc>
                  <a:txBody>
                    <a:bodyPr/>
                    <a:lstStyle/>
                    <a:p>
                      <a:pPr>
                        <a:spcAft>
                          <a:spcPts val="600"/>
                        </a:spcAft>
                      </a:pPr>
                      <a:r>
                        <a:rPr lang="en-GB" sz="1100" u="none" strike="noStrike" dirty="0">
                          <a:hlinkClick r:id="rId2"/>
                        </a:rPr>
                        <a:t>Submit the necessary pro forma for making all CPD requests, using the guidance provided.</a:t>
                      </a:r>
                      <a:endParaRPr lang="en-GB" sz="1100" b="1" dirty="0">
                        <a:solidFill>
                          <a:schemeClr val="tx1"/>
                        </a:solidFill>
                        <a:latin typeface="Calibri"/>
                        <a:ea typeface="Calibri"/>
                        <a:cs typeface="Times New Roman"/>
                      </a:endParaRPr>
                    </a:p>
                  </a:txBody>
                  <a:tcPr marL="68580" marR="68580" marT="0" marB="0"/>
                </a:tc>
              </a:tr>
            </a:tbl>
          </a:graphicData>
        </a:graphic>
      </p:graphicFrame>
      <p:sp>
        <p:nvSpPr>
          <p:cNvPr id="4" name="Date Placeholder 3"/>
          <p:cNvSpPr>
            <a:spLocks noGrp="1"/>
          </p:cNvSpPr>
          <p:nvPr>
            <p:ph type="dt" sz="half" idx="10"/>
          </p:nvPr>
        </p:nvSpPr>
        <p:spPr/>
        <p:txBody>
          <a:bodyPr/>
          <a:lstStyle/>
          <a:p>
            <a:pPr>
              <a:defRPr/>
            </a:pPr>
            <a:r>
              <a:rPr lang="en-GB" smtClean="0"/>
              <a:t> </a:t>
            </a:r>
          </a:p>
          <a:p>
            <a:pPr>
              <a:defRPr/>
            </a:pPr>
            <a:endParaRPr lang="en-GB" smtClean="0"/>
          </a:p>
          <a:p>
            <a:pPr>
              <a:defRPr/>
            </a:pPr>
            <a:fld id="{563A5036-CFDD-4A14-9003-3BC7B1A13874}" type="slidenum">
              <a:rPr lang="en-GB" smtClean="0"/>
              <a:pPr>
                <a:defRPr/>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7931150" cy="1081088"/>
          </a:xfrm>
        </p:spPr>
        <p:txBody>
          <a:bodyPr/>
          <a:lstStyle/>
          <a:p>
            <a:r>
              <a:rPr lang="en-GB" sz="3200" dirty="0" smtClean="0"/>
              <a:t>Next Steps: Funding to be allocated</a:t>
            </a:r>
            <a:endParaRPr lang="en-GB" sz="3200" dirty="0"/>
          </a:p>
        </p:txBody>
      </p:sp>
      <p:graphicFrame>
        <p:nvGraphicFramePr>
          <p:cNvPr id="5" name="Content Placeholder 4"/>
          <p:cNvGraphicFramePr>
            <a:graphicFrameLocks noGrp="1"/>
          </p:cNvGraphicFramePr>
          <p:nvPr>
            <p:ph idx="1"/>
          </p:nvPr>
        </p:nvGraphicFramePr>
        <p:xfrm>
          <a:off x="683568" y="1844824"/>
          <a:ext cx="7991476" cy="3456384"/>
        </p:xfrm>
        <a:graphic>
          <a:graphicData uri="http://schemas.openxmlformats.org/drawingml/2006/table">
            <a:tbl>
              <a:tblPr firstRow="1" bandRow="1">
                <a:tableStyleId>{5C22544A-7EE6-4342-B048-85BDC9FD1C3A}</a:tableStyleId>
              </a:tblPr>
              <a:tblGrid>
                <a:gridCol w="3995738"/>
                <a:gridCol w="3995738"/>
              </a:tblGrid>
              <a:tr h="1008112">
                <a:tc>
                  <a:txBody>
                    <a:bodyPr/>
                    <a:lstStyle/>
                    <a:p>
                      <a:r>
                        <a:rPr lang="en-GB" b="0" dirty="0" smtClean="0">
                          <a:solidFill>
                            <a:schemeClr val="tx1"/>
                          </a:solidFill>
                        </a:rPr>
                        <a:t>National Funding which will be issued directly to secondary schools</a:t>
                      </a:r>
                      <a:endParaRPr lang="en-GB" b="0" dirty="0">
                        <a:solidFill>
                          <a:schemeClr val="tx1"/>
                        </a:solidFill>
                      </a:endParaRPr>
                    </a:p>
                  </a:txBody>
                  <a:tcPr/>
                </a:tc>
                <a:tc>
                  <a:txBody>
                    <a:bodyPr/>
                    <a:lstStyle/>
                    <a:p>
                      <a:r>
                        <a:rPr lang="en-GB" b="0" dirty="0" smtClean="0">
                          <a:solidFill>
                            <a:schemeClr val="tx1"/>
                          </a:solidFill>
                        </a:rPr>
                        <a:t>£</a:t>
                      </a:r>
                      <a:r>
                        <a:rPr lang="en-GB" b="0" dirty="0" smtClean="0">
                          <a:solidFill>
                            <a:schemeClr val="tx1"/>
                          </a:solidFill>
                        </a:rPr>
                        <a:t>64,000 </a:t>
                      </a:r>
                      <a:endParaRPr lang="en-GB" b="0" dirty="0">
                        <a:solidFill>
                          <a:schemeClr val="tx1"/>
                        </a:solidFill>
                      </a:endParaRPr>
                    </a:p>
                  </a:txBody>
                  <a:tcPr/>
                </a:tc>
              </a:tr>
              <a:tr h="1440160">
                <a:tc>
                  <a:txBody>
                    <a:bodyPr/>
                    <a:lstStyle/>
                    <a:p>
                      <a:r>
                        <a:rPr lang="en-GB" dirty="0" smtClean="0"/>
                        <a:t>Local Authority</a:t>
                      </a:r>
                      <a:r>
                        <a:rPr lang="en-GB" baseline="0" dirty="0" smtClean="0"/>
                        <a:t> will match this funding and will issue this directly to secondary schools</a:t>
                      </a:r>
                      <a:endParaRPr lang="en-GB" dirty="0"/>
                    </a:p>
                  </a:txBody>
                  <a:tcPr/>
                </a:tc>
                <a:tc>
                  <a:txBody>
                    <a:bodyPr/>
                    <a:lstStyle/>
                    <a:p>
                      <a:r>
                        <a:rPr lang="en-GB" dirty="0" smtClean="0"/>
                        <a:t>£</a:t>
                      </a:r>
                      <a:r>
                        <a:rPr lang="en-GB" dirty="0" smtClean="0"/>
                        <a:t>64,000</a:t>
                      </a:r>
                      <a:endParaRPr lang="en-GB" dirty="0"/>
                    </a:p>
                  </a:txBody>
                  <a:tcPr/>
                </a:tc>
              </a:tr>
              <a:tr h="1008112">
                <a:tc>
                  <a:txBody>
                    <a:bodyPr/>
                    <a:lstStyle/>
                    <a:p>
                      <a:r>
                        <a:rPr lang="en-GB" dirty="0" smtClean="0"/>
                        <a:t>Central Funding for writing teams and central support if required</a:t>
                      </a:r>
                      <a:endParaRPr lang="en-GB" dirty="0"/>
                    </a:p>
                  </a:txBody>
                  <a:tcPr/>
                </a:tc>
                <a:tc>
                  <a:txBody>
                    <a:bodyPr/>
                    <a:lstStyle/>
                    <a:p>
                      <a:r>
                        <a:rPr lang="en-GB" dirty="0" smtClean="0"/>
                        <a:t>To be confirmed</a:t>
                      </a:r>
                      <a:r>
                        <a:rPr lang="en-GB" baseline="0" dirty="0" smtClean="0"/>
                        <a:t> </a:t>
                      </a:r>
                      <a:endParaRPr lang="en-GB" dirty="0"/>
                    </a:p>
                  </a:txBody>
                  <a:tcPr/>
                </a:tc>
              </a:tr>
            </a:tbl>
          </a:graphicData>
        </a:graphic>
      </p:graphicFrame>
      <p:sp>
        <p:nvSpPr>
          <p:cNvPr id="4" name="Date Placeholder 3"/>
          <p:cNvSpPr>
            <a:spLocks noGrp="1"/>
          </p:cNvSpPr>
          <p:nvPr>
            <p:ph type="dt" sz="half" idx="10"/>
          </p:nvPr>
        </p:nvSpPr>
        <p:spPr/>
        <p:txBody>
          <a:bodyPr/>
          <a:lstStyle/>
          <a:p>
            <a:pPr>
              <a:defRPr/>
            </a:pPr>
            <a:r>
              <a:rPr lang="en-GB" smtClean="0"/>
              <a:t> </a:t>
            </a:r>
          </a:p>
          <a:p>
            <a:pPr>
              <a:defRPr/>
            </a:pPr>
            <a:endParaRPr lang="en-GB" smtClean="0"/>
          </a:p>
          <a:p>
            <a:pPr>
              <a:defRPr/>
            </a:pPr>
            <a:fld id="{563A5036-CFDD-4A14-9003-3BC7B1A13874}" type="slidenum">
              <a:rPr lang="en-GB" smtClean="0"/>
              <a:pPr>
                <a:defRPr/>
              </a:pPr>
              <a:t>11</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a:xfrm>
            <a:off x="611560" y="-171400"/>
            <a:ext cx="7931150" cy="1081088"/>
          </a:xfrm>
        </p:spPr>
        <p:txBody>
          <a:bodyPr/>
          <a:lstStyle/>
          <a:p>
            <a:pPr eaLnBrk="1" hangingPunct="1"/>
            <a:r>
              <a:rPr lang="en-GB" sz="3200" dirty="0" smtClean="0"/>
              <a:t>New Higher Qualifications</a:t>
            </a:r>
          </a:p>
        </p:txBody>
      </p:sp>
      <p:sp>
        <p:nvSpPr>
          <p:cNvPr id="3076" name="Rectangle 5"/>
          <p:cNvSpPr>
            <a:spLocks noGrp="1" noChangeArrowheads="1"/>
          </p:cNvSpPr>
          <p:nvPr>
            <p:ph idx="1"/>
          </p:nvPr>
        </p:nvSpPr>
        <p:spPr>
          <a:xfrm>
            <a:off x="539552" y="764704"/>
            <a:ext cx="7991475" cy="4310062"/>
          </a:xfrm>
        </p:spPr>
        <p:txBody>
          <a:bodyPr/>
          <a:lstStyle/>
          <a:p>
            <a:r>
              <a:rPr lang="en-GB" sz="1600" b="1" dirty="0" smtClean="0"/>
              <a:t>Key messages from Education Scotland</a:t>
            </a:r>
          </a:p>
          <a:p>
            <a:endParaRPr lang="en-GB" sz="1000" dirty="0" smtClean="0"/>
          </a:p>
          <a:p>
            <a:r>
              <a:rPr lang="en-GB" sz="1600" dirty="0" smtClean="0"/>
              <a:t>	The new </a:t>
            </a:r>
            <a:r>
              <a:rPr lang="en-GB" sz="1600" dirty="0" err="1" smtClean="0"/>
              <a:t>Highers</a:t>
            </a:r>
            <a:r>
              <a:rPr lang="en-GB" sz="1600" dirty="0" smtClean="0"/>
              <a:t> are designed to prepare and support our young people for the changing world that lies ahead of them. They have been designed to provide </a:t>
            </a:r>
            <a:r>
              <a:rPr lang="en-GB" sz="1600" b="1" dirty="0" smtClean="0"/>
              <a:t>smooth progression from the new National 5 qualification</a:t>
            </a:r>
            <a:r>
              <a:rPr lang="en-GB" sz="1600" dirty="0" smtClean="0"/>
              <a:t> and</a:t>
            </a:r>
            <a:r>
              <a:rPr lang="en-GB" sz="1600" b="1" dirty="0" smtClean="0"/>
              <a:t> we consider it the natural next step for young people in Scotland next session. </a:t>
            </a:r>
            <a:r>
              <a:rPr lang="en-GB" sz="1600" dirty="0" smtClean="0"/>
              <a:t/>
            </a:r>
            <a:br>
              <a:rPr lang="en-GB" sz="1600" dirty="0" smtClean="0"/>
            </a:br>
            <a:r>
              <a:rPr lang="en-GB" sz="1600" dirty="0" smtClean="0"/>
              <a:t/>
            </a:r>
            <a:br>
              <a:rPr lang="en-GB" sz="1600" dirty="0" smtClean="0"/>
            </a:br>
            <a:r>
              <a:rPr lang="en-GB" sz="1600" dirty="0" smtClean="0"/>
              <a:t>The Scottish Government, Education Scotland and SQA are providing a wide range of support to schools and authorities to deliver the new qualifications. However, there needs to be some scope for flexibility to reflect particular local circumstances. This local flexibility and the key role of professional judgement are built into </a:t>
            </a:r>
            <a:r>
              <a:rPr lang="en-GB" sz="1600" dirty="0" err="1" smtClean="0"/>
              <a:t>CfE</a:t>
            </a:r>
            <a:r>
              <a:rPr lang="en-GB" sz="1600" dirty="0" smtClean="0"/>
              <a:t> and it is right that there is an opportunity, where it is considered to be in the best interests of learners, for other options to be explored. </a:t>
            </a:r>
            <a:br>
              <a:rPr lang="en-GB" sz="1600" dirty="0" smtClean="0"/>
            </a:br>
            <a:r>
              <a:rPr lang="en-GB" sz="1600" dirty="0" smtClean="0"/>
              <a:t/>
            </a:r>
            <a:br>
              <a:rPr lang="en-GB" sz="1600" dirty="0" smtClean="0"/>
            </a:br>
            <a:r>
              <a:rPr lang="en-GB" sz="1600" dirty="0" smtClean="0"/>
              <a:t>In such cases, teachers should work closely with their senior management, local authority and parent body to reach a decision that is in the interests of the learners and has the support of all parties.</a:t>
            </a:r>
            <a:br>
              <a:rPr lang="en-GB" sz="1600" dirty="0" smtClean="0"/>
            </a:br>
            <a:r>
              <a:rPr lang="en-GB" sz="1600" dirty="0" smtClean="0"/>
              <a:t/>
            </a:r>
            <a:br>
              <a:rPr lang="en-GB" sz="1600" dirty="0" smtClean="0"/>
            </a:br>
            <a:r>
              <a:rPr lang="en-GB" sz="1600" dirty="0" smtClean="0"/>
              <a:t>Visit the Education Scotland website for the latest </a:t>
            </a:r>
            <a:r>
              <a:rPr lang="en-GB" sz="1600" u="sng" dirty="0" err="1" smtClean="0">
                <a:hlinkClick r:id="rId3"/>
              </a:rPr>
              <a:t>CfE</a:t>
            </a:r>
            <a:r>
              <a:rPr lang="en-GB" sz="1600" u="sng" dirty="0" smtClean="0">
                <a:hlinkClick r:id="rId3"/>
              </a:rPr>
              <a:t> Implementation Plan</a:t>
            </a:r>
            <a:r>
              <a:rPr lang="en-GB" sz="1600" dirty="0" smtClean="0"/>
              <a:t> and to view the </a:t>
            </a:r>
            <a:r>
              <a:rPr lang="en-GB" sz="1600" u="sng" dirty="0" smtClean="0">
                <a:hlinkClick r:id="rId4"/>
              </a:rPr>
              <a:t>letter sent to Directors of Education</a:t>
            </a:r>
            <a:r>
              <a:rPr lang="en-GB" sz="1600" dirty="0" smtClean="0"/>
              <a:t> summarising continued phased implementation of new National Qualifications, particularly the new </a:t>
            </a:r>
            <a:r>
              <a:rPr lang="en-GB" sz="1600" dirty="0" err="1" smtClean="0"/>
              <a:t>Highers</a:t>
            </a:r>
            <a:r>
              <a:rPr lang="en-GB" sz="1600" dirty="0" smtClean="0"/>
              <a:t>. </a:t>
            </a:r>
          </a:p>
          <a:p>
            <a:pPr marL="3048000" indent="-3048000" algn="l" eaLnBrk="1" hangingPunct="1"/>
            <a:endParaRPr lang="en-GB" sz="1600" dirty="0" smtClean="0"/>
          </a:p>
        </p:txBody>
      </p:sp>
      <p:sp>
        <p:nvSpPr>
          <p:cNvPr id="3074" name="Date Placeholder 3"/>
          <p:cNvSpPr>
            <a:spLocks noGrp="1"/>
          </p:cNvSpPr>
          <p:nvPr>
            <p:ph type="dt" sz="half" idx="10"/>
          </p:nvPr>
        </p:nvSpPr>
        <p:spPr>
          <a:noFill/>
        </p:spPr>
        <p:txBody>
          <a:bodyPr/>
          <a:lstStyle/>
          <a:p>
            <a:r>
              <a:rPr lang="en-GB"/>
              <a:t> </a:t>
            </a:r>
          </a:p>
          <a:p>
            <a:endParaRPr lang="en-GB"/>
          </a:p>
          <a:p>
            <a:fld id="{C10E334D-9A99-4F80-913F-5E3974EFE8A2}" type="slidenum">
              <a:rPr lang="en-GB"/>
              <a:pPr/>
              <a:t>2</a:t>
            </a:fld>
            <a:endParaRPr lang="en-GB"/>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7991475" cy="4310062"/>
          </a:xfrm>
        </p:spPr>
        <p:txBody>
          <a:bodyPr/>
          <a:lstStyle/>
          <a:p>
            <a:r>
              <a:rPr lang="en-GB" sz="1800" dirty="0" smtClean="0"/>
              <a:t>Schools from 20 local authorities have contributed a wide range of materials</a:t>
            </a:r>
          </a:p>
          <a:p>
            <a:r>
              <a:rPr lang="en-GB" sz="1800" dirty="0" smtClean="0"/>
              <a:t>which sit alongside a variety of materials from Education Scotland.  If you</a:t>
            </a:r>
          </a:p>
          <a:p>
            <a:r>
              <a:rPr lang="en-GB" sz="1800" dirty="0" smtClean="0"/>
              <a:t>want to share your materials then please contact your local authority in the</a:t>
            </a:r>
          </a:p>
          <a:p>
            <a:r>
              <a:rPr lang="en-GB" sz="1800" dirty="0" smtClean="0"/>
              <a:t>first instance.</a:t>
            </a:r>
            <a:br>
              <a:rPr lang="en-GB" sz="1800" dirty="0" smtClean="0"/>
            </a:br>
            <a:endParaRPr lang="en-GB" sz="1800" dirty="0" smtClean="0"/>
          </a:p>
          <a:p>
            <a:endParaRPr lang="en-GB" sz="1800" dirty="0" smtClean="0"/>
          </a:p>
          <a:p>
            <a:r>
              <a:rPr lang="en-GB" sz="1800" dirty="0" smtClean="0"/>
              <a:t>The recent communication from the SQA  sets out when you can expect the </a:t>
            </a:r>
          </a:p>
          <a:p>
            <a:r>
              <a:rPr lang="en-GB" sz="1800" dirty="0" smtClean="0"/>
              <a:t>web-based course materials and I will re-issue this bulletin for your </a:t>
            </a:r>
          </a:p>
          <a:p>
            <a:r>
              <a:rPr lang="en-GB" sz="1800" dirty="0" smtClean="0"/>
              <a:t>information.</a:t>
            </a:r>
          </a:p>
          <a:p>
            <a:r>
              <a:rPr lang="en-GB" sz="1800" dirty="0" smtClean="0"/>
              <a:t> </a:t>
            </a:r>
          </a:p>
          <a:p>
            <a:r>
              <a:rPr lang="en-GB" sz="1800" dirty="0" smtClean="0"/>
              <a:t> </a:t>
            </a:r>
          </a:p>
          <a:p>
            <a:endParaRPr lang="en-GB" dirty="0" smtClean="0"/>
          </a:p>
          <a:p>
            <a:endParaRPr lang="en-GB" dirty="0" smtClean="0"/>
          </a:p>
          <a:p>
            <a:endParaRPr lang="en-GB" dirty="0" smtClean="0"/>
          </a:p>
          <a:p>
            <a:endParaRPr lang="en-GB" dirty="0"/>
          </a:p>
        </p:txBody>
      </p:sp>
      <p:sp>
        <p:nvSpPr>
          <p:cNvPr id="4" name="Date Placeholder 3"/>
          <p:cNvSpPr>
            <a:spLocks noGrp="1"/>
          </p:cNvSpPr>
          <p:nvPr>
            <p:ph type="dt" sz="half" idx="10"/>
          </p:nvPr>
        </p:nvSpPr>
        <p:spPr/>
        <p:txBody>
          <a:bodyPr/>
          <a:lstStyle/>
          <a:p>
            <a:pPr>
              <a:defRPr/>
            </a:pPr>
            <a:r>
              <a:rPr lang="en-GB" smtClean="0"/>
              <a:t> </a:t>
            </a:r>
          </a:p>
          <a:p>
            <a:pPr>
              <a:defRPr/>
            </a:pPr>
            <a:endParaRPr lang="en-GB" smtClean="0"/>
          </a:p>
          <a:p>
            <a:pPr>
              <a:defRPr/>
            </a:pPr>
            <a:fld id="{563A5036-CFDD-4A14-9003-3BC7B1A13874}" type="slidenum">
              <a:rPr lang="en-GB" smtClean="0"/>
              <a:pPr>
                <a:defRPr/>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931150" cy="1081088"/>
          </a:xfrm>
        </p:spPr>
        <p:txBody>
          <a:bodyPr/>
          <a:lstStyle/>
          <a:p>
            <a:r>
              <a:rPr lang="en-GB" dirty="0" smtClean="0"/>
              <a:t>Additional Support Confirmed</a:t>
            </a:r>
            <a:endParaRPr lang="en-GB" dirty="0"/>
          </a:p>
        </p:txBody>
      </p:sp>
      <p:sp>
        <p:nvSpPr>
          <p:cNvPr id="3" name="Content Placeholder 2"/>
          <p:cNvSpPr>
            <a:spLocks noGrp="1"/>
          </p:cNvSpPr>
          <p:nvPr>
            <p:ph idx="1"/>
          </p:nvPr>
        </p:nvSpPr>
        <p:spPr>
          <a:xfrm>
            <a:off x="611560" y="1052736"/>
            <a:ext cx="7991475" cy="4824536"/>
          </a:xfrm>
        </p:spPr>
        <p:txBody>
          <a:bodyPr/>
          <a:lstStyle/>
          <a:p>
            <a:endParaRPr lang="en-GB" sz="1600" dirty="0" smtClean="0">
              <a:hlinkClick r:id="rId2"/>
            </a:endParaRPr>
          </a:p>
          <a:p>
            <a:r>
              <a:rPr lang="en-GB" sz="1600" dirty="0" smtClean="0"/>
              <a:t>SQA, Education Scotland and ADES are proposing to work with all Local Authorities to</a:t>
            </a:r>
          </a:p>
          <a:p>
            <a:r>
              <a:rPr lang="en-GB" sz="1600" dirty="0" smtClean="0"/>
              <a:t>implement the following additional support for Nat 3-5. Based on feedback from</a:t>
            </a:r>
          </a:p>
          <a:p>
            <a:r>
              <a:rPr lang="en-GB" sz="1600" dirty="0" smtClean="0"/>
              <a:t>Schools and Local Authorities the following subjects have been prioritised for</a:t>
            </a:r>
          </a:p>
          <a:p>
            <a:r>
              <a:rPr lang="en-GB" sz="1600" dirty="0" smtClean="0"/>
              <a:t>additional support: </a:t>
            </a:r>
          </a:p>
          <a:p>
            <a:endParaRPr lang="en-GB" sz="1600" dirty="0" smtClean="0"/>
          </a:p>
          <a:p>
            <a:pPr>
              <a:buFont typeface="Arial" pitchFamily="34" charset="0"/>
              <a:buChar char="•"/>
            </a:pPr>
            <a:r>
              <a:rPr lang="en-GB" sz="1600" dirty="0" smtClean="0"/>
              <a:t>Biology</a:t>
            </a:r>
          </a:p>
          <a:p>
            <a:pPr>
              <a:buFont typeface="Arial" pitchFamily="34" charset="0"/>
              <a:buChar char="•"/>
            </a:pPr>
            <a:r>
              <a:rPr lang="en-GB" sz="1600" dirty="0" smtClean="0"/>
              <a:t>Chemistry</a:t>
            </a:r>
          </a:p>
          <a:p>
            <a:pPr>
              <a:buFont typeface="Arial" pitchFamily="34" charset="0"/>
              <a:buChar char="•"/>
            </a:pPr>
            <a:r>
              <a:rPr lang="en-GB" sz="1600" dirty="0" smtClean="0"/>
              <a:t>English</a:t>
            </a:r>
          </a:p>
          <a:p>
            <a:pPr>
              <a:buFont typeface="Arial" pitchFamily="34" charset="0"/>
              <a:buChar char="•"/>
            </a:pPr>
            <a:r>
              <a:rPr lang="en-GB" sz="1600" dirty="0" smtClean="0"/>
              <a:t>Mathematics</a:t>
            </a:r>
          </a:p>
          <a:p>
            <a:pPr>
              <a:buFont typeface="Arial" pitchFamily="34" charset="0"/>
              <a:buChar char="•"/>
            </a:pPr>
            <a:r>
              <a:rPr lang="en-GB" sz="1600" dirty="0" smtClean="0"/>
              <a:t>Physics.</a:t>
            </a:r>
          </a:p>
          <a:p>
            <a:endParaRPr lang="en-GB" sz="1600" dirty="0" smtClean="0"/>
          </a:p>
          <a:p>
            <a:endParaRPr lang="en-GB" sz="1600" dirty="0" smtClean="0"/>
          </a:p>
          <a:p>
            <a:r>
              <a:rPr lang="en-GB" sz="1600" dirty="0" smtClean="0"/>
              <a:t>We have requested this support to take place on the January Neighbourhood</a:t>
            </a:r>
          </a:p>
          <a:p>
            <a:r>
              <a:rPr lang="en-GB" sz="1600" dirty="0" smtClean="0"/>
              <a:t>afternoon and we are awaiting confirmation from the SQA.</a:t>
            </a:r>
            <a:endParaRPr lang="en-GB" sz="1600" dirty="0"/>
          </a:p>
        </p:txBody>
      </p:sp>
      <p:sp>
        <p:nvSpPr>
          <p:cNvPr id="4" name="Date Placeholder 3"/>
          <p:cNvSpPr>
            <a:spLocks noGrp="1"/>
          </p:cNvSpPr>
          <p:nvPr>
            <p:ph type="dt" sz="half" idx="10"/>
          </p:nvPr>
        </p:nvSpPr>
        <p:spPr/>
        <p:txBody>
          <a:bodyPr/>
          <a:lstStyle/>
          <a:p>
            <a:pPr>
              <a:defRPr/>
            </a:pPr>
            <a:endParaRPr lang="en-GB" dirty="0" smtClean="0"/>
          </a:p>
          <a:p>
            <a:pPr>
              <a:defRPr/>
            </a:pPr>
            <a:endParaRPr lang="en-GB" dirty="0" smtClean="0"/>
          </a:p>
          <a:p>
            <a:pPr>
              <a:defRPr/>
            </a:pPr>
            <a:fld id="{563A5036-CFDD-4A14-9003-3BC7B1A13874}" type="slidenum">
              <a:rPr lang="en-GB" smtClean="0"/>
              <a:pPr>
                <a:defRPr/>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31150" cy="1081088"/>
          </a:xfrm>
        </p:spPr>
        <p:txBody>
          <a:bodyPr/>
          <a:lstStyle/>
          <a:p>
            <a:r>
              <a:rPr lang="en-GB" dirty="0" smtClean="0"/>
              <a:t>SQA Verification Update</a:t>
            </a:r>
            <a:endParaRPr lang="en-GB" dirty="0"/>
          </a:p>
        </p:txBody>
      </p:sp>
      <p:sp>
        <p:nvSpPr>
          <p:cNvPr id="4" name="Date Placeholder 3"/>
          <p:cNvSpPr>
            <a:spLocks noGrp="1"/>
          </p:cNvSpPr>
          <p:nvPr>
            <p:ph type="dt" sz="half" idx="10"/>
          </p:nvPr>
        </p:nvSpPr>
        <p:spPr/>
        <p:txBody>
          <a:bodyPr/>
          <a:lstStyle/>
          <a:p>
            <a:pPr>
              <a:defRPr/>
            </a:pPr>
            <a:r>
              <a:rPr lang="en-GB" smtClean="0"/>
              <a:t> </a:t>
            </a:r>
          </a:p>
          <a:p>
            <a:pPr>
              <a:defRPr/>
            </a:pPr>
            <a:endParaRPr lang="en-GB" smtClean="0"/>
          </a:p>
          <a:p>
            <a:pPr>
              <a:defRPr/>
            </a:pPr>
            <a:fld id="{563A5036-CFDD-4A14-9003-3BC7B1A13874}" type="slidenum">
              <a:rPr lang="en-GB" smtClean="0"/>
              <a:pPr>
                <a:defRPr/>
              </a:pPr>
              <a:t>5</a:t>
            </a:fld>
            <a:endParaRPr lang="en-GB"/>
          </a:p>
        </p:txBody>
      </p:sp>
      <p:sp>
        <p:nvSpPr>
          <p:cNvPr id="5" name="Content Placeholder 4"/>
          <p:cNvSpPr>
            <a:spLocks noGrp="1"/>
          </p:cNvSpPr>
          <p:nvPr>
            <p:ph idx="1"/>
          </p:nvPr>
        </p:nvSpPr>
        <p:spPr>
          <a:xfrm>
            <a:off x="467544" y="908720"/>
            <a:ext cx="7991475" cy="4310062"/>
          </a:xfrm>
        </p:spPr>
        <p:txBody>
          <a:bodyPr/>
          <a:lstStyle/>
          <a:p>
            <a:pPr algn="just"/>
            <a:r>
              <a:rPr lang="en-GB" sz="2000" dirty="0" smtClean="0"/>
              <a:t>Round 1 Verification Outcome report received on 08 January.</a:t>
            </a:r>
          </a:p>
          <a:p>
            <a:pPr algn="just"/>
            <a:endParaRPr lang="en-GB" sz="2000" dirty="0" smtClean="0"/>
          </a:p>
          <a:p>
            <a:pPr algn="just"/>
            <a:r>
              <a:rPr lang="en-GB" sz="2000" dirty="0" smtClean="0"/>
              <a:t>SQA Principal Verifiers will produce additional information/materials</a:t>
            </a:r>
          </a:p>
          <a:p>
            <a:pPr algn="just"/>
            <a:r>
              <a:rPr lang="en-GB" sz="2000" dirty="0" smtClean="0"/>
              <a:t>to support Nominees in fulfilling their responsibility of providing</a:t>
            </a:r>
          </a:p>
          <a:p>
            <a:pPr algn="just"/>
            <a:r>
              <a:rPr lang="en-GB" sz="2000" dirty="0" smtClean="0"/>
              <a:t>clarification of the assessment standards for teachers within their</a:t>
            </a:r>
          </a:p>
          <a:p>
            <a:pPr algn="just"/>
            <a:r>
              <a:rPr lang="en-GB" sz="2000" dirty="0" smtClean="0"/>
              <a:t>respective authorities</a:t>
            </a:r>
            <a:r>
              <a:rPr lang="en-GB" sz="2000" i="1" dirty="0" smtClean="0"/>
              <a:t>. SQA recommend that Authorities should</a:t>
            </a:r>
          </a:p>
          <a:p>
            <a:pPr algn="just"/>
            <a:r>
              <a:rPr lang="en-GB" sz="2000" i="1" dirty="0" smtClean="0"/>
              <a:t>manage this arrangement to suit local circumstances.</a:t>
            </a:r>
          </a:p>
          <a:p>
            <a:pPr algn="just"/>
            <a:endParaRPr lang="en-GB" sz="2000" dirty="0" smtClean="0"/>
          </a:p>
          <a:p>
            <a:pPr algn="just"/>
            <a:r>
              <a:rPr lang="en-GB" sz="2000" dirty="0" smtClean="0"/>
              <a:t>SQA will establish electronic forums for Principal Verifiers, Team</a:t>
            </a:r>
          </a:p>
          <a:p>
            <a:pPr algn="just"/>
            <a:r>
              <a:rPr lang="en-GB" sz="2000" dirty="0" smtClean="0"/>
              <a:t>Leader and Nominees to share information and deal with additional</a:t>
            </a:r>
          </a:p>
          <a:p>
            <a:pPr algn="just"/>
            <a:r>
              <a:rPr lang="en-GB" sz="2000" dirty="0" smtClean="0"/>
              <a:t>questions teachers may raise.  If there are any adjustments required</a:t>
            </a:r>
          </a:p>
          <a:p>
            <a:pPr algn="just"/>
            <a:r>
              <a:rPr lang="en-GB" sz="2000" dirty="0" smtClean="0"/>
              <a:t>to SQA assessments, identified through QA activity, amendments will</a:t>
            </a:r>
          </a:p>
          <a:p>
            <a:pPr algn="just"/>
            <a:r>
              <a:rPr lang="en-GB" sz="2000" dirty="0" smtClean="0"/>
              <a:t>be made and communicated via nominees and normal</a:t>
            </a:r>
          </a:p>
          <a:p>
            <a:pPr algn="just"/>
            <a:r>
              <a:rPr lang="en-GB" sz="2000" dirty="0" smtClean="0"/>
              <a:t>communication channels.</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931150" cy="1081088"/>
          </a:xfrm>
        </p:spPr>
        <p:txBody>
          <a:bodyPr/>
          <a:lstStyle/>
          <a:p>
            <a:r>
              <a:rPr lang="en-GB" dirty="0" smtClean="0"/>
              <a:t>Subject Specific Support</a:t>
            </a:r>
            <a:endParaRPr lang="en-GB" dirty="0"/>
          </a:p>
        </p:txBody>
      </p:sp>
      <p:sp>
        <p:nvSpPr>
          <p:cNvPr id="3" name="Content Placeholder 2"/>
          <p:cNvSpPr>
            <a:spLocks noGrp="1"/>
          </p:cNvSpPr>
          <p:nvPr>
            <p:ph idx="1"/>
          </p:nvPr>
        </p:nvSpPr>
        <p:spPr/>
        <p:txBody>
          <a:bodyPr/>
          <a:lstStyle/>
          <a:p>
            <a:r>
              <a:rPr lang="en-GB" sz="2000" dirty="0" smtClean="0"/>
              <a:t>Subject Specific Questions and Answer Support</a:t>
            </a:r>
          </a:p>
          <a:p>
            <a:endParaRPr lang="en-GB" sz="2000" dirty="0" smtClean="0"/>
          </a:p>
          <a:p>
            <a:r>
              <a:rPr lang="en-GB" sz="2000" dirty="0" smtClean="0"/>
              <a:t>Common questions will be published on the subject pages of SQA’s </a:t>
            </a:r>
          </a:p>
          <a:p>
            <a:r>
              <a:rPr lang="en-GB" sz="2000" dirty="0" smtClean="0"/>
              <a:t>website in December and January and will be updated regularly as </a:t>
            </a:r>
          </a:p>
          <a:p>
            <a:r>
              <a:rPr lang="en-GB" sz="2000" dirty="0" smtClean="0"/>
              <a:t>required.</a:t>
            </a:r>
          </a:p>
          <a:p>
            <a:endParaRPr lang="en-GB" dirty="0"/>
          </a:p>
        </p:txBody>
      </p:sp>
      <p:sp>
        <p:nvSpPr>
          <p:cNvPr id="4" name="Date Placeholder 3"/>
          <p:cNvSpPr>
            <a:spLocks noGrp="1"/>
          </p:cNvSpPr>
          <p:nvPr>
            <p:ph type="dt" sz="half" idx="10"/>
          </p:nvPr>
        </p:nvSpPr>
        <p:spPr/>
        <p:txBody>
          <a:bodyPr/>
          <a:lstStyle/>
          <a:p>
            <a:pPr>
              <a:defRPr/>
            </a:pPr>
            <a:r>
              <a:rPr lang="en-GB" smtClean="0"/>
              <a:t> </a:t>
            </a:r>
          </a:p>
          <a:p>
            <a:pPr>
              <a:defRPr/>
            </a:pPr>
            <a:endParaRPr lang="en-GB" smtClean="0"/>
          </a:p>
          <a:p>
            <a:pPr>
              <a:defRPr/>
            </a:pPr>
            <a:fld id="{563A5036-CFDD-4A14-9003-3BC7B1A13874}" type="slidenum">
              <a:rPr lang="en-GB" smtClean="0"/>
              <a:pPr>
                <a:defRPr/>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931150" cy="1081088"/>
          </a:xfrm>
        </p:spPr>
        <p:txBody>
          <a:bodyPr/>
          <a:lstStyle/>
          <a:p>
            <a:r>
              <a:rPr lang="en-GB" dirty="0" smtClean="0"/>
              <a:t>Science Update: December 2013</a:t>
            </a:r>
            <a:endParaRPr lang="en-GB" dirty="0"/>
          </a:p>
        </p:txBody>
      </p:sp>
      <p:sp>
        <p:nvSpPr>
          <p:cNvPr id="3" name="Content Placeholder 2"/>
          <p:cNvSpPr>
            <a:spLocks noGrp="1"/>
          </p:cNvSpPr>
          <p:nvPr>
            <p:ph idx="1"/>
          </p:nvPr>
        </p:nvSpPr>
        <p:spPr/>
        <p:txBody>
          <a:bodyPr/>
          <a:lstStyle/>
          <a:p>
            <a:r>
              <a:rPr lang="en-GB" sz="1600" dirty="0" smtClean="0"/>
              <a:t>In early December Education Scotland and the SQA delivered 3 seminars: one</a:t>
            </a:r>
          </a:p>
          <a:p>
            <a:r>
              <a:rPr lang="en-GB" sz="1600" dirty="0" smtClean="0"/>
              <a:t>each for Biology, Chemistry and Physics and two representatives from each LA was</a:t>
            </a:r>
          </a:p>
          <a:p>
            <a:r>
              <a:rPr lang="en-GB" sz="1600" dirty="0" smtClean="0"/>
              <a:t>invited. The purpose was to build familiarity with Nat 3-5 and to explore opportunities</a:t>
            </a:r>
          </a:p>
          <a:p>
            <a:r>
              <a:rPr lang="en-GB" sz="1600" dirty="0" smtClean="0"/>
              <a:t>for collaboration to support implementation of the new </a:t>
            </a:r>
            <a:r>
              <a:rPr lang="en-GB" sz="1600" dirty="0" err="1" smtClean="0"/>
              <a:t>Highers</a:t>
            </a:r>
            <a:r>
              <a:rPr lang="en-GB" sz="1600" dirty="0" smtClean="0"/>
              <a:t> and to identify further</a:t>
            </a:r>
          </a:p>
          <a:p>
            <a:r>
              <a:rPr lang="en-GB" sz="1600" dirty="0" smtClean="0"/>
              <a:t>CPD needs and to potentially create a cross-authority Science network.</a:t>
            </a:r>
          </a:p>
          <a:p>
            <a:endParaRPr lang="en-GB" sz="1600" dirty="0" smtClean="0"/>
          </a:p>
          <a:p>
            <a:r>
              <a:rPr lang="en-GB" sz="1600" dirty="0" smtClean="0"/>
              <a:t>SQA are currently reviewing the feedback from this event.</a:t>
            </a:r>
          </a:p>
          <a:p>
            <a:endParaRPr lang="en-GB" sz="1600" dirty="0" smtClean="0"/>
          </a:p>
          <a:p>
            <a:endParaRPr lang="en-GB" sz="1600" dirty="0" smtClean="0"/>
          </a:p>
          <a:p>
            <a:endParaRPr lang="en-GB" sz="1600" dirty="0"/>
          </a:p>
        </p:txBody>
      </p:sp>
      <p:sp>
        <p:nvSpPr>
          <p:cNvPr id="4" name="Date Placeholder 3"/>
          <p:cNvSpPr>
            <a:spLocks noGrp="1"/>
          </p:cNvSpPr>
          <p:nvPr>
            <p:ph type="dt" sz="half" idx="10"/>
          </p:nvPr>
        </p:nvSpPr>
        <p:spPr/>
        <p:txBody>
          <a:bodyPr/>
          <a:lstStyle/>
          <a:p>
            <a:pPr>
              <a:defRPr/>
            </a:pPr>
            <a:r>
              <a:rPr lang="en-GB" smtClean="0"/>
              <a:t> </a:t>
            </a:r>
          </a:p>
          <a:p>
            <a:pPr>
              <a:defRPr/>
            </a:pPr>
            <a:endParaRPr lang="en-GB" smtClean="0"/>
          </a:p>
          <a:p>
            <a:pPr>
              <a:defRPr/>
            </a:pPr>
            <a:fld id="{563A5036-CFDD-4A14-9003-3BC7B1A13874}" type="slidenum">
              <a:rPr lang="en-GB" smtClean="0"/>
              <a:pPr>
                <a:defRPr/>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31150" cy="1081088"/>
          </a:xfrm>
        </p:spPr>
        <p:txBody>
          <a:bodyPr/>
          <a:lstStyle/>
          <a:p>
            <a:r>
              <a:rPr lang="en-GB" dirty="0" smtClean="0"/>
              <a:t>SQA Higher Implementation Events</a:t>
            </a:r>
            <a:endParaRPr lang="en-GB" dirty="0"/>
          </a:p>
        </p:txBody>
      </p:sp>
      <p:sp>
        <p:nvSpPr>
          <p:cNvPr id="3" name="Content Placeholder 2"/>
          <p:cNvSpPr>
            <a:spLocks noGrp="1"/>
          </p:cNvSpPr>
          <p:nvPr>
            <p:ph idx="1"/>
          </p:nvPr>
        </p:nvSpPr>
        <p:spPr>
          <a:xfrm>
            <a:off x="467544" y="1124744"/>
            <a:ext cx="7991475" cy="4310062"/>
          </a:xfrm>
        </p:spPr>
        <p:txBody>
          <a:bodyPr/>
          <a:lstStyle/>
          <a:p>
            <a:r>
              <a:rPr lang="en-GB" sz="1800" dirty="0" smtClean="0"/>
              <a:t>142 Subject-specific implementation events for the New </a:t>
            </a:r>
            <a:r>
              <a:rPr lang="en-GB" sz="1800" dirty="0" err="1" smtClean="0"/>
              <a:t>Highers</a:t>
            </a:r>
            <a:r>
              <a:rPr lang="en-GB" sz="1800" dirty="0" smtClean="0"/>
              <a:t> will run from</a:t>
            </a:r>
          </a:p>
          <a:p>
            <a:r>
              <a:rPr lang="en-GB" sz="1800" dirty="0" smtClean="0"/>
              <a:t>mid-November to the end of March. To date 7,137 teachers and lecturers</a:t>
            </a:r>
          </a:p>
          <a:p>
            <a:r>
              <a:rPr lang="en-GB" sz="1800" dirty="0" smtClean="0"/>
              <a:t>have signed up. </a:t>
            </a:r>
          </a:p>
          <a:p>
            <a:endParaRPr lang="en-GB" sz="1800" dirty="0" smtClean="0"/>
          </a:p>
          <a:p>
            <a:r>
              <a:rPr lang="en-GB" sz="1800" dirty="0" smtClean="0"/>
              <a:t>Although focussing on the new Higher, a slot has been added at the end of</a:t>
            </a:r>
          </a:p>
          <a:p>
            <a:r>
              <a:rPr lang="en-GB" sz="1800" dirty="0" smtClean="0"/>
              <a:t>each event to allow teachers to ask questions about National 3-5. One event </a:t>
            </a:r>
          </a:p>
          <a:p>
            <a:r>
              <a:rPr lang="en-GB" sz="1800" dirty="0" smtClean="0"/>
              <a:t>in each subject area will be filmed and put on SQA’s website along with</a:t>
            </a:r>
          </a:p>
          <a:p>
            <a:r>
              <a:rPr lang="en-GB" sz="1800" dirty="0" smtClean="0"/>
              <a:t>presentations and materials. Local Authorities can use this resource to</a:t>
            </a:r>
          </a:p>
          <a:p>
            <a:r>
              <a:rPr lang="en-GB" sz="1800" dirty="0" smtClean="0"/>
              <a:t>support teachers locally.</a:t>
            </a:r>
          </a:p>
          <a:p>
            <a:pPr lvl="0"/>
            <a:endParaRPr lang="en-GB" sz="2400" dirty="0" smtClean="0"/>
          </a:p>
          <a:p>
            <a:r>
              <a:rPr lang="en-GB" sz="1800" dirty="0" smtClean="0"/>
              <a:t>An outline of those teachers who have signed up has been circulated to </a:t>
            </a:r>
          </a:p>
          <a:p>
            <a:r>
              <a:rPr lang="en-GB" sz="1800" dirty="0" smtClean="0"/>
              <a:t>Head Teachers and QIOs. Further updates will be issued when received..</a:t>
            </a:r>
          </a:p>
          <a:p>
            <a:endParaRPr lang="en-GB" dirty="0"/>
          </a:p>
        </p:txBody>
      </p:sp>
      <p:sp>
        <p:nvSpPr>
          <p:cNvPr id="4" name="Date Placeholder 3"/>
          <p:cNvSpPr>
            <a:spLocks noGrp="1"/>
          </p:cNvSpPr>
          <p:nvPr>
            <p:ph type="dt" sz="half" idx="10"/>
          </p:nvPr>
        </p:nvSpPr>
        <p:spPr/>
        <p:txBody>
          <a:bodyPr/>
          <a:lstStyle/>
          <a:p>
            <a:pPr>
              <a:defRPr/>
            </a:pPr>
            <a:r>
              <a:rPr lang="en-GB" dirty="0" smtClean="0"/>
              <a:t> </a:t>
            </a:r>
          </a:p>
          <a:p>
            <a:pPr>
              <a:defRPr/>
            </a:pPr>
            <a:endParaRPr lang="en-GB" dirty="0" smtClean="0"/>
          </a:p>
          <a:p>
            <a:pPr>
              <a:defRPr/>
            </a:pPr>
            <a:fld id="{563A5036-CFDD-4A14-9003-3BC7B1A13874}" type="slidenum">
              <a:rPr lang="en-GB" smtClean="0"/>
              <a:pPr>
                <a:defRPr/>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931150" cy="1081088"/>
          </a:xfrm>
        </p:spPr>
        <p:txBody>
          <a:bodyPr/>
          <a:lstStyle/>
          <a:p>
            <a:r>
              <a:rPr lang="en-GB" dirty="0" smtClean="0"/>
              <a:t>Leadership Events: Feb/March</a:t>
            </a:r>
            <a:endParaRPr lang="en-GB" dirty="0"/>
          </a:p>
        </p:txBody>
      </p:sp>
      <p:sp>
        <p:nvSpPr>
          <p:cNvPr id="3" name="Content Placeholder 2"/>
          <p:cNvSpPr>
            <a:spLocks noGrp="1"/>
          </p:cNvSpPr>
          <p:nvPr>
            <p:ph idx="1"/>
          </p:nvPr>
        </p:nvSpPr>
        <p:spPr/>
        <p:txBody>
          <a:bodyPr/>
          <a:lstStyle/>
          <a:p>
            <a:r>
              <a:rPr lang="en-GB" sz="2400" dirty="0" smtClean="0"/>
              <a:t>ADES, Education Scotland, SQA and School Leaders</a:t>
            </a:r>
          </a:p>
          <a:p>
            <a:r>
              <a:rPr lang="en-GB" sz="2400" dirty="0" smtClean="0"/>
              <a:t>Scotland will work together to organise events for senior</a:t>
            </a:r>
          </a:p>
          <a:p>
            <a:r>
              <a:rPr lang="en-GB" sz="2400" dirty="0" smtClean="0"/>
              <a:t>school leaders and these will cover the senior phase of</a:t>
            </a:r>
          </a:p>
          <a:p>
            <a:r>
              <a:rPr lang="en-GB" sz="2400" dirty="0" err="1" smtClean="0"/>
              <a:t>CfE</a:t>
            </a:r>
            <a:r>
              <a:rPr lang="en-GB" sz="2400" dirty="0" smtClean="0"/>
              <a:t>. </a:t>
            </a:r>
          </a:p>
          <a:p>
            <a:endParaRPr lang="en-GB" sz="2400" dirty="0" smtClean="0"/>
          </a:p>
          <a:p>
            <a:r>
              <a:rPr lang="en-GB" sz="2400" dirty="0" smtClean="0"/>
              <a:t>Each school will be given the opportunity to take Part.</a:t>
            </a:r>
          </a:p>
          <a:p>
            <a:r>
              <a:rPr lang="en-GB" sz="2400" dirty="0" smtClean="0"/>
              <a:t>Further details will follow.</a:t>
            </a:r>
            <a:endParaRPr lang="en-GB" sz="2400" dirty="0"/>
          </a:p>
        </p:txBody>
      </p:sp>
      <p:sp>
        <p:nvSpPr>
          <p:cNvPr id="4" name="Date Placeholder 3"/>
          <p:cNvSpPr>
            <a:spLocks noGrp="1"/>
          </p:cNvSpPr>
          <p:nvPr>
            <p:ph type="dt" sz="half" idx="10"/>
          </p:nvPr>
        </p:nvSpPr>
        <p:spPr/>
        <p:txBody>
          <a:bodyPr/>
          <a:lstStyle/>
          <a:p>
            <a:pPr>
              <a:defRPr/>
            </a:pPr>
            <a:r>
              <a:rPr lang="en-GB" smtClean="0"/>
              <a:t> </a:t>
            </a:r>
          </a:p>
          <a:p>
            <a:pPr>
              <a:defRPr/>
            </a:pPr>
            <a:endParaRPr lang="en-GB" smtClean="0"/>
          </a:p>
          <a:p>
            <a:pPr>
              <a:defRPr/>
            </a:pPr>
            <a:fld id="{563A5036-CFDD-4A14-9003-3BC7B1A13874}" type="slidenum">
              <a:rPr lang="en-GB" smtClean="0"/>
              <a:pPr>
                <a:defRPr/>
              </a:pPr>
              <a:t>9</a:t>
            </a:fld>
            <a:endParaRPr lang="en-GB"/>
          </a:p>
        </p:txBody>
      </p:sp>
    </p:spTree>
  </p:cSld>
  <p:clrMapOvr>
    <a:masterClrMapping/>
  </p:clrMapOvr>
</p:sld>
</file>

<file path=ppt/theme/theme1.xml><?xml version="1.0" encoding="utf-8"?>
<a:theme xmlns:a="http://schemas.openxmlformats.org/drawingml/2006/main" name="1_Council blue tab 060608">
  <a:themeElements>
    <a:clrScheme name="1_Council blue tab 0606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uncil blue tab 0606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uncil blue tab 0606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uncil blue tab 0606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uncil blue tab 0606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uncil blue tab 0606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uncil blue tab 0606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uncil blue tab 0606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uncil blue tab 0606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uncil blue tab 0606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uncil blue tab 0606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uncil blue tab 0606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uncil blue tab 0606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uncil blue tab 0606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 red tab 060608</Template>
  <TotalTime>3558</TotalTime>
  <Words>877</Words>
  <Application>Microsoft Office PowerPoint</Application>
  <PresentationFormat>On-screen Show (4:3)</PresentationFormat>
  <Paragraphs>186</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1_Council blue tab 060608</vt:lpstr>
      <vt:lpstr>Slide 1</vt:lpstr>
      <vt:lpstr>New Higher Qualifications</vt:lpstr>
      <vt:lpstr>Slide 3</vt:lpstr>
      <vt:lpstr>Additional Support Confirmed</vt:lpstr>
      <vt:lpstr>SQA Verification Update</vt:lpstr>
      <vt:lpstr>Subject Specific Support</vt:lpstr>
      <vt:lpstr>Science Update: December 2013</vt:lpstr>
      <vt:lpstr>SQA Higher Implementation Events</vt:lpstr>
      <vt:lpstr>Leadership Events: Feb/March</vt:lpstr>
      <vt:lpstr>Next Steps agreed with ADES and SQA</vt:lpstr>
      <vt:lpstr>Next Steps: Funding to be allocated</vt:lpstr>
    </vt:vector>
  </TitlesOfParts>
  <Company>City of Edinburgh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by Name</dc:title>
  <dc:creator>3015247</dc:creator>
  <cp:lastModifiedBy>Grace Vickers</cp:lastModifiedBy>
  <cp:revision>150</cp:revision>
  <dcterms:created xsi:type="dcterms:W3CDTF">2009-09-11T08:49:00Z</dcterms:created>
  <dcterms:modified xsi:type="dcterms:W3CDTF">2014-01-10T11:26:15Z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388484741</vt:i4>
  </property>
  <property fmtid="{D5CDD505-2E9C-101B-9397-08002B2CF9AE}" pid="3" name="_NewReviewCycle">
    <vt:lpwstr/>
  </property>
  <property fmtid="{D5CDD505-2E9C-101B-9397-08002B2CF9AE}" pid="4" name="_EmailSubject">
    <vt:lpwstr>Secondary HT Blog</vt:lpwstr>
  </property>
  <property fmtid="{D5CDD505-2E9C-101B-9397-08002B2CF9AE}" pid="5" name="_AuthorEmail">
    <vt:lpwstr>Grace.Vickers@edinburgh.gov.uk</vt:lpwstr>
  </property>
  <property fmtid="{D5CDD505-2E9C-101B-9397-08002B2CF9AE}" pid="6" name="_AuthorEmailDisplayName">
    <vt:lpwstr>Grace Vickers</vt:lpwstr>
  </property>
  <property fmtid="{D5CDD505-2E9C-101B-9397-08002B2CF9AE}" pid="7" name="_PreviousAdHocReviewCycleID">
    <vt:i4>388484741</vt:i4>
  </property>
</Properties>
</file>