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9" r:id="rId3"/>
    <p:sldId id="269" r:id="rId4"/>
    <p:sldId id="299" r:id="rId5"/>
    <p:sldId id="276" r:id="rId6"/>
    <p:sldId id="277" r:id="rId7"/>
    <p:sldId id="295" r:id="rId8"/>
    <p:sldId id="291" r:id="rId9"/>
    <p:sldId id="278" r:id="rId10"/>
    <p:sldId id="288" r:id="rId11"/>
    <p:sldId id="294" r:id="rId12"/>
    <p:sldId id="293" r:id="rId13"/>
    <p:sldId id="292" r:id="rId14"/>
    <p:sldId id="300" r:id="rId15"/>
    <p:sldId id="29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667"/>
    <a:srgbClr val="5B651B"/>
    <a:srgbClr val="210A2F"/>
    <a:srgbClr val="005C61"/>
    <a:srgbClr val="00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E485B-FA73-1041-98EF-C17188B6461A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EC9F6-9507-FF4D-959F-7B032A146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39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C6B46-332E-AC4E-A60C-7B054C55FB81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7AA90-A23D-2748-9DDF-F5EC9F8C1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8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F15C1E-83F6-D24A-BC33-CC0C48A8590B}" type="slidenum">
              <a:rPr lang="en-GB" sz="1200">
                <a:solidFill>
                  <a:schemeClr val="tx1"/>
                </a:solidFill>
              </a:rPr>
              <a:pPr eaLnBrk="1" hangingPunct="1"/>
              <a:t>9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EC6479B-03C0-8D4E-9FDB-28D7414F36AA}" type="slidenum">
              <a:rPr lang="en-GB" sz="1200">
                <a:solidFill>
                  <a:schemeClr val="tx1"/>
                </a:solidFill>
                <a:latin typeface="Calibri" charset="0"/>
              </a:rPr>
              <a:pPr algn="r" eaLnBrk="1" hangingPunct="1"/>
              <a:t>9</a:t>
            </a:fld>
            <a:endParaRPr lang="en-GB" sz="12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5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AF373-097E-4946-9CC9-643A5F128C99}" type="slidenum">
              <a:rPr lang="en-US"/>
              <a:pPr/>
              <a:t>10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13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AF373-097E-4946-9CC9-643A5F128C99}" type="slidenum">
              <a:rPr lang="en-US"/>
              <a:pPr/>
              <a:t>11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3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AF373-097E-4946-9CC9-643A5F128C99}" type="slidenum">
              <a:rPr lang="en-US"/>
              <a:pPr/>
              <a:t>12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3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AF373-097E-4946-9CC9-643A5F128C99}" type="slidenum">
              <a:rPr lang="en-US"/>
              <a:pPr/>
              <a:t>13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06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AF373-097E-4946-9CC9-643A5F128C99}" type="slidenum">
              <a:rPr lang="en-US"/>
              <a:pPr/>
              <a:t>14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48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AF373-097E-4946-9CC9-643A5F128C99}" type="slidenum">
              <a:rPr lang="en-US"/>
              <a:pPr/>
              <a:t>15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9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03755-6A87-4466-943E-C6EACC4ECA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6ED3B-6948-4225-B051-893A1D5EFE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97EB1-B0E6-4254-B95E-65289D24C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DBD69-109D-41F6-BFC2-165D129B5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A6277-6BAD-46AE-9C7E-B7645EDB0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098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9CE1D-B851-44A2-9167-B3C1D926F6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B4705-CE67-45ED-8779-E49105D933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11071-4A22-4B3A-A029-070D592D88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4478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209800"/>
            <a:ext cx="838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A5667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A5667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A5667"/>
                </a:solidFill>
              </a:defRPr>
            </a:lvl1pPr>
          </a:lstStyle>
          <a:p>
            <a:fld id="{9B62EFF1-95FF-47E3-9B85-4D32E4CB28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0"/>
            <a:ext cx="9144000" cy="1381125"/>
          </a:xfrm>
          <a:prstGeom prst="rect">
            <a:avLst/>
          </a:prstGeom>
          <a:solidFill>
            <a:srgbClr val="3A566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400">
              <a:solidFill>
                <a:srgbClr val="005C61"/>
              </a:solidFill>
              <a:cs typeface="Arial" pitchFamily="34" charset="0"/>
            </a:endParaRPr>
          </a:p>
        </p:txBody>
      </p:sp>
      <p:pic>
        <p:nvPicPr>
          <p:cNvPr id="1032" name="Picture 8" descr="RobertOwenCentre_keyline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288" y="404813"/>
            <a:ext cx="47148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A566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A566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A566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A566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A566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A566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A5667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3A5667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3A5667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A5667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5" descr="PPTsky.jpg"/>
          <p:cNvPicPr>
            <a:picLocks noChangeAspect="1"/>
          </p:cNvPicPr>
          <p:nvPr/>
        </p:nvPicPr>
        <p:blipFill>
          <a:blip r:embed="rId2"/>
          <a:srcRect l="7169" t="2911" r="6810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28800"/>
            <a:ext cx="7772400" cy="2376264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Reflections on City Challenge:</a:t>
            </a:r>
            <a:br>
              <a:rPr lang="en-US" sz="4000" dirty="0" smtClean="0"/>
            </a:br>
            <a:r>
              <a:rPr lang="en-US" sz="4000" dirty="0" smtClean="0"/>
              <a:t>Implications for a self-improving system in Edinburgh?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Chris Chapman</a:t>
            </a:r>
          </a:p>
        </p:txBody>
      </p:sp>
      <p:sp>
        <p:nvSpPr>
          <p:cNvPr id="10244" name="Rectangle 12"/>
          <p:cNvSpPr>
            <a:spLocks noChangeArrowheads="1"/>
          </p:cNvSpPr>
          <p:nvPr/>
        </p:nvSpPr>
        <p:spPr bwMode="auto">
          <a:xfrm>
            <a:off x="0" y="0"/>
            <a:ext cx="9144000" cy="1381125"/>
          </a:xfrm>
          <a:prstGeom prst="rect">
            <a:avLst/>
          </a:prstGeom>
          <a:solidFill>
            <a:srgbClr val="3A566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400">
              <a:solidFill>
                <a:srgbClr val="210A2F"/>
              </a:solidFill>
              <a:cs typeface="Arial" pitchFamily="34" charset="0"/>
            </a:endParaRPr>
          </a:p>
        </p:txBody>
      </p:sp>
      <p:pic>
        <p:nvPicPr>
          <p:cNvPr id="10245" name="Picture 7" descr="RobertOwenCentre_key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47148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5"/>
            <a:ext cx="6300192" cy="54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211344" y="170637"/>
            <a:ext cx="2897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Families of Schools: Data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93" y="1556792"/>
            <a:ext cx="28803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58 primary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11 secondary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12-20 schools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Attainment/ </a:t>
            </a:r>
          </a:p>
          <a:p>
            <a:r>
              <a:rPr lang="en-US" dirty="0" smtClean="0"/>
              <a:t>3yr improvement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Family and GMC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Sub-groups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Headteacher</a:t>
            </a:r>
            <a:r>
              <a:rPr lang="en-US" dirty="0" smtClean="0"/>
              <a:t> led</a:t>
            </a:r>
          </a:p>
        </p:txBody>
      </p:sp>
    </p:spTree>
    <p:extLst>
      <p:ext uri="{BB962C8B-B14F-4D97-AF65-F5344CB8AC3E}">
        <p14:creationId xmlns:p14="http://schemas.microsoft.com/office/powerpoint/2010/main" val="14716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6136" y="188640"/>
            <a:ext cx="3275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Keys to Success: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Low </a:t>
            </a:r>
            <a:r>
              <a:rPr lang="en-US" sz="2800" b="1" dirty="0" smtClean="0">
                <a:solidFill>
                  <a:srgbClr val="FFFFFF"/>
                </a:solidFill>
              </a:rPr>
              <a:t>attainment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8820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160 schools in most challenging settings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Challenge advisors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Detailed analysis of local context and tailored improvement strategy- tactical </a:t>
            </a:r>
            <a:r>
              <a:rPr lang="en-US" dirty="0"/>
              <a:t>and </a:t>
            </a:r>
            <a:r>
              <a:rPr lang="en-US" dirty="0" smtClean="0"/>
              <a:t>strategic</a:t>
            </a:r>
            <a:endParaRPr lang="en-US" dirty="0"/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Partnerships and trios cut across boundaries- </a:t>
            </a:r>
            <a:r>
              <a:rPr lang="en-US" dirty="0" err="1" smtClean="0"/>
              <a:t>eg</a:t>
            </a:r>
            <a:r>
              <a:rPr lang="en-US" dirty="0" smtClean="0"/>
              <a:t>. Outstanding grammar school partnered with low performing inner-city comprehensive in another LA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 of federations and changes in governance arrangements where necessary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096" y="170637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Work strands: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Priorities for action</a:t>
            </a:r>
            <a:endParaRPr lang="en-US" sz="2800" b="1" dirty="0">
              <a:solidFill>
                <a:srgbClr val="FFFFFF"/>
              </a:solidFill>
            </a:endParaRPr>
          </a:p>
          <a:p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712997"/>
            <a:ext cx="8856984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Led by DCS 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Injection of innovation and pace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Involved a wide range of partners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Cross LA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Range of projects focusing on key priorities including: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Innovating teaching and learning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Contributions of governors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Closing the gap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Raising aspirations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2080" y="293747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Leadership strategy: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School-led improvement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712997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NCSL support for co-ordination local office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Investment in peer support and mentoring across the region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By 2011 170 National/ Local Leaders of Education leading Teaching </a:t>
            </a:r>
            <a:r>
              <a:rPr lang="en-US" dirty="0"/>
              <a:t>School </a:t>
            </a:r>
            <a:r>
              <a:rPr lang="en-US" dirty="0" smtClean="0"/>
              <a:t>Alliances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Facilitating school-to-school collaboration and support for improvement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Links directly into the work of Families and </a:t>
            </a:r>
            <a:r>
              <a:rPr lang="en-US" dirty="0" err="1"/>
              <a:t>W</a:t>
            </a:r>
            <a:r>
              <a:rPr lang="en-US" dirty="0" err="1" smtClean="0"/>
              <a:t>orkstrands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712997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095549"/>
              </p:ext>
            </p:extLst>
          </p:nvPr>
        </p:nvGraphicFramePr>
        <p:xfrm>
          <a:off x="381000" y="1610519"/>
          <a:ext cx="8226425" cy="4122737"/>
        </p:xfrm>
        <a:graphic>
          <a:graphicData uri="http://schemas.openxmlformats.org/drawingml/2006/table">
            <a:tbl>
              <a:tblPr/>
              <a:tblGrid>
                <a:gridCol w="2530475"/>
                <a:gridCol w="1898650"/>
                <a:gridCol w="1538053"/>
                <a:gridCol w="2259247"/>
              </a:tblGrid>
              <a:tr h="1188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Within School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Between 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Schools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Beyond Schools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Management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Leadership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Governance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80979" y="180182"/>
            <a:ext cx="3455517" cy="9445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A566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A5667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A5667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A5667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A5667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13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Implications for </a:t>
            </a:r>
          </a:p>
          <a:p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leadership practice</a:t>
            </a:r>
            <a:endParaRPr lang="en-GB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107950" y="5876925"/>
            <a:ext cx="9036050" cy="863600"/>
          </a:xfrm>
          <a:prstGeom prst="rightArrow">
            <a:avLst>
              <a:gd name="adj1" fmla="val 50000"/>
              <a:gd name="adj2" fmla="val 1876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07950" y="6092825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dirty="0">
                <a:latin typeface="+mn-lt"/>
                <a:ea typeface="+mn-ea"/>
                <a:cs typeface="Arial" charset="0"/>
              </a:rPr>
              <a:t>	Direction of System Travel- A continuously improving system?</a:t>
            </a: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 rot="1759412">
            <a:off x="4248150" y="3654425"/>
            <a:ext cx="4103688" cy="1223963"/>
          </a:xfrm>
          <a:prstGeom prst="rightArrow">
            <a:avLst>
              <a:gd name="adj1" fmla="val 50000"/>
              <a:gd name="adj2" fmla="val 8382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rgbClr val="3366FF"/>
                </a:solidFill>
                <a:latin typeface="+mn-lt"/>
                <a:ea typeface="+mn-ea"/>
                <a:cs typeface="Arial" charset="0"/>
              </a:rPr>
              <a:t>Headteacher</a:t>
            </a:r>
            <a:r>
              <a:rPr lang="en-GB" dirty="0">
                <a:solidFill>
                  <a:srgbClr val="3366FF"/>
                </a:solidFill>
                <a:latin typeface="+mn-lt"/>
                <a:ea typeface="+mn-ea"/>
                <a:cs typeface="Arial" charset="0"/>
              </a:rPr>
              <a:t> role</a:t>
            </a: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auto">
          <a:xfrm rot="1773573">
            <a:off x="3076575" y="3646488"/>
            <a:ext cx="4105275" cy="1152525"/>
          </a:xfrm>
          <a:prstGeom prst="leftArrow">
            <a:avLst>
              <a:gd name="adj1" fmla="val 50000"/>
              <a:gd name="adj2" fmla="val 8905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latin typeface="+mn-lt"/>
                <a:ea typeface="+mn-ea"/>
                <a:cs typeface="Arial" charset="0"/>
              </a:rPr>
              <a:t>Other roles </a:t>
            </a:r>
          </a:p>
        </p:txBody>
      </p:sp>
    </p:spTree>
    <p:extLst>
      <p:ext uri="{BB962C8B-B14F-4D97-AF65-F5344CB8AC3E}">
        <p14:creationId xmlns:p14="http://schemas.microsoft.com/office/powerpoint/2010/main" val="74250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541105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Rehearse a coherent vision and consistent message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 data as a catalyst for change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 Encourage innovation and experimentation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Work on tactical and strategic priorities in tandem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Create a climate for school-to-school collaboration 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Promote system leadership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Working beyond schools</a:t>
            </a:r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-27384"/>
            <a:ext cx="3312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Key messages for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A self-improving system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E7D2-D9EC-6749-89D8-0082D1A70CE3}" type="slidenum">
              <a:rPr lang="en-US"/>
              <a:pPr/>
              <a:t>2</a:t>
            </a:fld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C06692E6-BD54-0E4A-AE1B-859A3BA3ED79}" type="slidenum">
              <a:rPr lang="en-US" sz="1200">
                <a:solidFill>
                  <a:srgbClr val="898989"/>
                </a:solidFill>
              </a:rPr>
              <a:pPr algn="r"/>
              <a:t>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5463480" y="116632"/>
            <a:ext cx="35730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A rationale </a:t>
            </a:r>
          </a:p>
          <a:p>
            <a:pPr algn="ctr"/>
            <a:r>
              <a:rPr lang="en-US" sz="3600" b="1" dirty="0">
                <a:solidFill>
                  <a:srgbClr val="FFFFFF"/>
                </a:solidFill>
                <a:latin typeface="+mj-lt"/>
              </a:rPr>
              <a:t>f</a:t>
            </a: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or change</a:t>
            </a:r>
            <a:endParaRPr lang="en-US"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217765"/>
            <a:ext cx="8784976" cy="7035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endParaRPr lang="en-US" dirty="0"/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The system has untapped capacity to improve itself</a:t>
            </a: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There is a need to further strengthen collaboration </a:t>
            </a:r>
            <a:r>
              <a:rPr lang="en-GB" b="1" i="1" dirty="0">
                <a:solidFill>
                  <a:srgbClr val="000000"/>
                </a:solidFill>
                <a:cs typeface="Arial" charset="0"/>
              </a:rPr>
              <a:t>within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GB" b="1" i="1" dirty="0">
                <a:solidFill>
                  <a:srgbClr val="000000"/>
                </a:solidFill>
                <a:cs typeface="Arial" charset="0"/>
              </a:rPr>
              <a:t>between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and</a:t>
            </a:r>
            <a:r>
              <a:rPr lang="en-GB" b="1" i="1" dirty="0">
                <a:solidFill>
                  <a:srgbClr val="000000"/>
                </a:solidFill>
                <a:cs typeface="Arial" charset="0"/>
              </a:rPr>
              <a:t> beyond 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schools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Collaborative enquiry can be used to bring a critical edge to new practice and arrangements</a:t>
            </a: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Improvement efforts have to be adapted to and owned by local context</a:t>
            </a: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Some co-ordination of effort is needed to optimise improvement efforts</a:t>
            </a: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dirty="0">
                <a:solidFill>
                  <a:srgbClr val="000000"/>
                </a:solidFill>
                <a:cs typeface="Arial" charset="0"/>
              </a:rPr>
              <a:t>The system requires a rethinking of roles and responsibilities if we are to meet this challenge</a:t>
            </a:r>
          </a:p>
          <a:p>
            <a:pPr marL="0" indent="0">
              <a:buFontTx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5436096" y="116632"/>
            <a:ext cx="37079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Greater Manchester: Context</a:t>
            </a:r>
            <a:endParaRPr lang="en-US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973154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Greater Manchester </a:t>
            </a:r>
            <a:r>
              <a:rPr lang="en-US" dirty="0" smtClean="0"/>
              <a:t>has a population of 2.5 million </a:t>
            </a:r>
            <a:r>
              <a:rPr lang="en-US" dirty="0" err="1" smtClean="0"/>
              <a:t>organised</a:t>
            </a:r>
            <a:r>
              <a:rPr lang="en-US" dirty="0" smtClean="0"/>
              <a:t> in to </a:t>
            </a:r>
            <a:r>
              <a:rPr lang="en-US" dirty="0"/>
              <a:t>10 Local </a:t>
            </a:r>
            <a:r>
              <a:rPr lang="en-US" dirty="0" smtClean="0"/>
              <a:t>Authorities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/>
              <a:t>600,000 </a:t>
            </a:r>
            <a:r>
              <a:rPr lang="en-US" dirty="0" smtClean="0"/>
              <a:t>students in about 1,150 schools and colleges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mtClean="0"/>
              <a:t>Deprived children </a:t>
            </a:r>
            <a:r>
              <a:rPr lang="en-US" dirty="0" smtClean="0"/>
              <a:t>in low attaining schools do worse than their deprived peers who attend higher attaining schools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Variation in school performance and LA performance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E7D2-D9EC-6749-89D8-0082D1A70CE3}" type="slidenum">
              <a:rPr lang="en-US"/>
              <a:pPr/>
              <a:t>4</a:t>
            </a:fld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C06692E6-BD54-0E4A-AE1B-859A3BA3ED79}" type="slidenum">
              <a:rPr lang="en-US" sz="1200">
                <a:solidFill>
                  <a:srgbClr val="898989"/>
                </a:solidFill>
              </a:rPr>
              <a:pPr algn="r"/>
              <a:t>4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5652120" y="116632"/>
            <a:ext cx="324036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City Challenge:</a:t>
            </a:r>
          </a:p>
          <a:p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Impact</a:t>
            </a:r>
          </a:p>
          <a:p>
            <a:pPr algn="ctr"/>
            <a:endParaRPr lang="en-US"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556792"/>
            <a:ext cx="8784976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endParaRPr lang="en-US" dirty="0"/>
          </a:p>
          <a:p>
            <a:pPr algn="just"/>
            <a:r>
              <a:rPr lang="en-US" sz="3200" i="1" dirty="0" smtClean="0"/>
              <a:t>the </a:t>
            </a:r>
            <a:r>
              <a:rPr lang="en-US" sz="3200" i="1" dirty="0"/>
              <a:t>improvements that occurred during </a:t>
            </a:r>
            <a:r>
              <a:rPr lang="en-US" sz="3200" i="1" dirty="0" smtClean="0"/>
              <a:t>the time </a:t>
            </a:r>
            <a:r>
              <a:rPr lang="en-US" sz="3200" i="1" dirty="0"/>
              <a:t>the Challenge </a:t>
            </a:r>
            <a:r>
              <a:rPr lang="en-US" sz="3200" i="1" dirty="0" err="1"/>
              <a:t>programmes</a:t>
            </a:r>
            <a:r>
              <a:rPr lang="en-US" sz="3200" i="1" dirty="0"/>
              <a:t> were in operation have generally been sustained in London </a:t>
            </a:r>
            <a:r>
              <a:rPr lang="en-US" sz="3200" i="1" dirty="0" smtClean="0"/>
              <a:t>and Greater </a:t>
            </a:r>
            <a:r>
              <a:rPr lang="en-US" sz="3200" i="1" dirty="0"/>
              <a:t>Manchester, but that in the Black Country, </a:t>
            </a:r>
            <a:r>
              <a:rPr lang="en-US" sz="3200" i="1" dirty="0" smtClean="0"/>
              <a:t>low attaining </a:t>
            </a:r>
            <a:r>
              <a:rPr lang="en-US" sz="3200" i="1" dirty="0"/>
              <a:t>schools did less well than </a:t>
            </a:r>
            <a:r>
              <a:rPr lang="en-US" sz="3200" i="1" dirty="0" smtClean="0"/>
              <a:t>schools nationally </a:t>
            </a:r>
            <a:r>
              <a:rPr lang="en-US" sz="3200" i="1" dirty="0"/>
              <a:t>over the year 2011‐12</a:t>
            </a:r>
            <a:r>
              <a:rPr lang="en-US" sz="3200" i="1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(Hutchings and </a:t>
            </a:r>
            <a:r>
              <a:rPr lang="en-US" dirty="0" err="1" smtClean="0"/>
              <a:t>Manaray</a:t>
            </a:r>
            <a:r>
              <a:rPr lang="en-US" dirty="0" smtClean="0"/>
              <a:t>, 2013: 21)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64088" y="260648"/>
            <a:ext cx="4072954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200" dirty="0" smtClean="0">
                <a:solidFill>
                  <a:srgbClr val="FFFFFF"/>
                </a:solidFill>
                <a:latin typeface="Arial" charset="0"/>
              </a:rPr>
              <a:t>Performance variations 2007</a:t>
            </a:r>
            <a:endParaRPr lang="en-GB" sz="3200" dirty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307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263555"/>
              </p:ext>
            </p:extLst>
          </p:nvPr>
        </p:nvGraphicFramePr>
        <p:xfrm>
          <a:off x="0" y="1200546"/>
          <a:ext cx="9144000" cy="568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Worksheet" r:id="rId4" imgW="9144793" imgH="5681964" progId="Excel.Sheet.8">
                  <p:embed/>
                </p:oleObj>
              </mc:Choice>
              <mc:Fallback>
                <p:oleObj name="Worksheet" r:id="rId4" imgW="9144793" imgH="5681964" progId="Excel.Sheet.8">
                  <p:embed/>
                  <p:pic>
                    <p:nvPicPr>
                      <p:cNvPr id="0" name="Picture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00546"/>
                        <a:ext cx="9144000" cy="568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89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724128" y="44624"/>
            <a:ext cx="3456384" cy="11430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FFFFFF"/>
                </a:solidFill>
                <a:latin typeface="Arial" charset="0"/>
              </a:rPr>
              <a:t>GMC Claims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5373811"/>
          </a:xfrm>
        </p:spPr>
        <p:txBody>
          <a:bodyPr/>
          <a:lstStyle/>
          <a:p>
            <a:pPr marL="990600" lvl="2" indent="-177800" eaLnBrk="1" hangingPunct="1">
              <a:buFontTx/>
              <a:buNone/>
            </a:pPr>
            <a:endParaRPr lang="en-GB" sz="2400" dirty="0" smtClean="0">
              <a:latin typeface="Arial" charset="0"/>
            </a:endParaRPr>
          </a:p>
          <a:p>
            <a:pPr marL="990600" lvl="2" indent="-177800" eaLnBrk="1" hangingPunct="1">
              <a:buFontTx/>
              <a:buNone/>
            </a:pPr>
            <a:r>
              <a:rPr lang="en-GB" sz="2400" dirty="0" smtClean="0">
                <a:latin typeface="Arial" charset="0"/>
              </a:rPr>
              <a:t>Three years on…</a:t>
            </a:r>
          </a:p>
          <a:p>
            <a:pPr marL="990600" lvl="2" indent="-177800" eaLnBrk="1" hangingPunct="1">
              <a:buFontTx/>
              <a:buNone/>
            </a:pPr>
            <a:endParaRPr lang="en-GB" sz="1600" dirty="0">
              <a:latin typeface="Arial" charset="0"/>
            </a:endParaRPr>
          </a:p>
          <a:p>
            <a:pPr marL="1098550" lvl="2" indent="-285750"/>
            <a:r>
              <a:rPr lang="en-GB" sz="2000" b="0" dirty="0" smtClean="0">
                <a:latin typeface="Arial" charset="0"/>
              </a:rPr>
              <a:t>GM primary schools outperformed national averages on tests taken by all young children</a:t>
            </a:r>
          </a:p>
          <a:p>
            <a:pPr marL="1098550" lvl="2" indent="-285750"/>
            <a:endParaRPr lang="en-GB" sz="2000" b="0" dirty="0">
              <a:latin typeface="Arial" charset="0"/>
            </a:endParaRPr>
          </a:p>
          <a:p>
            <a:pPr marL="1098550" lvl="2" indent="-285750"/>
            <a:r>
              <a:rPr lang="en-GB" sz="2000" b="0" dirty="0" smtClean="0">
                <a:latin typeface="Arial" charset="0"/>
              </a:rPr>
              <a:t>2010 GM secondary schools improved faster than schools nationally and schools serving the most disadvantaged communities made three times the improvement than schools across the country </a:t>
            </a:r>
          </a:p>
          <a:p>
            <a:pPr marL="1098550" lvl="2" indent="-285750"/>
            <a:endParaRPr lang="en-GB" sz="2000" b="0" dirty="0">
              <a:latin typeface="Arial" charset="0"/>
            </a:endParaRPr>
          </a:p>
          <a:p>
            <a:pPr marL="1098550" lvl="2" indent="-285750"/>
            <a:r>
              <a:rPr lang="en-GB" sz="2000" b="0" dirty="0" smtClean="0">
                <a:latin typeface="Arial" charset="0"/>
              </a:rPr>
              <a:t>Schools judged as outstanding by </a:t>
            </a:r>
            <a:r>
              <a:rPr lang="en-GB" sz="2000" b="0" dirty="0" err="1" smtClean="0">
                <a:latin typeface="Arial" charset="0"/>
              </a:rPr>
              <a:t>OfSTED</a:t>
            </a:r>
            <a:r>
              <a:rPr lang="en-GB" sz="2000" b="0" dirty="0" smtClean="0">
                <a:latin typeface="Arial" charset="0"/>
              </a:rPr>
              <a:t> rose from 17% to 22% (Primary) and from 12% to 18% (secondary)</a:t>
            </a:r>
          </a:p>
          <a:p>
            <a:pPr marL="1098550" lvl="2" indent="-285750"/>
            <a:endParaRPr lang="en-GB" sz="2000" b="0" dirty="0">
              <a:latin typeface="Arial" charset="0"/>
            </a:endParaRPr>
          </a:p>
          <a:p>
            <a:pPr marL="812800" lvl="2" indent="0" algn="r">
              <a:buNone/>
            </a:pPr>
            <a:r>
              <a:rPr lang="en-GB" sz="2000" b="0" dirty="0" smtClean="0">
                <a:latin typeface="Arial" charset="0"/>
              </a:rPr>
              <a:t>(</a:t>
            </a:r>
            <a:r>
              <a:rPr lang="en-GB" sz="2000" b="0" dirty="0" err="1" smtClean="0">
                <a:latin typeface="Arial" charset="0"/>
              </a:rPr>
              <a:t>Ainscow</a:t>
            </a:r>
            <a:r>
              <a:rPr lang="en-GB" sz="2000" b="0" dirty="0" smtClean="0">
                <a:latin typeface="Arial" charset="0"/>
              </a:rPr>
              <a:t>, 2012: 295)</a:t>
            </a:r>
          </a:p>
          <a:p>
            <a:pPr marL="990600" lvl="2" indent="-177800" eaLnBrk="1" hangingPunct="1">
              <a:buFontTx/>
              <a:buNone/>
            </a:pPr>
            <a:endParaRPr lang="en-GB" sz="2000" b="0" dirty="0">
              <a:latin typeface="Arial" charset="0"/>
            </a:endParaRPr>
          </a:p>
          <a:p>
            <a:pPr marL="990600" lvl="2" indent="-177800" eaLnBrk="1" hangingPunct="1">
              <a:buFontTx/>
              <a:buNone/>
            </a:pPr>
            <a:endParaRPr lang="en-GB" sz="2000" b="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8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0" y="115888"/>
            <a:ext cx="3851920" cy="11430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FFFFFF"/>
                </a:solidFill>
                <a:latin typeface="Arial" charset="0"/>
              </a:rPr>
              <a:t>Aim and Approach of GMC</a:t>
            </a:r>
            <a:endParaRPr lang="en-GB" sz="3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800"/>
            <a:ext cx="8362950" cy="5157787"/>
          </a:xfrm>
        </p:spPr>
        <p:txBody>
          <a:bodyPr/>
          <a:lstStyle/>
          <a:p>
            <a:pPr eaLnBrk="1" hangingPunct="1"/>
            <a:r>
              <a:rPr lang="en-GB" sz="2000" b="1" dirty="0">
                <a:latin typeface="Arial" charset="0"/>
              </a:rPr>
              <a:t>Aim</a:t>
            </a:r>
            <a:r>
              <a:rPr lang="en-GB" sz="2000" dirty="0">
                <a:latin typeface="Arial" charset="0"/>
              </a:rPr>
              <a:t> </a:t>
            </a:r>
          </a:p>
          <a:p>
            <a:pPr marL="522288" lvl="1" indent="11113" eaLnBrk="1" hangingPunct="1">
              <a:buFontTx/>
              <a:buNone/>
            </a:pPr>
            <a:r>
              <a:rPr lang="en-GB" sz="1800" dirty="0">
                <a:latin typeface="Arial" charset="0"/>
              </a:rPr>
              <a:t>To develop a system which aspires to world class standards of education and has the capacity to</a:t>
            </a:r>
            <a:r>
              <a:rPr lang="en-GB" sz="1800" b="1" dirty="0">
                <a:latin typeface="Arial" charset="0"/>
              </a:rPr>
              <a:t> </a:t>
            </a:r>
            <a:r>
              <a:rPr lang="en-GB" sz="1800" dirty="0">
                <a:latin typeface="Arial" charset="0"/>
              </a:rPr>
              <a:t>lead</a:t>
            </a:r>
            <a:r>
              <a:rPr lang="en-GB" sz="1800" b="1" dirty="0">
                <a:latin typeface="Arial" charset="0"/>
              </a:rPr>
              <a:t> </a:t>
            </a:r>
            <a:r>
              <a:rPr lang="en-GB" sz="1800" dirty="0">
                <a:latin typeface="Arial" charset="0"/>
              </a:rPr>
              <a:t>its own journey of improvement</a:t>
            </a:r>
          </a:p>
          <a:p>
            <a:pPr marL="522288" lvl="1" indent="11113" eaLnBrk="1" hangingPunct="1">
              <a:buFontTx/>
              <a:buNone/>
            </a:pPr>
            <a:endParaRPr lang="en-GB" sz="2000" dirty="0">
              <a:latin typeface="Arial" charset="0"/>
            </a:endParaRPr>
          </a:p>
          <a:p>
            <a:pPr eaLnBrk="1" hangingPunct="1"/>
            <a:r>
              <a:rPr lang="en-GB" sz="2000" b="1" dirty="0">
                <a:latin typeface="Arial" charset="0"/>
              </a:rPr>
              <a:t>Approach</a:t>
            </a:r>
          </a:p>
          <a:p>
            <a:pPr marL="990600" lvl="2" indent="-177800" eaLnBrk="1" hangingPunct="1"/>
            <a:r>
              <a:rPr lang="en-GB" sz="1800" b="0" dirty="0">
                <a:latin typeface="Arial" charset="0"/>
              </a:rPr>
              <a:t>Vision – co-creating an inspiring and realistic vision which all players in the system buy into   </a:t>
            </a:r>
          </a:p>
          <a:p>
            <a:pPr marL="990600" lvl="2" indent="-177800" eaLnBrk="1" hangingPunct="1"/>
            <a:endParaRPr lang="en-GB" sz="1800" b="0" dirty="0">
              <a:latin typeface="Arial" charset="0"/>
            </a:endParaRPr>
          </a:p>
          <a:p>
            <a:pPr marL="990600" lvl="2" indent="-177800" eaLnBrk="1" hangingPunct="1"/>
            <a:r>
              <a:rPr lang="en-GB" sz="1800" b="0" dirty="0">
                <a:latin typeface="Arial" charset="0"/>
              </a:rPr>
              <a:t>Catalysts – </a:t>
            </a:r>
            <a:r>
              <a:rPr lang="en-GB" sz="1800" b="0" dirty="0" err="1">
                <a:latin typeface="Arial" charset="0"/>
              </a:rPr>
              <a:t>eg</a:t>
            </a:r>
            <a:r>
              <a:rPr lang="en-GB" sz="1800" b="0" dirty="0">
                <a:latin typeface="Arial" charset="0"/>
              </a:rPr>
              <a:t> Keys to Success: direct engagement with schools causing concern and using the full range of options to secure improvement</a:t>
            </a:r>
          </a:p>
          <a:p>
            <a:pPr marL="990600" lvl="2" indent="-177800" eaLnBrk="1" hangingPunct="1">
              <a:buFontTx/>
              <a:buNone/>
            </a:pPr>
            <a:endParaRPr lang="en-GB" sz="1800" b="0" dirty="0">
              <a:latin typeface="Arial" charset="0"/>
            </a:endParaRPr>
          </a:p>
          <a:p>
            <a:pPr marL="990600" lvl="2" indent="-177800" eaLnBrk="1" hangingPunct="1"/>
            <a:r>
              <a:rPr lang="en-GB" sz="1800" b="0" dirty="0">
                <a:latin typeface="Arial" charset="0"/>
              </a:rPr>
              <a:t>Systems, structures and networks - developing an infra-structure which identifies expertise in the system and relationships to help move it around quickly and easily to address key concerns</a:t>
            </a:r>
          </a:p>
          <a:p>
            <a:pPr marL="990600" lvl="2" indent="-177800" eaLnBrk="1" hangingPunct="1">
              <a:buFontTx/>
              <a:buNone/>
            </a:pPr>
            <a:endParaRPr lang="en-GB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868144" y="44624"/>
            <a:ext cx="3168352" cy="11430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FFFFFF"/>
                </a:solidFill>
                <a:latin typeface="Arial" charset="0"/>
              </a:rPr>
              <a:t>Rallying point</a:t>
            </a:r>
            <a:endParaRPr lang="en-GB" sz="3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39565"/>
            <a:ext cx="9144000" cy="5373811"/>
          </a:xfrm>
        </p:spPr>
        <p:txBody>
          <a:bodyPr/>
          <a:lstStyle/>
          <a:p>
            <a:pPr lvl="0"/>
            <a:r>
              <a:rPr lang="en-GB" b="1" i="1" dirty="0"/>
              <a:t>Access</a:t>
            </a:r>
            <a:r>
              <a:rPr lang="en-GB" b="1" dirty="0"/>
              <a:t>- </a:t>
            </a:r>
            <a:r>
              <a:rPr lang="en-GB" dirty="0"/>
              <a:t>to address underperformance, so that all children and young people attended the schools they deserve;</a:t>
            </a:r>
          </a:p>
          <a:p>
            <a:pPr marL="0" indent="0">
              <a:buNone/>
            </a:pPr>
            <a:endParaRPr lang="en-GB" sz="1400" dirty="0"/>
          </a:p>
          <a:p>
            <a:pPr lvl="0"/>
            <a:r>
              <a:rPr lang="en-GB" b="1" i="1" dirty="0"/>
              <a:t>Aspirations-</a:t>
            </a:r>
            <a:r>
              <a:rPr lang="en-GB" b="1" dirty="0"/>
              <a:t> </a:t>
            </a:r>
            <a:r>
              <a:rPr lang="en-GB" dirty="0"/>
              <a:t>to give all children and young people a sense of the positive opportunities open to them, by raising expectations about how good education across Greater Manchester could and should be  </a:t>
            </a:r>
            <a:endParaRPr lang="en-GB" dirty="0" smtClean="0"/>
          </a:p>
          <a:p>
            <a:pPr lvl="0"/>
            <a:endParaRPr lang="en-GB" sz="1400" dirty="0"/>
          </a:p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nd</a:t>
            </a:r>
          </a:p>
          <a:p>
            <a:pPr marL="0" indent="0">
              <a:buNone/>
            </a:pPr>
            <a:endParaRPr lang="en-GB" sz="1400" dirty="0"/>
          </a:p>
          <a:p>
            <a:pPr lvl="0"/>
            <a:r>
              <a:rPr lang="en-GB" b="1" i="1" dirty="0"/>
              <a:t>Achievement-</a:t>
            </a:r>
            <a:r>
              <a:rPr lang="en-GB" b="1" dirty="0"/>
              <a:t> </a:t>
            </a:r>
            <a:r>
              <a:rPr lang="en-GB" dirty="0"/>
              <a:t>to make sure that all children and young people were able to achieve their potential, by breaking the link between the home backgrounds of learners and educational outcomes and life chances   </a:t>
            </a:r>
          </a:p>
          <a:p>
            <a:pPr marL="990600" lvl="2" indent="-177800" eaLnBrk="1" hangingPunct="1">
              <a:buFontTx/>
              <a:buNone/>
            </a:pPr>
            <a:endParaRPr lang="en-GB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400">
              <a:solidFill>
                <a:schemeClr val="tx1"/>
              </a:solidFill>
            </a:endParaRPr>
          </a:p>
          <a:p>
            <a:pPr eaLnBrk="1" hangingPunct="1"/>
            <a:fld id="{85FB7174-A880-F24C-B98D-CF18503A5034}" type="slidenum">
              <a:rPr lang="en-GB" sz="1400">
                <a:solidFill>
                  <a:schemeClr val="tx1"/>
                </a:solidFill>
              </a:rPr>
              <a:pPr eaLnBrk="1" hangingPunct="1"/>
              <a:t>9</a:t>
            </a:fld>
            <a:endParaRPr lang="en-GB" sz="1400">
              <a:solidFill>
                <a:schemeClr val="tx1"/>
              </a:solidFill>
            </a:endParaRPr>
          </a:p>
        </p:txBody>
      </p:sp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584200" y="1484784"/>
            <a:ext cx="7947025" cy="5182716"/>
            <a:chOff x="431" y="391"/>
            <a:chExt cx="4989" cy="3809"/>
          </a:xfrm>
        </p:grpSpPr>
        <p:sp>
          <p:nvSpPr>
            <p:cNvPr id="7174" name="Line 3"/>
            <p:cNvSpPr>
              <a:spLocks noChangeShapeType="1"/>
            </p:cNvSpPr>
            <p:nvPr/>
          </p:nvSpPr>
          <p:spPr bwMode="auto">
            <a:xfrm flipV="1">
              <a:off x="2925" y="1525"/>
              <a:ext cx="0" cy="363"/>
            </a:xfrm>
            <a:prstGeom prst="line">
              <a:avLst/>
            </a:prstGeom>
            <a:noFill/>
            <a:ln w="165100">
              <a:solidFill>
                <a:srgbClr val="333333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Line 4"/>
            <p:cNvSpPr>
              <a:spLocks noChangeShapeType="1"/>
            </p:cNvSpPr>
            <p:nvPr/>
          </p:nvSpPr>
          <p:spPr bwMode="auto">
            <a:xfrm>
              <a:off x="3424" y="1207"/>
              <a:ext cx="988" cy="590"/>
            </a:xfrm>
            <a:prstGeom prst="line">
              <a:avLst/>
            </a:prstGeom>
            <a:noFill/>
            <a:ln w="165100">
              <a:solidFill>
                <a:srgbClr val="80808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Rectangle 5"/>
            <p:cNvSpPr>
              <a:spLocks noChangeArrowheads="1"/>
            </p:cNvSpPr>
            <p:nvPr/>
          </p:nvSpPr>
          <p:spPr bwMode="auto">
            <a:xfrm>
              <a:off x="2064" y="1887"/>
              <a:ext cx="1678" cy="817"/>
            </a:xfrm>
            <a:prstGeom prst="rect">
              <a:avLst/>
            </a:prstGeom>
            <a:solidFill>
              <a:srgbClr val="FBC2A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1800" dirty="0">
                  <a:solidFill>
                    <a:schemeClr val="tx1"/>
                  </a:solidFill>
                  <a:cs typeface="Arial" charset="0"/>
                </a:rPr>
                <a:t>Rethinking and strengthening the roles of local authorities </a:t>
              </a:r>
            </a:p>
          </p:txBody>
        </p:sp>
        <p:sp>
          <p:nvSpPr>
            <p:cNvPr id="7177" name="Oval 6"/>
            <p:cNvSpPr>
              <a:spLocks noChangeArrowheads="1"/>
            </p:cNvSpPr>
            <p:nvPr/>
          </p:nvSpPr>
          <p:spPr bwMode="auto">
            <a:xfrm>
              <a:off x="2290" y="3067"/>
              <a:ext cx="1270" cy="1133"/>
            </a:xfrm>
            <a:prstGeom prst="ellipse">
              <a:avLst/>
            </a:prstGeom>
            <a:solidFill>
              <a:srgbClr val="FBC2A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 anchor="ctr"/>
            <a:lstStyle/>
            <a:p>
              <a:r>
                <a:rPr lang="en-GB" sz="1800" dirty="0" err="1" smtClean="0">
                  <a:solidFill>
                    <a:schemeClr val="tx1"/>
                  </a:solidFill>
                  <a:cs typeface="Arial" charset="0"/>
                </a:rPr>
                <a:t>Workstrands</a:t>
              </a:r>
              <a:endParaRPr lang="en-GB" sz="180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7178" name="Oval 7"/>
            <p:cNvSpPr>
              <a:spLocks noChangeArrowheads="1"/>
            </p:cNvSpPr>
            <p:nvPr/>
          </p:nvSpPr>
          <p:spPr bwMode="auto">
            <a:xfrm>
              <a:off x="431" y="1751"/>
              <a:ext cx="1270" cy="1133"/>
            </a:xfrm>
            <a:prstGeom prst="ellipse">
              <a:avLst/>
            </a:prstGeom>
            <a:solidFill>
              <a:srgbClr val="FBC2A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 anchor="ctr"/>
            <a:lstStyle/>
            <a:p>
              <a:pPr algn="ctr"/>
              <a:r>
                <a:rPr lang="en-GB" sz="1800" dirty="0">
                  <a:solidFill>
                    <a:schemeClr val="tx1"/>
                  </a:solidFill>
                  <a:cs typeface="Arial" charset="0"/>
                </a:rPr>
                <a:t>Keys to Success Schools</a:t>
              </a:r>
            </a:p>
          </p:txBody>
        </p:sp>
        <p:sp>
          <p:nvSpPr>
            <p:cNvPr id="7179" name="Oval 8"/>
            <p:cNvSpPr>
              <a:spLocks noChangeArrowheads="1"/>
            </p:cNvSpPr>
            <p:nvPr/>
          </p:nvSpPr>
          <p:spPr bwMode="auto">
            <a:xfrm>
              <a:off x="4150" y="1706"/>
              <a:ext cx="1270" cy="1133"/>
            </a:xfrm>
            <a:prstGeom prst="ellipse">
              <a:avLst/>
            </a:prstGeom>
            <a:solidFill>
              <a:srgbClr val="FBC2A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 anchor="ctr"/>
            <a:lstStyle/>
            <a:p>
              <a:pPr algn="ctr"/>
              <a:r>
                <a:rPr lang="en-GB" sz="1800" dirty="0">
                  <a:solidFill>
                    <a:schemeClr val="tx1"/>
                  </a:solidFill>
                  <a:cs typeface="Arial" charset="0"/>
                </a:rPr>
                <a:t>Families of Schools</a:t>
              </a:r>
            </a:p>
          </p:txBody>
        </p:sp>
        <p:sp>
          <p:nvSpPr>
            <p:cNvPr id="7180" name="Oval 9"/>
            <p:cNvSpPr>
              <a:spLocks noChangeArrowheads="1"/>
            </p:cNvSpPr>
            <p:nvPr/>
          </p:nvSpPr>
          <p:spPr bwMode="auto">
            <a:xfrm>
              <a:off x="2290" y="391"/>
              <a:ext cx="1270" cy="1133"/>
            </a:xfrm>
            <a:prstGeom prst="ellipse">
              <a:avLst/>
            </a:prstGeom>
            <a:solidFill>
              <a:srgbClr val="FBC2A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 anchor="ctr"/>
            <a:lstStyle/>
            <a:p>
              <a:pPr algn="ctr"/>
              <a:r>
                <a:rPr lang="en-GB" sz="1800" dirty="0">
                  <a:solidFill>
                    <a:schemeClr val="tx1"/>
                  </a:solidFill>
                  <a:cs typeface="Arial" charset="0"/>
                </a:rPr>
                <a:t>Leadership Strategy</a:t>
              </a:r>
            </a:p>
          </p:txBody>
        </p:sp>
        <p:sp>
          <p:nvSpPr>
            <p:cNvPr id="7181" name="Line 10"/>
            <p:cNvSpPr>
              <a:spLocks noChangeShapeType="1"/>
            </p:cNvSpPr>
            <p:nvPr/>
          </p:nvSpPr>
          <p:spPr bwMode="auto">
            <a:xfrm>
              <a:off x="3742" y="2296"/>
              <a:ext cx="408" cy="0"/>
            </a:xfrm>
            <a:prstGeom prst="line">
              <a:avLst/>
            </a:prstGeom>
            <a:noFill/>
            <a:ln w="165100">
              <a:solidFill>
                <a:srgbClr val="333333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11"/>
            <p:cNvSpPr>
              <a:spLocks noChangeShapeType="1"/>
            </p:cNvSpPr>
            <p:nvPr/>
          </p:nvSpPr>
          <p:spPr bwMode="auto">
            <a:xfrm>
              <a:off x="2925" y="2704"/>
              <a:ext cx="0" cy="363"/>
            </a:xfrm>
            <a:prstGeom prst="line">
              <a:avLst/>
            </a:prstGeom>
            <a:noFill/>
            <a:ln w="165100">
              <a:solidFill>
                <a:srgbClr val="333333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2"/>
            <p:cNvSpPr>
              <a:spLocks noChangeShapeType="1"/>
            </p:cNvSpPr>
            <p:nvPr/>
          </p:nvSpPr>
          <p:spPr bwMode="auto">
            <a:xfrm flipH="1" flipV="1">
              <a:off x="1701" y="2296"/>
              <a:ext cx="363" cy="0"/>
            </a:xfrm>
            <a:prstGeom prst="line">
              <a:avLst/>
            </a:prstGeom>
            <a:noFill/>
            <a:ln w="165100">
              <a:solidFill>
                <a:srgbClr val="333333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13"/>
            <p:cNvSpPr>
              <a:spLocks noChangeShapeType="1"/>
            </p:cNvSpPr>
            <p:nvPr/>
          </p:nvSpPr>
          <p:spPr bwMode="auto">
            <a:xfrm flipH="1">
              <a:off x="1429" y="1253"/>
              <a:ext cx="952" cy="589"/>
            </a:xfrm>
            <a:prstGeom prst="line">
              <a:avLst/>
            </a:prstGeom>
            <a:noFill/>
            <a:ln w="165100">
              <a:solidFill>
                <a:srgbClr val="80808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14"/>
            <p:cNvSpPr>
              <a:spLocks noChangeShapeType="1"/>
            </p:cNvSpPr>
            <p:nvPr/>
          </p:nvSpPr>
          <p:spPr bwMode="auto">
            <a:xfrm flipV="1">
              <a:off x="3470" y="2704"/>
              <a:ext cx="897" cy="635"/>
            </a:xfrm>
            <a:prstGeom prst="line">
              <a:avLst/>
            </a:prstGeom>
            <a:noFill/>
            <a:ln w="165100">
              <a:solidFill>
                <a:srgbClr val="80808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15"/>
            <p:cNvSpPr>
              <a:spLocks noChangeShapeType="1"/>
            </p:cNvSpPr>
            <p:nvPr/>
          </p:nvSpPr>
          <p:spPr bwMode="auto">
            <a:xfrm flipH="1" flipV="1">
              <a:off x="1474" y="2750"/>
              <a:ext cx="907" cy="589"/>
            </a:xfrm>
            <a:prstGeom prst="line">
              <a:avLst/>
            </a:prstGeom>
            <a:noFill/>
            <a:ln w="165100">
              <a:solidFill>
                <a:srgbClr val="80808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2" name="Rectangle 17"/>
          <p:cNvSpPr>
            <a:spLocks noChangeArrowheads="1"/>
          </p:cNvSpPr>
          <p:nvPr/>
        </p:nvSpPr>
        <p:spPr bwMode="auto">
          <a:xfrm flipH="1" flipV="1">
            <a:off x="6454775" y="5988050"/>
            <a:ext cx="2384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sz="1800">
                <a:solidFill>
                  <a:schemeClr val="hlink"/>
                </a:solidFill>
              </a:rPr>
              <a:t/>
            </a:r>
            <a:br>
              <a:rPr lang="en-GB" sz="1800">
                <a:solidFill>
                  <a:schemeClr val="hlink"/>
                </a:solidFill>
              </a:rPr>
            </a:br>
            <a:endParaRPr lang="en-GB" sz="1800">
              <a:solidFill>
                <a:schemeClr val="hlink"/>
              </a:solidFill>
            </a:endParaRPr>
          </a:p>
        </p:txBody>
      </p:sp>
      <p:sp>
        <p:nvSpPr>
          <p:cNvPr id="7173" name="Text Box 17"/>
          <p:cNvSpPr txBox="1">
            <a:spLocks noChangeArrowheads="1"/>
          </p:cNvSpPr>
          <p:nvPr/>
        </p:nvSpPr>
        <p:spPr bwMode="auto">
          <a:xfrm>
            <a:off x="5868144" y="393700"/>
            <a:ext cx="302433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F5F5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FFFFFF"/>
                </a:solidFill>
              </a:rPr>
              <a:t>The Strategy</a:t>
            </a:r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bertOwe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RobertOwen</Template>
  <TotalTime>18164</TotalTime>
  <Words>681</Words>
  <Application>Microsoft Office PowerPoint</Application>
  <PresentationFormat>On-screen Show (4:3)</PresentationFormat>
  <Paragraphs>173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RobertOwen</vt:lpstr>
      <vt:lpstr>Worksheet</vt:lpstr>
      <vt:lpstr> Reflections on City Challenge: Implications for a self-improving system in Edinburgh?  Chris Chapman</vt:lpstr>
      <vt:lpstr>PowerPoint Presentation</vt:lpstr>
      <vt:lpstr>PowerPoint Presentation</vt:lpstr>
      <vt:lpstr>PowerPoint Presentation</vt:lpstr>
      <vt:lpstr>Performance variations 2007</vt:lpstr>
      <vt:lpstr>GMC Claims </vt:lpstr>
      <vt:lpstr>Aim and Approach of GMC</vt:lpstr>
      <vt:lpstr>Rallying 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Glasgow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dk100p</dc:creator>
  <cp:lastModifiedBy>Richard Burgess</cp:lastModifiedBy>
  <cp:revision>38</cp:revision>
  <cp:lastPrinted>2014-01-15T14:28:30Z</cp:lastPrinted>
  <dcterms:created xsi:type="dcterms:W3CDTF">2013-10-21T10:32:56Z</dcterms:created>
  <dcterms:modified xsi:type="dcterms:W3CDTF">2014-01-30T08:28:31Z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-940176889</vt:i4>
  </property>
  <property fmtid="{D5CDD505-2E9C-101B-9397-08002B2CF9AE}" pid="3" name="_NewReviewCycle">
    <vt:lpwstr/>
  </property>
  <property fmtid="{D5CDD505-2E9C-101B-9397-08002B2CF9AE}" pid="4" name="_EmailSubject">
    <vt:lpwstr>Wednesday</vt:lpwstr>
  </property>
  <property fmtid="{D5CDD505-2E9C-101B-9397-08002B2CF9AE}" pid="5" name="_AuthorEmail">
    <vt:lpwstr>Grace.Vickers@edinburgh.gov.uk</vt:lpwstr>
  </property>
  <property fmtid="{D5CDD505-2E9C-101B-9397-08002B2CF9AE}" pid="6" name="_AuthorEmailDisplayName">
    <vt:lpwstr>Grace Vickers</vt:lpwstr>
  </property>
</Properties>
</file>