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sldIdLst>
    <p:sldId id="257" r:id="rId3"/>
    <p:sldId id="375" r:id="rId4"/>
    <p:sldId id="376" r:id="rId5"/>
    <p:sldId id="377" r:id="rId6"/>
    <p:sldId id="378" r:id="rId7"/>
    <p:sldId id="379" r:id="rId8"/>
    <p:sldId id="385" r:id="rId9"/>
    <p:sldId id="371" r:id="rId10"/>
    <p:sldId id="380" r:id="rId11"/>
    <p:sldId id="381" r:id="rId12"/>
    <p:sldId id="382" r:id="rId13"/>
    <p:sldId id="367" r:id="rId14"/>
    <p:sldId id="329" r:id="rId15"/>
    <p:sldId id="330" r:id="rId16"/>
    <p:sldId id="387" r:id="rId17"/>
    <p:sldId id="389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0D8E8"/>
    <a:srgbClr val="E9EDF4"/>
    <a:srgbClr val="CCFFFF"/>
    <a:srgbClr val="AE7BD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7691" autoAdjust="0"/>
  </p:normalViewPr>
  <p:slideViewPr>
    <p:cSldViewPr snapToGrid="0" snapToObjects="1">
      <p:cViewPr varScale="1">
        <p:scale>
          <a:sx n="71" d="100"/>
          <a:sy n="71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53187E-E6D3-45A6-994F-A6DDC51C001C}" type="datetimeFigureOut">
              <a:rPr lang="en-GB"/>
              <a:pPr>
                <a:defRPr/>
              </a:pPr>
              <a:t>07/10/2013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AE90A5-5F6B-494A-872D-CD55FFE1EB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22 QGs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53 VGs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21 VGs with IACCA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9 VGs with Visiting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D17AAE-3616-426C-A3C5-A7C584A5760E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99EC77-B71C-4C75-A9D6-90229729C8F1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BC6263-4EA4-43F0-BDD8-F523CFC9CAF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8CC81-D961-4AD5-B229-99257F94F085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3D6680-DF04-4BCB-BE9D-E0ED9214A3AF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32FA8-6178-4E40-973F-42D57291BEEE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4C352D-DFD2-49BF-85A0-ADC29D84AECD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z="80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519D53-AF47-411C-942B-1F18CAFF55C4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z="80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113EB5-391C-46E7-BD6D-B4D554F9331A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z="80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E4C7D-C744-4D59-BF9C-58B7764FC958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2BD2C2-D896-41E8-9E25-ED6BC85669B9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27B5C-C1C8-4CA9-8056-10202C59897E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1A99-FD9C-46F5-88CA-327AB60BB822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8AA9-7108-4FA5-AC92-7207F927F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006E-1062-4D90-B058-81DBCB98B552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109E-956F-45D1-A6CB-1787BB416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C907-8698-444B-B5CF-BDA57BBCEE5E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7EED5-2268-4AC6-A8A8-0FCC06B64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4372-10ED-45C3-84F5-60B3F0E6E610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B18-8C03-44F7-84A6-885455820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F363-4840-449C-A19B-27D4251A777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32A95-872D-46C7-9CD5-7C68991B1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6D05-23FA-4A92-8860-312A15FB4A34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39E4-BC68-425C-84B7-DF005BB2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5047-003D-4D01-91E9-5BDF431B6B9A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4434E-E919-45DF-9DEA-375D065D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EA16-AE7D-421E-AFFE-2DCD31D96251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4FE24-9756-4728-9CC0-48B430E21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EA0A-8EA8-4933-AE28-E4722C1E8A50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649B-060B-4BC9-BB0B-2A33A0203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2E35-4007-466B-9B29-39068AECBFEB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C932-B599-4A98-B98C-D85A7BBB5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CD3E-5EA3-49C3-985F-69CB19090729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F472-80FC-4528-AAE9-ABB22890B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4F9D-C730-4AC5-B070-74294051E466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2A3C-2D6C-4776-A7AD-569BEFAAF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C810-FA0E-4930-A352-A13598638681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12705-922C-4B0E-AE88-EC2B96CA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A2A6-DB65-40A0-8376-5CE018DD184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BCB08-7367-4DA3-8C89-F174C5C8F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8770-17B5-469A-8E99-A66310A6E2CB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92057-2E5B-4B49-9B55-CD48B42B7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E66D-EA2D-4256-A629-D877B4CF83C0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A6E8-3F68-4E26-A851-992A29A1A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5D4B-D3CB-4659-9658-0126ACC073EB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A4E3-EF04-4D76-8C15-B7602ECB86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BFCB-2B83-4E07-9D9F-5B17F3046497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FA99-A983-4FA7-87A6-245F7A377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BE3B-566A-4EFE-AC01-561769267405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5AE2-DDE2-4FC5-9F7E-40B78AE81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5D3B-7B35-4DBA-A1F9-803F414C8A15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B9F2-56DB-46BE-A9F4-013B6D4E03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48A6-5F4B-4FE8-988A-FCF0AAB0019F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E7EA-C879-479C-876A-4D7AB60D6D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E7C1-924D-4611-B096-E666507A72AD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E2673-CC65-4472-BC80-592EF33D0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35D4C5-2E14-4148-BBA6-807256C061E0}" type="datetimeFigureOut">
              <a:rPr lang="en-US"/>
              <a:pPr>
                <a:defRPr/>
              </a:pPr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1B536F-AFE2-4C96-A09F-FF0B42412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7B2608-0571-4751-BC3B-C3AA6FE1D918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563146-1F62-4AB8-929B-566FB0DF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qa.org.uk/cfeqa" TargetMode="External"/><Relationship Id="rId4" Type="http://schemas.openxmlformats.org/officeDocument/2006/relationships/hyperlink" Target="mailto:nqvve@sqa.org.u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a.org.uk/sqa/files_ccc/SQA_Evidence_retention_requirements_A4_table.pdf" TargetMode="External"/><Relationship Id="rId5" Type="http://schemas.openxmlformats.org/officeDocument/2006/relationships/hyperlink" Target="http://www.sqa.org.uk/sqa/files_ccc/Type_of_verification_for_Units_by_subject.pdf" TargetMode="External"/><Relationship Id="rId4" Type="http://schemas.openxmlformats.org/officeDocument/2006/relationships/hyperlink" Target="http://www.sqa.org.uk/sqa/files_ccc/GuidetoInterimevidence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a.org.uk/sqa/files_ccc/Evidence_for_verification_internally-assessed_Components.pdf" TargetMode="External"/><Relationship Id="rId5" Type="http://schemas.openxmlformats.org/officeDocument/2006/relationships/hyperlink" Target="http://www.sqa.org.uk/sqa/files_ccc/Evidence_required_for_visitingverification.pdf" TargetMode="External"/><Relationship Id="rId4" Type="http://schemas.openxmlformats.org/officeDocument/2006/relationships/hyperlink" Target="http://www.sqa.org.uk/sqa/files_ccc/Evidence_required_for_verificationevent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QA 2013 corporate powerpoint fram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96975" y="109538"/>
            <a:ext cx="7653338" cy="51387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  <a:r>
              <a:rPr lang="en-GB" sz="4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		</a:t>
            </a:r>
            <a:r>
              <a:rPr lang="en-GB" sz="4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Qualifications Update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																				</a:t>
            </a:r>
            <a:r>
              <a:rPr lang="en-GB" sz="3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Charlie O’Donnell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CfE Liaison Manager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  <a:endParaRPr lang="en-US" sz="3200" baseline="30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916613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GB" sz="4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Quality Assurance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625"/>
            <a:ext cx="8229600" cy="5399088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Verification Outcomes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Range of outcomes depending on the scale of issue identified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Outcome and Reports will be available electronically via NQ QA software on SQA Connect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New Verification Report layout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Outcome feeds into the centre’s priority rating for the next year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Follow up action may require to be undertaken – may involve resubmission of evidence/amendments to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8488"/>
            <a:ext cx="8229600" cy="5246687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Exemplification, Key Messages &amp; Annual Reports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SQA will publish materials identified during verification which can be used as an ‘understanding standards’ guide for all centres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Key Messages will be published after each round of verification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Annual Internal Assessment Report will be published at the end of the academic year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Above information will facilitate early and on going support to all centres throughout the academic year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490538"/>
            <a:ext cx="8229600" cy="5715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Summary of Key Sources of Information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1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1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NQ Verification Team: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nqverification@sqa.org.uk</a:t>
            </a:r>
            <a:endParaRPr lang="en-GB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Tel: 0345 213 6766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2288" y="1108075"/>
          <a:ext cx="8262937" cy="382587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6185"/>
                <a:gridCol w="4146752"/>
              </a:tblGrid>
              <a:tr h="37090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lt1"/>
                          </a:solidFill>
                        </a:rPr>
                        <a:t>Information</a:t>
                      </a:r>
                      <a:r>
                        <a:rPr lang="en-US" sz="1600" baseline="0" dirty="0" smtClean="0">
                          <a:solidFill>
                            <a:schemeClr val="lt1"/>
                          </a:solidFill>
                        </a:rPr>
                        <a:t> Source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</a:tr>
              <a:tr h="5792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Delivering National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Qualifications: Guide for SQA Coordinators 2013-14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SQA Connect – June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2013</a:t>
                      </a:r>
                    </a:p>
                  </a:txBody>
                  <a:tcPr marL="91448" marR="91448" marT="45728" marB="45728"/>
                </a:tc>
              </a:tr>
              <a:tr h="13108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Evidence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Documentation: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Interim Evidence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Units/Events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Units/Visiting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National 5 Course verification</a:t>
                      </a:r>
                    </a:p>
                  </a:txBody>
                  <a:tcPr marL="91448" marR="91448" marT="45728" marB="4572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www.sqa.org.uk/cfeqa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Prior Verification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hlinkClick r:id="rId5"/>
                        </a:rPr>
                        <a:t>www.sqa.org.uk/cfeqa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- Delivery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Processes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Nominee Induction Training (Part 1 &amp; 2)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SQA Academy – May 2013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</a:tr>
              <a:tr h="82309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Software 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Userguides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	Selection Notifications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	Outcome Records</a:t>
                      </a:r>
                    </a:p>
                  </a:txBody>
                  <a:tcPr marL="91448" marR="91448" marT="45728" marB="4572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SQA Connect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June 2013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September 2013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8" marR="91448"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SQA 2013 corporate powerpoint fram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2675" y="984250"/>
            <a:ext cx="7623175" cy="4478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Recognising Positive Achievement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262063"/>
            <a:ext cx="8435975" cy="1755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Recognising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Positive Achievement supports candidates who do not achieve a National 5 course between grades A and D achieve the course at National 4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SQA 2013 corporate powerpoint fram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2675" y="984250"/>
            <a:ext cx="7623175" cy="4478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Recognising Positive Achievement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984250"/>
            <a:ext cx="8435975" cy="5419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 candidate who achieves grade 8 or 9 (No Award) in a National 5 course will get a National 4 course if the following criteria are met: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There is a hierarchical/corresponding course at National 4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The candidate has passed all the internally assessed Units in the National 5 course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The candidate has passed the National 4 Added Value Unit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For English,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Gàidhlig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and Maths courses the candidate has passed the required additional Literacy/Numeracy Unit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Detailed guidance on Recognising Positive Achievement is available at www.sqa.org.uk/cfedelivery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QA 2013 corporate powerpoint fram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2675" y="984250"/>
            <a:ext cx="7623175" cy="4478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57200" y="1262063"/>
            <a:ext cx="8435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</a:pPr>
            <a:r>
              <a:rPr lang="en-GB" altLang="en-US" sz="3200" b="1">
                <a:solidFill>
                  <a:srgbClr val="595959"/>
                </a:solidFill>
              </a:rPr>
              <a:t>Contact details:</a:t>
            </a:r>
          </a:p>
          <a:p>
            <a:pPr marL="285750" indent="-285750">
              <a:lnSpc>
                <a:spcPct val="200000"/>
              </a:lnSpc>
            </a:pPr>
            <a:r>
              <a:rPr lang="en-GB" altLang="en-US" sz="3200" b="1">
                <a:solidFill>
                  <a:srgbClr val="595959"/>
                </a:solidFill>
              </a:rPr>
              <a:t>Charlie O’Donnell</a:t>
            </a:r>
          </a:p>
          <a:p>
            <a:pPr marL="285750" indent="-285750">
              <a:lnSpc>
                <a:spcPct val="200000"/>
              </a:lnSpc>
            </a:pPr>
            <a:r>
              <a:rPr lang="en-GB" altLang="en-US" sz="3200">
                <a:solidFill>
                  <a:srgbClr val="595959"/>
                </a:solidFill>
              </a:rPr>
              <a:t>Email: charles.o’donnell@sqa.org.uk</a:t>
            </a:r>
          </a:p>
          <a:p>
            <a:pPr marL="285750" indent="-285750">
              <a:lnSpc>
                <a:spcPct val="200000"/>
              </a:lnSpc>
            </a:pPr>
            <a:r>
              <a:rPr lang="en-GB" altLang="en-US" sz="3200">
                <a:solidFill>
                  <a:srgbClr val="595959"/>
                </a:solidFill>
              </a:rPr>
              <a:t>Tel: 07768083658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SQA 2013 corporate powerpoint frame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938" y="788988"/>
            <a:ext cx="8424862" cy="5568950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Key aspects of the approach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 the initial years, each centre will be verified at least once for each broad subject area in which they are presenting candidates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4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There will be Course and Unit </a:t>
            </a: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There will be multiple rounds of verification via a managed programme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4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Complete evidence or interim evidence - which clearly demonstrates assessment judgements - can be used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4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 </a:t>
            </a: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type will depend on the evidence type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 </a:t>
            </a: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will be undertaken by quality assurance </a:t>
            </a: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panels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Principal Verifier/Team Leaders/Nominees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New roles - dual responsibilities</a:t>
            </a: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9588"/>
            <a:ext cx="8229600" cy="524827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Benefits of the approach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6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Ensures the continued credibility of National Qualifications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6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Facilitates </a:t>
            </a:r>
            <a:r>
              <a:rPr lang="en-GB" sz="2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 partnership approach of Curriculum for </a:t>
            </a: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Excellence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6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Supportive &amp; developmental </a:t>
            </a:r>
            <a:endParaRPr lang="en-GB" sz="26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Shares </a:t>
            </a:r>
            <a:r>
              <a:rPr lang="en-GB" sz="2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knowledge about national standards earlier and more </a:t>
            </a: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widely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Increases </a:t>
            </a:r>
            <a:r>
              <a:rPr lang="en-GB" sz="2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confidence in assessment </a:t>
            </a: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decisions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Supports </a:t>
            </a:r>
            <a:r>
              <a:rPr lang="en-GB" sz="2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flexible delivery of our </a:t>
            </a: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qualifications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Builds long-term capacity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9288"/>
            <a:ext cx="8229600" cy="51847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Prior Verification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Free service offered to centres who: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devise their own assessments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significantly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change SQA’s assessments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Provides additional confidence to teachers that a proposed assessment is fit for purpose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2720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 Selections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6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Centres will be notified of selection in advance of each round via new NQ QA software on SQA Connect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Selections will specify: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Unit (Nat1/2 or Nat3-5) or Course (IACC)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Event/Postal or Visiting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Live entries will be monitored throughout the year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5625" y="639763"/>
            <a:ext cx="8229600" cy="5803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Evidence – Sample Generation &amp; Evidence Preparation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Assessment evidence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and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Candidate evidence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for 12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candidates – across multiple levels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Sampling Regime and Submission of Evidence detailed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 Guide for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SQA Coordinators</a:t>
            </a:r>
          </a:p>
          <a:p>
            <a:pPr fontAlgn="auto">
              <a:spcAft>
                <a:spcPts val="0"/>
              </a:spcAft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For portable materials, there will be a national uplift of materials from, and return to, centres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For non portable materials, Subject Experts will arrange a specific date to visit the centre during the specified round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GB" sz="2400" dirty="0" smtClean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877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5625" y="639763"/>
            <a:ext cx="8229600" cy="5803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guide to Interim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evidence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http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://www.sqa.org.uk/sqa/files_ccc/GuidetoInterimevidence.pdf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400" b="1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Verification type – visiting or event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http://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hlinkClick r:id="rId5"/>
              </a:rPr>
              <a:t>www.sqa.org.uk/sqa/files_ccc/Type_of_verification_for_Units_by_subject.pdf</a:t>
            </a: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How long do I need to Retain evidence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? Portable, bulky, ephemeral, selected not selected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715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000" dirty="0">
                <a:solidFill>
                  <a:prstClr val="white">
                    <a:lumMod val="65000"/>
                  </a:prstClr>
                </a:solidFill>
                <a:cs typeface="Arial" pitchFamily="34" charset="0"/>
                <a:hlinkClick r:id="rId6"/>
              </a:rPr>
              <a:t>http://</a:t>
            </a:r>
            <a:r>
              <a:rPr lang="en-GB" sz="2000" dirty="0" smtClean="0">
                <a:solidFill>
                  <a:prstClr val="white">
                    <a:lumMod val="65000"/>
                  </a:prstClr>
                </a:solidFill>
                <a:cs typeface="Arial" pitchFamily="34" charset="0"/>
                <a:hlinkClick r:id="rId6"/>
              </a:rPr>
              <a:t>www.sqa.org.uk/sqa/files_ccc/SQA_Evidence_retention_requirements_A4_table.pdf</a:t>
            </a:r>
            <a:endParaRPr lang="en-GB" sz="2000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  <a:p>
            <a:pPr marL="5715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  <a:p>
            <a:pPr marL="5715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GB" sz="2000" dirty="0" smtClean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8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5625" y="639763"/>
            <a:ext cx="8229600" cy="58039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Evidence 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 of evidence do I need to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keep? Information on individual subject pages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 verification </a:t>
            </a:r>
            <a:r>
              <a:rPr lang="en-GB" sz="2000" u="sng" dirty="0" smtClean="0">
                <a:hlinkClick r:id="rId4"/>
              </a:rPr>
              <a:t>http</a:t>
            </a:r>
            <a:r>
              <a:rPr lang="en-GB" sz="2000" u="sng" dirty="0">
                <a:hlinkClick r:id="rId4"/>
              </a:rPr>
              <a:t>://www.sqa.org.uk/sqa/files_ccc/Evidence_required_for_verificationevents.pdf</a:t>
            </a:r>
            <a:endParaRPr lang="en-GB" sz="2000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dirty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Visiting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verification </a:t>
            </a:r>
            <a:r>
              <a:rPr lang="en-GB" sz="2000" u="sng" dirty="0" smtClean="0">
                <a:hlinkClick r:id="rId5"/>
              </a:rPr>
              <a:t>http</a:t>
            </a:r>
            <a:r>
              <a:rPr lang="en-GB" sz="2000" u="sng" dirty="0">
                <a:hlinkClick r:id="rId5"/>
              </a:rPr>
              <a:t>://www.sqa.org.uk/sqa/files_ccc/Evidence_required_for_visitingverification.pdf</a:t>
            </a:r>
            <a:endParaRPr lang="en-GB" sz="2000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dirty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IACC</a:t>
            </a:r>
          </a:p>
          <a:p>
            <a:pPr marL="400050" lvl="1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000" u="sng" dirty="0" smtClean="0">
                <a:hlinkClick r:id="rId6"/>
              </a:rPr>
              <a:t>http</a:t>
            </a:r>
            <a:r>
              <a:rPr lang="en-GB" sz="2000" u="sng" dirty="0">
                <a:hlinkClick r:id="rId6"/>
              </a:rPr>
              <a:t>://www.sqa.org.uk/sqa/files_ccc/Evidence_for_verification_internally-assessed_Components.pdf</a:t>
            </a:r>
            <a:endParaRPr lang="en-GB" sz="2000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 smtClean="0">
                <a:solidFill>
                  <a:prstClr val="white">
                    <a:lumMod val="6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QA 2013 corporate powerpoint fram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3863" y="984250"/>
            <a:ext cx="7623175" cy="4478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Verification - Key Dates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3863" y="1665288"/>
          <a:ext cx="8240712" cy="273526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19990"/>
                <a:gridCol w="2079228"/>
                <a:gridCol w="2190567"/>
                <a:gridCol w="2250927"/>
              </a:tblGrid>
              <a:tr h="63154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Activity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Round 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Round 2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Round 3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</a:tr>
              <a:tr h="7012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Notification of Selection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October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 December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March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</a:tr>
              <a:tr h="7012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Stationery Issued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 October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December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 March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</a:tr>
              <a:tr h="7012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Materials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Uplifted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 November 2013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 January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April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3" marR="91443" marT="45733" marB="45733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3863" y="4908550"/>
            <a:ext cx="82407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Note: Visiting Verification dates will be arranged between SQA Coordinator and Subject Specialist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plate with text examp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11633</TotalTime>
  <Words>753</Words>
  <Application>Microsoft Office PowerPoint</Application>
  <PresentationFormat>On-screen Show (4:3)</PresentationFormat>
  <Paragraphs>202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Arial</vt:lpstr>
      <vt:lpstr>Office Theme</vt:lpstr>
      <vt:lpstr>Template with text examples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Recognising Positive Achievement</vt:lpstr>
      <vt:lpstr>Recognising Positive Achievement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Grace Vickers</cp:lastModifiedBy>
  <cp:revision>508</cp:revision>
  <cp:lastPrinted>2013-08-30T17:49:18Z</cp:lastPrinted>
  <dcterms:created xsi:type="dcterms:W3CDTF">2013-02-28T17:19:26Z</dcterms:created>
  <dcterms:modified xsi:type="dcterms:W3CDTF">2013-10-07T07:16:11Z</dcterms:modified>
</cp:coreProperties>
</file>