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321" r:id="rId3"/>
    <p:sldId id="257" r:id="rId4"/>
    <p:sldId id="311" r:id="rId5"/>
    <p:sldId id="384" r:id="rId6"/>
    <p:sldId id="395" r:id="rId7"/>
    <p:sldId id="374" r:id="rId8"/>
    <p:sldId id="399" r:id="rId9"/>
    <p:sldId id="404" r:id="rId10"/>
    <p:sldId id="392" r:id="rId11"/>
    <p:sldId id="326" r:id="rId12"/>
    <p:sldId id="361" r:id="rId13"/>
    <p:sldId id="375" r:id="rId14"/>
    <p:sldId id="403" r:id="rId15"/>
    <p:sldId id="379" r:id="rId16"/>
    <p:sldId id="381" r:id="rId17"/>
    <p:sldId id="382" r:id="rId18"/>
    <p:sldId id="380" r:id="rId19"/>
    <p:sldId id="376" r:id="rId20"/>
    <p:sldId id="377" r:id="rId21"/>
    <p:sldId id="367" r:id="rId22"/>
    <p:sldId id="330" r:id="rId23"/>
    <p:sldId id="332" r:id="rId24"/>
    <p:sldId id="372" r:id="rId25"/>
    <p:sldId id="369" r:id="rId26"/>
    <p:sldId id="405" r:id="rId27"/>
    <p:sldId id="402" r:id="rId28"/>
    <p:sldId id="387" r:id="rId29"/>
    <p:sldId id="38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0D8E8"/>
    <a:srgbClr val="E9EDF4"/>
    <a:srgbClr val="CCFFFF"/>
    <a:srgbClr val="AE7B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7513" autoAdjust="0"/>
  </p:normalViewPr>
  <p:slideViewPr>
    <p:cSldViewPr snapToGrid="0" snapToObjects="1">
      <p:cViewPr varScale="1">
        <p:scale>
          <a:sx n="71" d="100"/>
          <a:sy n="71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7AF9E-F0C1-4590-8417-1D9D72BF4BBF}" type="datetimeFigureOut">
              <a:rPr lang="en-GB" smtClean="0"/>
              <a:pPr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5FF9-EF7D-4E9D-A465-13A00EA63F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256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B1031-675E-472C-B188-7DAF60BA26C7}" type="datetimeFigureOut">
              <a:rPr lang="en-GB" smtClean="0"/>
              <a:pPr/>
              <a:t>07/10/2013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58FB5-174B-4A87-8859-5237F988E1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7080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58FB5-174B-4A87-8859-5237F988E132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960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127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7600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1C905-8E28-4C3F-BE2C-4999B6458F22}" type="slidenum">
              <a:rPr lang="en-GB" smtClean="0">
                <a:solidFill>
                  <a:prstClr val="black"/>
                </a:solidFill>
              </a:rPr>
              <a:pPr/>
              <a:t>28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995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22 QGs</a:t>
            </a:r>
          </a:p>
          <a:p>
            <a:r>
              <a:rPr lang="en-GB" dirty="0" smtClean="0"/>
              <a:t>53 VGs</a:t>
            </a:r>
          </a:p>
          <a:p>
            <a:r>
              <a:rPr lang="en-GB" dirty="0" smtClean="0"/>
              <a:t>21 VGs with IACCA</a:t>
            </a:r>
          </a:p>
          <a:p>
            <a:r>
              <a:rPr lang="en-GB" dirty="0" smtClean="0"/>
              <a:t>9 VGs with Visiting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851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922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22 QGs</a:t>
            </a:r>
          </a:p>
          <a:p>
            <a:r>
              <a:rPr lang="en-GB" dirty="0" smtClean="0"/>
              <a:t>53 VGs</a:t>
            </a:r>
          </a:p>
          <a:p>
            <a:r>
              <a:rPr lang="en-GB" dirty="0" smtClean="0"/>
              <a:t>21 VGs with IACCA</a:t>
            </a:r>
          </a:p>
          <a:p>
            <a:r>
              <a:rPr lang="en-GB" dirty="0" smtClean="0"/>
              <a:t>9 VGs with Visiting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851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88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922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373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434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BB5D5-499D-456E-A0D1-5FF59E2972DC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67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42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28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9999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165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827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071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40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15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57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933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13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7975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890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426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7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60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103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312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632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09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857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340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AE7D-5A74-0248-B5A6-7B7D38F4847D}" type="datetimeFigureOut">
              <a:rPr lang="en-US" smtClean="0"/>
              <a:pPr/>
              <a:t>10/7/2013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E271-4239-5945-B558-CA7F4FE90C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98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AE7D-5A74-0248-B5A6-7B7D38F484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E271-4239-5945-B558-CA7F4FE90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03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tionscotland.gov.uk/learningteachingandassessment/assessmen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qa.org.uk/cfeqa" TargetMode="External"/><Relationship Id="rId4" Type="http://schemas.openxmlformats.org/officeDocument/2006/relationships/hyperlink" Target="mailto:nqvve@sqa.org.uk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a.org.uk/events201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a.org.uk/cfeevent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a.org.uk/files_ccc/Course_Assessment_Components.xl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scotland.gov.uk/thecurriculum/howisprogressassessed/qualifications/benchmarking/index.as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gageforeducation.org/2013/03/cabinet-secretary-blog-senior-phase-benchmarking-tool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annette.mckenna@sqa.org.u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a.org.uk/sqa/65989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QA 2013 corporate powerpoint fram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44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3180" y="984461"/>
            <a:ext cx="7622296" cy="4478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support from June 2013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8" y="1135153"/>
            <a:ext cx="843642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June 2013</a:t>
            </a:r>
          </a:p>
          <a:p>
            <a:pPr marL="742950" lvl="1" indent="-285750">
              <a:buFont typeface="Calibri" pitchFamily="34" charset="0"/>
              <a:buChar char="-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5 Course Assessment Specification – further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info/clarifications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>
              <a:buFont typeface="Calibri" pitchFamily="34" charset="0"/>
              <a:buChar char="-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Higher Assessment Overview – Course and Unit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August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2013</a:t>
            </a:r>
          </a:p>
          <a:p>
            <a:pPr marL="742950" lvl="1" indent="-285750">
              <a:buFont typeface="Calibri" pitchFamily="34" charset="0"/>
              <a:buChar char="-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2 to 5 Unit Assessment Support Packs – clarifications, consistency and continuity update across packs</a:t>
            </a:r>
          </a:p>
          <a:p>
            <a:pPr marL="742950" lvl="1" indent="-285750">
              <a:buFont typeface="Calibri" pitchFamily="34" charset="0"/>
              <a:buChar char="-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2 to 5 Key Messages –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updated + information on stability and change</a:t>
            </a:r>
          </a:p>
          <a:p>
            <a:pPr marL="742950" lvl="1" indent="-285750">
              <a:buFont typeface="Calibri" pitchFamily="34" charset="0"/>
              <a:buChar char="-"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Bridging packs for Literacy and Numeracy at National 5</a:t>
            </a:r>
          </a:p>
          <a:p>
            <a:pPr marL="742950" lvl="1" indent="-285750">
              <a:buFont typeface="Calibri" pitchFamily="34" charset="0"/>
              <a:buChar char="-"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September/October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2013</a:t>
            </a:r>
          </a:p>
          <a:p>
            <a:pPr marL="742950" lvl="1" indent="-285750">
              <a:buFont typeface="Calibri" pitchFamily="34" charset="0"/>
              <a:buChar char="-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2 to 5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CfE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update letter for all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subjects</a:t>
            </a:r>
          </a:p>
          <a:p>
            <a:pPr marL="742950" lvl="1" indent="-285750">
              <a:buFont typeface="Calibri" pitchFamily="34" charset="0"/>
              <a:buChar char="-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4 Added Value Unit Assessment/National 5 Coursework Assessment Tasks – banks fully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populated</a:t>
            </a:r>
          </a:p>
          <a:p>
            <a:pPr lvl="1"/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>
              <a:buFont typeface="Calibri" pitchFamily="34" charset="0"/>
              <a:buChar char="-"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  <a:defRPr/>
            </a:pP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99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1258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55171" y="639088"/>
            <a:ext cx="8229600" cy="5805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GB" sz="4000" b="1" dirty="0" smtClean="0">
              <a:solidFill>
                <a:prstClr val="white">
                  <a:lumMod val="6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/>
              <a:buNone/>
            </a:pPr>
            <a:endParaRPr lang="en-GB" sz="4000" b="1" dirty="0">
              <a:solidFill>
                <a:prstClr val="white">
                  <a:lumMod val="6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/>
              <a:buNone/>
            </a:pPr>
            <a:endParaRPr lang="en-GB" sz="4000" b="1" dirty="0" smtClean="0">
              <a:solidFill>
                <a:prstClr val="white">
                  <a:lumMod val="6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/>
              <a:buNone/>
            </a:pPr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Quality Assurance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5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788721"/>
            <a:ext cx="8425543" cy="55685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Key aspects of the approach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4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There </a:t>
            </a:r>
            <a:r>
              <a:rPr lang="en-GB" sz="4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will be Course and Unit </a:t>
            </a:r>
            <a:r>
              <a:rPr lang="en-GB" sz="4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verification</a:t>
            </a:r>
          </a:p>
          <a:p>
            <a:endParaRPr lang="en-GB" sz="42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4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 the initial years, each centre will be verified at least once for each broad subject area in which they are presenting candidates</a:t>
            </a:r>
          </a:p>
          <a:p>
            <a:pPr marL="0" indent="0">
              <a:buNone/>
            </a:pPr>
            <a:endParaRPr lang="en-GB" sz="4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4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There will be multiple rounds of verification via a managed programme</a:t>
            </a:r>
          </a:p>
          <a:p>
            <a:endParaRPr lang="en-GB" sz="42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4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Complete </a:t>
            </a:r>
            <a:r>
              <a:rPr lang="en-GB" sz="4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evidence or interim evidence - which clearly demonstrates assessment judgements - can be used</a:t>
            </a:r>
          </a:p>
          <a:p>
            <a:pPr marL="0" indent="0">
              <a:buNone/>
            </a:pPr>
            <a:endParaRPr lang="en-GB" sz="42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4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Verification </a:t>
            </a:r>
            <a:r>
              <a:rPr lang="en-GB" sz="4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type will depend on the evidence type</a:t>
            </a:r>
          </a:p>
          <a:p>
            <a:pPr lvl="1"/>
            <a:endParaRPr lang="en-GB" sz="4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4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Verification </a:t>
            </a:r>
            <a:r>
              <a:rPr lang="en-GB" sz="4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will be undertaken by quality assurance </a:t>
            </a:r>
            <a:r>
              <a:rPr lang="en-GB" sz="4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panels</a:t>
            </a:r>
          </a:p>
          <a:p>
            <a:pPr lvl="1"/>
            <a:r>
              <a:rPr lang="en-GB" sz="4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Principal Verifier/Team Leaders/Nominees</a:t>
            </a:r>
          </a:p>
          <a:p>
            <a:pPr lvl="1"/>
            <a:r>
              <a:rPr lang="en-GB" sz="4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New roles - dual responsibilities</a:t>
            </a:r>
            <a:endParaRPr lang="en-GB" sz="4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2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459"/>
            <a:ext cx="8229600" cy="5271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Verification Selections</a:t>
            </a:r>
          </a:p>
          <a:p>
            <a:pPr marL="0" indent="0">
              <a:buNone/>
            </a:pPr>
            <a:endParaRPr lang="en-GB" sz="26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Centres will be notified of selection in advance of each round via new NQ QA software on SQA Connect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Live entries will be monitored throughout the year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Selections will specify:</a:t>
            </a:r>
          </a:p>
          <a:p>
            <a:pPr lvl="1"/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Unit or Course </a:t>
            </a:r>
          </a:p>
          <a:p>
            <a:pPr lvl="1"/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Event/Postal or Visiting</a:t>
            </a:r>
          </a:p>
          <a:p>
            <a:pPr marL="457200" lvl="1" indent="0">
              <a:buNone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0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55171" y="639088"/>
            <a:ext cx="8229600" cy="5805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Evidence</a:t>
            </a:r>
          </a:p>
          <a:p>
            <a:pPr marL="0" indent="0">
              <a:buFont typeface="Arial"/>
              <a:buNone/>
            </a:pP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Sampling Regime and Submission of Evidence detailed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 </a:t>
            </a:r>
            <a:r>
              <a:rPr lang="en-GB" sz="2400" b="1" dirty="0"/>
              <a:t>Delivering National Qualifications: Guide for SQA Co-ordinators </a:t>
            </a:r>
            <a:r>
              <a:rPr lang="en-GB" sz="2400" b="1" dirty="0" smtClean="0"/>
              <a:t>2013–14</a:t>
            </a: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Assessment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evidence and Candidate evidence for 12 candidates – across multiple levels</a:t>
            </a: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For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portable materials, there will be a national uplift of materials from, and return to, centres</a:t>
            </a: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For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non portable materials, Subject Experts will arrange a specific date to visit the centre during the specified round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endParaRPr lang="en-GB" sz="2400" dirty="0" smtClean="0">
              <a:solidFill>
                <a:prstClr val="white">
                  <a:lumMod val="6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4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172"/>
            <a:ext cx="8229600" cy="53993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Verification Outcomes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Range of outcomes depending on the scale of issue identified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Outcome and Reports will be available electronically via NQ QA software on SQA Connect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Follow up action may require to be undertaken – may involve resubmission of evidence/amendments to results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Outcome feeds into the centre’s priority rating for the next year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8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8715"/>
            <a:ext cx="8229600" cy="52469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Exemplification, Key Messages &amp; Annual Reports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SQA will publish exemplification materials identified during verification which can be used as an ‘understanding standards’ guide for all centres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Key Messages will be published after each round of verification 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Annual Internal Assessment Report will be published at the end of the academic year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Above information will facilitate early and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ongoing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support to all centres throughout the academic year</a:t>
            </a:r>
          </a:p>
          <a:p>
            <a:endParaRPr lang="en-GB" sz="2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17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4543" y="984461"/>
            <a:ext cx="7622296" cy="4478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Verification - Key Dates</a:t>
            </a:r>
          </a:p>
          <a:p>
            <a:pPr marL="0" indent="0">
              <a:buNone/>
            </a:pPr>
            <a:endParaRPr lang="en-US" b="1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8881083"/>
              </p:ext>
            </p:extLst>
          </p:nvPr>
        </p:nvGraphicFramePr>
        <p:xfrm>
          <a:off x="424543" y="1665516"/>
          <a:ext cx="8240486" cy="273449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19943"/>
                <a:gridCol w="2079171"/>
                <a:gridCol w="2190507"/>
                <a:gridCol w="2250865"/>
              </a:tblGrid>
              <a:tr h="63137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Activity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Round 1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Round 2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Round 3</a:t>
                      </a:r>
                      <a:endParaRPr 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Notification of Selection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 October 2013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 December 2013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 March 2014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Stationery Issued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 October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2013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 December 2013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 March 2014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Materials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Uplifted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 November 2013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 January 2014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28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April 2014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4543" y="4907883"/>
            <a:ext cx="8240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Note: Visiting Verification dates will be arranged between SQA Coordinator and Subject Specialist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1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364"/>
            <a:ext cx="8229600" cy="5029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Benefits of the approach</a:t>
            </a:r>
          </a:p>
          <a:p>
            <a:pPr marL="0" indent="0">
              <a:buNone/>
            </a:pPr>
            <a:endParaRPr lang="en-GB" sz="26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Ensures the continued credibility of National Qualifications</a:t>
            </a:r>
          </a:p>
          <a:p>
            <a:pPr>
              <a:lnSpc>
                <a:spcPct val="110000"/>
              </a:lnSpc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Facilitates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the partnership approach of Curriculum for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Excellence</a:t>
            </a:r>
          </a:p>
          <a:p>
            <a:pPr>
              <a:lnSpc>
                <a:spcPct val="110000"/>
              </a:lnSpc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Supports the sharing of knowledge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about national standards earlier and more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widely</a:t>
            </a:r>
          </a:p>
          <a:p>
            <a:pPr>
              <a:lnSpc>
                <a:spcPct val="110000"/>
              </a:lnSpc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Increases confidence in assessment decisions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Supports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flexible delivery of our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qualifications</a:t>
            </a:r>
          </a:p>
          <a:p>
            <a:pPr>
              <a:lnSpc>
                <a:spcPct val="150000"/>
              </a:lnSpc>
            </a:pPr>
            <a:endParaRPr lang="en-GB" sz="2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3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9972"/>
            <a:ext cx="8229600" cy="5184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 smtClean="0">
                <a:cs typeface="Arial" pitchFamily="34" charset="0"/>
              </a:rPr>
              <a:t>Prior Verification</a:t>
            </a:r>
          </a:p>
          <a:p>
            <a:r>
              <a:rPr lang="en-GB" sz="2000" dirty="0" smtClean="0">
                <a:cs typeface="Arial" pitchFamily="34" charset="0"/>
              </a:rPr>
              <a:t>Free service offered to centres who:</a:t>
            </a:r>
          </a:p>
          <a:p>
            <a:pPr lvl="1"/>
            <a:r>
              <a:rPr lang="en-GB" sz="2000" dirty="0" smtClean="0">
                <a:cs typeface="Arial" pitchFamily="34" charset="0"/>
              </a:rPr>
              <a:t>devise their own assessments </a:t>
            </a:r>
          </a:p>
          <a:p>
            <a:pPr lvl="1"/>
            <a:r>
              <a:rPr lang="en-GB" sz="2000" b="1" dirty="0" smtClean="0">
                <a:cs typeface="Arial" pitchFamily="34" charset="0"/>
              </a:rPr>
              <a:t>significantly</a:t>
            </a:r>
            <a:r>
              <a:rPr lang="en-GB" sz="2000" dirty="0" smtClean="0">
                <a:cs typeface="Arial" pitchFamily="34" charset="0"/>
              </a:rPr>
              <a:t> change SQA’s assessments</a:t>
            </a:r>
          </a:p>
          <a:p>
            <a:r>
              <a:rPr lang="en-GB" sz="2000" dirty="0" smtClean="0">
                <a:cs typeface="Arial" pitchFamily="34" charset="0"/>
              </a:rPr>
              <a:t>Provides additional confidence that a proposed assessment is fit for purpose</a:t>
            </a:r>
          </a:p>
          <a:p>
            <a:endParaRPr lang="en-GB" sz="2000" dirty="0">
              <a:cs typeface="Arial" pitchFamily="34" charset="0"/>
            </a:endParaRPr>
          </a:p>
          <a:p>
            <a:pPr marL="0" indent="0">
              <a:buNone/>
            </a:pPr>
            <a:r>
              <a:rPr lang="en-GB" sz="2000" b="1" dirty="0" smtClean="0">
                <a:cs typeface="Arial" pitchFamily="34" charset="0"/>
              </a:rPr>
              <a:t>Internal Quality Assurance</a:t>
            </a:r>
          </a:p>
          <a:p>
            <a:pPr marL="0" indent="0">
              <a:buNone/>
            </a:pPr>
            <a:r>
              <a:rPr lang="en-GB" sz="2000" dirty="0" smtClean="0"/>
              <a:t>Every </a:t>
            </a:r>
            <a:r>
              <a:rPr lang="en-GB" sz="2000" dirty="0"/>
              <a:t>SQA centre is responsible for operating an effective and documented internal quality assurance system. This is a requirement of being an SQA approved centre. </a:t>
            </a:r>
            <a:endParaRPr lang="en-GB" sz="2000" dirty="0" smtClean="0"/>
          </a:p>
          <a:p>
            <a:r>
              <a:rPr lang="en-GB" sz="2000" dirty="0"/>
              <a:t>http://www.sqa.org.uk/files_ccc/InternalVerificationGuideforSQAcentres.pdf</a:t>
            </a: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Making Good Assessment Decisions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http://www.educationscotland.gov.uk/learningteachingandassessment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/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assessment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</a:p>
          <a:p>
            <a:endParaRPr lang="en-GB" sz="1900" dirty="0" smtClean="0"/>
          </a:p>
          <a:p>
            <a:endParaRPr lang="en-GB" sz="24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97428" y="108858"/>
            <a:ext cx="765265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</a:t>
            </a:r>
          </a:p>
          <a:p>
            <a:endParaRPr lang="en-GB" sz="3200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endParaRPr lang="en-GB" sz="3200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</a:t>
            </a:r>
          </a:p>
          <a:p>
            <a:pPr algn="r"/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		</a:t>
            </a:r>
            <a:r>
              <a:rPr lang="en-GB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Qualifications Update</a:t>
            </a:r>
          </a:p>
          <a:p>
            <a:pPr algn="r"/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																	</a:t>
            </a:r>
            <a:r>
              <a:rPr lang="en-GB" sz="3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	Isabel Millar</a:t>
            </a:r>
            <a:endParaRPr lang="en-GB" sz="3200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r"/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CfE Liaison Manager</a:t>
            </a:r>
          </a:p>
          <a:p>
            <a:pPr algn="r"/>
            <a:endParaRPr lang="en-GB" sz="3200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	</a:t>
            </a:r>
            <a:endParaRPr lang="en-US" sz="3200" baseline="30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6652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2" y="489857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Summary of Key Sources of Information</a:t>
            </a:r>
          </a:p>
          <a:p>
            <a:pPr marL="0" indent="0">
              <a:buNone/>
            </a:pPr>
            <a:endParaRPr lang="en-GB" sz="2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NQ Verification Team:</a:t>
            </a:r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nqverification@sqa.org.uk</a:t>
            </a:r>
            <a:endParaRPr lang="en-GB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Tel: 0345 213 6766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464400"/>
              </p:ext>
            </p:extLst>
          </p:nvPr>
        </p:nvGraphicFramePr>
        <p:xfrm>
          <a:off x="522516" y="1108166"/>
          <a:ext cx="8262256" cy="38252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15846"/>
                <a:gridCol w="414641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lt1"/>
                          </a:solidFill>
                        </a:rPr>
                        <a:t>Information</a:t>
                      </a:r>
                      <a:r>
                        <a:rPr lang="en-US" sz="1600" baseline="0" dirty="0" smtClean="0">
                          <a:solidFill>
                            <a:schemeClr val="lt1"/>
                          </a:solidFill>
                        </a:rPr>
                        <a:t> Source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Location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Delivering National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Qualifications: Guide for SQA Coordinators 2013-14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SQA Connect,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www.sqa.org.uk/sqa/66008.html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Evidence 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Documentation: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Interim Evidence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Units/Events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Units/Visiting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National 5 Course verification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www.sqa.org.uk/cfeqa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Prior Verification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hlinkClick r:id="rId5"/>
                        </a:rPr>
                        <a:t>www.sqa.org.uk/cfeqa</a:t>
                      </a: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- Delivery 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Processes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Nominee Induction Training (Part 1 &amp; 2)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SQA Academy – May 2013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Software </a:t>
                      </a:r>
                      <a:r>
                        <a:rPr lang="en-US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Userguides</a:t>
                      </a:r>
                      <a:endPara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	Selection Notifications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	Outcome Records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SQA Connect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June 2013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September 2013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50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3180" y="984461"/>
            <a:ext cx="7622296" cy="4478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Recognising Positive Achievement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8" y="984461"/>
            <a:ext cx="8436429" cy="5418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candidate who achieves grade 8 or 9 (No Award) in a National 5 course will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achieve a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4 course if the following criteria are met: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 is a hierarchical/corresponding course at National 4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candidate has passed all the internally assessed Units in the National 5 course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candidate has passed the National 4 Added Value Unit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English,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Gàidhlig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Maths courses the candidate has passed the required additional Literacy/Numeracy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</a:t>
            </a:r>
          </a:p>
          <a:p>
            <a:pPr lvl="1"/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Detailed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 on Recognising Positive Achievement is available at www.sqa.org.uk/cfedelivery</a:t>
            </a:r>
          </a:p>
          <a:p>
            <a:pPr lvl="1"/>
            <a:endParaRPr lang="en-GB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200000"/>
              </a:lnSpc>
              <a:defRPr/>
            </a:pPr>
            <a:endParaRPr lang="en-GB" sz="2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8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3180" y="984461"/>
            <a:ext cx="7622296" cy="4478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Support Events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9" y="1262743"/>
            <a:ext cx="843642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142 subject specific events to support introduction of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N3 –N5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courses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were held between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October 2012 and March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 – over 7000 teaching staff attended.  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Video/presentations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online at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www.sqa.org.uk/events2012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	(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Username: events2012, Password: cfe2012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Events were held for new Awards in April</a:t>
            </a:r>
          </a:p>
          <a:p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Events were held for SQA Coordinators in June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0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3180" y="984461"/>
            <a:ext cx="7622296" cy="4478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Support Events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9" y="1262743"/>
            <a:ext cx="843642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146 events to support introduction of new Higher courses will be held November 2013 – March 2014 </a:t>
            </a:r>
            <a:r>
              <a:rPr lang="en-GB" sz="2400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3"/>
              </a:rPr>
              <a:t>www.sqa.org.uk/cfeevents</a:t>
            </a:r>
            <a:endParaRPr lang="en-GB" sz="24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Events to support new Advanced Higher courses will be held in November 2014 - March 2015. Dates will be published in April 2014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Webinar sessions throughout 2013/14 on key </a:t>
            </a:r>
            <a:r>
              <a:rPr lang="en-GB" sz="2400">
                <a:solidFill>
                  <a:prstClr val="black">
                    <a:lumMod val="65000"/>
                    <a:lumOff val="35000"/>
                  </a:prstClr>
                </a:solidFill>
              </a:rPr>
              <a:t>operational </a:t>
            </a:r>
            <a:r>
              <a:rPr lang="en-GB" sz="24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topics http</a:t>
            </a:r>
            <a:r>
              <a:rPr lang="en-GB" sz="2400">
                <a:solidFill>
                  <a:prstClr val="black">
                    <a:lumMod val="65000"/>
                    <a:lumOff val="35000"/>
                  </a:prstClr>
                </a:solidFill>
              </a:rPr>
              <a:t>://www.sqa.org.uk/sqa/67047.html</a:t>
            </a:r>
            <a:endParaRPr lang="en-GB" sz="24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GB" sz="24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GB" sz="24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lnSpc>
                <a:spcPct val="200000"/>
              </a:lnSpc>
              <a:defRPr/>
            </a:pPr>
            <a:endParaRPr lang="en-GB" sz="21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5469" y="0"/>
            <a:ext cx="9144000" cy="6934693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3180" y="984461"/>
            <a:ext cx="7622296" cy="44785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sz="5400" b="1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sz="5400" b="1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6822" y="56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rgbClr val="AE7B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 smtClean="0">
                <a:solidFill>
                  <a:srgbClr val="AE7B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Together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6769729"/>
              </p:ext>
            </p:extLst>
          </p:nvPr>
        </p:nvGraphicFramePr>
        <p:xfrm>
          <a:off x="206822" y="1199919"/>
          <a:ext cx="8801709" cy="4037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563"/>
                <a:gridCol w="419903"/>
                <a:gridCol w="417261"/>
                <a:gridCol w="531006"/>
                <a:gridCol w="706721"/>
                <a:gridCol w="695484"/>
                <a:gridCol w="629795"/>
                <a:gridCol w="428977"/>
                <a:gridCol w="662258"/>
                <a:gridCol w="353635"/>
                <a:gridCol w="353636"/>
                <a:gridCol w="683698"/>
                <a:gridCol w="554029"/>
                <a:gridCol w="424364"/>
                <a:gridCol w="558247"/>
                <a:gridCol w="561761"/>
                <a:gridCol w="420371"/>
              </a:tblGrid>
              <a:tr h="31486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National Qualification Courses 2014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</a:tr>
              <a:tr h="41952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Course  Assessment  Component Information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en-GB" sz="1000" b="0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</a:tr>
              <a:tr h="10951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Course Code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Course </a:t>
                      </a:r>
                      <a:r>
                        <a:rPr lang="en-GB" sz="1000" u="none" strike="noStrike" baseline="0" dirty="0" smtClean="0">
                          <a:solidFill>
                            <a:srgbClr val="000099"/>
                          </a:solidFill>
                          <a:effectLst/>
                        </a:rPr>
                        <a:t>Assessment Code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 smtClean="0">
                          <a:solidFill>
                            <a:srgbClr val="000099"/>
                          </a:solidFill>
                          <a:effectLst/>
                        </a:rPr>
                        <a:t>Level </a:t>
                      </a:r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Code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Level Name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Course Name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 smtClean="0">
                          <a:solidFill>
                            <a:srgbClr val="000099"/>
                          </a:solidFill>
                          <a:effectLst/>
                        </a:rPr>
                        <a:t>Component No.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Component Name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Assess Type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Assess Method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Max Mark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PBNC 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 Coursework Assessment Route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Ext Assessed Coursework uplift date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Visiting Ass Period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Int Assessed/</a:t>
                      </a:r>
                      <a:b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</a:br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Verified Coursework uplift date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Int Assessed/</a:t>
                      </a:r>
                      <a:b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</a:br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Visiting Verification Period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baseline="0" dirty="0">
                          <a:solidFill>
                            <a:srgbClr val="000099"/>
                          </a:solidFill>
                          <a:effectLst/>
                        </a:rPr>
                        <a:t>IAMF Submission Date</a:t>
                      </a:r>
                      <a:endParaRPr lang="en-GB" sz="1000" b="1" i="0" u="none" strike="noStrike" baseline="0" dirty="0">
                        <a:solidFill>
                          <a:srgbClr val="000099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CCFFFF"/>
                    </a:solidFill>
                  </a:tcPr>
                </a:tc>
              </a:tr>
              <a:tr h="2453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C209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X209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 smtClean="0">
                          <a:effectLst/>
                        </a:rPr>
                        <a:t>Int 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Accounting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Paper 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QP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Ext Assessed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120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</a:tr>
              <a:tr h="2453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C209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X209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 smtClean="0">
                          <a:effectLst/>
                        </a:rPr>
                        <a:t>Int  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Accounting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Paper 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QP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Ext Assessed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160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</a:tr>
              <a:tr h="24539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C209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X209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Higher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Accounting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Paper 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QP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Ext Assessed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200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</a:tr>
              <a:tr h="3685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C209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X209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Advanced Higher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Accounting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Paper 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QP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Ext Assessed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240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</a:tr>
              <a:tr h="3685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C700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X700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75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National 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Accounting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Question Paper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QP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Ext Assessed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</a:tr>
              <a:tr h="3685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C700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X700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75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National 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Accounting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2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Assignment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CW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Ext Assessed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50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Submit to SQA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smtClean="0">
                          <a:effectLst/>
                        </a:rPr>
                        <a:t>25/03/14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>
                    <a:solidFill>
                      <a:srgbClr val="D0D8E8"/>
                    </a:solidFill>
                  </a:tcPr>
                </a:tc>
              </a:tr>
              <a:tr h="365894"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428" marR="4428" marT="4428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06822" y="5139888"/>
            <a:ext cx="84986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prstClr val="black"/>
                </a:solidFill>
                <a:hlinkClick r:id="rId3"/>
              </a:rPr>
              <a:t>http://www.sqa.org.uk/files_ccc/Course_Assessment_Components.xls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0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1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4265" y="1007189"/>
            <a:ext cx="7622296" cy="467799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Managing assessment across the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centre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	www.sqa.org.uk/managingcfeassessment</a:t>
            </a:r>
          </a:p>
          <a:p>
            <a:endParaRPr lang="en-US" sz="3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Senior </a:t>
            </a: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Phase Benchmarking Tool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www.educationscotland.gov.uk/thecurriculum/howisprogressassessed/qualifications/benchmarking/index.asp</a:t>
            </a: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engageforeducation.org/2013/03/cabinet-secretary-blog-senior-phase-benchmarking-tool</a:t>
            </a: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/</a:t>
            </a: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Engagement with National </a:t>
            </a:r>
            <a:r>
              <a:rPr lang="en-GB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Parent Forum </a:t>
            </a: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Scotland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3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HEI events  - March and May 2014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Qualifications Support Teams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Employer engagement</a:t>
            </a:r>
          </a:p>
          <a:p>
            <a:pPr marL="0" indent="0">
              <a:buNone/>
              <a:defRPr/>
            </a:pP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Publication of updated leaflets </a:t>
            </a:r>
          </a:p>
          <a:p>
            <a:pPr>
              <a:defRPr/>
            </a:pP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GB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Providing centre and authority support</a:t>
            </a:r>
            <a:endParaRPr lang="en-GB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Working together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9" y="1262743"/>
            <a:ext cx="843642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lnSpc>
                <a:spcPct val="200000"/>
              </a:lnSpc>
              <a:defRPr/>
            </a:pPr>
            <a:endParaRPr lang="en-GB" sz="21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7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3180" y="984461"/>
            <a:ext cx="7622296" cy="44785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sz="5400" b="1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US" sz="5400" b="1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70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/>
              </a:rPr>
              <a:t>Questions</a:t>
            </a: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16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3180" y="984461"/>
            <a:ext cx="7622296" cy="4478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9" y="1262743"/>
            <a:ext cx="84364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defRPr/>
            </a:pPr>
            <a:r>
              <a:rPr lang="en-GB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Contact details:</a:t>
            </a:r>
          </a:p>
          <a:p>
            <a:pPr marL="285750" indent="-285750">
              <a:lnSpc>
                <a:spcPct val="200000"/>
              </a:lnSpc>
              <a:defRPr/>
            </a:pPr>
            <a:r>
              <a:rPr lang="en-GB" sz="3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Email: 		isabel.millar</a:t>
            </a:r>
            <a:r>
              <a:rPr lang="en-GB" sz="3200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3"/>
              </a:rPr>
              <a:t>@sqa.org.uk</a:t>
            </a:r>
            <a:endParaRPr lang="en-GB" sz="32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>
              <a:lnSpc>
                <a:spcPct val="200000"/>
              </a:lnSpc>
              <a:defRPr/>
            </a:pPr>
            <a:r>
              <a:rPr lang="en-GB" sz="3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Tel: 			07768  083698</a:t>
            </a:r>
          </a:p>
        </p:txBody>
      </p:sp>
    </p:spTree>
    <p:extLst>
      <p:ext uri="{BB962C8B-B14F-4D97-AF65-F5344CB8AC3E}">
        <p14:creationId xmlns:p14="http://schemas.microsoft.com/office/powerpoint/2010/main" xmlns="" val="28271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QA 2013 corporate powerpoint frame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96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2913" y="1465612"/>
            <a:ext cx="7622296" cy="37213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5171" y="1443841"/>
            <a:ext cx="815030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en-GB" dirty="0" smtClean="0">
              <a:solidFill>
                <a:srgbClr val="000099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Review of Documentation and Assessment Support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Quality Assurance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Working together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442913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Purpose/Aims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57200" y="1170756"/>
            <a:ext cx="8164286" cy="108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52088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183" y="788721"/>
            <a:ext cx="7573617" cy="5568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GB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Finalised documents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2 to National 5 for use from now onwards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Higher - valid from August 2014 for session 2014-15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Advanced Higher - valid from August 2015 for session 2015-16</a:t>
            </a:r>
          </a:p>
          <a:p>
            <a:pPr>
              <a:defRPr/>
            </a:pP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GB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Mandatory Information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Course Specification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Course Assessment Specification (N5, Higher, AH)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 Specifications</a:t>
            </a:r>
          </a:p>
          <a:p>
            <a:pPr>
              <a:defRPr/>
            </a:pP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GB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Advice and Guidance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Course and Unit Support Notes</a:t>
            </a:r>
          </a:p>
          <a:p>
            <a:pPr marL="0" indent="0">
              <a:buNone/>
              <a:defRPr/>
            </a:pP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GB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 Support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Specimen Question Paper and Marking Instructions (N5)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Coursework Information (N5)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 Assessment Support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GB" sz="3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6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3180" y="984461"/>
            <a:ext cx="7622296" cy="44785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800" baseline="30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baseline="30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Assessment Support N2 to N5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9" y="1262743"/>
            <a:ext cx="843642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 Assessment Support Packages issued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during session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2012-13</a:t>
            </a:r>
          </a:p>
          <a:p>
            <a:pPr lvl="2"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approaches – unit by unit, combined, portfolio </a:t>
            </a:r>
          </a:p>
          <a:p>
            <a:pPr lvl="2">
              <a:defRPr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Valid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from August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</a:t>
            </a:r>
          </a:p>
          <a:p>
            <a:pPr lvl="2">
              <a:defRPr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Confidential and held on SQA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secure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N4 Added Value Unit Assessments – SQA devised assessments must be used for the first two sessions</a:t>
            </a:r>
          </a:p>
          <a:p>
            <a:pPr lvl="1">
              <a:defRPr/>
            </a:pP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200000"/>
              </a:lnSpc>
              <a:defRPr/>
            </a:pP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62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A 2013 corporate powerpoint fram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26280" y="984461"/>
            <a:ext cx="7622296" cy="4478593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/>
              <a:t>We have made minor updates and clarifications to mandatory documents in most subjects. We have published these documents as version 1.1.</a:t>
            </a:r>
          </a:p>
          <a:p>
            <a:r>
              <a:rPr lang="en-GB" sz="2600" dirty="0"/>
              <a:t>Changes have been made to mandatory documents in light of feedback from stakeholders for the following subjects: Dance, Media, Fashion and Textile Technology, ESOL, and Latin. We have published these documents as version 2.0.</a:t>
            </a:r>
          </a:p>
          <a:p>
            <a:r>
              <a:rPr lang="en-GB" sz="2600" dirty="0" smtClean="0"/>
              <a:t>All </a:t>
            </a:r>
            <a:r>
              <a:rPr lang="en-GB" sz="2600" dirty="0"/>
              <a:t>versions </a:t>
            </a:r>
            <a:r>
              <a:rPr lang="en-GB" sz="2600" dirty="0" smtClean="0"/>
              <a:t>of assessment documents are </a:t>
            </a:r>
            <a:r>
              <a:rPr lang="en-GB" sz="2600" dirty="0"/>
              <a:t>acceptable for verification</a:t>
            </a:r>
          </a:p>
          <a:p>
            <a:r>
              <a:rPr lang="en-GB" sz="2600" dirty="0"/>
              <a:t>Summary of changes</a:t>
            </a:r>
          </a:p>
          <a:p>
            <a:pPr marL="0" indent="0">
              <a:buNone/>
            </a:pPr>
            <a:r>
              <a:rPr lang="en-GB" sz="2600" dirty="0">
                <a:hlinkClick r:id="rId3"/>
              </a:rPr>
              <a:t>http://www.sqa.org.uk/sqa/65989.html</a:t>
            </a:r>
            <a:endParaRPr lang="en-GB" sz="2600" dirty="0"/>
          </a:p>
          <a:p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587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57739" y="136477"/>
            <a:ext cx="1212574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062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78" y="132522"/>
            <a:ext cx="8825948" cy="672547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24070" y="-530087"/>
            <a:ext cx="9872870" cy="8822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361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530" y="-1842449"/>
            <a:ext cx="10469218" cy="92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163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plate with text examp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5579</TotalTime>
  <Words>1226</Words>
  <Application>Microsoft Office PowerPoint</Application>
  <PresentationFormat>On-screen Show (4:3)</PresentationFormat>
  <Paragraphs>459</Paragraphs>
  <Slides>28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Template with text examples</vt:lpstr>
      <vt:lpstr>Slide 1</vt:lpstr>
      <vt:lpstr>Slide 2</vt:lpstr>
      <vt:lpstr>Purpose/Aims</vt:lpstr>
      <vt:lpstr>Slide 4</vt:lpstr>
      <vt:lpstr> Unit Assessment Support N2 to N5</vt:lpstr>
      <vt:lpstr> </vt:lpstr>
      <vt:lpstr>Slide 7</vt:lpstr>
      <vt:lpstr>Slide 8</vt:lpstr>
      <vt:lpstr>Slide 9</vt:lpstr>
      <vt:lpstr>Summary of support from June 2013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Recognising Positive Achievement</vt:lpstr>
      <vt:lpstr>Support Events</vt:lpstr>
      <vt:lpstr>Support Events</vt:lpstr>
      <vt:lpstr> Working Together</vt:lpstr>
      <vt:lpstr>Working together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Grace Vickers</cp:lastModifiedBy>
  <cp:revision>540</cp:revision>
  <cp:lastPrinted>2013-09-15T16:35:04Z</cp:lastPrinted>
  <dcterms:created xsi:type="dcterms:W3CDTF">2013-02-28T17:19:26Z</dcterms:created>
  <dcterms:modified xsi:type="dcterms:W3CDTF">2013-10-07T07:05:21Z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1475427338</vt:i4>
  </property>
  <property fmtid="{D5CDD505-2E9C-101B-9397-08002B2CF9AE}" pid="3" name="_NewReviewCycle">
    <vt:lpwstr/>
  </property>
  <property fmtid="{D5CDD505-2E9C-101B-9397-08002B2CF9AE}" pid="4" name="_EmailSubject">
    <vt:lpwstr>PPt</vt:lpwstr>
  </property>
  <property fmtid="{D5CDD505-2E9C-101B-9397-08002B2CF9AE}" pid="5" name="_AuthorEmail">
    <vt:lpwstr>Joyce.Rochford@edinburgh.gov.uk</vt:lpwstr>
  </property>
  <property fmtid="{D5CDD505-2E9C-101B-9397-08002B2CF9AE}" pid="6" name="_AuthorEmailDisplayName">
    <vt:lpwstr>Joyce Rochford</vt:lpwstr>
  </property>
</Properties>
</file>