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2"/>
  </p:notesMasterIdLst>
  <p:handoutMasterIdLst>
    <p:handoutMasterId r:id="rId23"/>
  </p:handoutMasterIdLst>
  <p:sldIdLst>
    <p:sldId id="331" r:id="rId2"/>
    <p:sldId id="261" r:id="rId3"/>
    <p:sldId id="332" r:id="rId4"/>
    <p:sldId id="337" r:id="rId5"/>
    <p:sldId id="338" r:id="rId6"/>
    <p:sldId id="339" r:id="rId7"/>
    <p:sldId id="340" r:id="rId8"/>
    <p:sldId id="341" r:id="rId9"/>
    <p:sldId id="342" r:id="rId10"/>
    <p:sldId id="352" r:id="rId11"/>
    <p:sldId id="336" r:id="rId12"/>
    <p:sldId id="343" r:id="rId13"/>
    <p:sldId id="344" r:id="rId14"/>
    <p:sldId id="345" r:id="rId15"/>
    <p:sldId id="346" r:id="rId16"/>
    <p:sldId id="347" r:id="rId17"/>
    <p:sldId id="348" r:id="rId18"/>
    <p:sldId id="350" r:id="rId19"/>
    <p:sldId id="351" r:id="rId20"/>
    <p:sldId id="349" r:id="rId21"/>
  </p:sldIdLst>
  <p:sldSz cx="9144000" cy="6858000" type="screen4x3"/>
  <p:notesSz cx="6805613" cy="9939338"/>
  <p:defaultTextStyle>
    <a:defPPr>
      <a:defRPr lang="en-GB"/>
    </a:defPPr>
    <a:lvl1pPr algn="l" rtl="0" fontAlgn="base">
      <a:spcBef>
        <a:spcPct val="0"/>
      </a:spcBef>
      <a:spcAft>
        <a:spcPct val="0"/>
      </a:spcAft>
      <a:defRPr sz="2000" kern="1200">
        <a:solidFill>
          <a:schemeClr val="tx1"/>
        </a:solidFill>
        <a:latin typeface="Arial" pitchFamily="34" charset="0"/>
        <a:ea typeface="+mn-ea"/>
        <a:cs typeface="+mn-cs"/>
      </a:defRPr>
    </a:lvl1pPr>
    <a:lvl2pPr marL="457200" algn="l" rtl="0" fontAlgn="base">
      <a:spcBef>
        <a:spcPct val="0"/>
      </a:spcBef>
      <a:spcAft>
        <a:spcPct val="0"/>
      </a:spcAft>
      <a:defRPr sz="2000" kern="1200">
        <a:solidFill>
          <a:schemeClr val="tx1"/>
        </a:solidFill>
        <a:latin typeface="Arial" pitchFamily="34" charset="0"/>
        <a:ea typeface="+mn-ea"/>
        <a:cs typeface="+mn-cs"/>
      </a:defRPr>
    </a:lvl2pPr>
    <a:lvl3pPr marL="914400" algn="l" rtl="0" fontAlgn="base">
      <a:spcBef>
        <a:spcPct val="0"/>
      </a:spcBef>
      <a:spcAft>
        <a:spcPct val="0"/>
      </a:spcAft>
      <a:defRPr sz="2000" kern="1200">
        <a:solidFill>
          <a:schemeClr val="tx1"/>
        </a:solidFill>
        <a:latin typeface="Arial" pitchFamily="34" charset="0"/>
        <a:ea typeface="+mn-ea"/>
        <a:cs typeface="+mn-cs"/>
      </a:defRPr>
    </a:lvl3pPr>
    <a:lvl4pPr marL="1371600" algn="l" rtl="0" fontAlgn="base">
      <a:spcBef>
        <a:spcPct val="0"/>
      </a:spcBef>
      <a:spcAft>
        <a:spcPct val="0"/>
      </a:spcAft>
      <a:defRPr sz="2000" kern="1200">
        <a:solidFill>
          <a:schemeClr val="tx1"/>
        </a:solidFill>
        <a:latin typeface="Arial" pitchFamily="34" charset="0"/>
        <a:ea typeface="+mn-ea"/>
        <a:cs typeface="+mn-cs"/>
      </a:defRPr>
    </a:lvl4pPr>
    <a:lvl5pPr marL="1828800" algn="l" rtl="0" fontAlgn="base">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0016"/>
    <a:srgbClr val="DDDDDD"/>
    <a:srgbClr val="00FF00"/>
    <a:srgbClr val="E19933"/>
    <a:srgbClr val="006F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3" autoAdjust="0"/>
    <p:restoredTop sz="96410" autoAdjust="0"/>
  </p:normalViewPr>
  <p:slideViewPr>
    <p:cSldViewPr>
      <p:cViewPr varScale="1">
        <p:scale>
          <a:sx n="74" d="100"/>
          <a:sy n="74" d="100"/>
        </p:scale>
        <p:origin x="1200"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416" y="666"/>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44035"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44036"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44037"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0E45520-83E3-42FB-9E93-892AFDE9963C}" type="slidenum">
              <a:rPr lang="en-GB"/>
              <a:pPr>
                <a:defRPr/>
              </a:pPr>
              <a:t>‹#›</a:t>
            </a:fld>
            <a:endParaRPr lang="en-GB"/>
          </a:p>
        </p:txBody>
      </p:sp>
    </p:spTree>
    <p:extLst>
      <p:ext uri="{BB962C8B-B14F-4D97-AF65-F5344CB8AC3E}">
        <p14:creationId xmlns:p14="http://schemas.microsoft.com/office/powerpoint/2010/main" val="3363325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29699"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20484" name="Rectangle 4"/>
          <p:cNvSpPr>
            <a:spLocks noGrp="1" noRot="1" noChangeAspect="1" noChangeArrowheads="1" noTextEdit="1"/>
          </p:cNvSpPr>
          <p:nvPr>
            <p:ph type="sldImg" idx="2"/>
          </p:nvPr>
        </p:nvSpPr>
        <p:spPr bwMode="auto">
          <a:xfrm>
            <a:off x="920750" y="746125"/>
            <a:ext cx="4967288" cy="37258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1038" y="4721225"/>
            <a:ext cx="5443537"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9702"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29703" name="Rectangle 7"/>
          <p:cNvSpPr>
            <a:spLocks noGrp="1" noChangeArrowheads="1"/>
          </p:cNvSpPr>
          <p:nvPr>
            <p:ph type="sldNum" sz="quarter" idx="5"/>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94E86F1-E966-4B62-B879-064F101C2965}" type="slidenum">
              <a:rPr lang="en-GB"/>
              <a:pPr>
                <a:defRPr/>
              </a:pPr>
              <a:t>‹#›</a:t>
            </a:fld>
            <a:endParaRPr lang="en-GB"/>
          </a:p>
        </p:txBody>
      </p:sp>
    </p:spTree>
    <p:extLst>
      <p:ext uri="{BB962C8B-B14F-4D97-AF65-F5344CB8AC3E}">
        <p14:creationId xmlns:p14="http://schemas.microsoft.com/office/powerpoint/2010/main" val="1466559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8C16149-1268-4950-80E1-4AA5118A9D8A}" type="slidenum">
              <a:rPr lang="en-GB"/>
              <a:pPr/>
              <a:t>1</a:t>
            </a:fld>
            <a:endParaRPr lang="en-GB"/>
          </a:p>
        </p:txBody>
      </p:sp>
      <p:sp>
        <p:nvSpPr>
          <p:cNvPr id="21507" name="Text Box 2"/>
          <p:cNvSpPr txBox="1">
            <a:spLocks noChangeArrowheads="1"/>
          </p:cNvSpPr>
          <p:nvPr/>
        </p:nvSpPr>
        <p:spPr bwMode="auto">
          <a:xfrm>
            <a:off x="920750" y="746125"/>
            <a:ext cx="4968875" cy="3725863"/>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21508" name="Rectangle 3"/>
          <p:cNvSpPr>
            <a:spLocks noGrp="1" noChangeArrowheads="1"/>
          </p:cNvSpPr>
          <p:nvPr>
            <p:ph type="body"/>
          </p:nvPr>
        </p:nvSpPr>
        <p:spPr>
          <a:xfrm>
            <a:off x="681038" y="4721225"/>
            <a:ext cx="5445125" cy="4565650"/>
          </a:xfrm>
          <a:noFill/>
          <a:ln/>
        </p:spPr>
        <p:txBody>
          <a:bodyPr wrap="none" anchor="ctr"/>
          <a:lstStyle/>
          <a:p>
            <a:pPr eaLnBrk="1" hangingPunct="1"/>
            <a:endParaRPr lang="en-US" smtClean="0"/>
          </a:p>
        </p:txBody>
      </p:sp>
    </p:spTree>
    <p:extLst>
      <p:ext uri="{BB962C8B-B14F-4D97-AF65-F5344CB8AC3E}">
        <p14:creationId xmlns:p14="http://schemas.microsoft.com/office/powerpoint/2010/main" val="3057421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10</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927769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11</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10519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12</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23569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13</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4079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14</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342673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15</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45688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16</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59611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17</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526042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18</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877169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19</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58777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2</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24709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20</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92214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3</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51242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4</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40249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5</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247784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6</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781234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7</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776456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8</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56515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4C9C7A0-4C24-42A2-82FA-CC8D95CF0A9E}" type="slidenum">
              <a:rPr lang="en-GB"/>
              <a:pPr/>
              <a:t>9</a:t>
            </a:fld>
            <a:endParaRPr lang="en-GB"/>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37449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1BF859AA-6AAA-417C-B245-BC1B69FC624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EFA806AD-8444-4B73-B536-60FF26C7ADB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2713" y="765175"/>
            <a:ext cx="1997075" cy="51022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765175"/>
            <a:ext cx="5842000" cy="5102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9FD1C53E-BE90-49B5-A2DE-52223116328F}"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765175"/>
            <a:ext cx="7931150" cy="108108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68313" y="1557338"/>
            <a:ext cx="7991475" cy="43100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7A77BD2F-E22F-4285-A488-4F77A3788FB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563A5036-CFDD-4A14-9003-3BC7B1A138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04288D67-DDA1-4408-BE1D-BDF85684A62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57338"/>
            <a:ext cx="3919537"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40250" y="1557338"/>
            <a:ext cx="3919538"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F3993AE4-22EE-4AA9-85F0-DD377CDAFB6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2C228106-93E4-4A8F-871E-AC4C4D9582B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64B8954B-1F5C-4294-BFD8-AF004154AD3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800D72E7-D1E3-4474-B451-32327A55735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F1736AE2-42CD-4C6C-B6B4-102FED494DD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 </a:t>
            </a:r>
          </a:p>
          <a:p>
            <a:pPr>
              <a:defRPr/>
            </a:pPr>
            <a:endParaRPr lang="en-GB"/>
          </a:p>
          <a:p>
            <a:pPr>
              <a:defRPr/>
            </a:pPr>
            <a:fld id="{6B181833-F4C5-4306-AF93-E3999E56C67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765175"/>
            <a:ext cx="7931150" cy="1081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Quality Development</a:t>
            </a:r>
            <a:br>
              <a:rPr lang="en-GB" smtClean="0"/>
            </a:br>
            <a:r>
              <a:rPr lang="en-GB" smtClean="0"/>
              <a:t>CPD 22 Feb 2010</a:t>
            </a:r>
            <a:br>
              <a:rPr lang="en-GB" smtClean="0"/>
            </a:br>
            <a:endParaRPr lang="en-GB" smtClean="0"/>
          </a:p>
        </p:txBody>
      </p:sp>
      <p:sp>
        <p:nvSpPr>
          <p:cNvPr id="1027" name="Rectangle 3"/>
          <p:cNvSpPr>
            <a:spLocks noGrp="1" noChangeArrowheads="1"/>
          </p:cNvSpPr>
          <p:nvPr>
            <p:ph type="body" idx="1"/>
          </p:nvPr>
        </p:nvSpPr>
        <p:spPr bwMode="auto">
          <a:xfrm>
            <a:off x="468313" y="1557338"/>
            <a:ext cx="7991475" cy="4310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GB" smtClean="0"/>
          </a:p>
          <a:p>
            <a:pPr lvl="0"/>
            <a:endParaRPr lang="en-GB" smtClean="0"/>
          </a:p>
          <a:p>
            <a:pPr lvl="0"/>
            <a:r>
              <a:rPr lang="en-GB" smtClean="0"/>
              <a:t>1.30 – 2.00pm		Business Items</a:t>
            </a:r>
          </a:p>
          <a:p>
            <a:pPr lvl="0"/>
            <a:r>
              <a:rPr lang="en-GB" smtClean="0"/>
              <a:t>2.00 – 3.00pm		Purpose of Service</a:t>
            </a:r>
          </a:p>
          <a:p>
            <a:pPr lvl="0"/>
            <a:r>
              <a:rPr lang="en-GB" smtClean="0"/>
              <a:t>3.00 – 4.00pm		SWOT Analysis</a:t>
            </a:r>
          </a:p>
        </p:txBody>
      </p:sp>
      <p:sp>
        <p:nvSpPr>
          <p:cNvPr id="40964" name="Rectangle 4"/>
          <p:cNvSpPr>
            <a:spLocks noGrp="1" noChangeArrowheads="1"/>
          </p:cNvSpPr>
          <p:nvPr>
            <p:ph type="dt" sz="half" idx="2"/>
          </p:nvPr>
        </p:nvSpPr>
        <p:spPr bwMode="auto">
          <a:xfrm>
            <a:off x="457200" y="6092825"/>
            <a:ext cx="3394075" cy="61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r>
              <a:rPr lang="en-GB"/>
              <a:t> </a:t>
            </a:r>
          </a:p>
          <a:p>
            <a:pPr>
              <a:defRPr/>
            </a:pPr>
            <a:endParaRPr lang="en-GB"/>
          </a:p>
          <a:p>
            <a:pPr>
              <a:defRPr/>
            </a:pPr>
            <a:fld id="{E12F35B8-1542-40B5-8226-BCC810ABF1E9}" type="slidenum">
              <a:rPr lang="en-GB"/>
              <a:pPr>
                <a:defRPr/>
              </a:pPr>
              <a:t>‹#›</a:t>
            </a:fld>
            <a:endParaRPr lang="en-GB"/>
          </a:p>
        </p:txBody>
      </p:sp>
      <p:pic>
        <p:nvPicPr>
          <p:cNvPr id="1029" name="Picture 5"/>
          <p:cNvPicPr>
            <a:picLocks noChangeAspect="1" noChangeArrowheads="1"/>
          </p:cNvPicPr>
          <p:nvPr/>
        </p:nvPicPr>
        <p:blipFill>
          <a:blip r:embed="rId14" cstate="print"/>
          <a:srcRect/>
          <a:stretch>
            <a:fillRect/>
          </a:stretch>
        </p:blipFill>
        <p:spPr bwMode="auto">
          <a:xfrm>
            <a:off x="5943600" y="6010275"/>
            <a:ext cx="2578100" cy="862013"/>
          </a:xfrm>
          <a:prstGeom prst="rect">
            <a:avLst/>
          </a:prstGeom>
          <a:noFill/>
          <a:ln w="9525">
            <a:noFill/>
            <a:miter lim="800000"/>
            <a:headEnd/>
            <a:tailEnd/>
          </a:ln>
        </p:spPr>
      </p:pic>
      <p:sp>
        <p:nvSpPr>
          <p:cNvPr id="40968" name="Text Box 8"/>
          <p:cNvSpPr txBox="1">
            <a:spLocks noChangeArrowheads="1"/>
          </p:cNvSpPr>
          <p:nvPr userDrawn="1"/>
        </p:nvSpPr>
        <p:spPr bwMode="auto">
          <a:xfrm>
            <a:off x="1547813" y="3206750"/>
            <a:ext cx="6192837" cy="396875"/>
          </a:xfrm>
          <a:prstGeom prst="rect">
            <a:avLst/>
          </a:prstGeom>
          <a:noFill/>
          <a:ln w="9525">
            <a:noFill/>
            <a:miter lim="800000"/>
            <a:headEnd/>
            <a:tailEnd/>
          </a:ln>
          <a:effectLst/>
        </p:spPr>
        <p:txBody>
          <a:bodyPr>
            <a:spAutoFit/>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hf sldNum="0" hdr="0" ftr="0"/>
  <p:txStyles>
    <p:titleStyle>
      <a:lvl1pPr algn="ctr" rtl="0" eaLnBrk="0" fontAlgn="base" hangingPunct="0">
        <a:spcBef>
          <a:spcPct val="0"/>
        </a:spcBef>
        <a:spcAft>
          <a:spcPct val="0"/>
        </a:spcAft>
        <a:defRPr sz="3600" b="1">
          <a:solidFill>
            <a:srgbClr val="C1002B"/>
          </a:solidFill>
          <a:latin typeface="+mj-lt"/>
          <a:ea typeface="+mj-ea"/>
          <a:cs typeface="+mj-cs"/>
        </a:defRPr>
      </a:lvl1pPr>
      <a:lvl2pPr algn="ctr" rtl="0" eaLnBrk="0" fontAlgn="base" hangingPunct="0">
        <a:spcBef>
          <a:spcPct val="0"/>
        </a:spcBef>
        <a:spcAft>
          <a:spcPct val="0"/>
        </a:spcAft>
        <a:defRPr sz="3600" b="1">
          <a:solidFill>
            <a:srgbClr val="C1002B"/>
          </a:solidFill>
          <a:latin typeface="Arial" pitchFamily="34" charset="0"/>
        </a:defRPr>
      </a:lvl2pPr>
      <a:lvl3pPr algn="ctr" rtl="0" eaLnBrk="0" fontAlgn="base" hangingPunct="0">
        <a:spcBef>
          <a:spcPct val="0"/>
        </a:spcBef>
        <a:spcAft>
          <a:spcPct val="0"/>
        </a:spcAft>
        <a:defRPr sz="3600" b="1">
          <a:solidFill>
            <a:srgbClr val="C1002B"/>
          </a:solidFill>
          <a:latin typeface="Arial" pitchFamily="34" charset="0"/>
        </a:defRPr>
      </a:lvl3pPr>
      <a:lvl4pPr algn="ctr" rtl="0" eaLnBrk="0" fontAlgn="base" hangingPunct="0">
        <a:spcBef>
          <a:spcPct val="0"/>
        </a:spcBef>
        <a:spcAft>
          <a:spcPct val="0"/>
        </a:spcAft>
        <a:defRPr sz="3600" b="1">
          <a:solidFill>
            <a:srgbClr val="C1002B"/>
          </a:solidFill>
          <a:latin typeface="Arial" pitchFamily="34" charset="0"/>
        </a:defRPr>
      </a:lvl4pPr>
      <a:lvl5pPr algn="ctr" rtl="0" eaLnBrk="0" fontAlgn="base" hangingPunct="0">
        <a:spcBef>
          <a:spcPct val="0"/>
        </a:spcBef>
        <a:spcAft>
          <a:spcPct val="0"/>
        </a:spcAft>
        <a:defRPr sz="3600" b="1">
          <a:solidFill>
            <a:srgbClr val="C1002B"/>
          </a:solidFill>
          <a:latin typeface="Arial" pitchFamily="34" charset="0"/>
        </a:defRPr>
      </a:lvl5pPr>
      <a:lvl6pPr marL="457200" algn="ctr" rtl="0" fontAlgn="base">
        <a:spcBef>
          <a:spcPct val="0"/>
        </a:spcBef>
        <a:spcAft>
          <a:spcPct val="0"/>
        </a:spcAft>
        <a:defRPr sz="3600" b="1">
          <a:solidFill>
            <a:srgbClr val="C1002B"/>
          </a:solidFill>
          <a:latin typeface="Arial" pitchFamily="34" charset="0"/>
        </a:defRPr>
      </a:lvl6pPr>
      <a:lvl7pPr marL="914400" algn="ctr" rtl="0" fontAlgn="base">
        <a:spcBef>
          <a:spcPct val="0"/>
        </a:spcBef>
        <a:spcAft>
          <a:spcPct val="0"/>
        </a:spcAft>
        <a:defRPr sz="3600" b="1">
          <a:solidFill>
            <a:srgbClr val="C1002B"/>
          </a:solidFill>
          <a:latin typeface="Arial" pitchFamily="34" charset="0"/>
        </a:defRPr>
      </a:lvl7pPr>
      <a:lvl8pPr marL="1371600" algn="ctr" rtl="0" fontAlgn="base">
        <a:spcBef>
          <a:spcPct val="0"/>
        </a:spcBef>
        <a:spcAft>
          <a:spcPct val="0"/>
        </a:spcAft>
        <a:defRPr sz="3600" b="1">
          <a:solidFill>
            <a:srgbClr val="C1002B"/>
          </a:solidFill>
          <a:latin typeface="Arial" pitchFamily="34" charset="0"/>
        </a:defRPr>
      </a:lvl8pPr>
      <a:lvl9pPr marL="1828800" algn="ctr" rtl="0" fontAlgn="base">
        <a:spcBef>
          <a:spcPct val="0"/>
        </a:spcBef>
        <a:spcAft>
          <a:spcPct val="0"/>
        </a:spcAft>
        <a:defRPr sz="3600" b="1">
          <a:solidFill>
            <a:srgbClr val="C1002B"/>
          </a:solidFill>
          <a:latin typeface="Arial" pitchFamily="34" charset="0"/>
        </a:defRPr>
      </a:lvl9pPr>
    </p:titleStyle>
    <p:bodyStyle>
      <a:lvl1pPr marL="342900" indent="-342900" algn="l" rtl="0" eaLnBrk="0" fontAlgn="base" hangingPunct="0">
        <a:spcBef>
          <a:spcPct val="20000"/>
        </a:spcBef>
        <a:spcAft>
          <a:spcPct val="0"/>
        </a:spcAft>
        <a:buClr>
          <a:srgbClr val="C1002B"/>
        </a:buCl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1002B"/>
        </a:buClr>
        <a:buChar char="–"/>
        <a:defRPr sz="2800">
          <a:solidFill>
            <a:schemeClr val="tx1"/>
          </a:solidFill>
          <a:latin typeface="+mn-lt"/>
        </a:defRPr>
      </a:lvl2pPr>
      <a:lvl3pPr marL="1143000" indent="-228600" algn="l" rtl="0" eaLnBrk="0" fontAlgn="base" hangingPunct="0">
        <a:spcBef>
          <a:spcPct val="20000"/>
        </a:spcBef>
        <a:spcAft>
          <a:spcPct val="0"/>
        </a:spcAft>
        <a:buClr>
          <a:srgbClr val="C1002B"/>
        </a:buClr>
        <a:buChar char="•"/>
        <a:defRPr sz="2400">
          <a:solidFill>
            <a:schemeClr val="tx1"/>
          </a:solidFill>
          <a:latin typeface="+mn-lt"/>
        </a:defRPr>
      </a:lvl3pPr>
      <a:lvl4pPr marL="1600200" indent="-228600" algn="l" rtl="0" eaLnBrk="0" fontAlgn="base" hangingPunct="0">
        <a:spcBef>
          <a:spcPct val="20000"/>
        </a:spcBef>
        <a:spcAft>
          <a:spcPct val="0"/>
        </a:spcAft>
        <a:buClr>
          <a:srgbClr val="C1002B"/>
        </a:buClr>
        <a:buChar char="–"/>
        <a:defRPr sz="2000">
          <a:solidFill>
            <a:schemeClr val="tx1"/>
          </a:solidFill>
          <a:latin typeface="+mn-lt"/>
        </a:defRPr>
      </a:lvl4pPr>
      <a:lvl5pPr marL="2057400" indent="-228600" algn="l" rtl="0" eaLnBrk="0" fontAlgn="base" hangingPunct="0">
        <a:spcBef>
          <a:spcPct val="20000"/>
        </a:spcBef>
        <a:spcAft>
          <a:spcPct val="0"/>
        </a:spcAft>
        <a:buClr>
          <a:srgbClr val="C1002B"/>
        </a:buClr>
        <a:buChar char="»"/>
        <a:defRPr sz="2000">
          <a:solidFill>
            <a:schemeClr val="tx1"/>
          </a:solidFill>
          <a:latin typeface="+mn-lt"/>
        </a:defRPr>
      </a:lvl5pPr>
      <a:lvl6pPr marL="2514600" indent="-228600" algn="l" rtl="0" fontAlgn="base">
        <a:spcBef>
          <a:spcPct val="20000"/>
        </a:spcBef>
        <a:spcAft>
          <a:spcPct val="0"/>
        </a:spcAft>
        <a:buClr>
          <a:srgbClr val="C1002B"/>
        </a:buClr>
        <a:buChar char="»"/>
        <a:defRPr sz="2000">
          <a:solidFill>
            <a:schemeClr val="tx1"/>
          </a:solidFill>
          <a:latin typeface="+mn-lt"/>
        </a:defRPr>
      </a:lvl6pPr>
      <a:lvl7pPr marL="2971800" indent="-228600" algn="l" rtl="0" fontAlgn="base">
        <a:spcBef>
          <a:spcPct val="20000"/>
        </a:spcBef>
        <a:spcAft>
          <a:spcPct val="0"/>
        </a:spcAft>
        <a:buClr>
          <a:srgbClr val="C1002B"/>
        </a:buClr>
        <a:buChar char="»"/>
        <a:defRPr sz="2000">
          <a:solidFill>
            <a:schemeClr val="tx1"/>
          </a:solidFill>
          <a:latin typeface="+mn-lt"/>
        </a:defRPr>
      </a:lvl7pPr>
      <a:lvl8pPr marL="3429000" indent="-228600" algn="l" rtl="0" fontAlgn="base">
        <a:spcBef>
          <a:spcPct val="20000"/>
        </a:spcBef>
        <a:spcAft>
          <a:spcPct val="0"/>
        </a:spcAft>
        <a:buClr>
          <a:srgbClr val="C1002B"/>
        </a:buClr>
        <a:buChar char="»"/>
        <a:defRPr sz="2000">
          <a:solidFill>
            <a:schemeClr val="tx1"/>
          </a:solidFill>
          <a:latin typeface="+mn-lt"/>
        </a:defRPr>
      </a:lvl8pPr>
      <a:lvl9pPr marL="3886200" indent="-228600" algn="l" rtl="0" fontAlgn="base">
        <a:spcBef>
          <a:spcPct val="20000"/>
        </a:spcBef>
        <a:spcAft>
          <a:spcPct val="0"/>
        </a:spcAft>
        <a:buClr>
          <a:srgbClr val="C1002B"/>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hyperlink" Target="http://www.journeytoexcellence.org.uk/cultureandethos/improvementguides/enablingallchildrenandyoungpeopletoachieve.asp" TargetMode="External"/><Relationship Id="rId3" Type="http://schemas.openxmlformats.org/officeDocument/2006/relationships/hyperlink" Target="http://www.educationscotland.gov.uk/Images/ioltse_tcm4-712842.pdf" TargetMode="External"/><Relationship Id="rId7" Type="http://schemas.openxmlformats.org/officeDocument/2006/relationships/hyperlink" Target="http://www.journeytoexcellence.org.uk/learningandteaching/improvementguide/monitoringrecordingtracking.asp"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journeytoexcellence.org.uk/learningandteaching/improvementguide/recognisingachievement.asp" TargetMode="External"/><Relationship Id="rId11" Type="http://schemas.openxmlformats.org/officeDocument/2006/relationships/hyperlink" Target="http://www.adescotland.org.uk/index.php?option=com_content&amp;view=article&amp;id=68:raising-attainment&amp;catid=1:latest-news&amp;Itemid=53" TargetMode="External"/><Relationship Id="rId5" Type="http://schemas.openxmlformats.org/officeDocument/2006/relationships/hyperlink" Target="http://www.educationscotland.gov.uk/learningteachingandassessment/assessment/progressandachievement/professionallearningresource/index.asp" TargetMode="External"/><Relationship Id="rId10" Type="http://schemas.openxmlformats.org/officeDocument/2006/relationships/hyperlink" Target="http://www.educationscotland.gov.uk/about/areasofwork/raisingattainment/approaches/understandingprogress.asp" TargetMode="External"/><Relationship Id="rId4" Type="http://schemas.openxmlformats.org/officeDocument/2006/relationships/hyperlink" Target="http://www.educationscotland.gov.uk/resources/i/genericresource_tcm4809752.asp?strReferringChannel=inspectionandreview&amp;strReferringPageID=tcm:4-682614-64&amp;class=l1+d147692" TargetMode="External"/><Relationship Id="rId9" Type="http://schemas.openxmlformats.org/officeDocument/2006/relationships/hyperlink" Target="http://www.journeytoexcellence.org.uk/people/improvementguides/beingdatarich.asp"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p>
            <a:r>
              <a:rPr lang="en-GB"/>
              <a:t> </a:t>
            </a:r>
          </a:p>
          <a:p>
            <a:endParaRPr lang="en-GB"/>
          </a:p>
          <a:p>
            <a:fld id="{C96DE923-5D69-4040-9816-1E1123AA26EB}" type="slidenum">
              <a:rPr lang="en-GB"/>
              <a:pPr/>
              <a:t>1</a:t>
            </a:fld>
            <a:endParaRPr lang="en-GB"/>
          </a:p>
        </p:txBody>
      </p:sp>
      <p:sp>
        <p:nvSpPr>
          <p:cNvPr id="2051" name="Text Box 2"/>
          <p:cNvSpPr txBox="1">
            <a:spLocks noChangeArrowheads="1"/>
          </p:cNvSpPr>
          <p:nvPr/>
        </p:nvSpPr>
        <p:spPr bwMode="auto">
          <a:xfrm>
            <a:off x="4643438" y="188913"/>
            <a:ext cx="4500562" cy="2663825"/>
          </a:xfrm>
          <a:prstGeom prst="rect">
            <a:avLst/>
          </a:prstGeom>
          <a:noFill/>
          <a:ln w="9525">
            <a:noFill/>
            <a:round/>
            <a:headEnd/>
            <a:tailEnd/>
          </a:ln>
        </p:spPr>
        <p:txBody>
          <a:bodyPr anchor="ctr"/>
          <a:lstStyle/>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3200" dirty="0">
              <a:solidFill>
                <a:schemeClr val="tx2"/>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3200" dirty="0">
              <a:solidFill>
                <a:schemeClr val="tx2"/>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err="1" smtClean="0">
                <a:solidFill>
                  <a:schemeClr val="tx2"/>
                </a:solidFill>
              </a:rPr>
              <a:t>CfE</a:t>
            </a:r>
            <a:r>
              <a:rPr lang="en-GB" sz="3200" dirty="0" smtClean="0">
                <a:solidFill>
                  <a:schemeClr val="tx2"/>
                </a:solidFill>
              </a:rPr>
              <a:t> Secondary Head</a:t>
            </a: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smtClean="0">
                <a:solidFill>
                  <a:schemeClr val="tx2"/>
                </a:solidFill>
              </a:rPr>
              <a:t>Teacher’s Meeting</a:t>
            </a:r>
            <a:endParaRPr lang="en-GB" sz="3200" dirty="0">
              <a:solidFill>
                <a:schemeClr val="tx2"/>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dirty="0">
                <a:solidFill>
                  <a:schemeClr val="tx2"/>
                </a:solidFill>
              </a:rPr>
              <a:t> </a:t>
            </a:r>
            <a:endParaRPr lang="en-GB" sz="3200" b="1" dirty="0">
              <a:solidFill>
                <a:srgbClr val="993366"/>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b="1" dirty="0">
              <a:solidFill>
                <a:srgbClr val="993366"/>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b="1" dirty="0">
              <a:solidFill>
                <a:srgbClr val="993366"/>
              </a:solidFill>
            </a:endParaRPr>
          </a:p>
        </p:txBody>
      </p:sp>
      <p:sp>
        <p:nvSpPr>
          <p:cNvPr id="2052" name="Text Box 3"/>
          <p:cNvSpPr txBox="1">
            <a:spLocks noChangeArrowheads="1"/>
          </p:cNvSpPr>
          <p:nvPr/>
        </p:nvSpPr>
        <p:spPr bwMode="auto">
          <a:xfrm>
            <a:off x="4787900" y="3141663"/>
            <a:ext cx="4356100" cy="2592387"/>
          </a:xfrm>
          <a:prstGeom prst="rect">
            <a:avLst/>
          </a:prstGeom>
          <a:solidFill>
            <a:srgbClr val="FFFFFF"/>
          </a:solidFill>
          <a:ln w="9525">
            <a:noFill/>
            <a:round/>
            <a:headEnd/>
            <a:tailEnd/>
          </a:ln>
        </p:spPr>
        <p:txBody>
          <a:bodyPr/>
          <a:lstStyle/>
          <a:p>
            <a:pPr defTabSz="449263">
              <a:lnSpc>
                <a:spcPct val="90000"/>
              </a:lnSpc>
              <a:spcBef>
                <a:spcPts val="7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100" dirty="0">
              <a:solidFill>
                <a:srgbClr val="993366"/>
              </a:solidFill>
            </a:endParaRPr>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dirty="0" smtClean="0"/>
              <a:t>Wednesday 11</a:t>
            </a:r>
            <a:r>
              <a:rPr lang="en-GB" sz="1800" baseline="30000" dirty="0" smtClean="0"/>
              <a:t>th</a:t>
            </a:r>
            <a:r>
              <a:rPr lang="en-GB" sz="1800" dirty="0" smtClean="0"/>
              <a:t> September 2013</a:t>
            </a:r>
            <a:endParaRPr lang="en-GB" sz="1800" dirty="0"/>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dirty="0"/>
          </a:p>
          <a:p>
            <a:pPr algn="ctr" defTabSz="449263">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800" dirty="0"/>
          </a:p>
        </p:txBody>
      </p:sp>
      <p:pic>
        <p:nvPicPr>
          <p:cNvPr id="2053" name="Picture 4"/>
          <p:cNvPicPr>
            <a:picLocks noChangeAspect="1" noChangeArrowheads="1"/>
          </p:cNvPicPr>
          <p:nvPr/>
        </p:nvPicPr>
        <p:blipFill>
          <a:blip r:embed="rId3" cstate="print"/>
          <a:srcRect/>
          <a:stretch>
            <a:fillRect/>
          </a:stretch>
        </p:blipFill>
        <p:spPr bwMode="auto">
          <a:xfrm>
            <a:off x="0" y="0"/>
            <a:ext cx="4643438" cy="68580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a:xfrm>
            <a:off x="467544" y="-171400"/>
            <a:ext cx="7931150" cy="1081088"/>
          </a:xfrm>
        </p:spPr>
        <p:txBody>
          <a:bodyPr/>
          <a:lstStyle/>
          <a:p>
            <a:pPr eaLnBrk="1" hangingPunct="1"/>
            <a:r>
              <a:rPr lang="en-GB" sz="2400" dirty="0" smtClean="0"/>
              <a:t>The changing landscape ahead</a:t>
            </a:r>
          </a:p>
        </p:txBody>
      </p:sp>
      <p:sp>
        <p:nvSpPr>
          <p:cNvPr id="3076" name="Rectangle 5"/>
          <p:cNvSpPr>
            <a:spLocks noGrp="1" noChangeArrowheads="1"/>
          </p:cNvSpPr>
          <p:nvPr>
            <p:ph idx="1"/>
          </p:nvPr>
        </p:nvSpPr>
        <p:spPr>
          <a:xfrm>
            <a:off x="467544" y="980728"/>
            <a:ext cx="7991475" cy="4310062"/>
          </a:xfrm>
        </p:spPr>
        <p:txBody>
          <a:bodyPr/>
          <a:lstStyle/>
          <a:p>
            <a:pPr marL="3048000" indent="-3048000" algn="l" eaLnBrk="1" hangingPunct="1"/>
            <a:endParaRPr lang="en-GB" b="1" dirty="0" smtClean="0"/>
          </a:p>
          <a:p>
            <a:pPr marL="3048000" indent="-3048000" algn="l" eaLnBrk="1" hangingPunct="1"/>
            <a:endParaRPr lang="en-GB" sz="1600" dirty="0" smtClean="0"/>
          </a:p>
          <a:p>
            <a:pPr marL="3048000" indent="-3048000" algn="l" eaLnBrk="1" hangingPunct="1"/>
            <a:endParaRPr lang="en-GB" sz="1600" dirty="0" smtClean="0"/>
          </a:p>
          <a:p>
            <a:pPr marL="3048000" indent="-3048000" algn="l" eaLnBrk="1" hangingPunct="1"/>
            <a:endParaRPr lang="en-GB" sz="1600" dirty="0" smtClean="0"/>
          </a:p>
          <a:p>
            <a:pPr marL="3048000" indent="-3048000" algn="l" eaLnBrk="1" hangingPunct="1"/>
            <a:endParaRPr lang="en-GB" sz="1600" dirty="0" smtClean="0"/>
          </a:p>
        </p:txBody>
      </p:sp>
      <p:sp>
        <p:nvSpPr>
          <p:cNvPr id="3074" name="Date Placeholder 3"/>
          <p:cNvSpPr>
            <a:spLocks noGrp="1"/>
          </p:cNvSpPr>
          <p:nvPr>
            <p:ph type="dt" sz="half" idx="10"/>
          </p:nvPr>
        </p:nvSpPr>
        <p:spPr>
          <a:noFill/>
        </p:spPr>
        <p:txBody>
          <a:bodyPr/>
          <a:lstStyle/>
          <a:p>
            <a:r>
              <a:rPr lang="en-GB"/>
              <a:t> </a:t>
            </a:r>
          </a:p>
          <a:p>
            <a:endParaRPr lang="en-GB"/>
          </a:p>
          <a:p>
            <a:fld id="{C10E334D-9A99-4F80-913F-5E3974EFE8A2}" type="slidenum">
              <a:rPr lang="en-GB"/>
              <a:pPr/>
              <a:t>10</a:t>
            </a:fld>
            <a:endParaRPr lang="en-GB"/>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467544" y="764704"/>
          <a:ext cx="8280920" cy="5979160"/>
        </p:xfrm>
        <a:graphic>
          <a:graphicData uri="http://schemas.openxmlformats.org/drawingml/2006/table">
            <a:tbl>
              <a:tblPr firstRow="1" bandRow="1">
                <a:tableStyleId>{5C22544A-7EE6-4342-B048-85BDC9FD1C3A}</a:tableStyleId>
              </a:tblPr>
              <a:tblGrid>
                <a:gridCol w="3600400"/>
                <a:gridCol w="4680520"/>
              </a:tblGrid>
              <a:tr h="370840">
                <a:tc>
                  <a:txBody>
                    <a:bodyPr/>
                    <a:lstStyle/>
                    <a:p>
                      <a:r>
                        <a:rPr lang="en-GB" sz="1400" dirty="0" smtClean="0"/>
                        <a:t>Key</a:t>
                      </a:r>
                      <a:r>
                        <a:rPr lang="en-GB" sz="1400" baseline="0" dirty="0" smtClean="0"/>
                        <a:t> documentation over the last 3 years</a:t>
                      </a:r>
                      <a:endParaRPr lang="en-GB" sz="1400" dirty="0"/>
                    </a:p>
                  </a:txBody>
                  <a:tcPr/>
                </a:tc>
                <a:tc>
                  <a:txBody>
                    <a:bodyPr/>
                    <a:lstStyle/>
                    <a:p>
                      <a:r>
                        <a:rPr lang="en-GB" sz="1400" dirty="0" smtClean="0"/>
                        <a:t>Key</a:t>
                      </a:r>
                      <a:r>
                        <a:rPr lang="en-GB" sz="1400" baseline="0" dirty="0" smtClean="0"/>
                        <a:t> messages</a:t>
                      </a:r>
                      <a:endParaRPr lang="en-GB" sz="1400" dirty="0"/>
                    </a:p>
                  </a:txBody>
                  <a:tcPr/>
                </a:tc>
              </a:tr>
              <a:tr h="370840">
                <a:tc>
                  <a:txBody>
                    <a:bodyPr/>
                    <a:lstStyle/>
                    <a:p>
                      <a:r>
                        <a:rPr lang="en-GB" sz="1400" b="1" dirty="0" smtClean="0"/>
                        <a:t>Christie Commission for the Futur</a:t>
                      </a:r>
                      <a:r>
                        <a:rPr lang="en-GB" sz="1400" b="1" baseline="0" dirty="0" smtClean="0"/>
                        <a:t>e Deliver of Public Services. </a:t>
                      </a:r>
                      <a:r>
                        <a:rPr lang="en-GB" sz="1400" b="0" baseline="0" dirty="0" smtClean="0"/>
                        <a:t>Chaired by Dr Campbell Christie CBE (June 2011)</a:t>
                      </a:r>
                    </a:p>
                    <a:p>
                      <a:endParaRPr lang="en-GB" sz="1400" b="1" baseline="0" dirty="0" smtClean="0"/>
                    </a:p>
                    <a:p>
                      <a:endParaRPr lang="en-GB" sz="1400" b="1" dirty="0"/>
                    </a:p>
                  </a:txBody>
                  <a:tcPr/>
                </a:tc>
                <a:tc>
                  <a:txBody>
                    <a:bodyPr/>
                    <a:lstStyle/>
                    <a:p>
                      <a:r>
                        <a:rPr lang="en-GB" sz="1400" dirty="0" smtClean="0"/>
                        <a:t>Scotland’s public services are in need of urgent and sustained reform to meet unprecedented</a:t>
                      </a:r>
                      <a:r>
                        <a:rPr lang="en-GB" sz="1400" baseline="0" dirty="0" smtClean="0"/>
                        <a:t> </a:t>
                      </a:r>
                      <a:r>
                        <a:rPr lang="en-GB" sz="1400" dirty="0" smtClean="0"/>
                        <a:t> challenges an</a:t>
                      </a:r>
                      <a:r>
                        <a:rPr lang="en-GB" sz="1400" baseline="0" dirty="0" smtClean="0"/>
                        <a:t>d promotes the need to embrace a radical, new, collaborative culture throughout our public services. The Commission believes that Scotland’s public service landscape is unduly cluttered and fragmented, complex and opaque, hampering the joint working between organisations which we consider to be essential. Achieving a radical shift towards preventative public spending is essential and it is this longer-term vision for public service delivery which this Commission had to address. </a:t>
                      </a:r>
                    </a:p>
                  </a:txBody>
                  <a:tcPr/>
                </a:tc>
              </a:tr>
              <a:tr h="370840">
                <a:tc>
                  <a:txBody>
                    <a:bodyPr/>
                    <a:lstStyle/>
                    <a:p>
                      <a:r>
                        <a:rPr lang="en-GB" sz="1400" b="1" dirty="0" smtClean="0"/>
                        <a:t>By</a:t>
                      </a:r>
                      <a:r>
                        <a:rPr lang="en-GB" sz="1400" b="1" baseline="0" dirty="0" smtClean="0"/>
                        <a:t> Diverse Means: Improving Scottish Education. The Commission on School Reform </a:t>
                      </a:r>
                      <a:r>
                        <a:rPr lang="en-GB" sz="1400" baseline="0" dirty="0" smtClean="0"/>
                        <a:t>chaired by </a:t>
                      </a:r>
                      <a:r>
                        <a:rPr lang="en-GB" sz="1400" baseline="0" dirty="0" err="1" smtClean="0"/>
                        <a:t>Keir</a:t>
                      </a:r>
                      <a:r>
                        <a:rPr lang="en-GB" sz="1400" baseline="0" dirty="0" smtClean="0"/>
                        <a:t> Bloomer (March 2013)</a:t>
                      </a:r>
                      <a:endParaRPr lang="en-GB" sz="1400" dirty="0"/>
                    </a:p>
                  </a:txBody>
                  <a:tcPr/>
                </a:tc>
                <a:tc>
                  <a:txBody>
                    <a:bodyPr/>
                    <a:lstStyle/>
                    <a:p>
                      <a:r>
                        <a:rPr lang="en-GB" sz="1400" dirty="0" smtClean="0"/>
                        <a:t>Although</a:t>
                      </a:r>
                      <a:r>
                        <a:rPr lang="en-GB" sz="1400" baseline="0" dirty="0" smtClean="0"/>
                        <a:t> Scotland is striving to achieve goals that are in line with contemporary needs, there is an urgent need to find mechanisms of change and improvement that will yield secure progress much more rapidly than in the recent past. Scotland’s aspirations should know no bounds. Everyone involved with schools should be aiming to make Scottish education the best in the world. Nothing short of this should be regarded good enough. The commission reports </a:t>
                      </a:r>
                      <a:r>
                        <a:rPr lang="en-GB" sz="1400" dirty="0" smtClean="0"/>
                        <a:t>37 recommendations. </a:t>
                      </a:r>
                      <a:endParaRPr lang="en-GB" sz="1400" dirty="0"/>
                    </a:p>
                  </a:txBody>
                  <a:tcPr/>
                </a:tc>
              </a:tr>
              <a:tr h="370840">
                <a:tc>
                  <a:txBody>
                    <a:bodyPr/>
                    <a:lstStyle/>
                    <a:p>
                      <a:r>
                        <a:rPr lang="en-GB" sz="1400" b="1" dirty="0" smtClean="0"/>
                        <a:t>The</a:t>
                      </a:r>
                      <a:r>
                        <a:rPr lang="en-GB" sz="1400" b="1" baseline="0" dirty="0" smtClean="0"/>
                        <a:t> Commission for Developing Scotland’s Young Workforce. </a:t>
                      </a:r>
                      <a:r>
                        <a:rPr lang="en-GB" sz="1400" b="1" dirty="0" smtClean="0"/>
                        <a:t> </a:t>
                      </a:r>
                      <a:r>
                        <a:rPr lang="en-GB" sz="1400" dirty="0" smtClean="0"/>
                        <a:t>Chaired by Sir Ian Wood (Interim report published on 5 Sept 2013</a:t>
                      </a:r>
                      <a:endParaRPr lang="en-GB" sz="1400" dirty="0"/>
                    </a:p>
                  </a:txBody>
                  <a:tcPr/>
                </a:tc>
                <a:tc>
                  <a:txBody>
                    <a:bodyPr/>
                    <a:lstStyle/>
                    <a:p>
                      <a:r>
                        <a:rPr lang="en-GB" sz="1400" dirty="0" smtClean="0"/>
                        <a:t>Tasked</a:t>
                      </a:r>
                      <a:r>
                        <a:rPr lang="en-GB" sz="1400" baseline="0" dirty="0" smtClean="0"/>
                        <a:t> with bringing forward a range of recommendations designed to improve young people’s transition into employment. Pathways in the Senior Phase are part of recommendation 1.</a:t>
                      </a:r>
                      <a:endParaRPr lang="en-GB" sz="14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a:xfrm>
            <a:off x="395536" y="332656"/>
            <a:ext cx="8496944" cy="1081088"/>
          </a:xfrm>
        </p:spPr>
        <p:txBody>
          <a:bodyPr/>
          <a:lstStyle/>
          <a:p>
            <a:pPr eaLnBrk="1" hangingPunct="1"/>
            <a:r>
              <a:rPr lang="en-GB" sz="2800" dirty="0" smtClean="0"/>
              <a:t>From Good to Great: Taking a closer look series</a:t>
            </a:r>
            <a:br>
              <a:rPr lang="en-GB" sz="2800" dirty="0" smtClean="0"/>
            </a:br>
            <a:r>
              <a:rPr lang="en-GB" sz="2800" dirty="0" smtClean="0"/>
              <a:t>Self-evaluation Toolkits (Level 5+)</a:t>
            </a:r>
          </a:p>
        </p:txBody>
      </p:sp>
      <p:sp>
        <p:nvSpPr>
          <p:cNvPr id="3076" name="Rectangle 5"/>
          <p:cNvSpPr>
            <a:spLocks noGrp="1" noChangeArrowheads="1"/>
          </p:cNvSpPr>
          <p:nvPr>
            <p:ph idx="1"/>
          </p:nvPr>
        </p:nvSpPr>
        <p:spPr>
          <a:xfrm>
            <a:off x="467544" y="1268760"/>
            <a:ext cx="7991475" cy="4310062"/>
          </a:xfrm>
        </p:spPr>
        <p:txBody>
          <a:bodyPr/>
          <a:lstStyle/>
          <a:p>
            <a:pPr marL="3048000" indent="-3048000" eaLnBrk="1" hangingPunct="1"/>
            <a:endParaRPr lang="en-GB" sz="1600" dirty="0" smtClean="0"/>
          </a:p>
          <a:p>
            <a:pPr marL="3048000" indent="-3048000" eaLnBrk="1" hangingPunct="1"/>
            <a:r>
              <a:rPr lang="en-GB" sz="1600" b="1" dirty="0" smtClean="0"/>
              <a:t>Moving from Good to Great: </a:t>
            </a:r>
            <a:r>
              <a:rPr lang="en-GB" sz="1600" b="1" i="1" dirty="0" smtClean="0"/>
              <a:t>Only the best in the world is good enough</a:t>
            </a:r>
            <a:r>
              <a:rPr lang="en-GB" sz="1600" b="1" dirty="0" smtClean="0"/>
              <a:t>.  </a:t>
            </a:r>
            <a:r>
              <a:rPr lang="en-GB" sz="1600" dirty="0" smtClean="0"/>
              <a:t>All</a:t>
            </a:r>
          </a:p>
          <a:p>
            <a:pPr marL="3048000" indent="-3048000" eaLnBrk="1" hangingPunct="1"/>
            <a:r>
              <a:rPr lang="en-GB" sz="1600" dirty="0" smtClean="0"/>
              <a:t>illustrations take a closer look at  level 5+ statements from the most recent Inspection</a:t>
            </a:r>
          </a:p>
          <a:p>
            <a:pPr marL="3048000" indent="-3048000" eaLnBrk="1" hangingPunct="1"/>
            <a:r>
              <a:rPr lang="en-GB" sz="1600" dirty="0" smtClean="0"/>
              <a:t>Reports from Schools who were rated Very Good or Excellent.</a:t>
            </a:r>
          </a:p>
          <a:p>
            <a:pPr marL="3048000" indent="-3048000" eaLnBrk="1" hangingPunct="1"/>
            <a:endParaRPr lang="en-GB" sz="1600" b="1" dirty="0" smtClean="0"/>
          </a:p>
          <a:p>
            <a:pPr marL="3048000" indent="-3048000" eaLnBrk="1" hangingPunct="1"/>
            <a:r>
              <a:rPr lang="en-GB" sz="1600" b="1" dirty="0" smtClean="0"/>
              <a:t>The Toolkit has 8 Main Sections: </a:t>
            </a:r>
          </a:p>
          <a:p>
            <a:pPr marL="3048000" indent="-3048000" eaLnBrk="1" hangingPunct="1"/>
            <a:r>
              <a:rPr lang="en-GB" sz="1600" dirty="0" smtClean="0"/>
              <a:t>Five Toolkits, one for each of the five core QIs: 1.1, 2.1, 5.1, 5.3, 5.9. Each toolkit has</a:t>
            </a:r>
          </a:p>
          <a:p>
            <a:pPr marL="3048000" indent="-3048000" eaLnBrk="1" hangingPunct="1"/>
            <a:r>
              <a:rPr lang="en-GB" sz="1600" dirty="0" smtClean="0"/>
              <a:t>a column for  key questions, sources of evidence, impact statement and next</a:t>
            </a:r>
          </a:p>
          <a:p>
            <a:pPr marL="3048000" indent="-3048000" eaLnBrk="1" hangingPunct="1"/>
            <a:r>
              <a:rPr lang="en-GB" sz="1600" dirty="0" smtClean="0"/>
              <a:t>steps for improvement. All are updated in line with the new inspection advice note</a:t>
            </a:r>
          </a:p>
          <a:p>
            <a:pPr marL="3048000" indent="-3048000" eaLnBrk="1" hangingPunct="1"/>
            <a:r>
              <a:rPr lang="en-GB" sz="1600" dirty="0" smtClean="0"/>
              <a:t>(2013-14). This is followed by a page of focus group questions and finally key</a:t>
            </a:r>
          </a:p>
          <a:p>
            <a:pPr marL="3048000" indent="-3048000" eaLnBrk="1" hangingPunct="1"/>
            <a:r>
              <a:rPr lang="en-GB" sz="1600" dirty="0" smtClean="0"/>
              <a:t>documents and resources relating to the core QI.</a:t>
            </a:r>
          </a:p>
          <a:p>
            <a:pPr marL="3048000" indent="-3048000" eaLnBrk="1" hangingPunct="1"/>
            <a:endParaRPr lang="en-GB" sz="1600" dirty="0" smtClean="0"/>
          </a:p>
          <a:p>
            <a:pPr marL="3048000" indent="-3048000" eaLnBrk="1" hangingPunct="1"/>
            <a:r>
              <a:rPr lang="en-GB" sz="1600" b="1" dirty="0" smtClean="0"/>
              <a:t>Appendix A:  </a:t>
            </a:r>
            <a:r>
              <a:rPr lang="en-GB" sz="1600" dirty="0" smtClean="0"/>
              <a:t>2.1, 5.1 and 5.3 Templates with completed return dates to QIOs marked</a:t>
            </a:r>
          </a:p>
          <a:p>
            <a:pPr marL="3048000" indent="-3048000" eaLnBrk="1" hangingPunct="1"/>
            <a:r>
              <a:rPr lang="en-GB" sz="1600" dirty="0" smtClean="0"/>
              <a:t>in Red: 2.1 (28 March), 5.1 (14 Feb)  and 5.3 (28 March).</a:t>
            </a:r>
          </a:p>
          <a:p>
            <a:pPr marL="3048000" indent="-3048000" eaLnBrk="1" hangingPunct="1"/>
            <a:r>
              <a:rPr lang="en-GB" sz="1600" b="1" dirty="0" smtClean="0"/>
              <a:t>Appendix B:</a:t>
            </a:r>
            <a:r>
              <a:rPr lang="en-GB" sz="1600" dirty="0" smtClean="0"/>
              <a:t> Generic key documents and resources</a:t>
            </a:r>
          </a:p>
          <a:p>
            <a:pPr marL="3048000" indent="-3048000" eaLnBrk="1" hangingPunct="1"/>
            <a:r>
              <a:rPr lang="en-GB" sz="1600" b="1" dirty="0" smtClean="0"/>
              <a:t>Appendix C: </a:t>
            </a:r>
            <a:r>
              <a:rPr lang="en-GB" sz="1600" dirty="0" err="1" smtClean="0"/>
              <a:t>CfE</a:t>
            </a:r>
            <a:r>
              <a:rPr lang="en-GB" sz="1600" dirty="0" smtClean="0"/>
              <a:t> Briefings Overview (1-14 including new briefing entitled Political </a:t>
            </a:r>
          </a:p>
          <a:p>
            <a:pPr marL="3048000" indent="-3048000" eaLnBrk="1" hangingPunct="1"/>
            <a:r>
              <a:rPr lang="en-GB" sz="1600" dirty="0" smtClean="0"/>
              <a:t>Literacy).</a:t>
            </a:r>
          </a:p>
        </p:txBody>
      </p:sp>
      <p:sp>
        <p:nvSpPr>
          <p:cNvPr id="3074" name="Date Placeholder 3"/>
          <p:cNvSpPr>
            <a:spLocks noGrp="1"/>
          </p:cNvSpPr>
          <p:nvPr>
            <p:ph type="dt" sz="half" idx="10"/>
          </p:nvPr>
        </p:nvSpPr>
        <p:spPr>
          <a:noFill/>
        </p:spPr>
        <p:txBody>
          <a:bodyPr/>
          <a:lstStyle/>
          <a:p>
            <a:r>
              <a:rPr lang="en-GB" dirty="0"/>
              <a:t> </a:t>
            </a:r>
          </a:p>
          <a:p>
            <a:endParaRPr lang="en-GB" dirty="0"/>
          </a:p>
          <a:p>
            <a:fld id="{C10E334D-9A99-4F80-913F-5E3974EFE8A2}" type="slidenum">
              <a:rPr lang="en-GB"/>
              <a:pPr/>
              <a:t>11</a:t>
            </a:fld>
            <a:endParaRPr lang="en-GB" dirty="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12</a:t>
            </a:fld>
            <a:endParaRPr lang="en-GB"/>
          </a:p>
        </p:txBody>
      </p:sp>
      <p:sp>
        <p:nvSpPr>
          <p:cNvPr id="3075" name="Rectangle 4"/>
          <p:cNvSpPr>
            <a:spLocks noGrp="1" noChangeArrowheads="1"/>
          </p:cNvSpPr>
          <p:nvPr>
            <p:ph type="ctrTitle"/>
          </p:nvPr>
        </p:nvSpPr>
        <p:spPr>
          <a:xfrm>
            <a:off x="395536" y="0"/>
            <a:ext cx="8352928" cy="792162"/>
          </a:xfrm>
        </p:spPr>
        <p:txBody>
          <a:bodyPr/>
          <a:lstStyle/>
          <a:p>
            <a:pPr eaLnBrk="1" hangingPunct="1"/>
            <a:r>
              <a:rPr lang="en-GB" sz="2000" dirty="0" smtClean="0"/>
              <a:t>From Good to Great: Taking a Closer Look Self-evaluation Toolkits</a:t>
            </a:r>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395534" y="908720"/>
          <a:ext cx="8496948" cy="5932092"/>
        </p:xfrm>
        <a:graphic>
          <a:graphicData uri="http://schemas.openxmlformats.org/drawingml/2006/table">
            <a:tbl>
              <a:tblPr/>
              <a:tblGrid>
                <a:gridCol w="2227668"/>
                <a:gridCol w="1927136"/>
                <a:gridCol w="2005241"/>
                <a:gridCol w="322605"/>
                <a:gridCol w="322605"/>
                <a:gridCol w="322605"/>
                <a:gridCol w="322605"/>
                <a:gridCol w="401275"/>
                <a:gridCol w="645208"/>
              </a:tblGrid>
              <a:tr h="360040">
                <a:tc gridSpan="9">
                  <a:txBody>
                    <a:bodyPr/>
                    <a:lstStyle/>
                    <a:p>
                      <a:pPr>
                        <a:lnSpc>
                          <a:spcPct val="115000"/>
                        </a:lnSpc>
                        <a:spcAft>
                          <a:spcPts val="0"/>
                        </a:spcAft>
                      </a:pPr>
                      <a:r>
                        <a:rPr lang="en-GB" sz="1100" b="1" dirty="0">
                          <a:solidFill>
                            <a:srgbClr val="FFFFFF"/>
                          </a:solidFill>
                          <a:latin typeface="Calibri"/>
                          <a:ea typeface="Calibri"/>
                          <a:cs typeface="Calibri"/>
                        </a:rPr>
                        <a:t>1.1 Improvements in performance: Taking a closer look   </a:t>
                      </a:r>
                      <a:endParaRPr lang="en-GB" sz="1100" dirty="0">
                        <a:latin typeface="Calibri"/>
                        <a:ea typeface="Calibri"/>
                        <a:cs typeface="Times New Roman"/>
                      </a:endParaRPr>
                    </a:p>
                  </a:txBody>
                  <a:tcPr marL="36515" marR="365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94525">
                <a:tc gridSpan="9">
                  <a:txBody>
                    <a:bodyPr/>
                    <a:lstStyle/>
                    <a:p>
                      <a:r>
                        <a:rPr lang="en-GB" sz="1100" b="1" dirty="0">
                          <a:latin typeface="Calibri"/>
                          <a:ea typeface="Times New Roman"/>
                          <a:cs typeface="Times New Roman"/>
                        </a:rPr>
                        <a:t>Theme 1: Standards of attainment over time/children’s progress</a:t>
                      </a:r>
                      <a:r>
                        <a:rPr lang="en-GB" sz="1100" dirty="0">
                          <a:latin typeface="Calibri"/>
                          <a:ea typeface="Times New Roman"/>
                          <a:cs typeface="Times New Roman"/>
                        </a:rPr>
                        <a:t>:  </a:t>
                      </a:r>
                    </a:p>
                    <a:p>
                      <a:r>
                        <a:rPr lang="en-GB" sz="1100" dirty="0">
                          <a:latin typeface="Calibri"/>
                          <a:ea typeface="Times New Roman"/>
                          <a:cs typeface="Times New Roman"/>
                        </a:rPr>
                        <a:t>In looking at this theme, the context of the establishment is taken into account. The quality of learning and teaching and meeting learning needs also has to be taken into account when evaluating attainment data. If there is, for example, significant headroom for improvement in teachers’ expectations of learners, the quality of teaching and meeting learning needs, then it can be expected that there would also be significant headroom for improvement in attainment/progress.</a:t>
                      </a:r>
                    </a:p>
                  </a:txBody>
                  <a:tcPr marL="36515" marR="365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17859">
                <a:tc>
                  <a:txBody>
                    <a:bodyPr/>
                    <a:lstStyle/>
                    <a:p>
                      <a:pPr>
                        <a:spcAft>
                          <a:spcPts val="0"/>
                        </a:spcAft>
                      </a:pPr>
                      <a:endParaRPr lang="en-GB" sz="1200">
                        <a:latin typeface="Calibri"/>
                        <a:ea typeface="Times New Roman"/>
                        <a:cs typeface="Times New Roman"/>
                      </a:endParaRPr>
                    </a:p>
                    <a:p>
                      <a:pPr>
                        <a:spcAft>
                          <a:spcPts val="0"/>
                        </a:spcAft>
                      </a:pPr>
                      <a:r>
                        <a:rPr lang="en-GB" sz="1200" b="1">
                          <a:latin typeface="Calibri"/>
                          <a:ea typeface="Times New Roman"/>
                          <a:cs typeface="Times New Roman"/>
                        </a:rPr>
                        <a:t>Key Questions</a:t>
                      </a:r>
                      <a:endParaRPr lang="en-GB" sz="12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a:latin typeface="Calibri"/>
                        <a:ea typeface="Times New Roman"/>
                        <a:cs typeface="Times New Roman"/>
                      </a:endParaRPr>
                    </a:p>
                    <a:p>
                      <a:pPr>
                        <a:spcAft>
                          <a:spcPts val="0"/>
                        </a:spcAft>
                      </a:pPr>
                      <a:r>
                        <a:rPr lang="en-GB" sz="1200" b="1">
                          <a:latin typeface="Calibri"/>
                          <a:ea typeface="Times New Roman"/>
                          <a:cs typeface="Times New Roman"/>
                        </a:rPr>
                        <a:t>Sources of Evidence - as appropriate</a:t>
                      </a:r>
                      <a:endParaRPr lang="en-GB" sz="12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200">
                        <a:latin typeface="Calibri"/>
                        <a:ea typeface="Times New Roman"/>
                        <a:cs typeface="Times New Roman"/>
                      </a:endParaRPr>
                    </a:p>
                    <a:p>
                      <a:pPr>
                        <a:lnSpc>
                          <a:spcPct val="115000"/>
                        </a:lnSpc>
                        <a:spcAft>
                          <a:spcPts val="0"/>
                        </a:spcAft>
                      </a:pPr>
                      <a:r>
                        <a:rPr lang="en-GB" sz="1200" b="1">
                          <a:latin typeface="Calibri"/>
                          <a:ea typeface="Calibri"/>
                          <a:cs typeface="Calibri"/>
                        </a:rPr>
                        <a:t>Impact Statement </a:t>
                      </a:r>
                      <a:endParaRPr lang="en-GB" sz="1200">
                        <a:latin typeface="Calibri"/>
                        <a:ea typeface="Calibri"/>
                        <a:cs typeface="Times New Roman"/>
                      </a:endParaRPr>
                    </a:p>
                    <a:p>
                      <a:pPr>
                        <a:lnSpc>
                          <a:spcPct val="115000"/>
                        </a:lnSpc>
                        <a:spcAft>
                          <a:spcPts val="0"/>
                        </a:spcAft>
                      </a:pPr>
                      <a:r>
                        <a:rPr lang="en-GB" sz="1200" i="1">
                          <a:solidFill>
                            <a:srgbClr val="008000"/>
                          </a:solidFill>
                          <a:latin typeface="Calibri"/>
                          <a:ea typeface="Calibri"/>
                          <a:cs typeface="Calibri"/>
                        </a:rPr>
                        <a:t>How good are we now?</a:t>
                      </a:r>
                      <a:endParaRPr lang="en-GB" sz="1200">
                        <a:latin typeface="Calibri"/>
                        <a:ea typeface="Calibri"/>
                        <a:cs typeface="Times New Roman"/>
                      </a:endParaRPr>
                    </a:p>
                    <a:p>
                      <a:pPr>
                        <a:spcAft>
                          <a:spcPts val="0"/>
                        </a:spcAft>
                      </a:pPr>
                      <a:r>
                        <a:rPr lang="en-GB" sz="1200">
                          <a:solidFill>
                            <a:srgbClr val="000000"/>
                          </a:solidFill>
                          <a:latin typeface="Calibri"/>
                          <a:ea typeface="Times New Roman"/>
                          <a:cs typeface="Times New Roman"/>
                        </a:rPr>
                        <a:t>What evidence do we have of our strengths and areas for development?</a:t>
                      </a:r>
                      <a:endParaRPr lang="en-GB" sz="12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spcAft>
                          <a:spcPts val="0"/>
                        </a:spcAft>
                      </a:pPr>
                      <a:endParaRPr lang="en-GB" sz="1100" dirty="0">
                        <a:latin typeface="Calibri"/>
                        <a:ea typeface="Times New Roman"/>
                        <a:cs typeface="Times New Roman"/>
                      </a:endParaRPr>
                    </a:p>
                    <a:p>
                      <a:pPr>
                        <a:spcAft>
                          <a:spcPts val="0"/>
                        </a:spcAft>
                      </a:pPr>
                      <a:r>
                        <a:rPr lang="en-GB" sz="1100" b="1" dirty="0">
                          <a:latin typeface="Calibri"/>
                          <a:ea typeface="Times New Roman"/>
                          <a:cs typeface="Times New Roman"/>
                        </a:rPr>
                        <a:t>Next Steps for Improvement</a:t>
                      </a:r>
                      <a:endParaRPr lang="en-GB" sz="1100" dirty="0">
                        <a:latin typeface="Calibri"/>
                        <a:ea typeface="Times New Roman"/>
                        <a:cs typeface="Times New Roman"/>
                      </a:endParaRPr>
                    </a:p>
                    <a:p>
                      <a:pPr>
                        <a:lnSpc>
                          <a:spcPct val="115000"/>
                        </a:lnSpc>
                        <a:spcAft>
                          <a:spcPts val="0"/>
                        </a:spcAft>
                      </a:pPr>
                      <a:r>
                        <a:rPr lang="en-GB" sz="1100" i="1" dirty="0">
                          <a:solidFill>
                            <a:srgbClr val="008000"/>
                          </a:solidFill>
                          <a:latin typeface="Calibri"/>
                          <a:ea typeface="Calibri"/>
                          <a:cs typeface="Calibri"/>
                        </a:rPr>
                        <a:t>How good can we be?</a:t>
                      </a:r>
                      <a:endParaRPr lang="en-GB" sz="1100" dirty="0">
                        <a:latin typeface="Calibri"/>
                        <a:ea typeface="Calibri"/>
                        <a:cs typeface="Times New Roman"/>
                      </a:endParaRPr>
                    </a:p>
                    <a:p>
                      <a:pPr>
                        <a:spcAft>
                          <a:spcPts val="0"/>
                        </a:spcAft>
                      </a:pPr>
                      <a:r>
                        <a:rPr lang="en-GB" sz="1100" dirty="0">
                          <a:solidFill>
                            <a:srgbClr val="000000"/>
                          </a:solidFill>
                          <a:latin typeface="Calibri"/>
                          <a:ea typeface="Times New Roman"/>
                          <a:cs typeface="Times New Roman"/>
                        </a:rPr>
                        <a:t>What action will we take to improve current practice?</a:t>
                      </a:r>
                      <a:endParaRPr lang="en-GB" sz="1100" dirty="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66240">
                <a:tc>
                  <a:txBody>
                    <a:bodyPr/>
                    <a:lstStyle/>
                    <a:p>
                      <a:pPr>
                        <a:lnSpc>
                          <a:spcPct val="115000"/>
                        </a:lnSpc>
                        <a:spcAft>
                          <a:spcPts val="1000"/>
                        </a:spcAft>
                      </a:pPr>
                      <a:r>
                        <a:rPr lang="en-GB" sz="1200" dirty="0" smtClean="0">
                          <a:latin typeface="Calibri"/>
                          <a:ea typeface="Calibri"/>
                          <a:cs typeface="Calibri"/>
                        </a:rPr>
                        <a:t>Are </a:t>
                      </a:r>
                      <a:r>
                        <a:rPr lang="en-GB" sz="1200" dirty="0">
                          <a:latin typeface="Calibri"/>
                          <a:ea typeface="Calibri"/>
                          <a:cs typeface="Calibri"/>
                        </a:rPr>
                        <a:t>all learners making good progress through the Curriculum for Excellence levels in all curriculum areas and being guided into appropriate courses to maximise their attainment potential in the senior phase?</a:t>
                      </a:r>
                      <a:endParaRPr lang="en-GB" sz="1200" dirty="0">
                        <a:latin typeface="Calibri"/>
                        <a:ea typeface="Calibri"/>
                        <a:cs typeface="Times New Roman"/>
                      </a:endParaRPr>
                    </a:p>
                    <a:p>
                      <a:pPr>
                        <a:lnSpc>
                          <a:spcPct val="115000"/>
                        </a:lnSpc>
                        <a:spcAft>
                          <a:spcPts val="1000"/>
                        </a:spcAft>
                      </a:pPr>
                      <a:r>
                        <a:rPr lang="en-GB" sz="1200" dirty="0">
                          <a:latin typeface="Calibri"/>
                          <a:ea typeface="Calibri"/>
                          <a:cs typeface="Calibri"/>
                        </a:rPr>
                        <a:t>Are findings from previous years attainment data analysis used to inform planning for courses, L+T in classes and departmental support practices? </a:t>
                      </a:r>
                      <a:endParaRPr lang="en-GB" sz="1200" dirty="0">
                        <a:latin typeface="Calibri"/>
                        <a:ea typeface="Calibri"/>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Arial" pitchFamily="34" charset="0"/>
                        <a:buChar char="•"/>
                      </a:pPr>
                      <a:r>
                        <a:rPr lang="en-GB" sz="1200" dirty="0" smtClean="0">
                          <a:latin typeface="Calibri"/>
                          <a:ea typeface="Calibri"/>
                          <a:cs typeface="Calibri"/>
                        </a:rPr>
                        <a:t>Learners</a:t>
                      </a:r>
                      <a:r>
                        <a:rPr lang="en-GB" sz="1200" dirty="0">
                          <a:latin typeface="Calibri"/>
                          <a:ea typeface="Calibri"/>
                          <a:cs typeface="Calibri"/>
                        </a:rPr>
                        <a:t>’ progress records – SEEMIS T+M or alternative</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Prelim data</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Attainment meeting records (both SLT/CL and faculty)</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Attainment data </a:t>
                      </a:r>
                      <a:r>
                        <a:rPr lang="en-GB" sz="1200" dirty="0" err="1">
                          <a:latin typeface="Calibri"/>
                          <a:ea typeface="Calibri"/>
                          <a:cs typeface="Calibri"/>
                        </a:rPr>
                        <a:t>eg</a:t>
                      </a:r>
                      <a:r>
                        <a:rPr lang="en-GB" sz="1200" dirty="0">
                          <a:latin typeface="Calibri"/>
                          <a:ea typeface="Calibri"/>
                          <a:cs typeface="Calibri"/>
                        </a:rPr>
                        <a:t> school data on levels; EA data; SQA data </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Comparative data with other schools with similar characteristics </a:t>
                      </a:r>
                      <a:endParaRPr lang="en-GB" sz="1200" dirty="0">
                        <a:latin typeface="Calibri"/>
                        <a:ea typeface="Calibri"/>
                        <a:cs typeface="Times New Roman"/>
                      </a:endParaRPr>
                    </a:p>
                    <a:p>
                      <a:pPr marL="342900" lvl="0" indent="-342900">
                        <a:lnSpc>
                          <a:spcPct val="115000"/>
                        </a:lnSpc>
                        <a:spcAft>
                          <a:spcPts val="1000"/>
                        </a:spcAft>
                        <a:buFont typeface="Symbol"/>
                        <a:buChar char=""/>
                      </a:pPr>
                      <a:r>
                        <a:rPr lang="en-GB" sz="1200" dirty="0">
                          <a:latin typeface="Calibri"/>
                          <a:ea typeface="Calibri"/>
                          <a:cs typeface="Calibri"/>
                        </a:rPr>
                        <a:t>Achievement of targets and learning </a:t>
                      </a:r>
                      <a:r>
                        <a:rPr lang="en-GB" sz="1200" dirty="0" smtClean="0">
                          <a:latin typeface="Calibri"/>
                          <a:ea typeface="Calibri"/>
                          <a:cs typeface="Calibri"/>
                        </a:rPr>
                        <a:t>goals.</a:t>
                      </a:r>
                      <a:endParaRPr lang="en-GB" sz="1200" dirty="0" smtClean="0">
                        <a:latin typeface="Calibri"/>
                        <a:ea typeface="Calibri"/>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smtClean="0">
                          <a:latin typeface="Calibri"/>
                          <a:ea typeface="Calibri"/>
                          <a:cs typeface="Calibri"/>
                        </a:rPr>
                        <a:t>Young </a:t>
                      </a:r>
                      <a:r>
                        <a:rPr lang="en-GB" sz="1200" dirty="0">
                          <a:latin typeface="Calibri"/>
                          <a:ea typeface="Calibri"/>
                          <a:cs typeface="Calibri"/>
                        </a:rPr>
                        <a:t>people performed consistently more strongly than young people with similar prior attainment nationally</a:t>
                      </a:r>
                      <a:endParaRPr lang="en-GB" sz="1200" dirty="0">
                        <a:latin typeface="Calibri"/>
                        <a:ea typeface="Calibri"/>
                        <a:cs typeface="Times New Roman"/>
                      </a:endParaRPr>
                    </a:p>
                    <a:p>
                      <a:endParaRPr lang="en-GB" sz="1200" dirty="0" smtClean="0">
                        <a:latin typeface="Calibri"/>
                        <a:ea typeface="Calibri"/>
                        <a:cs typeface="Times New Roman"/>
                      </a:endParaRPr>
                    </a:p>
                    <a:p>
                      <a:r>
                        <a:rPr lang="en-GB" sz="1200" dirty="0" smtClean="0">
                          <a:latin typeface="Calibri"/>
                          <a:ea typeface="Calibri"/>
                          <a:cs typeface="Times New Roman"/>
                        </a:rPr>
                        <a:t>By </a:t>
                      </a:r>
                      <a:r>
                        <a:rPr lang="en-GB" sz="1200" dirty="0">
                          <a:latin typeface="Calibri"/>
                          <a:ea typeface="Calibri"/>
                          <a:cs typeface="Times New Roman"/>
                        </a:rPr>
                        <a:t>the end of S2 almost all young people are achieving appropriate national levels of attainment in literacy and numeracy</a:t>
                      </a:r>
                      <a:r>
                        <a:rPr lang="en-GB" sz="1200" dirty="0" smtClean="0">
                          <a:latin typeface="Calibri"/>
                          <a:ea typeface="Calibri"/>
                          <a:cs typeface="Times New Roman"/>
                        </a:rPr>
                        <a:t>.</a:t>
                      </a:r>
                    </a:p>
                    <a:p>
                      <a:endParaRPr lang="en-GB" sz="1200" dirty="0">
                        <a:latin typeface="Calibri"/>
                        <a:ea typeface="Times New Roman"/>
                        <a:cs typeface="Times New Roman"/>
                      </a:endParaRPr>
                    </a:p>
                    <a:p>
                      <a:pPr>
                        <a:spcAft>
                          <a:spcPts val="0"/>
                        </a:spcAft>
                      </a:pPr>
                      <a:r>
                        <a:rPr lang="en-GB" sz="1200" dirty="0">
                          <a:solidFill>
                            <a:srgbClr val="000000"/>
                          </a:solidFill>
                          <a:latin typeface="Calibri"/>
                          <a:ea typeface="Calibri"/>
                          <a:cs typeface="Times New Roman"/>
                        </a:rPr>
                        <a:t>By the end of S4, the school attainment is well above the national average for 5+ at level 3 and level 4 and English and mathematics at level </a:t>
                      </a:r>
                      <a:endParaRPr lang="en-GB" sz="1200" dirty="0" smtClean="0">
                        <a:solidFill>
                          <a:srgbClr val="000000"/>
                        </a:solidFill>
                        <a:latin typeface="Calibri"/>
                        <a:ea typeface="Calibri"/>
                        <a:cs typeface="Times New Roman"/>
                      </a:endParaRPr>
                    </a:p>
                    <a:p>
                      <a:pPr>
                        <a:spcAft>
                          <a:spcPts val="0"/>
                        </a:spcAft>
                      </a:pPr>
                      <a:r>
                        <a:rPr lang="en-GB" sz="1200" dirty="0" smtClean="0">
                          <a:solidFill>
                            <a:srgbClr val="000000"/>
                          </a:solidFill>
                          <a:latin typeface="Calibri"/>
                          <a:ea typeface="Calibri"/>
                          <a:cs typeface="Times New Roman"/>
                        </a:rPr>
                        <a:t>3.</a:t>
                      </a:r>
                      <a:endParaRPr lang="en-GB" sz="1200" dirty="0">
                        <a:solidFill>
                          <a:srgbClr val="000000"/>
                        </a:solidFill>
                        <a:latin typeface="Arial"/>
                        <a:ea typeface="Calibri"/>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endParaRPr lang="en-GB" sz="400" dirty="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38549">
                <a:tc gridSpan="3">
                  <a:txBody>
                    <a:bodyPr/>
                    <a:lstStyle/>
                    <a:p>
                      <a:pPr>
                        <a:lnSpc>
                          <a:spcPct val="115000"/>
                        </a:lnSpc>
                        <a:spcAft>
                          <a:spcPts val="0"/>
                        </a:spcAft>
                      </a:pPr>
                      <a:endParaRPr lang="en-GB" sz="600" dirty="0">
                        <a:latin typeface="Calibri"/>
                        <a:ea typeface="Calibri"/>
                        <a:cs typeface="Times New Roman"/>
                      </a:endParaRPr>
                    </a:p>
                    <a:p>
                      <a:pPr>
                        <a:lnSpc>
                          <a:spcPct val="115000"/>
                        </a:lnSpc>
                        <a:spcAft>
                          <a:spcPts val="0"/>
                        </a:spcAft>
                      </a:pPr>
                      <a:r>
                        <a:rPr lang="en-GB" sz="1200" b="1" dirty="0">
                          <a:solidFill>
                            <a:srgbClr val="FFFFFF"/>
                          </a:solidFill>
                          <a:latin typeface="Calibri"/>
                          <a:ea typeface="Calibri"/>
                          <a:cs typeface="Calibri"/>
                        </a:rPr>
                        <a:t>Evaluation of 1.1: Theme 1</a:t>
                      </a:r>
                      <a:endParaRPr lang="en-GB" sz="1200" dirty="0">
                        <a:latin typeface="Calibri"/>
                        <a:ea typeface="Calibri"/>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a:txBody>
                    <a:bodyPr/>
                    <a:lstStyle/>
                    <a:p>
                      <a:pPr>
                        <a:spcAft>
                          <a:spcPts val="0"/>
                        </a:spcAft>
                      </a:pPr>
                      <a:endParaRPr lang="en-GB" sz="600">
                        <a:latin typeface="Calibri"/>
                        <a:ea typeface="Times New Roman"/>
                        <a:cs typeface="Times New Roman"/>
                      </a:endParaRPr>
                    </a:p>
                    <a:p>
                      <a:pPr>
                        <a:spcAft>
                          <a:spcPts val="0"/>
                        </a:spcAft>
                      </a:pPr>
                      <a:r>
                        <a:rPr lang="en-GB" sz="600" b="1">
                          <a:solidFill>
                            <a:srgbClr val="000000"/>
                          </a:solidFill>
                          <a:latin typeface="Calibri"/>
                          <a:ea typeface="Times New Roman"/>
                          <a:cs typeface="Times New Roman"/>
                        </a:rPr>
                        <a:t> 1</a:t>
                      </a:r>
                      <a:endParaRPr lang="en-GB" sz="6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600" b="1">
                          <a:solidFill>
                            <a:srgbClr val="000000"/>
                          </a:solidFill>
                          <a:latin typeface="Calibri"/>
                          <a:ea typeface="Times New Roman"/>
                          <a:cs typeface="Times New Roman"/>
                        </a:rPr>
                        <a:t> </a:t>
                      </a:r>
                      <a:endParaRPr lang="en-GB" sz="600">
                        <a:latin typeface="Calibri"/>
                        <a:ea typeface="Times New Roman"/>
                        <a:cs typeface="Times New Roman"/>
                      </a:endParaRPr>
                    </a:p>
                    <a:p>
                      <a:pPr>
                        <a:spcAft>
                          <a:spcPts val="0"/>
                        </a:spcAft>
                      </a:pPr>
                      <a:r>
                        <a:rPr lang="en-GB" sz="600" b="1">
                          <a:solidFill>
                            <a:srgbClr val="000000"/>
                          </a:solidFill>
                          <a:latin typeface="Calibri"/>
                          <a:ea typeface="Times New Roman"/>
                          <a:cs typeface="Times New Roman"/>
                        </a:rPr>
                        <a:t>2</a:t>
                      </a:r>
                      <a:endParaRPr lang="en-GB" sz="6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en-GB" sz="600">
                        <a:latin typeface="Calibri"/>
                        <a:ea typeface="Times New Roman"/>
                        <a:cs typeface="Times New Roman"/>
                      </a:endParaRPr>
                    </a:p>
                    <a:p>
                      <a:pPr>
                        <a:spcAft>
                          <a:spcPts val="0"/>
                        </a:spcAft>
                      </a:pPr>
                      <a:r>
                        <a:rPr lang="en-GB" sz="600" b="1">
                          <a:solidFill>
                            <a:srgbClr val="000000"/>
                          </a:solidFill>
                          <a:latin typeface="Calibri"/>
                          <a:ea typeface="Times New Roman"/>
                          <a:cs typeface="Times New Roman"/>
                        </a:rPr>
                        <a:t> 3</a:t>
                      </a:r>
                      <a:endParaRPr lang="en-GB" sz="6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en-GB" sz="600">
                        <a:latin typeface="Calibri"/>
                        <a:ea typeface="Times New Roman"/>
                        <a:cs typeface="Times New Roman"/>
                      </a:endParaRPr>
                    </a:p>
                    <a:p>
                      <a:pPr>
                        <a:spcAft>
                          <a:spcPts val="0"/>
                        </a:spcAft>
                      </a:pPr>
                      <a:r>
                        <a:rPr lang="en-GB" sz="600" b="1">
                          <a:solidFill>
                            <a:srgbClr val="000000"/>
                          </a:solidFill>
                          <a:latin typeface="Calibri"/>
                          <a:ea typeface="Times New Roman"/>
                          <a:cs typeface="Times New Roman"/>
                        </a:rPr>
                        <a:t> 4</a:t>
                      </a:r>
                      <a:endParaRPr lang="en-GB" sz="6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600" b="1">
                          <a:solidFill>
                            <a:srgbClr val="000000"/>
                          </a:solidFill>
                          <a:latin typeface="Calibri"/>
                          <a:ea typeface="Times New Roman"/>
                          <a:cs typeface="Times New Roman"/>
                        </a:rPr>
                        <a:t>  </a:t>
                      </a:r>
                      <a:endParaRPr lang="en-GB" sz="600">
                        <a:latin typeface="Calibri"/>
                        <a:ea typeface="Times New Roman"/>
                        <a:cs typeface="Times New Roman"/>
                      </a:endParaRPr>
                    </a:p>
                    <a:p>
                      <a:pPr>
                        <a:spcAft>
                          <a:spcPts val="0"/>
                        </a:spcAft>
                      </a:pPr>
                      <a:r>
                        <a:rPr lang="en-GB" sz="600" b="1">
                          <a:solidFill>
                            <a:srgbClr val="000000"/>
                          </a:solidFill>
                          <a:latin typeface="Calibri"/>
                          <a:ea typeface="Times New Roman"/>
                          <a:cs typeface="Times New Roman"/>
                        </a:rPr>
                        <a:t>   5</a:t>
                      </a:r>
                      <a:endParaRPr lang="en-GB" sz="60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600" b="1" dirty="0">
                          <a:solidFill>
                            <a:srgbClr val="000000"/>
                          </a:solidFill>
                          <a:latin typeface="Calibri"/>
                          <a:ea typeface="Times New Roman"/>
                          <a:cs typeface="Times New Roman"/>
                        </a:rPr>
                        <a:t>  </a:t>
                      </a:r>
                      <a:endParaRPr lang="en-GB" sz="600" dirty="0">
                        <a:latin typeface="Calibri"/>
                        <a:ea typeface="Times New Roman"/>
                        <a:cs typeface="Times New Roman"/>
                      </a:endParaRPr>
                    </a:p>
                    <a:p>
                      <a:pPr>
                        <a:spcAft>
                          <a:spcPts val="0"/>
                        </a:spcAft>
                      </a:pPr>
                      <a:r>
                        <a:rPr lang="en-GB" sz="600" b="1" dirty="0">
                          <a:solidFill>
                            <a:srgbClr val="000000"/>
                          </a:solidFill>
                          <a:latin typeface="Calibri"/>
                          <a:ea typeface="Times New Roman"/>
                          <a:cs typeface="Times New Roman"/>
                        </a:rPr>
                        <a:t>   6</a:t>
                      </a:r>
                      <a:endParaRPr lang="en-GB" sz="600" dirty="0">
                        <a:latin typeface="Calibri"/>
                        <a:ea typeface="Times New Roman"/>
                        <a:cs typeface="Times New Roman"/>
                      </a:endParaRPr>
                    </a:p>
                  </a:txBody>
                  <a:tcPr marL="36515" marR="365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13</a:t>
            </a:fld>
            <a:endParaRPr lang="en-GB"/>
          </a:p>
        </p:txBody>
      </p:sp>
      <p:sp>
        <p:nvSpPr>
          <p:cNvPr id="3075" name="Rectangle 4"/>
          <p:cNvSpPr>
            <a:spLocks noGrp="1" noChangeArrowheads="1"/>
          </p:cNvSpPr>
          <p:nvPr>
            <p:ph type="ctrTitle"/>
          </p:nvPr>
        </p:nvSpPr>
        <p:spPr>
          <a:xfrm>
            <a:off x="395536" y="0"/>
            <a:ext cx="8280920" cy="792162"/>
          </a:xfrm>
        </p:spPr>
        <p:txBody>
          <a:bodyPr/>
          <a:lstStyle/>
          <a:p>
            <a:pPr eaLnBrk="1" hangingPunct="1"/>
            <a:r>
              <a:rPr lang="en-GB" sz="2000" dirty="0" smtClean="0"/>
              <a:t>Self-evaluation Toolkits: 5.1 – Increased Expectations (2013-14)</a:t>
            </a:r>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251518" y="836713"/>
          <a:ext cx="8496945" cy="5858855"/>
        </p:xfrm>
        <a:graphic>
          <a:graphicData uri="http://schemas.openxmlformats.org/drawingml/2006/table">
            <a:tbl>
              <a:tblPr/>
              <a:tblGrid>
                <a:gridCol w="2127229"/>
                <a:gridCol w="1562907"/>
                <a:gridCol w="2685566"/>
                <a:gridCol w="2121243"/>
              </a:tblGrid>
              <a:tr h="191128">
                <a:tc gridSpan="4">
                  <a:txBody>
                    <a:bodyPr/>
                    <a:lstStyle/>
                    <a:p>
                      <a:pPr>
                        <a:lnSpc>
                          <a:spcPct val="115000"/>
                        </a:lnSpc>
                        <a:spcAft>
                          <a:spcPts val="1000"/>
                        </a:spcAft>
                      </a:pPr>
                      <a:r>
                        <a:rPr lang="en-GB" sz="1200" b="1" dirty="0">
                          <a:solidFill>
                            <a:srgbClr val="FFFFFF"/>
                          </a:solidFill>
                          <a:latin typeface="Calibri"/>
                          <a:ea typeface="Calibri"/>
                          <a:cs typeface="Calibri"/>
                        </a:rPr>
                        <a:t>5.1 The Curriculum:     Taking a closer look at the Inspection Advice Note 2013/2014</a:t>
                      </a:r>
                      <a:endParaRPr lang="en-GB" sz="1200" dirty="0">
                        <a:latin typeface="Calibri"/>
                        <a:ea typeface="Calibri"/>
                        <a:cs typeface="Times New Roman"/>
                      </a:endParaRPr>
                    </a:p>
                  </a:txBody>
                  <a:tcPr marL="26617" marR="2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1857464">
                <a:tc>
                  <a:txBody>
                    <a:bodyPr/>
                    <a:lstStyle/>
                    <a:p>
                      <a:pPr>
                        <a:lnSpc>
                          <a:spcPct val="150000"/>
                        </a:lnSpc>
                        <a:spcAft>
                          <a:spcPts val="1000"/>
                        </a:spcAft>
                      </a:pPr>
                      <a:r>
                        <a:rPr lang="en-GB" sz="1200" b="1">
                          <a:latin typeface="Calibri"/>
                          <a:ea typeface="Calibri"/>
                          <a:cs typeface="Calibri"/>
                        </a:rPr>
                        <a:t>Theme 1: The Rationale and Design of the Curriculum</a:t>
                      </a:r>
                      <a:endParaRPr lang="en-GB" sz="1200">
                        <a:latin typeface="Calibri"/>
                        <a:ea typeface="Calibri"/>
                        <a:cs typeface="Times New Roman"/>
                      </a:endParaRPr>
                    </a:p>
                    <a:p>
                      <a:pPr>
                        <a:lnSpc>
                          <a:spcPct val="115000"/>
                        </a:lnSpc>
                        <a:spcAft>
                          <a:spcPts val="1000"/>
                        </a:spcAft>
                      </a:pPr>
                      <a:r>
                        <a:rPr lang="en-GB" sz="1200" b="1">
                          <a:latin typeface="Calibri"/>
                          <a:ea typeface="Calibri"/>
                          <a:cs typeface="Calibri"/>
                        </a:rPr>
                        <a:t>Key questions</a:t>
                      </a:r>
                      <a:endParaRPr lang="en-GB" sz="1200">
                        <a:latin typeface="Calibri"/>
                        <a:ea typeface="Calibri"/>
                        <a:cs typeface="Times New Roman"/>
                      </a:endParaRPr>
                    </a:p>
                    <a:p>
                      <a:pPr>
                        <a:lnSpc>
                          <a:spcPct val="115000"/>
                        </a:lnSpc>
                        <a:spcAft>
                          <a:spcPts val="1000"/>
                        </a:spcAft>
                      </a:pPr>
                      <a:r>
                        <a:rPr lang="en-GB" sz="1200">
                          <a:highlight>
                            <a:srgbClr val="00FF00"/>
                          </a:highlight>
                          <a:latin typeface="Calibri"/>
                          <a:ea typeface="Calibri"/>
                          <a:cs typeface="Calibri"/>
                        </a:rPr>
                        <a:t>Updated expectations</a:t>
                      </a:r>
                      <a:r>
                        <a:rPr lang="en-GB" sz="1200">
                          <a:latin typeface="Calibri"/>
                          <a:ea typeface="Calibri"/>
                          <a:cs typeface="Calibri"/>
                        </a:rPr>
                        <a:t> </a:t>
                      </a:r>
                      <a:endParaRPr lang="en-GB" sz="1200">
                        <a:latin typeface="Calibri"/>
                        <a:ea typeface="Calibri"/>
                        <a:cs typeface="Times New Roman"/>
                      </a:endParaRPr>
                    </a:p>
                  </a:txBody>
                  <a:tcPr marL="26617" marR="2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1200">
                        <a:latin typeface="Calibri"/>
                        <a:ea typeface="Calibri"/>
                        <a:cs typeface="Times New Roman"/>
                      </a:endParaRPr>
                    </a:p>
                    <a:p>
                      <a:pPr>
                        <a:lnSpc>
                          <a:spcPct val="115000"/>
                        </a:lnSpc>
                        <a:spcAft>
                          <a:spcPts val="1000"/>
                        </a:spcAft>
                      </a:pPr>
                      <a:r>
                        <a:rPr lang="en-GB" sz="1200" b="1">
                          <a:latin typeface="Calibri"/>
                          <a:ea typeface="Calibri"/>
                          <a:cs typeface="Calibri"/>
                        </a:rPr>
                        <a:t>Sources of Evidence</a:t>
                      </a:r>
                      <a:endParaRPr lang="en-GB" sz="1200">
                        <a:latin typeface="Calibri"/>
                        <a:ea typeface="Calibri"/>
                        <a:cs typeface="Times New Roman"/>
                      </a:endParaRPr>
                    </a:p>
                  </a:txBody>
                  <a:tcPr marL="26617" marR="2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1200">
                        <a:latin typeface="Calibri"/>
                        <a:ea typeface="Calibri"/>
                        <a:cs typeface="Calibri"/>
                      </a:endParaRPr>
                    </a:p>
                    <a:p>
                      <a:pPr>
                        <a:lnSpc>
                          <a:spcPct val="115000"/>
                        </a:lnSpc>
                        <a:spcAft>
                          <a:spcPts val="1000"/>
                        </a:spcAft>
                      </a:pPr>
                      <a:r>
                        <a:rPr lang="en-GB" sz="1200" b="1">
                          <a:highlight>
                            <a:srgbClr val="FFFF00"/>
                          </a:highlight>
                          <a:latin typeface="Calibri"/>
                          <a:ea typeface="Calibri"/>
                          <a:cs typeface="Calibri"/>
                        </a:rPr>
                        <a:t>very good “ HMIE impact Statement</a:t>
                      </a:r>
                      <a:r>
                        <a:rPr lang="en-GB" sz="1200" b="1">
                          <a:latin typeface="Calibri"/>
                          <a:ea typeface="Calibri"/>
                          <a:cs typeface="Calibri"/>
                        </a:rPr>
                        <a:t> </a:t>
                      </a:r>
                      <a:r>
                        <a:rPr lang="en-GB" sz="1200">
                          <a:solidFill>
                            <a:srgbClr val="000000"/>
                          </a:solidFill>
                          <a:latin typeface="Calibri"/>
                          <a:ea typeface="Calibri"/>
                          <a:cs typeface="Calibri"/>
                        </a:rPr>
                        <a:t>/ updated expectations </a:t>
                      </a:r>
                      <a:endParaRPr lang="en-GB" sz="1200">
                        <a:latin typeface="Calibri"/>
                        <a:ea typeface="Calibri"/>
                        <a:cs typeface="Times New Roman"/>
                      </a:endParaRPr>
                    </a:p>
                    <a:p>
                      <a:pPr>
                        <a:lnSpc>
                          <a:spcPct val="115000"/>
                        </a:lnSpc>
                        <a:spcAft>
                          <a:spcPts val="1200"/>
                        </a:spcAft>
                      </a:pPr>
                      <a:r>
                        <a:rPr lang="en-US" sz="1200" i="1">
                          <a:highlight>
                            <a:srgbClr val="FFFF00"/>
                          </a:highlight>
                          <a:latin typeface="Calibri"/>
                          <a:ea typeface="Calibri"/>
                          <a:cs typeface="Calibri"/>
                        </a:rPr>
                        <a:t>Impact statements from”very good” HMIE inspections 5.1 June 2013: ( C- Calderglen , B- Bishopbriggs , St. A – St. Andrews , JO -John Ogilvie QA – Queen Anne  St. M – St. Margaret’s )</a:t>
                      </a:r>
                      <a:endParaRPr lang="en-GB" sz="1200">
                        <a:latin typeface="Calibri"/>
                        <a:ea typeface="Calibri"/>
                        <a:cs typeface="Times New Roman"/>
                      </a:endParaRPr>
                    </a:p>
                  </a:txBody>
                  <a:tcPr marL="26617" marR="2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300" dirty="0">
                        <a:latin typeface="Calibri"/>
                        <a:ea typeface="Calibri"/>
                        <a:cs typeface="Calibri"/>
                      </a:endParaRPr>
                    </a:p>
                    <a:p>
                      <a:pPr>
                        <a:lnSpc>
                          <a:spcPct val="115000"/>
                        </a:lnSpc>
                        <a:spcAft>
                          <a:spcPts val="1000"/>
                        </a:spcAft>
                      </a:pPr>
                      <a:r>
                        <a:rPr lang="en-GB" sz="1200" b="1" dirty="0">
                          <a:latin typeface="Calibri"/>
                          <a:ea typeface="Calibri"/>
                          <a:cs typeface="Calibri"/>
                        </a:rPr>
                        <a:t>Next Steps for Improvement</a:t>
                      </a:r>
                      <a:endParaRPr lang="en-GB" sz="1200" dirty="0">
                        <a:latin typeface="Calibri"/>
                        <a:ea typeface="Calibri"/>
                        <a:cs typeface="Times New Roman"/>
                      </a:endParaRPr>
                    </a:p>
                    <a:p>
                      <a:pPr>
                        <a:lnSpc>
                          <a:spcPct val="115000"/>
                        </a:lnSpc>
                        <a:spcAft>
                          <a:spcPts val="1000"/>
                        </a:spcAft>
                      </a:pPr>
                      <a:r>
                        <a:rPr lang="en-GB" sz="1200" dirty="0">
                          <a:solidFill>
                            <a:srgbClr val="008000"/>
                          </a:solidFill>
                          <a:latin typeface="Calibri"/>
                          <a:ea typeface="Calibri"/>
                          <a:cs typeface="Calibri"/>
                        </a:rPr>
                        <a:t>How good can we be?</a:t>
                      </a:r>
                      <a:endParaRPr lang="en-GB" sz="1200" dirty="0">
                        <a:latin typeface="Calibri"/>
                        <a:ea typeface="Calibri"/>
                        <a:cs typeface="Times New Roman"/>
                      </a:endParaRPr>
                    </a:p>
                    <a:p>
                      <a:pPr>
                        <a:lnSpc>
                          <a:spcPct val="115000"/>
                        </a:lnSpc>
                        <a:spcAft>
                          <a:spcPts val="1000"/>
                        </a:spcAft>
                      </a:pPr>
                      <a:r>
                        <a:rPr lang="en-GB" sz="1200" dirty="0">
                          <a:solidFill>
                            <a:srgbClr val="000000"/>
                          </a:solidFill>
                          <a:latin typeface="Calibri"/>
                          <a:ea typeface="Calibri"/>
                          <a:cs typeface="Calibri"/>
                        </a:rPr>
                        <a:t>What action will we take to improve current practice?</a:t>
                      </a:r>
                      <a:endParaRPr lang="en-GB" sz="1200" dirty="0">
                        <a:latin typeface="Calibri"/>
                        <a:ea typeface="Calibri"/>
                        <a:cs typeface="Times New Roman"/>
                      </a:endParaRPr>
                    </a:p>
                  </a:txBody>
                  <a:tcPr marL="26617" marR="2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2047">
                <a:tc>
                  <a:txBody>
                    <a:bodyPr/>
                    <a:lstStyle/>
                    <a:p>
                      <a:pPr>
                        <a:lnSpc>
                          <a:spcPct val="115000"/>
                        </a:lnSpc>
                        <a:spcAft>
                          <a:spcPts val="0"/>
                        </a:spcAft>
                      </a:pPr>
                      <a:r>
                        <a:rPr lang="en-GB" sz="1200" dirty="0">
                          <a:solidFill>
                            <a:srgbClr val="000000"/>
                          </a:solidFill>
                          <a:latin typeface="Calibri"/>
                          <a:ea typeface="Calibri"/>
                          <a:cs typeface="Times New Roman"/>
                        </a:rPr>
                        <a:t>Is the curriculum is designed to raise standards of attainment and achievement, advance equality of opportunity, reduce disadvantage and meet the needs of all learners including those with additional support </a:t>
                      </a:r>
                      <a:r>
                        <a:rPr lang="en-GB" sz="1200" dirty="0" smtClean="0">
                          <a:solidFill>
                            <a:srgbClr val="000000"/>
                          </a:solidFill>
                          <a:latin typeface="Calibri"/>
                          <a:ea typeface="Calibri"/>
                          <a:cs typeface="Times New Roman"/>
                        </a:rPr>
                        <a:t>need?</a:t>
                      </a:r>
                    </a:p>
                    <a:p>
                      <a:pPr>
                        <a:lnSpc>
                          <a:spcPct val="115000"/>
                        </a:lnSpc>
                        <a:spcAft>
                          <a:spcPts val="0"/>
                        </a:spcAft>
                      </a:pPr>
                      <a:endParaRPr lang="en-GB" sz="1200" dirty="0" smtClean="0">
                        <a:solidFill>
                          <a:srgbClr val="000000"/>
                        </a:solidFill>
                        <a:latin typeface="Calibri"/>
                        <a:ea typeface="Calibri"/>
                        <a:cs typeface="Times New Roman"/>
                      </a:endParaRPr>
                    </a:p>
                    <a:p>
                      <a:pPr>
                        <a:lnSpc>
                          <a:spcPct val="115000"/>
                        </a:lnSpc>
                        <a:spcAft>
                          <a:spcPts val="0"/>
                        </a:spcAft>
                      </a:pPr>
                      <a:r>
                        <a:rPr lang="en-GB" sz="1200" dirty="0" smtClean="0">
                          <a:solidFill>
                            <a:srgbClr val="000000"/>
                          </a:solidFill>
                          <a:latin typeface="Calibri"/>
                          <a:ea typeface="Calibri"/>
                          <a:cs typeface="Times New Roman"/>
                        </a:rPr>
                        <a:t>Is </a:t>
                      </a:r>
                      <a:r>
                        <a:rPr lang="en-GB" sz="1200" dirty="0">
                          <a:solidFill>
                            <a:srgbClr val="000000"/>
                          </a:solidFill>
                          <a:latin typeface="Calibri"/>
                          <a:ea typeface="Calibri"/>
                          <a:cs typeface="Times New Roman"/>
                        </a:rPr>
                        <a:t>it  designed to deliver the entitlements and in particular the broad general education (BGE) and senior </a:t>
                      </a:r>
                      <a:r>
                        <a:rPr lang="en-GB" sz="1200" dirty="0" smtClean="0">
                          <a:solidFill>
                            <a:srgbClr val="000000"/>
                          </a:solidFill>
                          <a:latin typeface="Calibri"/>
                          <a:ea typeface="Calibri"/>
                          <a:cs typeface="Times New Roman"/>
                        </a:rPr>
                        <a:t>phase?</a:t>
                      </a:r>
                      <a:endParaRPr lang="en-GB" sz="1200" dirty="0">
                        <a:solidFill>
                          <a:srgbClr val="000000"/>
                        </a:solidFill>
                        <a:latin typeface="Arial"/>
                        <a:ea typeface="Calibri"/>
                        <a:cs typeface="Times New Roman"/>
                      </a:endParaRPr>
                    </a:p>
                  </a:txBody>
                  <a:tcPr marL="26617" marR="2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200" dirty="0">
                          <a:latin typeface="Calibri"/>
                          <a:ea typeface="Calibri"/>
                          <a:cs typeface="Calibri"/>
                        </a:rPr>
                        <a:t>Information on course structures</a:t>
                      </a:r>
                      <a:endParaRPr lang="en-GB" sz="1200" dirty="0">
                        <a:latin typeface="Calibri"/>
                        <a:ea typeface="Calibri"/>
                        <a:cs typeface="Times New Roman"/>
                      </a:endParaRPr>
                    </a:p>
                    <a:p>
                      <a:pPr>
                        <a:lnSpc>
                          <a:spcPct val="115000"/>
                        </a:lnSpc>
                        <a:spcAft>
                          <a:spcPts val="1000"/>
                        </a:spcAft>
                      </a:pPr>
                      <a:r>
                        <a:rPr lang="en-GB" sz="1200" dirty="0">
                          <a:latin typeface="Calibri"/>
                          <a:ea typeface="Calibri"/>
                          <a:cs typeface="Calibri"/>
                        </a:rPr>
                        <a:t>and timetables</a:t>
                      </a:r>
                      <a:endParaRPr lang="en-GB" sz="1200" dirty="0">
                        <a:latin typeface="Calibri"/>
                        <a:ea typeface="Calibri"/>
                        <a:cs typeface="Times New Roman"/>
                      </a:endParaRPr>
                    </a:p>
                    <a:p>
                      <a:pPr>
                        <a:lnSpc>
                          <a:spcPct val="115000"/>
                        </a:lnSpc>
                        <a:spcAft>
                          <a:spcPts val="1000"/>
                        </a:spcAft>
                      </a:pPr>
                      <a:r>
                        <a:rPr lang="en-GB" sz="1200" dirty="0">
                          <a:latin typeface="Calibri"/>
                          <a:ea typeface="Calibri"/>
                          <a:cs typeface="Calibri"/>
                        </a:rPr>
                        <a:t>• Sampling of pathways through</a:t>
                      </a:r>
                      <a:endParaRPr lang="en-GB" sz="1200" dirty="0">
                        <a:latin typeface="Calibri"/>
                        <a:ea typeface="Calibri"/>
                        <a:cs typeface="Times New Roman"/>
                      </a:endParaRPr>
                    </a:p>
                    <a:p>
                      <a:pPr>
                        <a:lnSpc>
                          <a:spcPct val="115000"/>
                        </a:lnSpc>
                        <a:spcAft>
                          <a:spcPts val="1000"/>
                        </a:spcAft>
                      </a:pPr>
                      <a:r>
                        <a:rPr lang="en-GB" sz="1200" dirty="0">
                          <a:latin typeface="Calibri"/>
                          <a:ea typeface="Calibri"/>
                          <a:cs typeface="Calibri"/>
                        </a:rPr>
                        <a:t>the curriculum as experienced by</a:t>
                      </a:r>
                      <a:endParaRPr lang="en-GB" sz="1200" dirty="0">
                        <a:latin typeface="Calibri"/>
                        <a:ea typeface="Calibri"/>
                        <a:cs typeface="Times New Roman"/>
                      </a:endParaRPr>
                    </a:p>
                    <a:p>
                      <a:pPr>
                        <a:lnSpc>
                          <a:spcPct val="115000"/>
                        </a:lnSpc>
                        <a:spcAft>
                          <a:spcPts val="1000"/>
                        </a:spcAft>
                      </a:pPr>
                      <a:r>
                        <a:rPr lang="en-GB" sz="1200" dirty="0">
                          <a:latin typeface="Calibri"/>
                          <a:ea typeface="Calibri"/>
                          <a:cs typeface="Calibri"/>
                        </a:rPr>
                        <a:t>groups/individual learners</a:t>
                      </a:r>
                      <a:endParaRPr lang="en-GB" sz="1200" dirty="0">
                        <a:latin typeface="Calibri"/>
                        <a:ea typeface="Calibri"/>
                        <a:cs typeface="Times New Roman"/>
                      </a:endParaRPr>
                    </a:p>
                    <a:p>
                      <a:pPr>
                        <a:lnSpc>
                          <a:spcPct val="115000"/>
                        </a:lnSpc>
                        <a:spcAft>
                          <a:spcPts val="1000"/>
                        </a:spcAft>
                      </a:pPr>
                      <a:r>
                        <a:rPr lang="en-GB" sz="1200" dirty="0">
                          <a:latin typeface="Calibri"/>
                          <a:ea typeface="Calibri"/>
                          <a:cs typeface="Calibri"/>
                        </a:rPr>
                        <a:t>• Discussions with managers </a:t>
                      </a:r>
                      <a:r>
                        <a:rPr lang="en-GB" sz="1200" dirty="0" smtClean="0">
                          <a:latin typeface="Calibri"/>
                          <a:ea typeface="Calibri"/>
                          <a:cs typeface="Calibri"/>
                        </a:rPr>
                        <a:t>and</a:t>
                      </a:r>
                      <a:r>
                        <a:rPr lang="en-GB" sz="1200" baseline="0" dirty="0" smtClean="0">
                          <a:latin typeface="Calibri"/>
                          <a:ea typeface="Calibri"/>
                          <a:cs typeface="Times New Roman"/>
                        </a:rPr>
                        <a:t> </a:t>
                      </a:r>
                      <a:r>
                        <a:rPr lang="en-GB" sz="1200" dirty="0" smtClean="0">
                          <a:latin typeface="Calibri"/>
                          <a:ea typeface="Calibri"/>
                          <a:cs typeface="Calibri"/>
                        </a:rPr>
                        <a:t>cross </a:t>
                      </a:r>
                      <a:r>
                        <a:rPr lang="en-GB" sz="1200" dirty="0">
                          <a:latin typeface="Calibri"/>
                          <a:ea typeface="Calibri"/>
                          <a:cs typeface="Calibri"/>
                        </a:rPr>
                        <a:t>section of staff, </a:t>
                      </a:r>
                      <a:r>
                        <a:rPr lang="en-GB" sz="1200" dirty="0" smtClean="0">
                          <a:latin typeface="Calibri"/>
                          <a:ea typeface="Calibri"/>
                          <a:cs typeface="Calibri"/>
                        </a:rPr>
                        <a:t>partners</a:t>
                      </a:r>
                      <a:endParaRPr lang="en-GB" sz="1200" dirty="0">
                        <a:latin typeface="Calibri"/>
                        <a:ea typeface="Calibri"/>
                        <a:cs typeface="Times New Roman"/>
                      </a:endParaRPr>
                    </a:p>
                  </a:txBody>
                  <a:tcPr marL="26617" marR="2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n-GB" sz="1200" dirty="0">
                          <a:highlight>
                            <a:srgbClr val="FFFF00"/>
                          </a:highlight>
                          <a:latin typeface="Calibri"/>
                          <a:ea typeface="Calibri"/>
                          <a:cs typeface="Calibri"/>
                        </a:rPr>
                        <a:t>The curriculum is designed to provide young people with the opportunity to develop skills and achieve and attain highly so that they can learn in the future and take their place in society</a:t>
                      </a:r>
                      <a:r>
                        <a:rPr lang="en-GB" sz="1200" b="1" dirty="0">
                          <a:highlight>
                            <a:srgbClr val="FFFF00"/>
                          </a:highlight>
                          <a:latin typeface="Calibri"/>
                          <a:ea typeface="Calibri"/>
                          <a:cs typeface="Calibri"/>
                        </a:rPr>
                        <a:t>.</a:t>
                      </a:r>
                      <a:r>
                        <a:rPr lang="en-GB" sz="1200" dirty="0">
                          <a:highlight>
                            <a:srgbClr val="FFFF00"/>
                          </a:highlight>
                          <a:latin typeface="Calibri"/>
                          <a:ea typeface="Calibri"/>
                          <a:cs typeface="Calibri"/>
                        </a:rPr>
                        <a:t>.</a:t>
                      </a:r>
                      <a:r>
                        <a:rPr lang="en-GB" sz="1200" b="1" dirty="0">
                          <a:highlight>
                            <a:srgbClr val="FFFF00"/>
                          </a:highlight>
                          <a:latin typeface="Calibri"/>
                          <a:ea typeface="Calibri"/>
                          <a:cs typeface="Calibri"/>
                        </a:rPr>
                        <a:t> B</a:t>
                      </a:r>
                      <a:endParaRPr lang="en-GB" sz="1200" dirty="0">
                        <a:latin typeface="Calibri"/>
                        <a:ea typeface="Calibri"/>
                        <a:cs typeface="Times New Roman"/>
                      </a:endParaRPr>
                    </a:p>
                    <a:p>
                      <a:pPr algn="just">
                        <a:lnSpc>
                          <a:spcPct val="115000"/>
                        </a:lnSpc>
                        <a:spcAft>
                          <a:spcPts val="1000"/>
                        </a:spcAft>
                      </a:pPr>
                      <a:r>
                        <a:rPr lang="en-GB" sz="1200" dirty="0">
                          <a:highlight>
                            <a:srgbClr val="FFFF00"/>
                          </a:highlight>
                          <a:latin typeface="Calibri"/>
                          <a:ea typeface="Calibri"/>
                          <a:cs typeface="Calibri"/>
                        </a:rPr>
                        <a:t>Staff plan a range of motivating and engaging experiences that provide young people at all stages with opportunities to progress across all aspects of their learning in and out of </a:t>
                      </a:r>
                      <a:r>
                        <a:rPr lang="en-GB" sz="1200" dirty="0" err="1">
                          <a:highlight>
                            <a:srgbClr val="FFFF00"/>
                          </a:highlight>
                          <a:latin typeface="Calibri"/>
                          <a:ea typeface="Calibri"/>
                          <a:cs typeface="Calibri"/>
                        </a:rPr>
                        <a:t>school</a:t>
                      </a:r>
                      <a:r>
                        <a:rPr lang="en-GB" sz="1200" b="1" dirty="0" err="1">
                          <a:highlight>
                            <a:srgbClr val="FFFF00"/>
                          </a:highlight>
                          <a:latin typeface="Calibri"/>
                          <a:ea typeface="Calibri"/>
                          <a:cs typeface="Calibri"/>
                        </a:rPr>
                        <a:t>.B</a:t>
                      </a:r>
                      <a:endParaRPr lang="en-GB" sz="1200" dirty="0">
                        <a:latin typeface="Calibri"/>
                        <a:ea typeface="Calibri"/>
                        <a:cs typeface="Times New Roman"/>
                      </a:endParaRPr>
                    </a:p>
                    <a:p>
                      <a:pPr algn="just">
                        <a:lnSpc>
                          <a:spcPct val="115000"/>
                        </a:lnSpc>
                        <a:spcAft>
                          <a:spcPts val="1000"/>
                        </a:spcAft>
                      </a:pPr>
                      <a:r>
                        <a:rPr lang="en-GB" sz="1200" dirty="0" smtClean="0">
                          <a:highlight>
                            <a:srgbClr val="FFFF00"/>
                          </a:highlight>
                          <a:latin typeface="Calibri"/>
                          <a:ea typeface="Calibri"/>
                          <a:cs typeface="Calibri"/>
                        </a:rPr>
                        <a:t>Young </a:t>
                      </a:r>
                      <a:r>
                        <a:rPr lang="en-GB" sz="1200" dirty="0">
                          <a:highlight>
                            <a:srgbClr val="FFFF00"/>
                          </a:highlight>
                          <a:latin typeface="Calibri"/>
                          <a:ea typeface="Calibri"/>
                          <a:cs typeface="Calibri"/>
                        </a:rPr>
                        <a:t>people in the senior school experience a curriculum which suits their interests, needs and abilities. </a:t>
                      </a:r>
                      <a:r>
                        <a:rPr lang="en-GB" sz="1200" b="1" dirty="0">
                          <a:highlight>
                            <a:srgbClr val="FFFF00"/>
                          </a:highlight>
                          <a:latin typeface="Calibri"/>
                          <a:ea typeface="Calibri"/>
                          <a:cs typeface="Calibri"/>
                        </a:rPr>
                        <a:t>QA</a:t>
                      </a:r>
                      <a:r>
                        <a:rPr lang="en-GB" sz="1200" b="1" dirty="0">
                          <a:latin typeface="Calibri"/>
                          <a:ea typeface="Calibri"/>
                          <a:cs typeface="Calibri"/>
                        </a:rPr>
                        <a:t> </a:t>
                      </a:r>
                      <a:endParaRPr lang="en-GB" sz="1200" dirty="0">
                        <a:latin typeface="Calibri"/>
                        <a:ea typeface="Calibri"/>
                        <a:cs typeface="Times New Roman"/>
                      </a:endParaRPr>
                    </a:p>
                  </a:txBody>
                  <a:tcPr marL="26617" marR="2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300" dirty="0">
                        <a:latin typeface="Calibri"/>
                        <a:ea typeface="Calibri"/>
                        <a:cs typeface="Calibri"/>
                      </a:endParaRPr>
                    </a:p>
                  </a:txBody>
                  <a:tcPr marL="26617" marR="266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14</a:t>
            </a:fld>
            <a:endParaRPr lang="en-GB"/>
          </a:p>
        </p:txBody>
      </p:sp>
      <p:sp>
        <p:nvSpPr>
          <p:cNvPr id="3075" name="Rectangle 4"/>
          <p:cNvSpPr>
            <a:spLocks noGrp="1" noChangeArrowheads="1"/>
          </p:cNvSpPr>
          <p:nvPr>
            <p:ph type="ctrTitle"/>
          </p:nvPr>
        </p:nvSpPr>
        <p:spPr>
          <a:xfrm>
            <a:off x="683568" y="0"/>
            <a:ext cx="7772400" cy="792162"/>
          </a:xfrm>
        </p:spPr>
        <p:txBody>
          <a:bodyPr/>
          <a:lstStyle/>
          <a:p>
            <a:pPr eaLnBrk="1" hangingPunct="1"/>
            <a:r>
              <a:rPr lang="en-GB" sz="2000" dirty="0" smtClean="0"/>
              <a:t>Self-evaluation Toolkits: Focus Group Questions</a:t>
            </a:r>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395536" y="836712"/>
          <a:ext cx="8424936" cy="5702597"/>
        </p:xfrm>
        <a:graphic>
          <a:graphicData uri="http://schemas.openxmlformats.org/drawingml/2006/table">
            <a:tbl>
              <a:tblPr/>
              <a:tblGrid>
                <a:gridCol w="4163479"/>
                <a:gridCol w="4261457"/>
              </a:tblGrid>
              <a:tr h="230675">
                <a:tc>
                  <a:txBody>
                    <a:bodyPr/>
                    <a:lstStyle/>
                    <a:p>
                      <a:pPr algn="ctr">
                        <a:lnSpc>
                          <a:spcPct val="115000"/>
                        </a:lnSpc>
                        <a:spcAft>
                          <a:spcPts val="0"/>
                        </a:spcAft>
                      </a:pPr>
                      <a:r>
                        <a:rPr lang="en-GB" sz="900" dirty="0">
                          <a:solidFill>
                            <a:srgbClr val="FFFFFF"/>
                          </a:solidFill>
                          <a:latin typeface="Calibri"/>
                          <a:ea typeface="Calibri"/>
                          <a:cs typeface="Times New Roman"/>
                        </a:rPr>
                        <a:t>Focus Group Questions for Learners</a:t>
                      </a:r>
                      <a:endParaRPr lang="en-GB" sz="700" dirty="0">
                        <a:latin typeface="Calibri"/>
                        <a:ea typeface="Calibri"/>
                        <a:cs typeface="Times New Roman"/>
                      </a:endParaRPr>
                    </a:p>
                  </a:txBody>
                  <a:tcPr marL="43503" marR="43503"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c>
                  <a:txBody>
                    <a:bodyPr/>
                    <a:lstStyle/>
                    <a:p>
                      <a:pPr algn="ctr">
                        <a:lnSpc>
                          <a:spcPct val="115000"/>
                        </a:lnSpc>
                        <a:spcAft>
                          <a:spcPts val="0"/>
                        </a:spcAft>
                      </a:pPr>
                      <a:r>
                        <a:rPr lang="en-GB" sz="900">
                          <a:solidFill>
                            <a:srgbClr val="FFFFFF"/>
                          </a:solidFill>
                          <a:latin typeface="Calibri"/>
                          <a:ea typeface="Calibri"/>
                          <a:cs typeface="Times New Roman"/>
                        </a:rPr>
                        <a:t>Focus Group Questions for Staff</a:t>
                      </a:r>
                      <a:endParaRPr lang="en-GB" sz="700">
                        <a:latin typeface="Calibri"/>
                        <a:ea typeface="Calibri"/>
                        <a:cs typeface="Times New Roman"/>
                      </a:endParaRPr>
                    </a:p>
                  </a:txBody>
                  <a:tcPr marL="43503" marR="43503"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C0504D"/>
                    </a:solidFill>
                  </a:tcPr>
                </a:tc>
              </a:tr>
              <a:tr h="4665869">
                <a:tc>
                  <a:txBody>
                    <a:bodyPr/>
                    <a:lstStyle/>
                    <a:p>
                      <a:pPr algn="ctr">
                        <a:lnSpc>
                          <a:spcPct val="115000"/>
                        </a:lnSpc>
                        <a:spcAft>
                          <a:spcPts val="0"/>
                        </a:spcAft>
                      </a:pPr>
                      <a:endParaRPr lang="en-GB" sz="7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much do you enjoy learning in school? </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well do you feel you are doing? How do you know?</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Does the atmosphere in lessons help you to learn? How?</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Where do you do your best learning/thinking? Why?</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To what extent do you have choices in</a:t>
                      </a:r>
                      <a:br>
                        <a:rPr lang="en-GB" sz="1200" dirty="0">
                          <a:latin typeface="Calibri"/>
                          <a:ea typeface="Calibri"/>
                          <a:cs typeface="Calibri"/>
                        </a:rPr>
                      </a:br>
                      <a:r>
                        <a:rPr lang="en-GB" sz="1200" dirty="0">
                          <a:latin typeface="Calibri"/>
                          <a:ea typeface="Calibri"/>
                          <a:cs typeface="Calibri"/>
                        </a:rPr>
                        <a:t>what you learn and how you learn?</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opportunities do you have to apply your learning?</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opportunities do you have to work together in groups and teams?</a:t>
                      </a:r>
                      <a:endParaRPr lang="en-GB" sz="1200" dirty="0">
                        <a:latin typeface="Calibri"/>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What opportunities do you get to learn from each other/teach each other in lessons?</a:t>
                      </a:r>
                      <a:endParaRPr lang="en-GB" sz="1200" dirty="0">
                        <a:latin typeface="Consolas"/>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What opportunities do you get to use ICT in lessons?</a:t>
                      </a:r>
                      <a:endParaRPr lang="en-GB" sz="1200" dirty="0">
                        <a:latin typeface="Consolas"/>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 How well do these kinds of experiences help you learn?</a:t>
                      </a:r>
                      <a:endParaRPr lang="en-GB" sz="1200" dirty="0">
                        <a:latin typeface="Consolas"/>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What opportunities do you have to take responsibility for your own work?</a:t>
                      </a:r>
                      <a:endParaRPr lang="en-GB" sz="1200" dirty="0">
                        <a:latin typeface="Consolas"/>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How often do you get a chance to talk about your learning/progress with your teacher?  How regularly?</a:t>
                      </a:r>
                      <a:endParaRPr lang="en-GB" sz="1200" dirty="0">
                        <a:latin typeface="Consolas"/>
                        <a:ea typeface="Calibri"/>
                        <a:cs typeface="Times New Roman"/>
                      </a:endParaRPr>
                    </a:p>
                    <a:p>
                      <a:pPr marL="342900" lvl="0" indent="-342900">
                        <a:spcAft>
                          <a:spcPts val="0"/>
                        </a:spcAft>
                        <a:buFont typeface="Symbol"/>
                        <a:buChar char=""/>
                      </a:pPr>
                      <a:r>
                        <a:rPr lang="en-GB" sz="1200" dirty="0">
                          <a:latin typeface="Calibri"/>
                          <a:ea typeface="Calibri"/>
                          <a:cs typeface="Times New Roman"/>
                        </a:rPr>
                        <a:t>What opportunities do you have to learn beyond the classroom? Do you participate in excursions, trips, field work etc?  If so, what do you think about the quality of these experiences? </a:t>
                      </a:r>
                      <a:endParaRPr lang="en-GB" sz="1200" dirty="0">
                        <a:latin typeface="Consolas"/>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opportunities have you had to develop the skills you will need to be successful in future? </a:t>
                      </a:r>
                      <a:r>
                        <a:rPr lang="en-GB" sz="1200" dirty="0" smtClean="0">
                          <a:latin typeface="Calibri"/>
                          <a:ea typeface="Calibri"/>
                          <a:cs typeface="Calibri"/>
                        </a:rPr>
                        <a:t>can </a:t>
                      </a:r>
                      <a:r>
                        <a:rPr lang="en-GB" sz="1200" dirty="0">
                          <a:latin typeface="Calibri"/>
                          <a:ea typeface="Calibri"/>
                          <a:cs typeface="Calibri"/>
                        </a:rPr>
                        <a:t>you speak to?</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do staff make sure pupils behave well?</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fairly do you feel you are treated in school?</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opportunities have you had to contribute to the wider life and work of the school/to the local community</a:t>
                      </a:r>
                      <a:r>
                        <a:rPr lang="en-GB" sz="1200" dirty="0" smtClean="0">
                          <a:latin typeface="Calibri"/>
                          <a:ea typeface="Calibri"/>
                          <a:cs typeface="Calibri"/>
                        </a:rPr>
                        <a:t>?</a:t>
                      </a:r>
                      <a:endParaRPr lang="en-GB" sz="1200" dirty="0">
                        <a:latin typeface="Calibri"/>
                        <a:ea typeface="Calibri"/>
                        <a:cs typeface="Times New Roman"/>
                      </a:endParaRPr>
                    </a:p>
                  </a:txBody>
                  <a:tcPr marL="43503" marR="43503" marT="0" marB="0">
                    <a:lnL w="12700" cap="flat" cmpd="sng" algn="ctr">
                      <a:solidFill>
                        <a:srgbClr val="C0504D"/>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457200">
                        <a:lnSpc>
                          <a:spcPct val="115000"/>
                        </a:lnSpc>
                        <a:spcAft>
                          <a:spcPts val="0"/>
                        </a:spcAft>
                      </a:pPr>
                      <a:endParaRPr lang="en-GB" sz="600" dirty="0">
                        <a:latin typeface="Calibri"/>
                        <a:ea typeface="Calibri"/>
                        <a:cs typeface="Calibri"/>
                      </a:endParaRPr>
                    </a:p>
                    <a:p>
                      <a:pPr marL="342900" lvl="0" indent="-342900">
                        <a:lnSpc>
                          <a:spcPct val="115000"/>
                        </a:lnSpc>
                        <a:spcAft>
                          <a:spcPts val="0"/>
                        </a:spcAft>
                        <a:buFont typeface="Symbol"/>
                        <a:buChar char=""/>
                      </a:pPr>
                      <a:r>
                        <a:rPr lang="en-GB" sz="1200" dirty="0">
                          <a:latin typeface="Calibri"/>
                          <a:ea typeface="Calibri"/>
                          <a:cs typeface="Calibri"/>
                        </a:rPr>
                        <a:t>What are the school’s key priorities for learning and teaching?</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are these being taken forward?</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do you see your role as a teacher/learning assistant etc?</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do you keep up to date with developments in learning and teaching? What impact has this had on your practice?</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much do you know about your learners’ prior attainment and experience in subject and in literacy skills?  How did you get this information?</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To what extent do learners have opportunities to develop skills for learning, life and employability – literacy, numeracy etc</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is the quality of learning and teaching monitored?  </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good practice in teaching is there currently?  Examples?</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staff development opportunities does the school itself provide? What has the impact of this been? Gaps?  Arrangements for new staff?</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is good practice shared? Impact?</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What opportunities do learners have to reflect on learning and progress?  In lessons? Beyond lessons?</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To what extent do you feel your subject is delivered flexibly and conveniently for a range of learners? </a:t>
                      </a:r>
                      <a:endParaRPr lang="en-GB" sz="1200" dirty="0">
                        <a:latin typeface="Calibri"/>
                        <a:ea typeface="Calibri"/>
                        <a:cs typeface="Times New Roman"/>
                      </a:endParaRPr>
                    </a:p>
                    <a:p>
                      <a:pPr marL="342900" lvl="0" indent="-342900">
                        <a:lnSpc>
                          <a:spcPct val="115000"/>
                        </a:lnSpc>
                        <a:spcAft>
                          <a:spcPts val="0"/>
                        </a:spcAft>
                        <a:buFont typeface="Symbol"/>
                        <a:buChar char=""/>
                      </a:pPr>
                      <a:r>
                        <a:rPr lang="en-GB" sz="1200" dirty="0">
                          <a:latin typeface="Calibri"/>
                          <a:ea typeface="Calibri"/>
                          <a:cs typeface="Calibri"/>
                        </a:rPr>
                        <a:t>How do staff and learners use ICT in the learning and teaching? Impact</a:t>
                      </a:r>
                      <a:r>
                        <a:rPr lang="en-GB" sz="1200" dirty="0" smtClean="0">
                          <a:latin typeface="Calibri"/>
                          <a:ea typeface="Calibri"/>
                          <a:cs typeface="Calibri"/>
                        </a:rPr>
                        <a:t>?</a:t>
                      </a:r>
                      <a:endParaRPr lang="en-GB" sz="1200" dirty="0">
                        <a:latin typeface="Calibri"/>
                        <a:ea typeface="Calibri"/>
                        <a:cs typeface="Times New Roman"/>
                      </a:endParaRPr>
                    </a:p>
                  </a:txBody>
                  <a:tcPr marL="43503" marR="43503"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15</a:t>
            </a:fld>
            <a:endParaRPr lang="en-GB"/>
          </a:p>
        </p:txBody>
      </p:sp>
      <p:sp>
        <p:nvSpPr>
          <p:cNvPr id="3075" name="Rectangle 4"/>
          <p:cNvSpPr>
            <a:spLocks noGrp="1" noChangeArrowheads="1"/>
          </p:cNvSpPr>
          <p:nvPr>
            <p:ph type="ctrTitle"/>
          </p:nvPr>
        </p:nvSpPr>
        <p:spPr>
          <a:xfrm>
            <a:off x="683568" y="0"/>
            <a:ext cx="7772400" cy="792162"/>
          </a:xfrm>
        </p:spPr>
        <p:txBody>
          <a:bodyPr/>
          <a:lstStyle/>
          <a:p>
            <a:pPr eaLnBrk="1" hangingPunct="1"/>
            <a:r>
              <a:rPr lang="en-GB" sz="2000" dirty="0" smtClean="0"/>
              <a:t>Self-evaluation Toolkits: Key Documents and Resources</a:t>
            </a:r>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251520" y="1052736"/>
          <a:ext cx="8064896" cy="432048"/>
        </p:xfrm>
        <a:graphic>
          <a:graphicData uri="http://schemas.openxmlformats.org/drawingml/2006/table">
            <a:tbl>
              <a:tblPr/>
              <a:tblGrid>
                <a:gridCol w="8064896"/>
              </a:tblGrid>
              <a:tr h="432048">
                <a:tc>
                  <a:txBody>
                    <a:bodyPr/>
                    <a:lstStyle/>
                    <a:p>
                      <a:pPr>
                        <a:lnSpc>
                          <a:spcPct val="115000"/>
                        </a:lnSpc>
                        <a:spcAft>
                          <a:spcPts val="0"/>
                        </a:spcAft>
                      </a:pPr>
                      <a:r>
                        <a:rPr lang="en-GB" sz="900" b="1" dirty="0">
                          <a:solidFill>
                            <a:srgbClr val="FFFFFF"/>
                          </a:solidFill>
                          <a:latin typeface="Calibri"/>
                          <a:ea typeface="Calibri"/>
                          <a:cs typeface="Calibri"/>
                        </a:rPr>
                        <a:t>1.1 Learners’ Experience – Key Documents and Resources </a:t>
                      </a:r>
                      <a:endParaRPr lang="en-GB" sz="700" dirty="0">
                        <a:latin typeface="Calibri"/>
                        <a:ea typeface="Calibri"/>
                        <a:cs typeface="Times New Roman"/>
                      </a:endParaRPr>
                    </a:p>
                  </a:txBody>
                  <a:tcPr marL="43915" marR="43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504D"/>
                    </a:solidFill>
                  </a:tcPr>
                </a:tc>
              </a:tr>
            </a:tbl>
          </a:graphicData>
        </a:graphic>
      </p:graphicFrame>
      <p:sp>
        <p:nvSpPr>
          <p:cNvPr id="2" name="Rectangle 1"/>
          <p:cNvSpPr>
            <a:spLocks noChangeArrowheads="1"/>
          </p:cNvSpPr>
          <p:nvPr/>
        </p:nvSpPr>
        <p:spPr bwMode="auto">
          <a:xfrm>
            <a:off x="251520" y="1732998"/>
            <a:ext cx="1108923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Improving outcomes for learners through self-evaluation</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333333"/>
                </a:solidFill>
                <a:effectLst/>
                <a:latin typeface="Calibri" pitchFamily="34" charset="0"/>
                <a:ea typeface="Times New Roman" pitchFamily="18" charset="0"/>
                <a:cs typeface="Calibri" pitchFamily="34" charset="0"/>
              </a:rPr>
              <a:t>This document provides advice on the application of QI 1.1:</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3"/>
              </a:rPr>
              <a:t>Improving outcomes for learners through self-evaluation</a:t>
            </a: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Inspection Advice note 2013 – 2014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4"/>
              </a:rPr>
              <a:t>Inspection advice note  - August 2013</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Education Scotland Website: Assessing progress and achievement professional learning resources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5"/>
              </a:rPr>
              <a:t>Assessing progress and achievement: Professional learning resource</a:t>
            </a: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Journey To Excellence</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Journey to Excellence Improvement guides: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6"/>
              </a:rPr>
              <a:t>Recognising achievement</a:t>
            </a: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7"/>
              </a:rPr>
              <a:t>Monitoring, recording and tracking progress</a:t>
            </a: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8"/>
              </a:rPr>
              <a:t>Enabling children and young people to achieve</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9"/>
              </a:rPr>
              <a:t>Being data rich</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Education Scotland website</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Approaches to raising attainment: Using information intelligently to understand progress</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hlinkClick r:id="rId10"/>
              </a:rPr>
              <a:t>Using information intelligently to understand progress</a:t>
            </a:r>
            <a:r>
              <a:rPr kumimoji="0" lang="en-GB"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Other documentation</a:t>
            </a:r>
            <a:endParaRPr kumimoji="0" lang="en-GB" sz="1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hlinkClick r:id="rId11"/>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hlinkClick r:id="rId11"/>
              </a:rPr>
              <a:t>ADES: Raising Attainment</a:t>
            </a:r>
            <a:r>
              <a:rPr kumimoji="0" lang="en-GB" sz="1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16</a:t>
            </a:fld>
            <a:endParaRPr lang="en-GB"/>
          </a:p>
        </p:txBody>
      </p:sp>
      <p:sp>
        <p:nvSpPr>
          <p:cNvPr id="3075" name="Rectangle 4"/>
          <p:cNvSpPr>
            <a:spLocks noGrp="1" noChangeArrowheads="1"/>
          </p:cNvSpPr>
          <p:nvPr>
            <p:ph type="ctrTitle"/>
          </p:nvPr>
        </p:nvSpPr>
        <p:spPr>
          <a:xfrm>
            <a:off x="683568" y="260648"/>
            <a:ext cx="7772400" cy="792162"/>
          </a:xfrm>
        </p:spPr>
        <p:txBody>
          <a:bodyPr/>
          <a:lstStyle/>
          <a:p>
            <a:pPr eaLnBrk="1" hangingPunct="1"/>
            <a:r>
              <a:rPr lang="en-GB" sz="2000" dirty="0" smtClean="0"/>
              <a:t>2.1. 5.1 and 5.3 Templates to complete and return to your QIO</a:t>
            </a:r>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899592" y="1052736"/>
          <a:ext cx="7488832" cy="1483360"/>
        </p:xfrm>
        <a:graphic>
          <a:graphicData uri="http://schemas.openxmlformats.org/drawingml/2006/table">
            <a:tbl>
              <a:tblPr firstRow="1" bandRow="1">
                <a:tableStyleId>{3C2FFA5D-87B4-456A-9821-1D502468CF0F}</a:tableStyleId>
              </a:tblPr>
              <a:tblGrid>
                <a:gridCol w="1002138"/>
                <a:gridCol w="3990417"/>
                <a:gridCol w="2496277"/>
              </a:tblGrid>
              <a:tr h="370840">
                <a:tc>
                  <a:txBody>
                    <a:bodyPr/>
                    <a:lstStyle/>
                    <a:p>
                      <a:r>
                        <a:rPr lang="en-GB" dirty="0" smtClean="0"/>
                        <a:t>QI</a:t>
                      </a:r>
                      <a:endParaRPr lang="en-GB" dirty="0"/>
                    </a:p>
                  </a:txBody>
                  <a:tcPr/>
                </a:tc>
                <a:tc>
                  <a:txBody>
                    <a:bodyPr/>
                    <a:lstStyle/>
                    <a:p>
                      <a:r>
                        <a:rPr lang="en-GB" dirty="0" smtClean="0"/>
                        <a:t>Title</a:t>
                      </a:r>
                      <a:endParaRPr lang="en-GB" dirty="0"/>
                    </a:p>
                  </a:txBody>
                  <a:tcPr/>
                </a:tc>
                <a:tc>
                  <a:txBody>
                    <a:bodyPr/>
                    <a:lstStyle/>
                    <a:p>
                      <a:r>
                        <a:rPr lang="en-GB" dirty="0" smtClean="0"/>
                        <a:t>Deadline</a:t>
                      </a:r>
                      <a:r>
                        <a:rPr lang="en-GB" baseline="0" dirty="0" smtClean="0"/>
                        <a:t> Date</a:t>
                      </a:r>
                      <a:endParaRPr lang="en-GB" dirty="0"/>
                    </a:p>
                  </a:txBody>
                  <a:tcPr/>
                </a:tc>
              </a:tr>
              <a:tr h="370840">
                <a:tc>
                  <a:txBody>
                    <a:bodyPr/>
                    <a:lstStyle/>
                    <a:p>
                      <a:r>
                        <a:rPr lang="en-GB" dirty="0" smtClean="0"/>
                        <a:t>2.1</a:t>
                      </a:r>
                      <a:endParaRPr lang="en-GB" dirty="0"/>
                    </a:p>
                  </a:txBody>
                  <a:tcPr/>
                </a:tc>
                <a:tc>
                  <a:txBody>
                    <a:bodyPr/>
                    <a:lstStyle/>
                    <a:p>
                      <a:r>
                        <a:rPr lang="en-GB" dirty="0" smtClean="0"/>
                        <a:t>Learners</a:t>
                      </a:r>
                      <a:r>
                        <a:rPr lang="en-GB" baseline="0" dirty="0" smtClean="0"/>
                        <a:t> Experience</a:t>
                      </a:r>
                      <a:endParaRPr lang="en-GB" dirty="0"/>
                    </a:p>
                  </a:txBody>
                  <a:tcPr/>
                </a:tc>
                <a:tc>
                  <a:txBody>
                    <a:bodyPr/>
                    <a:lstStyle/>
                    <a:p>
                      <a:r>
                        <a:rPr lang="en-GB" dirty="0" smtClean="0"/>
                        <a:t>Friday 28</a:t>
                      </a:r>
                      <a:r>
                        <a:rPr lang="en-GB" baseline="0" dirty="0" smtClean="0"/>
                        <a:t> March 2014</a:t>
                      </a:r>
                      <a:endParaRPr lang="en-GB" dirty="0"/>
                    </a:p>
                  </a:txBody>
                  <a:tcPr/>
                </a:tc>
              </a:tr>
              <a:tr h="370840">
                <a:tc>
                  <a:txBody>
                    <a:bodyPr/>
                    <a:lstStyle/>
                    <a:p>
                      <a:r>
                        <a:rPr lang="en-GB" dirty="0" smtClean="0"/>
                        <a:t>5.1</a:t>
                      </a:r>
                      <a:endParaRPr lang="en-GB" dirty="0"/>
                    </a:p>
                  </a:txBody>
                  <a:tcPr/>
                </a:tc>
                <a:tc>
                  <a:txBody>
                    <a:bodyPr/>
                    <a:lstStyle/>
                    <a:p>
                      <a:r>
                        <a:rPr lang="en-GB" dirty="0" smtClean="0"/>
                        <a:t>The</a:t>
                      </a:r>
                      <a:r>
                        <a:rPr lang="en-GB" baseline="0" dirty="0" smtClean="0"/>
                        <a:t> Curriculum</a:t>
                      </a:r>
                      <a:endParaRPr lang="en-GB" dirty="0"/>
                    </a:p>
                  </a:txBody>
                  <a:tcPr/>
                </a:tc>
                <a:tc>
                  <a:txBody>
                    <a:bodyPr/>
                    <a:lstStyle/>
                    <a:p>
                      <a:r>
                        <a:rPr lang="en-GB" dirty="0" smtClean="0"/>
                        <a:t>Friday 14 Feb 2014</a:t>
                      </a:r>
                      <a:endParaRPr lang="en-GB" dirty="0"/>
                    </a:p>
                  </a:txBody>
                  <a:tcPr/>
                </a:tc>
              </a:tr>
              <a:tr h="370840">
                <a:tc>
                  <a:txBody>
                    <a:bodyPr/>
                    <a:lstStyle/>
                    <a:p>
                      <a:r>
                        <a:rPr lang="en-GB" dirty="0" smtClean="0"/>
                        <a:t>5.3</a:t>
                      </a:r>
                      <a:endParaRPr lang="en-GB" dirty="0"/>
                    </a:p>
                  </a:txBody>
                  <a:tcPr/>
                </a:tc>
                <a:tc>
                  <a:txBody>
                    <a:bodyPr/>
                    <a:lstStyle/>
                    <a:p>
                      <a:r>
                        <a:rPr lang="en-GB" dirty="0" smtClean="0"/>
                        <a:t>Meeting Learning Needs</a:t>
                      </a:r>
                      <a:endParaRPr lang="en-GB" dirty="0"/>
                    </a:p>
                  </a:txBody>
                  <a:tcPr/>
                </a:tc>
                <a:tc>
                  <a:txBody>
                    <a:bodyPr/>
                    <a:lstStyle/>
                    <a:p>
                      <a:r>
                        <a:rPr lang="en-GB" dirty="0" smtClean="0"/>
                        <a:t>Friday 28 March 2014</a:t>
                      </a:r>
                      <a:endParaRPr lang="en-GB" dirty="0"/>
                    </a:p>
                  </a:txBody>
                  <a:tcPr/>
                </a:tc>
              </a:tr>
            </a:tbl>
          </a:graphicData>
        </a:graphic>
      </p:graphicFrame>
      <p:graphicFrame>
        <p:nvGraphicFramePr>
          <p:cNvPr id="9" name="Table 8"/>
          <p:cNvGraphicFramePr>
            <a:graphicFrameLocks noGrp="1"/>
          </p:cNvGraphicFramePr>
          <p:nvPr/>
        </p:nvGraphicFramePr>
        <p:xfrm>
          <a:off x="971600" y="3933056"/>
          <a:ext cx="7272809" cy="731520"/>
        </p:xfrm>
        <a:graphic>
          <a:graphicData uri="http://schemas.openxmlformats.org/drawingml/2006/table">
            <a:tbl>
              <a:tblPr firstRow="1" bandRow="1">
                <a:tableStyleId>{5C22544A-7EE6-4342-B048-85BDC9FD1C3A}</a:tableStyleId>
              </a:tblPr>
              <a:tblGrid>
                <a:gridCol w="3600401"/>
                <a:gridCol w="3672408"/>
              </a:tblGrid>
              <a:tr h="264029">
                <a:tc>
                  <a:txBody>
                    <a:bodyPr/>
                    <a:lstStyle/>
                    <a:p>
                      <a:r>
                        <a:rPr lang="en-GB" b="0" dirty="0" smtClean="0">
                          <a:solidFill>
                            <a:schemeClr val="tx1"/>
                          </a:solidFill>
                        </a:rPr>
                        <a:t>Completed</a:t>
                      </a:r>
                      <a:r>
                        <a:rPr lang="en-GB" b="0" baseline="0" dirty="0" smtClean="0">
                          <a:solidFill>
                            <a:schemeClr val="tx1"/>
                          </a:solidFill>
                        </a:rPr>
                        <a:t> SQIP</a:t>
                      </a:r>
                      <a:endParaRPr lang="en-GB" b="0" dirty="0">
                        <a:solidFill>
                          <a:schemeClr val="tx1"/>
                        </a:solidFill>
                      </a:endParaRPr>
                    </a:p>
                  </a:txBody>
                  <a:tcPr/>
                </a:tc>
                <a:tc>
                  <a:txBody>
                    <a:bodyPr/>
                    <a:lstStyle/>
                    <a:p>
                      <a:r>
                        <a:rPr lang="en-GB" b="0" dirty="0" smtClean="0">
                          <a:solidFill>
                            <a:schemeClr val="tx1"/>
                          </a:solidFill>
                        </a:rPr>
                        <a:t>30 September 2013</a:t>
                      </a:r>
                      <a:endParaRPr lang="en-GB" b="0" dirty="0">
                        <a:solidFill>
                          <a:schemeClr val="tx1"/>
                        </a:solidFill>
                      </a:endParaRPr>
                    </a:p>
                  </a:txBody>
                  <a:tcPr/>
                </a:tc>
              </a:tr>
              <a:tr h="264029">
                <a:tc>
                  <a:txBody>
                    <a:bodyPr/>
                    <a:lstStyle/>
                    <a:p>
                      <a:r>
                        <a:rPr lang="en-GB" dirty="0" smtClean="0"/>
                        <a:t>1.1 Report</a:t>
                      </a:r>
                      <a:endParaRPr lang="en-GB" dirty="0"/>
                    </a:p>
                  </a:txBody>
                  <a:tcPr/>
                </a:tc>
                <a:tc>
                  <a:txBody>
                    <a:bodyPr/>
                    <a:lstStyle/>
                    <a:p>
                      <a:r>
                        <a:rPr lang="en-GB" dirty="0" smtClean="0"/>
                        <a:t>10 October 2013</a:t>
                      </a:r>
                      <a:endParaRPr lang="en-GB" dirty="0"/>
                    </a:p>
                  </a:txBody>
                  <a:tcPr/>
                </a:tc>
              </a:tr>
            </a:tbl>
          </a:graphicData>
        </a:graphic>
      </p:graphicFrame>
      <p:sp>
        <p:nvSpPr>
          <p:cNvPr id="10" name="Rectangle 4"/>
          <p:cNvSpPr txBox="1">
            <a:spLocks noChangeArrowheads="1"/>
          </p:cNvSpPr>
          <p:nvPr/>
        </p:nvSpPr>
        <p:spPr bwMode="auto">
          <a:xfrm>
            <a:off x="755576" y="3068960"/>
            <a:ext cx="77724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b="1" kern="0" dirty="0" smtClean="0">
                <a:solidFill>
                  <a:srgbClr val="C1002B"/>
                </a:solidFill>
                <a:latin typeface="+mj-lt"/>
                <a:ea typeface="+mj-ea"/>
                <a:cs typeface="+mj-cs"/>
              </a:rPr>
              <a:t>1</a:t>
            </a:r>
            <a:r>
              <a:rPr kumimoji="0" lang="en-GB" sz="2000" b="1" i="0" u="none" strike="noStrike" kern="0" cap="none" spc="0" normalizeH="0" baseline="0" noProof="0" dirty="0" smtClean="0">
                <a:ln>
                  <a:noFill/>
                </a:ln>
                <a:solidFill>
                  <a:srgbClr val="C1002B"/>
                </a:solidFill>
                <a:effectLst/>
                <a:uLnTx/>
                <a:uFillTx/>
                <a:latin typeface="+mj-lt"/>
                <a:ea typeface="+mj-ea"/>
                <a:cs typeface="+mj-cs"/>
              </a:rPr>
              <a:t>.1. and SQIP Returns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17</a:t>
            </a:fld>
            <a:endParaRPr lang="en-GB"/>
          </a:p>
        </p:txBody>
      </p:sp>
      <p:sp>
        <p:nvSpPr>
          <p:cNvPr id="3075" name="Rectangle 4"/>
          <p:cNvSpPr>
            <a:spLocks noGrp="1" noChangeArrowheads="1"/>
          </p:cNvSpPr>
          <p:nvPr>
            <p:ph type="ctrTitle"/>
          </p:nvPr>
        </p:nvSpPr>
        <p:spPr>
          <a:xfrm>
            <a:off x="683568" y="260648"/>
            <a:ext cx="7772400" cy="792162"/>
          </a:xfrm>
        </p:spPr>
        <p:txBody>
          <a:bodyPr/>
          <a:lstStyle/>
          <a:p>
            <a:pPr eaLnBrk="1" hangingPunct="1"/>
            <a:r>
              <a:rPr lang="en-GB" sz="2000" dirty="0" smtClean="0"/>
              <a:t>2.1. 5.1 and 5.3 Templates to complete and return to your QIO</a:t>
            </a:r>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Table 10"/>
          <p:cNvGraphicFramePr>
            <a:graphicFrameLocks noGrp="1"/>
          </p:cNvGraphicFramePr>
          <p:nvPr/>
        </p:nvGraphicFramePr>
        <p:xfrm>
          <a:off x="323528" y="908720"/>
          <a:ext cx="6096000" cy="226598"/>
        </p:xfrm>
        <a:graphic>
          <a:graphicData uri="http://schemas.openxmlformats.org/drawingml/2006/table">
            <a:tbl>
              <a:tblPr/>
              <a:tblGrid>
                <a:gridCol w="1965498"/>
                <a:gridCol w="1699491"/>
                <a:gridCol w="2431011"/>
              </a:tblGrid>
              <a:tr h="113299">
                <a:tc>
                  <a:txBody>
                    <a:bodyPr/>
                    <a:lstStyle/>
                    <a:p>
                      <a:pPr>
                        <a:lnSpc>
                          <a:spcPct val="115000"/>
                        </a:lnSpc>
                        <a:spcAft>
                          <a:spcPts val="0"/>
                        </a:spcAft>
                      </a:pPr>
                      <a:r>
                        <a:rPr lang="en-GB" sz="600" b="1" dirty="0">
                          <a:latin typeface="Arial"/>
                          <a:ea typeface="Calibri"/>
                          <a:cs typeface="Times New Roman"/>
                        </a:rPr>
                        <a:t>Establishment</a:t>
                      </a:r>
                      <a:endParaRPr lang="en-GB" sz="700" dirty="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600" b="1">
                          <a:latin typeface="Arial"/>
                          <a:ea typeface="Calibri"/>
                          <a:cs typeface="Times New Roman"/>
                        </a:rPr>
                        <a:t>SMT Lead</a:t>
                      </a:r>
                      <a:endParaRPr lang="en-GB" sz="70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600" b="1">
                          <a:latin typeface="Arial"/>
                          <a:ea typeface="Calibri"/>
                          <a:cs typeface="Times New Roman"/>
                        </a:rPr>
                        <a:t>Date of evaluation</a:t>
                      </a:r>
                      <a:endParaRPr lang="en-GB" sz="70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299">
                <a:tc>
                  <a:txBody>
                    <a:bodyPr/>
                    <a:lstStyle/>
                    <a:p>
                      <a:pPr>
                        <a:lnSpc>
                          <a:spcPct val="115000"/>
                        </a:lnSpc>
                        <a:spcAft>
                          <a:spcPts val="0"/>
                        </a:spcAft>
                      </a:pPr>
                      <a:endParaRPr lang="en-GB" sz="600" dirty="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nvGraphicFramePr>
        <p:xfrm>
          <a:off x="323528" y="1772816"/>
          <a:ext cx="8136904" cy="2691012"/>
        </p:xfrm>
        <a:graphic>
          <a:graphicData uri="http://schemas.openxmlformats.org/drawingml/2006/table">
            <a:tbl>
              <a:tblPr/>
              <a:tblGrid>
                <a:gridCol w="1930790"/>
                <a:gridCol w="2265724"/>
                <a:gridCol w="1970195"/>
                <a:gridCol w="1970195"/>
              </a:tblGrid>
              <a:tr h="313164">
                <a:tc>
                  <a:txBody>
                    <a:bodyPr/>
                    <a:lstStyle/>
                    <a:p>
                      <a:pPr marR="2077085">
                        <a:lnSpc>
                          <a:spcPct val="115000"/>
                        </a:lnSpc>
                        <a:spcAft>
                          <a:spcPts val="0"/>
                        </a:spcAft>
                      </a:pP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600" b="1">
                          <a:latin typeface="Arial"/>
                          <a:ea typeface="Calibri"/>
                          <a:cs typeface="Times New Roman"/>
                        </a:rPr>
                        <a:t>Evidence</a:t>
                      </a:r>
                      <a:endParaRPr lang="en-GB" sz="7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600" b="1">
                          <a:latin typeface="Arial"/>
                          <a:ea typeface="Calibri"/>
                          <a:cs typeface="Times New Roman"/>
                        </a:rPr>
                        <a:t>Strengths/Impact on Learners</a:t>
                      </a:r>
                      <a:endParaRPr lang="en-GB" sz="7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600" b="1">
                          <a:latin typeface="Arial"/>
                          <a:ea typeface="Calibri"/>
                          <a:cs typeface="Times New Roman"/>
                        </a:rPr>
                        <a:t>Next Steps</a:t>
                      </a:r>
                      <a:endParaRPr lang="en-GB" sz="7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996">
                <a:tc>
                  <a:txBody>
                    <a:bodyPr/>
                    <a:lstStyle/>
                    <a:p>
                      <a:pPr>
                        <a:lnSpc>
                          <a:spcPct val="115000"/>
                        </a:lnSpc>
                        <a:spcAft>
                          <a:spcPts val="0"/>
                        </a:spcAft>
                      </a:pPr>
                      <a:r>
                        <a:rPr lang="en-GB" sz="1100" dirty="0">
                          <a:latin typeface="Arial"/>
                          <a:ea typeface="Calibri"/>
                          <a:cs typeface="Times New Roman"/>
                        </a:rPr>
                        <a:t>Learners are motivated, eager participants in their learning.</a:t>
                      </a: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996">
                <a:tc>
                  <a:txBody>
                    <a:bodyPr/>
                    <a:lstStyle/>
                    <a:p>
                      <a:pPr>
                        <a:lnSpc>
                          <a:spcPct val="115000"/>
                        </a:lnSpc>
                        <a:spcAft>
                          <a:spcPts val="0"/>
                        </a:spcAft>
                      </a:pPr>
                      <a:r>
                        <a:rPr lang="en-GB" sz="1100">
                          <a:latin typeface="Arial"/>
                          <a:ea typeface="Calibri"/>
                          <a:cs typeface="Times New Roman"/>
                        </a:rPr>
                        <a:t>Learners make good progress in their learning.</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996">
                <a:tc>
                  <a:txBody>
                    <a:bodyPr/>
                    <a:lstStyle/>
                    <a:p>
                      <a:pPr>
                        <a:lnSpc>
                          <a:spcPct val="115000"/>
                        </a:lnSpc>
                        <a:spcAft>
                          <a:spcPts val="0"/>
                        </a:spcAft>
                      </a:pPr>
                      <a:r>
                        <a:rPr lang="en-GB" sz="1100" dirty="0">
                          <a:latin typeface="Arial"/>
                          <a:ea typeface="Calibri"/>
                          <a:cs typeface="Times New Roman"/>
                        </a:rPr>
                        <a:t>Learners know their views are sought and acted upon. They feel valued.</a:t>
                      </a: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136">
                <a:tc>
                  <a:txBody>
                    <a:bodyPr/>
                    <a:lstStyle/>
                    <a:p>
                      <a:pPr>
                        <a:lnSpc>
                          <a:spcPct val="115000"/>
                        </a:lnSpc>
                        <a:spcAft>
                          <a:spcPts val="0"/>
                        </a:spcAft>
                      </a:pPr>
                      <a:r>
                        <a:rPr lang="en-GB" sz="1100" dirty="0">
                          <a:latin typeface="Arial"/>
                          <a:ea typeface="Calibri"/>
                          <a:cs typeface="Times New Roman"/>
                        </a:rPr>
                        <a:t>Learners feel safe, nurtured, healthy, achieving, active, included, respected.</a:t>
                      </a: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nvGraphicFramePr>
        <p:xfrm>
          <a:off x="323528" y="5373216"/>
          <a:ext cx="5472608" cy="946404"/>
        </p:xfrm>
        <a:graphic>
          <a:graphicData uri="http://schemas.openxmlformats.org/drawingml/2006/table">
            <a:tbl>
              <a:tblPr/>
              <a:tblGrid>
                <a:gridCol w="934230"/>
                <a:gridCol w="1194945"/>
                <a:gridCol w="3343433"/>
              </a:tblGrid>
              <a:tr h="0">
                <a:tc>
                  <a:txBody>
                    <a:bodyPr/>
                    <a:lstStyle/>
                    <a:p>
                      <a:pPr>
                        <a:lnSpc>
                          <a:spcPct val="115000"/>
                        </a:lnSpc>
                        <a:spcAft>
                          <a:spcPts val="0"/>
                        </a:spcAft>
                      </a:pPr>
                      <a:r>
                        <a:rPr lang="en-GB" sz="900" b="1" dirty="0">
                          <a:latin typeface="Arial"/>
                          <a:ea typeface="Calibri"/>
                          <a:cs typeface="Times New Roman"/>
                        </a:rPr>
                        <a:t>Level 6</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Excellent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Outstanding or sector leading</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5</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Very 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Major strengths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4</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strengths with areas for improvement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3</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dirty="0">
                          <a:latin typeface="Arial"/>
                          <a:ea typeface="Calibri"/>
                          <a:cs typeface="Times New Roman"/>
                        </a:rPr>
                        <a:t>Satisfactory</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Strengths just outweigh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2</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Weak</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1</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Unsatisfactory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dirty="0">
                          <a:latin typeface="Arial"/>
                          <a:ea typeface="Calibri"/>
                          <a:cs typeface="Times New Roman"/>
                        </a:rPr>
                        <a:t>Major weaknesses</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6562" name="Rectangle 2"/>
          <p:cNvSpPr>
            <a:spLocks noChangeArrowheads="1"/>
          </p:cNvSpPr>
          <p:nvPr/>
        </p:nvSpPr>
        <p:spPr bwMode="auto">
          <a:xfrm>
            <a:off x="251520" y="4620126"/>
            <a:ext cx="461697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Please return completed template to your QIO by Friday 28 March 2014.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6561" name="Rectangle 1"/>
          <p:cNvSpPr>
            <a:spLocks noChangeArrowheads="1"/>
          </p:cNvSpPr>
          <p:nvPr/>
        </p:nvSpPr>
        <p:spPr bwMode="auto">
          <a:xfrm>
            <a:off x="6588224" y="4869160"/>
            <a:ext cx="1913384" cy="96926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Arial" pitchFamily="34" charset="0"/>
                <a:ea typeface="Calibri" pitchFamily="34" charset="0"/>
                <a:cs typeface="Arial" pitchFamily="34" charset="0"/>
              </a:rPr>
              <a:t>Overall Evaluation:</a:t>
            </a:r>
            <a:endParaRPr kumimoji="0" lang="en-GB"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66563" name="Rectangle 3"/>
          <p:cNvSpPr>
            <a:spLocks noChangeArrowheads="1"/>
          </p:cNvSpPr>
          <p:nvPr/>
        </p:nvSpPr>
        <p:spPr bwMode="auto">
          <a:xfrm>
            <a:off x="251520" y="486916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cs typeface="Arial" pitchFamily="34" charset="0"/>
              </a:rPr>
              <a:t>Evidence may be validated by HMIE, Follow-throughs, Self evaluation by school, QIO.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Evaluation key: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2"/>
          <p:cNvSpPr>
            <a:spLocks noChangeArrowheads="1"/>
          </p:cNvSpPr>
          <p:nvPr/>
        </p:nvSpPr>
        <p:spPr bwMode="auto">
          <a:xfrm>
            <a:off x="323528" y="1124744"/>
            <a:ext cx="8255786" cy="98488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Q.I 2.1 - Learners</a:t>
            </a:r>
            <a:r>
              <a:rPr kumimoji="0" lang="en-GB" sz="1000" b="1"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Experiences</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This indicator relates to the quality of learners</a:t>
            </a:r>
            <a:r>
              <a:rPr kumimoji="0" lang="en-GB" sz="10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experiences.  Learners are aware of their strengths and needs as learners and are satisfied that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their views are taken into account.</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18</a:t>
            </a:fld>
            <a:endParaRPr lang="en-GB"/>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nvGraphicFramePr>
        <p:xfrm>
          <a:off x="179512" y="332656"/>
          <a:ext cx="6336704" cy="432048"/>
        </p:xfrm>
        <a:graphic>
          <a:graphicData uri="http://schemas.openxmlformats.org/drawingml/2006/table">
            <a:tbl>
              <a:tblPr/>
              <a:tblGrid>
                <a:gridCol w="2043107"/>
                <a:gridCol w="1766596"/>
                <a:gridCol w="2527001"/>
              </a:tblGrid>
              <a:tr h="216024">
                <a:tc>
                  <a:txBody>
                    <a:bodyPr/>
                    <a:lstStyle/>
                    <a:p>
                      <a:pPr>
                        <a:lnSpc>
                          <a:spcPct val="115000"/>
                        </a:lnSpc>
                        <a:spcAft>
                          <a:spcPts val="0"/>
                        </a:spcAft>
                      </a:pPr>
                      <a:r>
                        <a:rPr lang="en-GB" sz="1200" b="1" dirty="0">
                          <a:latin typeface="Arial"/>
                          <a:ea typeface="Calibri"/>
                          <a:cs typeface="Times New Roman"/>
                        </a:rPr>
                        <a:t>Establishment</a:t>
                      </a:r>
                      <a:endParaRPr lang="en-GB" sz="1200" dirty="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latin typeface="Arial"/>
                          <a:ea typeface="Calibri"/>
                          <a:cs typeface="Times New Roman"/>
                        </a:rPr>
                        <a:t>SMT Lead</a:t>
                      </a:r>
                      <a:endParaRPr lang="en-GB" sz="120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dirty="0">
                          <a:latin typeface="Arial"/>
                          <a:ea typeface="Calibri"/>
                          <a:cs typeface="Times New Roman"/>
                        </a:rPr>
                        <a:t>Date of evaluation</a:t>
                      </a:r>
                      <a:endParaRPr lang="en-GB" sz="1200" dirty="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nSpc>
                          <a:spcPct val="115000"/>
                        </a:lnSpc>
                        <a:spcAft>
                          <a:spcPts val="0"/>
                        </a:spcAft>
                      </a:pPr>
                      <a:endParaRPr lang="en-GB" sz="60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nvGraphicFramePr>
        <p:xfrm>
          <a:off x="251520" y="1988840"/>
          <a:ext cx="8352928" cy="2777229"/>
        </p:xfrm>
        <a:graphic>
          <a:graphicData uri="http://schemas.openxmlformats.org/drawingml/2006/table">
            <a:tbl>
              <a:tblPr/>
              <a:tblGrid>
                <a:gridCol w="1982050"/>
                <a:gridCol w="2325876"/>
                <a:gridCol w="2022501"/>
                <a:gridCol w="2022501"/>
              </a:tblGrid>
              <a:tr h="305008">
                <a:tc>
                  <a:txBody>
                    <a:bodyPr/>
                    <a:lstStyle/>
                    <a:p>
                      <a:pPr marR="2077085">
                        <a:lnSpc>
                          <a:spcPct val="115000"/>
                        </a:lnSpc>
                        <a:spcAft>
                          <a:spcPts val="0"/>
                        </a:spcAft>
                      </a:pPr>
                      <a:endParaRPr lang="en-GB" sz="12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latin typeface="Arial"/>
                          <a:ea typeface="Calibri"/>
                          <a:cs typeface="Times New Roman"/>
                        </a:rPr>
                        <a:t>Evidence</a:t>
                      </a:r>
                      <a:endParaRPr lang="en-GB" sz="12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latin typeface="Arial"/>
                          <a:ea typeface="Calibri"/>
                          <a:cs typeface="Times New Roman"/>
                        </a:rPr>
                        <a:t>Strengths/Impact on Learners</a:t>
                      </a:r>
                      <a:endParaRPr lang="en-GB" sz="12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latin typeface="Arial"/>
                          <a:ea typeface="Calibri"/>
                          <a:cs typeface="Times New Roman"/>
                        </a:rPr>
                        <a:t>Next Steps</a:t>
                      </a:r>
                      <a:endParaRPr lang="en-GB" sz="12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557">
                <a:tc>
                  <a:txBody>
                    <a:bodyPr/>
                    <a:lstStyle/>
                    <a:p>
                      <a:pPr>
                        <a:lnSpc>
                          <a:spcPct val="115000"/>
                        </a:lnSpc>
                        <a:spcAft>
                          <a:spcPts val="0"/>
                        </a:spcAft>
                      </a:pPr>
                      <a:r>
                        <a:rPr lang="en-GB" sz="1200" dirty="0">
                          <a:latin typeface="Arial"/>
                          <a:ea typeface="Calibri"/>
                          <a:cs typeface="Times New Roman"/>
                        </a:rPr>
                        <a:t>The rationale and design of the </a:t>
                      </a:r>
                      <a:r>
                        <a:rPr lang="en-GB" sz="1200" dirty="0" smtClean="0">
                          <a:latin typeface="Arial"/>
                          <a:ea typeface="Calibri"/>
                          <a:cs typeface="Times New Roman"/>
                        </a:rPr>
                        <a:t>curriculum</a:t>
                      </a:r>
                    </a:p>
                    <a:p>
                      <a:pPr>
                        <a:lnSpc>
                          <a:spcPct val="115000"/>
                        </a:lnSpc>
                        <a:spcAft>
                          <a:spcPts val="0"/>
                        </a:spcAft>
                      </a:pPr>
                      <a:endParaRPr lang="en-GB" sz="12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79">
                <a:tc>
                  <a:txBody>
                    <a:bodyPr/>
                    <a:lstStyle/>
                    <a:p>
                      <a:pPr>
                        <a:lnSpc>
                          <a:spcPct val="115000"/>
                        </a:lnSpc>
                        <a:spcAft>
                          <a:spcPts val="0"/>
                        </a:spcAft>
                      </a:pPr>
                      <a:r>
                        <a:rPr lang="en-GB" sz="1200" dirty="0">
                          <a:latin typeface="Arial"/>
                          <a:ea typeface="Calibri"/>
                          <a:cs typeface="Times New Roman"/>
                        </a:rPr>
                        <a:t>The development of the </a:t>
                      </a:r>
                      <a:r>
                        <a:rPr lang="en-GB" sz="1200" dirty="0" smtClean="0">
                          <a:latin typeface="Arial"/>
                          <a:ea typeface="Calibri"/>
                          <a:cs typeface="Times New Roman"/>
                        </a:rPr>
                        <a:t>curriculum</a:t>
                      </a:r>
                    </a:p>
                    <a:p>
                      <a:pPr>
                        <a:lnSpc>
                          <a:spcPct val="115000"/>
                        </a:lnSpc>
                        <a:spcAft>
                          <a:spcPts val="0"/>
                        </a:spcAft>
                      </a:pPr>
                      <a:endParaRPr lang="en-GB" sz="12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279">
                <a:tc>
                  <a:txBody>
                    <a:bodyPr/>
                    <a:lstStyle/>
                    <a:p>
                      <a:pPr>
                        <a:lnSpc>
                          <a:spcPct val="115000"/>
                        </a:lnSpc>
                        <a:spcAft>
                          <a:spcPts val="0"/>
                        </a:spcAft>
                      </a:pPr>
                      <a:r>
                        <a:rPr lang="en-GB" sz="1200" dirty="0">
                          <a:latin typeface="Arial"/>
                          <a:ea typeface="Calibri"/>
                          <a:cs typeface="Times New Roman"/>
                        </a:rPr>
                        <a:t>Programmes and </a:t>
                      </a:r>
                      <a:r>
                        <a:rPr lang="en-GB" sz="1200" dirty="0" smtClean="0">
                          <a:latin typeface="Arial"/>
                          <a:ea typeface="Calibri"/>
                          <a:cs typeface="Times New Roman"/>
                        </a:rPr>
                        <a:t>courses</a:t>
                      </a:r>
                    </a:p>
                    <a:p>
                      <a:pPr>
                        <a:lnSpc>
                          <a:spcPct val="115000"/>
                        </a:lnSpc>
                        <a:spcAft>
                          <a:spcPts val="0"/>
                        </a:spcAft>
                      </a:pPr>
                      <a:endParaRPr lang="en-GB" sz="12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109">
                <a:tc>
                  <a:txBody>
                    <a:bodyPr/>
                    <a:lstStyle/>
                    <a:p>
                      <a:pPr>
                        <a:lnSpc>
                          <a:spcPct val="115000"/>
                        </a:lnSpc>
                        <a:spcAft>
                          <a:spcPts val="0"/>
                        </a:spcAft>
                      </a:pPr>
                      <a:r>
                        <a:rPr lang="en-GB" sz="1200" dirty="0">
                          <a:latin typeface="Arial"/>
                          <a:ea typeface="Calibri"/>
                          <a:cs typeface="Times New Roman"/>
                        </a:rPr>
                        <a:t>Transitions</a:t>
                      </a:r>
                      <a:endParaRPr lang="en-GB" sz="12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2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nvGraphicFramePr>
        <p:xfrm>
          <a:off x="395536" y="5661248"/>
          <a:ext cx="5472608" cy="946404"/>
        </p:xfrm>
        <a:graphic>
          <a:graphicData uri="http://schemas.openxmlformats.org/drawingml/2006/table">
            <a:tbl>
              <a:tblPr/>
              <a:tblGrid>
                <a:gridCol w="934230"/>
                <a:gridCol w="1194945"/>
                <a:gridCol w="3343433"/>
              </a:tblGrid>
              <a:tr h="44572">
                <a:tc>
                  <a:txBody>
                    <a:bodyPr/>
                    <a:lstStyle/>
                    <a:p>
                      <a:pPr>
                        <a:lnSpc>
                          <a:spcPct val="115000"/>
                        </a:lnSpc>
                        <a:spcAft>
                          <a:spcPts val="0"/>
                        </a:spcAft>
                      </a:pPr>
                      <a:r>
                        <a:rPr lang="en-GB" sz="900" b="1">
                          <a:latin typeface="Arial"/>
                          <a:ea typeface="Calibri"/>
                          <a:cs typeface="Times New Roman"/>
                        </a:rPr>
                        <a:t>Level 6</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Excellent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Outstanding or sector leading</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5</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Very 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Major strengths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4</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strengths with areas for improvement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3</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Satisfactory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Strengths just outweigh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2</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Weak</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1</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Unsatisfactory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dirty="0">
                          <a:latin typeface="Arial"/>
                          <a:ea typeface="Calibri"/>
                          <a:cs typeface="Times New Roman"/>
                        </a:rPr>
                        <a:t>Major weaknesses</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3186" name="Rectangle 2"/>
          <p:cNvSpPr>
            <a:spLocks noChangeArrowheads="1"/>
          </p:cNvSpPr>
          <p:nvPr/>
        </p:nvSpPr>
        <p:spPr bwMode="auto">
          <a:xfrm>
            <a:off x="179512" y="805935"/>
            <a:ext cx="8366393" cy="13542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Q.I 5.1 </a:t>
            </a:r>
            <a:r>
              <a:rPr kumimoji="0" lang="en-GB" sz="1400" b="1"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The Curriculum</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This indicator relates to the ways that the curriculum areas and subjects, interdisciplinary studies, the life of the school as a community,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opportunities for personal achievement develop pupils</a:t>
            </a:r>
            <a:r>
              <a:rPr kumimoji="0" lang="en-GB" sz="10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capacities as successful learners, confident individuals, responsible citizens and effective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contributors. It focuses on the quality of the curriculum across stages and transition points. It highlights the need for the curriculum to be dynamic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 take account of innovation, and flexible to meet the needs of all learners.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3185" name="Rectangle 1"/>
          <p:cNvSpPr>
            <a:spLocks noChangeArrowheads="1"/>
          </p:cNvSpPr>
          <p:nvPr/>
        </p:nvSpPr>
        <p:spPr bwMode="auto">
          <a:xfrm>
            <a:off x="6876256" y="4797152"/>
            <a:ext cx="1728192" cy="10081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Arial" pitchFamily="34" charset="0"/>
                <a:ea typeface="Calibri" pitchFamily="34" charset="0"/>
                <a:cs typeface="Arial" pitchFamily="34" charset="0"/>
              </a:rPr>
              <a:t>Overall Evaluation:</a:t>
            </a:r>
            <a:endParaRPr kumimoji="0" lang="en-GB"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3187" name="Rectangle 3"/>
          <p:cNvSpPr>
            <a:spLocks noChangeArrowheads="1"/>
          </p:cNvSpPr>
          <p:nvPr/>
        </p:nvSpPr>
        <p:spPr bwMode="auto">
          <a:xfrm>
            <a:off x="323528" y="5229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cs typeface="Arial" pitchFamily="34" charset="0"/>
              </a:rPr>
              <a:t>Evidence may be validated by HMIE, Follow-throughs, Self evaluation by school, QIO.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Evaluation key: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itle 19"/>
          <p:cNvSpPr>
            <a:spLocks noGrp="1"/>
          </p:cNvSpPr>
          <p:nvPr>
            <p:ph type="ctrTitle"/>
          </p:nvPr>
        </p:nvSpPr>
        <p:spPr>
          <a:xfrm>
            <a:off x="323528" y="4869160"/>
            <a:ext cx="7772400" cy="434479"/>
          </a:xfrm>
        </p:spPr>
        <p:txBody>
          <a:bodyPr/>
          <a:lstStyle/>
          <a:p>
            <a:pPr algn="l"/>
            <a:r>
              <a:rPr lang="en-GB" sz="1200" dirty="0" smtClean="0">
                <a:solidFill>
                  <a:srgbClr val="FF0000"/>
                </a:solidFill>
                <a:latin typeface="Arial" pitchFamily="34" charset="0"/>
                <a:ea typeface="Calibri" pitchFamily="34" charset="0"/>
                <a:cs typeface="Arial" pitchFamily="34" charset="0"/>
              </a:rPr>
              <a:t>Please return completed template to your QIO by Friday 14 February 2014.</a:t>
            </a:r>
            <a:endParaRPr lang="en-GB"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19</a:t>
            </a:fld>
            <a:endParaRPr lang="en-GB"/>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4" name="Table 13"/>
          <p:cNvGraphicFramePr>
            <a:graphicFrameLocks noGrp="1"/>
          </p:cNvGraphicFramePr>
          <p:nvPr/>
        </p:nvGraphicFramePr>
        <p:xfrm>
          <a:off x="179512" y="332656"/>
          <a:ext cx="6336704" cy="432048"/>
        </p:xfrm>
        <a:graphic>
          <a:graphicData uri="http://schemas.openxmlformats.org/drawingml/2006/table">
            <a:tbl>
              <a:tblPr/>
              <a:tblGrid>
                <a:gridCol w="2043107"/>
                <a:gridCol w="1766596"/>
                <a:gridCol w="2527001"/>
              </a:tblGrid>
              <a:tr h="216024">
                <a:tc>
                  <a:txBody>
                    <a:bodyPr/>
                    <a:lstStyle/>
                    <a:p>
                      <a:pPr>
                        <a:lnSpc>
                          <a:spcPct val="115000"/>
                        </a:lnSpc>
                        <a:spcAft>
                          <a:spcPts val="0"/>
                        </a:spcAft>
                      </a:pPr>
                      <a:r>
                        <a:rPr lang="en-GB" sz="1200" b="1" dirty="0">
                          <a:latin typeface="Arial"/>
                          <a:ea typeface="Calibri"/>
                          <a:cs typeface="Times New Roman"/>
                        </a:rPr>
                        <a:t>Establishment</a:t>
                      </a:r>
                      <a:endParaRPr lang="en-GB" sz="1200" dirty="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a:latin typeface="Arial"/>
                          <a:ea typeface="Calibri"/>
                          <a:cs typeface="Times New Roman"/>
                        </a:rPr>
                        <a:t>SMT Lead</a:t>
                      </a:r>
                      <a:endParaRPr lang="en-GB" sz="120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dirty="0">
                          <a:latin typeface="Arial"/>
                          <a:ea typeface="Calibri"/>
                          <a:cs typeface="Times New Roman"/>
                        </a:rPr>
                        <a:t>Date of evaluation</a:t>
                      </a:r>
                      <a:endParaRPr lang="en-GB" sz="1200" dirty="0">
                        <a:latin typeface="Calibri"/>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lnSpc>
                          <a:spcPct val="115000"/>
                        </a:lnSpc>
                        <a:spcAft>
                          <a:spcPts val="0"/>
                        </a:spcAft>
                      </a:pPr>
                      <a:endParaRPr lang="en-GB" sz="600" dirty="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600" dirty="0">
                        <a:latin typeface="Arial"/>
                        <a:ea typeface="Calibri"/>
                        <a:cs typeface="Times New Roman"/>
                      </a:endParaRPr>
                    </a:p>
                  </a:txBody>
                  <a:tcPr marL="44335" marR="443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nvGraphicFramePr>
        <p:xfrm>
          <a:off x="395536" y="5661248"/>
          <a:ext cx="5472608" cy="946404"/>
        </p:xfrm>
        <a:graphic>
          <a:graphicData uri="http://schemas.openxmlformats.org/drawingml/2006/table">
            <a:tbl>
              <a:tblPr/>
              <a:tblGrid>
                <a:gridCol w="934230"/>
                <a:gridCol w="1194945"/>
                <a:gridCol w="3343433"/>
              </a:tblGrid>
              <a:tr h="44572">
                <a:tc>
                  <a:txBody>
                    <a:bodyPr/>
                    <a:lstStyle/>
                    <a:p>
                      <a:pPr>
                        <a:lnSpc>
                          <a:spcPct val="115000"/>
                        </a:lnSpc>
                        <a:spcAft>
                          <a:spcPts val="0"/>
                        </a:spcAft>
                      </a:pPr>
                      <a:r>
                        <a:rPr lang="en-GB" sz="900" b="1">
                          <a:latin typeface="Arial"/>
                          <a:ea typeface="Calibri"/>
                          <a:cs typeface="Times New Roman"/>
                        </a:rPr>
                        <a:t>Level 6</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Excellent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Outstanding or sector leading</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5</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Very 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Major strengths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4</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Good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strengths with areas for improvement</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3</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Satisfactory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Strengths just outweigh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2</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Weak</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Important weaknesses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GB" sz="900" b="1">
                          <a:latin typeface="Arial"/>
                          <a:ea typeface="Calibri"/>
                          <a:cs typeface="Times New Roman"/>
                        </a:rPr>
                        <a:t>Level 1</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a:latin typeface="Arial"/>
                          <a:ea typeface="Calibri"/>
                          <a:cs typeface="Times New Roman"/>
                        </a:rPr>
                        <a:t>Unsatisfactory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900" b="1" dirty="0">
                          <a:latin typeface="Arial"/>
                          <a:ea typeface="Calibri"/>
                          <a:cs typeface="Times New Roman"/>
                        </a:rPr>
                        <a:t>Major weaknesses</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3185" name="Rectangle 1"/>
          <p:cNvSpPr>
            <a:spLocks noChangeArrowheads="1"/>
          </p:cNvSpPr>
          <p:nvPr/>
        </p:nvSpPr>
        <p:spPr bwMode="auto">
          <a:xfrm>
            <a:off x="6732240" y="5013176"/>
            <a:ext cx="1512168" cy="8640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Arial" pitchFamily="34" charset="0"/>
                <a:ea typeface="Calibri" pitchFamily="34" charset="0"/>
                <a:cs typeface="Arial" pitchFamily="34" charset="0"/>
              </a:rPr>
              <a:t>Overall Evaluation:</a:t>
            </a:r>
            <a:endParaRPr kumimoji="0" lang="en-GB"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3187" name="Rectangle 3"/>
          <p:cNvSpPr>
            <a:spLocks noChangeArrowheads="1"/>
          </p:cNvSpPr>
          <p:nvPr/>
        </p:nvSpPr>
        <p:spPr bwMode="auto">
          <a:xfrm>
            <a:off x="323528" y="5229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cs typeface="Arial" pitchFamily="34" charset="0"/>
              </a:rPr>
              <a:t>Evidence may be validated by HMIE, Follow-throughs, Self evaluation by school, QIO. </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Evaluation key: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itle 19"/>
          <p:cNvSpPr>
            <a:spLocks noGrp="1"/>
          </p:cNvSpPr>
          <p:nvPr>
            <p:ph type="ctrTitle"/>
          </p:nvPr>
        </p:nvSpPr>
        <p:spPr>
          <a:xfrm>
            <a:off x="323528" y="4869160"/>
            <a:ext cx="7772400" cy="434479"/>
          </a:xfrm>
        </p:spPr>
        <p:txBody>
          <a:bodyPr/>
          <a:lstStyle/>
          <a:p>
            <a:pPr algn="l"/>
            <a:r>
              <a:rPr lang="en-GB" sz="1200" dirty="0" smtClean="0">
                <a:solidFill>
                  <a:srgbClr val="C00000"/>
                </a:solidFill>
                <a:latin typeface="Arial" pitchFamily="34" charset="0"/>
                <a:ea typeface="Calibri" pitchFamily="34" charset="0"/>
                <a:cs typeface="Arial" pitchFamily="34" charset="0"/>
              </a:rPr>
              <a:t>Please return completed template to your QIO by </a:t>
            </a:r>
            <a:r>
              <a:rPr lang="en-GB" sz="1200" dirty="0" smtClean="0"/>
              <a:t>Friday 28 March 2014.   </a:t>
            </a:r>
            <a:br>
              <a:rPr lang="en-GB" sz="1200" dirty="0" smtClean="0"/>
            </a:br>
            <a:endParaRPr lang="en-GB" sz="1200" dirty="0"/>
          </a:p>
        </p:txBody>
      </p:sp>
      <p:graphicFrame>
        <p:nvGraphicFramePr>
          <p:cNvPr id="13" name="Table 12"/>
          <p:cNvGraphicFramePr>
            <a:graphicFrameLocks noGrp="1"/>
          </p:cNvGraphicFramePr>
          <p:nvPr/>
        </p:nvGraphicFramePr>
        <p:xfrm>
          <a:off x="251520" y="1916832"/>
          <a:ext cx="7992888" cy="2924841"/>
        </p:xfrm>
        <a:graphic>
          <a:graphicData uri="http://schemas.openxmlformats.org/drawingml/2006/table">
            <a:tbl>
              <a:tblPr/>
              <a:tblGrid>
                <a:gridCol w="1412786"/>
                <a:gridCol w="2419155"/>
                <a:gridCol w="2128856"/>
                <a:gridCol w="2032091"/>
              </a:tblGrid>
              <a:tr h="804195">
                <a:tc>
                  <a:txBody>
                    <a:bodyPr/>
                    <a:lstStyle/>
                    <a:p>
                      <a:pPr marR="960120">
                        <a:lnSpc>
                          <a:spcPct val="115000"/>
                        </a:lnSpc>
                        <a:spcAft>
                          <a:spcPts val="0"/>
                        </a:spcAft>
                      </a:pPr>
                      <a:r>
                        <a:rPr lang="en-GB" sz="1100" b="1" dirty="0">
                          <a:latin typeface="Arial"/>
                          <a:ea typeface="Calibri"/>
                          <a:cs typeface="Times New Roman"/>
                        </a:rPr>
                        <a:t>Themes</a:t>
                      </a: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smtClean="0">
                          <a:latin typeface="Arial"/>
                          <a:ea typeface="Calibri"/>
                          <a:cs typeface="Times New Roman"/>
                        </a:rPr>
                        <a:t>Evidence</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latin typeface="Arial"/>
                          <a:ea typeface="Calibri"/>
                          <a:cs typeface="Times New Roman"/>
                        </a:rPr>
                        <a:t>Strengths/Impact on Learners</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b="1">
                          <a:latin typeface="Arial"/>
                          <a:ea typeface="Calibri"/>
                          <a:cs typeface="Times New Roman"/>
                        </a:rPr>
                        <a:t>Next Steps</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065">
                <a:tc>
                  <a:txBody>
                    <a:bodyPr/>
                    <a:lstStyle/>
                    <a:p>
                      <a:pPr marR="206375">
                        <a:lnSpc>
                          <a:spcPct val="115000"/>
                        </a:lnSpc>
                        <a:spcAft>
                          <a:spcPts val="0"/>
                        </a:spcAft>
                      </a:pPr>
                      <a:r>
                        <a:rPr lang="en-GB" sz="1100" dirty="0">
                          <a:latin typeface="Arial"/>
                          <a:ea typeface="Calibri"/>
                          <a:cs typeface="Times New Roman"/>
                        </a:rPr>
                        <a:t>Tasks, activities and </a:t>
                      </a:r>
                      <a:r>
                        <a:rPr lang="en-GB" sz="1100" dirty="0" smtClean="0">
                          <a:latin typeface="Arial"/>
                          <a:ea typeface="Calibri"/>
                          <a:cs typeface="Times New Roman"/>
                        </a:rPr>
                        <a:t>resources</a:t>
                      </a:r>
                    </a:p>
                    <a:p>
                      <a:pPr marR="206375">
                        <a:lnSpc>
                          <a:spcPct val="115000"/>
                        </a:lnSpc>
                        <a:spcAft>
                          <a:spcPts val="0"/>
                        </a:spcAft>
                      </a:pP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065">
                <a:tc>
                  <a:txBody>
                    <a:bodyPr/>
                    <a:lstStyle/>
                    <a:p>
                      <a:pPr>
                        <a:lnSpc>
                          <a:spcPct val="115000"/>
                        </a:lnSpc>
                        <a:spcAft>
                          <a:spcPts val="0"/>
                        </a:spcAft>
                      </a:pPr>
                      <a:r>
                        <a:rPr lang="en-GB" sz="1100">
                          <a:latin typeface="Arial"/>
                          <a:ea typeface="Calibri"/>
                          <a:cs typeface="Times New Roman"/>
                        </a:rPr>
                        <a:t>Identification of learning needs</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065">
                <a:tc>
                  <a:txBody>
                    <a:bodyPr/>
                    <a:lstStyle/>
                    <a:p>
                      <a:pPr>
                        <a:lnSpc>
                          <a:spcPct val="115000"/>
                        </a:lnSpc>
                        <a:spcAft>
                          <a:spcPts val="0"/>
                        </a:spcAft>
                      </a:pPr>
                      <a:r>
                        <a:rPr lang="en-GB" sz="1100">
                          <a:latin typeface="Arial"/>
                          <a:ea typeface="Calibri"/>
                          <a:cs typeface="Times New Roman"/>
                        </a:rPr>
                        <a:t>The roles of teachers and specialist staff</a:t>
                      </a:r>
                      <a:endParaRPr lang="en-GB" sz="110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110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9842">
                <a:tc>
                  <a:txBody>
                    <a:bodyPr/>
                    <a:lstStyle/>
                    <a:p>
                      <a:pPr>
                        <a:lnSpc>
                          <a:spcPct val="115000"/>
                        </a:lnSpc>
                        <a:spcAft>
                          <a:spcPts val="0"/>
                        </a:spcAft>
                      </a:pPr>
                      <a:r>
                        <a:rPr lang="en-GB" sz="1100" dirty="0">
                          <a:latin typeface="Arial"/>
                          <a:ea typeface="Calibri"/>
                          <a:cs typeface="Times New Roman"/>
                        </a:rPr>
                        <a:t>Meeting and implementing the requirements of legislation</a:t>
                      </a:r>
                      <a:endParaRPr lang="en-GB" sz="1100" dirty="0">
                        <a:latin typeface="Calibri"/>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11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n-GB" sz="1100" dirty="0">
                        <a:latin typeface="Arial"/>
                        <a:ea typeface="Calibri"/>
                        <a:cs typeface="Times New Roman"/>
                      </a:endParaRPr>
                    </a:p>
                  </a:txBody>
                  <a:tcPr marL="44290" marR="442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179512" y="949951"/>
            <a:ext cx="8526693"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Q.I 5.3 - Meeting Learning Needs</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This indicator relates to the school</a:t>
            </a:r>
            <a:r>
              <a:rPr kumimoji="0" lang="en-GB" sz="1000" b="0"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 arrangements for meeting the needs of all learners, including potentially vulnerable groups and addressing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barriers to learning. This includes identifying the needs of, and providing support and challenge for, groups and individuals who may have additional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support needs arising from, for example, the learning environment, family circumstances, disability or health needs; or social and emotional factors.</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2</a:t>
            </a:fld>
            <a:endParaRPr lang="en-GB"/>
          </a:p>
        </p:txBody>
      </p:sp>
      <p:sp>
        <p:nvSpPr>
          <p:cNvPr id="3075" name="Rectangle 4"/>
          <p:cNvSpPr>
            <a:spLocks noGrp="1" noChangeArrowheads="1"/>
          </p:cNvSpPr>
          <p:nvPr>
            <p:ph type="ctrTitle"/>
          </p:nvPr>
        </p:nvSpPr>
        <p:spPr>
          <a:xfrm>
            <a:off x="684213" y="188913"/>
            <a:ext cx="7772400" cy="792162"/>
          </a:xfrm>
        </p:spPr>
        <p:txBody>
          <a:bodyPr/>
          <a:lstStyle/>
          <a:p>
            <a:pPr eaLnBrk="1" hangingPunct="1"/>
            <a:r>
              <a:rPr lang="en-GB" sz="3200" dirty="0" smtClean="0"/>
              <a:t/>
            </a:r>
            <a:br>
              <a:rPr lang="en-GB" sz="3200" dirty="0" smtClean="0"/>
            </a:br>
            <a:r>
              <a:rPr lang="en-GB" sz="2800" dirty="0" err="1" smtClean="0"/>
              <a:t>CfE</a:t>
            </a:r>
            <a:r>
              <a:rPr lang="en-GB" sz="2800" dirty="0" smtClean="0"/>
              <a:t> Secondary Head Teacher’s Meeting</a:t>
            </a:r>
            <a:r>
              <a:rPr lang="en-GB" sz="3200" dirty="0" smtClean="0"/>
              <a:t/>
            </a:r>
            <a:br>
              <a:rPr lang="en-GB" sz="3200" dirty="0" smtClean="0"/>
            </a:br>
            <a:r>
              <a:rPr lang="en-GB" sz="2800" dirty="0" smtClean="0"/>
              <a:t>11</a:t>
            </a:r>
            <a:r>
              <a:rPr lang="en-GB" sz="2800" baseline="30000" dirty="0" smtClean="0"/>
              <a:t>th</a:t>
            </a:r>
            <a:r>
              <a:rPr lang="en-GB" sz="2800" dirty="0" smtClean="0"/>
              <a:t> September 2013</a:t>
            </a:r>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3149276"/>
            <a:ext cx="184731" cy="740202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800" b="1" dirty="0" smtClean="0">
              <a:solidFill>
                <a:srgbClr val="000000"/>
              </a:solidFill>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4034" name="Rectangle 2"/>
          <p:cNvSpPr>
            <a:spLocks noGrp="1" noChangeArrowheads="1"/>
          </p:cNvSpPr>
          <p:nvPr>
            <p:ph type="subTitle" idx="1"/>
          </p:nvPr>
        </p:nvSpPr>
        <p:spPr bwMode="auto">
          <a:xfrm>
            <a:off x="611560" y="1844824"/>
            <a:ext cx="7776864"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91050" algn="l"/>
              </a:tabLst>
            </a:pPr>
            <a:r>
              <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8.30 </a:t>
            </a:r>
            <a:r>
              <a:rPr kumimoji="0" lang="en-GB" sz="1800" b="0"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Coffee and Registration </a:t>
            </a:r>
          </a:p>
          <a:p>
            <a:pPr marL="0" marR="0" lvl="0" indent="0" algn="l" defTabSz="914400" rtl="0" eaLnBrk="1" fontAlgn="base" latinLnBrk="0" hangingPunct="1">
              <a:lnSpc>
                <a:spcPct val="100000"/>
              </a:lnSpc>
              <a:spcBef>
                <a:spcPct val="0"/>
              </a:spcBef>
              <a:spcAft>
                <a:spcPct val="0"/>
              </a:spcAft>
              <a:buClrTx/>
              <a:buSzTx/>
              <a:buFontTx/>
              <a:buNone/>
              <a:tabLst>
                <a:tab pos="4591050"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r>
              <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9.00    Attainment Overview</a:t>
            </a: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r>
              <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9.30    Restructure of the Quality Improvement Service</a:t>
            </a: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r>
              <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r>
              <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10.45   Refreshments</a:t>
            </a: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r>
              <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r>
              <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11.00   Statutory requirements and legislation update</a:t>
            </a: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r>
              <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11.20   Self-evaluation toolkits</a:t>
            </a: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r>
              <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12.00   </a:t>
            </a:r>
            <a:r>
              <a:rPr lang="en-GB" sz="1800" dirty="0" smtClean="0">
                <a:solidFill>
                  <a:srgbClr val="000000"/>
                </a:solidFill>
                <a:latin typeface="Arial" pitchFamily="34" charset="0"/>
                <a:ea typeface="Times New Roman" pitchFamily="18" charset="0"/>
                <a:cs typeface="Arial" pitchFamily="34" charset="0"/>
              </a:rPr>
              <a:t>Review </a:t>
            </a:r>
            <a:r>
              <a:rPr kumimoji="0" lang="en-GB"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of the Broad General Education</a:t>
            </a: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91050" algn="l"/>
              </a:tabLst>
            </a:pPr>
            <a:r>
              <a:rPr kumimoji="0" lang="en-GB" sz="1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12.30  Close</a:t>
            </a: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GB"/>
              <a:t> </a:t>
            </a:r>
          </a:p>
          <a:p>
            <a:endParaRPr lang="en-GB"/>
          </a:p>
          <a:p>
            <a:fld id="{C10E334D-9A99-4F80-913F-5E3974EFE8A2}" type="slidenum">
              <a:rPr lang="en-GB"/>
              <a:pPr/>
              <a:t>20</a:t>
            </a:fld>
            <a:endParaRPr lang="en-GB"/>
          </a:p>
        </p:txBody>
      </p:sp>
      <p:sp>
        <p:nvSpPr>
          <p:cNvPr id="3076" name="Rectangle 5"/>
          <p:cNvSpPr>
            <a:spLocks noGrp="1" noChangeArrowheads="1"/>
          </p:cNvSpPr>
          <p:nvPr>
            <p:ph type="subTitle" idx="1"/>
          </p:nvPr>
        </p:nvSpPr>
        <p:spPr>
          <a:xfrm>
            <a:off x="611188" y="2636838"/>
            <a:ext cx="7921625" cy="2305050"/>
          </a:xfrm>
        </p:spPr>
        <p:txBody>
          <a:bodyPr/>
          <a:lstStyle/>
          <a:p>
            <a:pPr marL="3048000" indent="-3048000" algn="l" eaLnBrk="1" hangingPunct="1"/>
            <a:endParaRPr lang="en-GB" dirty="0" smtClean="0"/>
          </a:p>
          <a:p>
            <a:pPr marL="3048000" indent="-3048000" algn="l" eaLnBrk="1" hangingPunct="1"/>
            <a:endParaRPr lang="en-GB" dirty="0" smtClean="0"/>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986637785"/>
              </p:ext>
            </p:extLst>
          </p:nvPr>
        </p:nvGraphicFramePr>
        <p:xfrm>
          <a:off x="323528" y="1412776"/>
          <a:ext cx="8496944" cy="2377440"/>
        </p:xfrm>
        <a:graphic>
          <a:graphicData uri="http://schemas.openxmlformats.org/drawingml/2006/table">
            <a:tbl>
              <a:tblPr firstRow="1" bandRow="1">
                <a:tableStyleId>{5C22544A-7EE6-4342-B048-85BDC9FD1C3A}</a:tableStyleId>
              </a:tblPr>
              <a:tblGrid>
                <a:gridCol w="596277"/>
                <a:gridCol w="3652195"/>
                <a:gridCol w="2385107"/>
                <a:gridCol w="1863365"/>
              </a:tblGrid>
              <a:tr h="264029">
                <a:tc>
                  <a:txBody>
                    <a:bodyPr/>
                    <a:lstStyle/>
                    <a:p>
                      <a:r>
                        <a:rPr lang="en-GB" sz="1400" dirty="0" smtClean="0"/>
                        <a:t>QI</a:t>
                      </a:r>
                      <a:endParaRPr lang="en-GB" sz="1400" dirty="0"/>
                    </a:p>
                  </a:txBody>
                  <a:tcPr/>
                </a:tc>
                <a:tc>
                  <a:txBody>
                    <a:bodyPr/>
                    <a:lstStyle/>
                    <a:p>
                      <a:r>
                        <a:rPr lang="en-GB" sz="1400" dirty="0" smtClean="0"/>
                        <a:t>Title</a:t>
                      </a:r>
                      <a:endParaRPr lang="en-GB" sz="1400" dirty="0"/>
                    </a:p>
                  </a:txBody>
                  <a:tcPr/>
                </a:tc>
                <a:tc>
                  <a:txBody>
                    <a:bodyPr/>
                    <a:lstStyle/>
                    <a:p>
                      <a:r>
                        <a:rPr lang="en-GB" sz="1400" dirty="0" smtClean="0"/>
                        <a:t>Deadline</a:t>
                      </a:r>
                      <a:r>
                        <a:rPr lang="en-GB" sz="1400" baseline="0" dirty="0" smtClean="0"/>
                        <a:t> Date</a:t>
                      </a:r>
                      <a:endParaRPr lang="en-GB" sz="1400" dirty="0"/>
                    </a:p>
                  </a:txBody>
                  <a:tcPr/>
                </a:tc>
                <a:tc>
                  <a:txBody>
                    <a:bodyPr/>
                    <a:lstStyle/>
                    <a:p>
                      <a:r>
                        <a:rPr lang="en-GB" sz="1400" dirty="0" smtClean="0"/>
                        <a:t>Paperwork</a:t>
                      </a:r>
                      <a:r>
                        <a:rPr lang="en-GB" sz="1400" baseline="0" dirty="0" smtClean="0"/>
                        <a:t> distributed</a:t>
                      </a:r>
                      <a:endParaRPr lang="en-GB" sz="1400" dirty="0"/>
                    </a:p>
                  </a:txBody>
                  <a:tcPr/>
                </a:tc>
              </a:tr>
              <a:tr h="264029">
                <a:tc>
                  <a:txBody>
                    <a:bodyPr/>
                    <a:lstStyle/>
                    <a:p>
                      <a:r>
                        <a:rPr lang="en-GB" sz="1400" b="0" dirty="0" smtClean="0">
                          <a:solidFill>
                            <a:schemeClr val="tx1"/>
                          </a:solidFill>
                        </a:rPr>
                        <a:t>5.9</a:t>
                      </a:r>
                      <a:endParaRPr lang="en-GB" sz="1400" b="0" dirty="0">
                        <a:solidFill>
                          <a:schemeClr val="tx1"/>
                        </a:solidFill>
                      </a:endParaRPr>
                    </a:p>
                  </a:txBody>
                  <a:tcPr/>
                </a:tc>
                <a:tc>
                  <a:txBody>
                    <a:bodyPr/>
                    <a:lstStyle/>
                    <a:p>
                      <a:r>
                        <a:rPr lang="en-GB" sz="1400" b="0" dirty="0" smtClean="0">
                          <a:solidFill>
                            <a:srgbClr val="C00000"/>
                          </a:solidFill>
                        </a:rPr>
                        <a:t>Completed</a:t>
                      </a:r>
                      <a:r>
                        <a:rPr lang="en-GB" sz="1400" b="0" baseline="0" dirty="0" smtClean="0">
                          <a:solidFill>
                            <a:srgbClr val="C00000"/>
                          </a:solidFill>
                        </a:rPr>
                        <a:t> SQIP</a:t>
                      </a:r>
                      <a:endParaRPr lang="en-GB" sz="1400" b="0" dirty="0">
                        <a:solidFill>
                          <a:srgbClr val="C00000"/>
                        </a:solidFill>
                      </a:endParaRPr>
                    </a:p>
                  </a:txBody>
                  <a:tcPr/>
                </a:tc>
                <a:tc>
                  <a:txBody>
                    <a:bodyPr/>
                    <a:lstStyle/>
                    <a:p>
                      <a:r>
                        <a:rPr lang="en-GB" sz="1400" b="0" dirty="0" smtClean="0">
                          <a:solidFill>
                            <a:srgbClr val="C00000"/>
                          </a:solidFill>
                        </a:rPr>
                        <a:t>Mon</a:t>
                      </a:r>
                      <a:r>
                        <a:rPr lang="en-GB" sz="1400" b="0" baseline="0" dirty="0" smtClean="0">
                          <a:solidFill>
                            <a:srgbClr val="C00000"/>
                          </a:solidFill>
                        </a:rPr>
                        <a:t> 30</a:t>
                      </a:r>
                      <a:r>
                        <a:rPr lang="en-GB" sz="1400" b="0" dirty="0" smtClean="0">
                          <a:solidFill>
                            <a:srgbClr val="C00000"/>
                          </a:solidFill>
                        </a:rPr>
                        <a:t> Sept</a:t>
                      </a:r>
                      <a:r>
                        <a:rPr lang="en-GB" sz="1400" b="0" baseline="0" dirty="0" smtClean="0">
                          <a:solidFill>
                            <a:srgbClr val="C00000"/>
                          </a:solidFill>
                        </a:rPr>
                        <a:t> </a:t>
                      </a:r>
                      <a:r>
                        <a:rPr lang="en-GB" sz="1400" b="0" dirty="0" smtClean="0">
                          <a:solidFill>
                            <a:srgbClr val="C00000"/>
                          </a:solidFill>
                        </a:rPr>
                        <a:t>2013</a:t>
                      </a:r>
                      <a:endParaRPr lang="en-GB" sz="1400" b="0" dirty="0">
                        <a:solidFill>
                          <a:srgbClr val="C00000"/>
                        </a:solidFill>
                      </a:endParaRPr>
                    </a:p>
                  </a:txBody>
                  <a:tcPr/>
                </a:tc>
                <a:tc>
                  <a:txBody>
                    <a:bodyPr/>
                    <a:lstStyle/>
                    <a:p>
                      <a:r>
                        <a:rPr lang="en-GB" sz="1400" b="0" dirty="0" smtClean="0">
                          <a:solidFill>
                            <a:srgbClr val="C00000"/>
                          </a:solidFill>
                        </a:rPr>
                        <a:t>May</a:t>
                      </a:r>
                      <a:r>
                        <a:rPr lang="en-GB" sz="1400" b="0" baseline="0" dirty="0" smtClean="0">
                          <a:solidFill>
                            <a:srgbClr val="C00000"/>
                          </a:solidFill>
                        </a:rPr>
                        <a:t> 2013</a:t>
                      </a:r>
                      <a:endParaRPr lang="en-GB" sz="1400" b="0" dirty="0">
                        <a:solidFill>
                          <a:srgbClr val="C00000"/>
                        </a:solidFill>
                      </a:endParaRPr>
                    </a:p>
                  </a:txBody>
                  <a:tcPr/>
                </a:tc>
              </a:tr>
              <a:tr h="264029">
                <a:tc>
                  <a:txBody>
                    <a:bodyPr/>
                    <a:lstStyle/>
                    <a:p>
                      <a:r>
                        <a:rPr lang="en-GB" sz="1400" dirty="0" smtClean="0"/>
                        <a:t>1.1</a:t>
                      </a:r>
                      <a:endParaRPr lang="en-GB" sz="1400" dirty="0"/>
                    </a:p>
                  </a:txBody>
                  <a:tcPr/>
                </a:tc>
                <a:tc>
                  <a:txBody>
                    <a:bodyPr/>
                    <a:lstStyle/>
                    <a:p>
                      <a:r>
                        <a:rPr lang="en-GB" sz="1400" dirty="0" smtClean="0">
                          <a:solidFill>
                            <a:srgbClr val="C00000"/>
                          </a:solidFill>
                        </a:rPr>
                        <a:t>1.1 Improvements</a:t>
                      </a:r>
                      <a:r>
                        <a:rPr lang="en-GB" sz="1400" baseline="0" dirty="0" smtClean="0">
                          <a:solidFill>
                            <a:srgbClr val="C00000"/>
                          </a:solidFill>
                        </a:rPr>
                        <a:t> in Performance </a:t>
                      </a:r>
                      <a:r>
                        <a:rPr lang="en-GB" sz="1400" dirty="0" smtClean="0">
                          <a:solidFill>
                            <a:srgbClr val="C00000"/>
                          </a:solidFill>
                        </a:rPr>
                        <a:t>Report</a:t>
                      </a:r>
                      <a:endParaRPr lang="en-GB" sz="1400" dirty="0">
                        <a:solidFill>
                          <a:srgbClr val="C00000"/>
                        </a:solidFill>
                      </a:endParaRPr>
                    </a:p>
                  </a:txBody>
                  <a:tcPr/>
                </a:tc>
                <a:tc>
                  <a:txBody>
                    <a:bodyPr/>
                    <a:lstStyle/>
                    <a:p>
                      <a:r>
                        <a:rPr lang="en-GB" sz="1400" dirty="0" smtClean="0">
                          <a:solidFill>
                            <a:srgbClr val="C00000"/>
                          </a:solidFill>
                        </a:rPr>
                        <a:t>10 October 2013</a:t>
                      </a:r>
                      <a:endParaRPr lang="en-GB" sz="1400" dirty="0">
                        <a:solidFill>
                          <a:srgbClr val="C00000"/>
                        </a:solidFill>
                      </a:endParaRPr>
                    </a:p>
                  </a:txBody>
                  <a:tcPr/>
                </a:tc>
                <a:tc>
                  <a:txBody>
                    <a:bodyPr/>
                    <a:lstStyle/>
                    <a:p>
                      <a:r>
                        <a:rPr lang="en-GB" sz="1400" dirty="0" smtClean="0">
                          <a:solidFill>
                            <a:srgbClr val="C00000"/>
                          </a:solidFill>
                        </a:rPr>
                        <a:t>12</a:t>
                      </a:r>
                      <a:r>
                        <a:rPr lang="en-GB" sz="1400" baseline="0" dirty="0" smtClean="0">
                          <a:solidFill>
                            <a:srgbClr val="C00000"/>
                          </a:solidFill>
                        </a:rPr>
                        <a:t> August 2013, populated reports wk beg. 2 Sept</a:t>
                      </a:r>
                      <a:endParaRPr lang="en-GB" sz="1400" dirty="0">
                        <a:solidFill>
                          <a:srgbClr val="C00000"/>
                        </a:solidFill>
                      </a:endParaRPr>
                    </a:p>
                  </a:txBody>
                  <a:tcPr/>
                </a:tc>
              </a:tr>
              <a:tr h="264029">
                <a:tc>
                  <a:txBody>
                    <a:bodyPr/>
                    <a:lstStyle/>
                    <a:p>
                      <a:r>
                        <a:rPr lang="en-GB" sz="1400" dirty="0" smtClean="0"/>
                        <a:t>1.1</a:t>
                      </a:r>
                      <a:endParaRPr lang="en-GB" sz="1400" dirty="0"/>
                    </a:p>
                  </a:txBody>
                  <a:tcPr/>
                </a:tc>
                <a:tc>
                  <a:txBody>
                    <a:bodyPr/>
                    <a:lstStyle/>
                    <a:p>
                      <a:r>
                        <a:rPr lang="en-GB" sz="1400" dirty="0" smtClean="0">
                          <a:solidFill>
                            <a:srgbClr val="C00000"/>
                          </a:solidFill>
                        </a:rPr>
                        <a:t>1.1 Improvements</a:t>
                      </a:r>
                      <a:r>
                        <a:rPr lang="en-GB" sz="1400" baseline="0" dirty="0" smtClean="0">
                          <a:solidFill>
                            <a:srgbClr val="C00000"/>
                          </a:solidFill>
                        </a:rPr>
                        <a:t> in Performance </a:t>
                      </a:r>
                    </a:p>
                    <a:p>
                      <a:r>
                        <a:rPr lang="en-GB" sz="1400" baseline="0" dirty="0" smtClean="0">
                          <a:solidFill>
                            <a:srgbClr val="C00000"/>
                          </a:solidFill>
                        </a:rPr>
                        <a:t>Joint-Practice Meeting</a:t>
                      </a:r>
                      <a:endParaRPr lang="en-GB" sz="1400" dirty="0">
                        <a:solidFill>
                          <a:srgbClr val="C00000"/>
                        </a:solidFill>
                      </a:endParaRPr>
                    </a:p>
                  </a:txBody>
                  <a:tcPr/>
                </a:tc>
                <a:tc>
                  <a:txBody>
                    <a:bodyPr/>
                    <a:lstStyle/>
                    <a:p>
                      <a:r>
                        <a:rPr lang="en-GB" sz="1400" dirty="0" smtClean="0">
                          <a:solidFill>
                            <a:srgbClr val="C00000"/>
                          </a:solidFill>
                        </a:rPr>
                        <a:t>Thursday 31 Oct</a:t>
                      </a:r>
                      <a:r>
                        <a:rPr lang="en-GB" sz="1400" baseline="0" dirty="0" smtClean="0">
                          <a:solidFill>
                            <a:srgbClr val="C00000"/>
                          </a:solidFill>
                        </a:rPr>
                        <a:t> 2013</a:t>
                      </a:r>
                      <a:endParaRPr lang="en-GB" sz="1400" dirty="0">
                        <a:solidFill>
                          <a:srgbClr val="C00000"/>
                        </a:solidFill>
                      </a:endParaRPr>
                    </a:p>
                  </a:txBody>
                  <a:tcPr/>
                </a:tc>
                <a:tc>
                  <a:txBody>
                    <a:bodyPr/>
                    <a:lstStyle/>
                    <a:p>
                      <a:r>
                        <a:rPr lang="en-GB" sz="1400" dirty="0" smtClean="0">
                          <a:solidFill>
                            <a:srgbClr val="C00000"/>
                          </a:solidFill>
                        </a:rPr>
                        <a:t>As above</a:t>
                      </a:r>
                      <a:endParaRPr lang="en-GB" sz="1400" dirty="0">
                        <a:solidFill>
                          <a:srgbClr val="C00000"/>
                        </a:solidFill>
                      </a:endParaRPr>
                    </a:p>
                  </a:txBody>
                  <a:tcPr/>
                </a:tc>
              </a:tr>
              <a:tr h="264029">
                <a:tc>
                  <a:txBody>
                    <a:bodyPr/>
                    <a:lstStyle/>
                    <a:p>
                      <a:r>
                        <a:rPr lang="en-GB" sz="1400" dirty="0" smtClean="0"/>
                        <a:t>1.1</a:t>
                      </a:r>
                      <a:endParaRPr lang="en-GB" sz="1400" dirty="0"/>
                    </a:p>
                  </a:txBody>
                  <a:tcPr/>
                </a:tc>
                <a:tc>
                  <a:txBody>
                    <a:bodyPr/>
                    <a:lstStyle/>
                    <a:p>
                      <a:r>
                        <a:rPr lang="en-GB" sz="1400" dirty="0" smtClean="0">
                          <a:solidFill>
                            <a:srgbClr val="C00000"/>
                          </a:solidFill>
                        </a:rPr>
                        <a:t>Positive</a:t>
                      </a:r>
                      <a:r>
                        <a:rPr lang="en-GB" sz="1400" baseline="0" dirty="0" smtClean="0">
                          <a:solidFill>
                            <a:srgbClr val="C00000"/>
                          </a:solidFill>
                        </a:rPr>
                        <a:t> Destinations Joint-Practice Meeting</a:t>
                      </a:r>
                      <a:endParaRPr lang="en-GB" sz="1400" dirty="0">
                        <a:solidFill>
                          <a:srgbClr val="C00000"/>
                        </a:solidFill>
                      </a:endParaRPr>
                    </a:p>
                  </a:txBody>
                  <a:tcPr/>
                </a:tc>
                <a:tc>
                  <a:txBody>
                    <a:bodyPr/>
                    <a:lstStyle/>
                    <a:p>
                      <a:r>
                        <a:rPr lang="en-GB" sz="1400" baseline="0" dirty="0" smtClean="0">
                          <a:solidFill>
                            <a:srgbClr val="C00000"/>
                          </a:solidFill>
                        </a:rPr>
                        <a:t>Thursday </a:t>
                      </a:r>
                      <a:r>
                        <a:rPr lang="en-GB" sz="1400" baseline="0" smtClean="0">
                          <a:solidFill>
                            <a:srgbClr val="C00000"/>
                          </a:solidFill>
                        </a:rPr>
                        <a:t>30 </a:t>
                      </a:r>
                      <a:r>
                        <a:rPr lang="en-GB" sz="1400" smtClean="0">
                          <a:solidFill>
                            <a:srgbClr val="C00000"/>
                          </a:solidFill>
                        </a:rPr>
                        <a:t>Jan </a:t>
                      </a:r>
                      <a:r>
                        <a:rPr lang="en-GB" sz="1400" dirty="0" smtClean="0">
                          <a:solidFill>
                            <a:srgbClr val="C00000"/>
                          </a:solidFill>
                        </a:rPr>
                        <a:t>2014</a:t>
                      </a:r>
                      <a:endParaRPr lang="en-GB" sz="1400" dirty="0">
                        <a:solidFill>
                          <a:srgbClr val="C00000"/>
                        </a:solidFill>
                      </a:endParaRPr>
                    </a:p>
                  </a:txBody>
                  <a:tcPr/>
                </a:tc>
                <a:tc>
                  <a:txBody>
                    <a:bodyPr/>
                    <a:lstStyle/>
                    <a:p>
                      <a:endParaRPr lang="en-GB" sz="1400" dirty="0">
                        <a:solidFill>
                          <a:srgbClr val="C00000"/>
                        </a:solidFill>
                      </a:endParaRPr>
                    </a:p>
                  </a:txBody>
                  <a:tcPr/>
                </a:tc>
              </a:tr>
            </a:tbl>
          </a:graphicData>
        </a:graphic>
      </p:graphicFrame>
      <p:sp>
        <p:nvSpPr>
          <p:cNvPr id="10" name="Rectangle 4"/>
          <p:cNvSpPr txBox="1">
            <a:spLocks noChangeArrowheads="1"/>
          </p:cNvSpPr>
          <p:nvPr/>
        </p:nvSpPr>
        <p:spPr bwMode="auto">
          <a:xfrm>
            <a:off x="827584" y="620688"/>
            <a:ext cx="77724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b="1" kern="0" dirty="0" smtClean="0">
                <a:solidFill>
                  <a:srgbClr val="C1002B"/>
                </a:solidFill>
                <a:latin typeface="+mj-lt"/>
                <a:ea typeface="+mj-ea"/>
                <a:cs typeface="+mj-cs"/>
              </a:rPr>
              <a:t>Reminder of </a:t>
            </a:r>
            <a:r>
              <a:rPr kumimoji="0" lang="en-GB" sz="2000" b="1" i="0" u="none" strike="noStrike" kern="0" cap="none" spc="0" normalizeH="0" baseline="0" noProof="0" dirty="0" smtClean="0">
                <a:ln>
                  <a:noFill/>
                </a:ln>
                <a:solidFill>
                  <a:srgbClr val="C1002B"/>
                </a:solidFill>
                <a:effectLst/>
                <a:uLnTx/>
                <a:uFillTx/>
                <a:latin typeface="+mj-lt"/>
                <a:ea typeface="+mj-ea"/>
                <a:cs typeface="+mj-cs"/>
              </a:rPr>
              <a:t>key deadline dates</a:t>
            </a:r>
          </a:p>
        </p:txBody>
      </p:sp>
      <p:graphicFrame>
        <p:nvGraphicFramePr>
          <p:cNvPr id="12" name="Table 11"/>
          <p:cNvGraphicFramePr>
            <a:graphicFrameLocks noGrp="1"/>
          </p:cNvGraphicFramePr>
          <p:nvPr/>
        </p:nvGraphicFramePr>
        <p:xfrm>
          <a:off x="323528" y="3933056"/>
          <a:ext cx="8496943" cy="1925320"/>
        </p:xfrm>
        <a:graphic>
          <a:graphicData uri="http://schemas.openxmlformats.org/drawingml/2006/table">
            <a:tbl>
              <a:tblPr firstRow="1" bandRow="1">
                <a:tableStyleId>{3C2FFA5D-87B4-456A-9821-1D502468CF0F}</a:tableStyleId>
              </a:tblPr>
              <a:tblGrid>
                <a:gridCol w="601553"/>
                <a:gridCol w="3646919"/>
                <a:gridCol w="2376264"/>
                <a:gridCol w="1872207"/>
              </a:tblGrid>
              <a:tr h="370840">
                <a:tc>
                  <a:txBody>
                    <a:bodyPr/>
                    <a:lstStyle/>
                    <a:p>
                      <a:r>
                        <a:rPr lang="en-GB" sz="1400" b="0" dirty="0" smtClean="0">
                          <a:solidFill>
                            <a:schemeClr val="tx1"/>
                          </a:solidFill>
                        </a:rPr>
                        <a:t>2.1</a:t>
                      </a:r>
                      <a:endParaRPr lang="en-GB" sz="1400" b="0" dirty="0">
                        <a:solidFill>
                          <a:schemeClr val="tx1"/>
                        </a:solidFill>
                      </a:endParaRPr>
                    </a:p>
                  </a:txBody>
                  <a:tcPr/>
                </a:tc>
                <a:tc>
                  <a:txBody>
                    <a:bodyPr/>
                    <a:lstStyle/>
                    <a:p>
                      <a:r>
                        <a:rPr lang="en-GB" sz="1400" b="0" dirty="0" smtClean="0">
                          <a:solidFill>
                            <a:schemeClr val="tx1"/>
                          </a:solidFill>
                        </a:rPr>
                        <a:t>Learners</a:t>
                      </a:r>
                      <a:r>
                        <a:rPr lang="en-GB" sz="1400" b="0" baseline="0" dirty="0" smtClean="0">
                          <a:solidFill>
                            <a:schemeClr val="tx1"/>
                          </a:solidFill>
                        </a:rPr>
                        <a:t> Experience</a:t>
                      </a:r>
                      <a:endParaRPr lang="en-GB" sz="1400" b="0" dirty="0">
                        <a:solidFill>
                          <a:schemeClr val="tx1"/>
                        </a:solidFill>
                      </a:endParaRPr>
                    </a:p>
                  </a:txBody>
                  <a:tcPr/>
                </a:tc>
                <a:tc>
                  <a:txBody>
                    <a:bodyPr/>
                    <a:lstStyle/>
                    <a:p>
                      <a:r>
                        <a:rPr lang="en-GB" sz="1400" b="0" dirty="0" smtClean="0">
                          <a:solidFill>
                            <a:schemeClr val="tx1"/>
                          </a:solidFill>
                        </a:rPr>
                        <a:t>Friday 28</a:t>
                      </a:r>
                      <a:r>
                        <a:rPr lang="en-GB" sz="1400" b="0" baseline="0" dirty="0" smtClean="0">
                          <a:solidFill>
                            <a:schemeClr val="tx1"/>
                          </a:solidFill>
                        </a:rPr>
                        <a:t> March 2014</a:t>
                      </a:r>
                      <a:endParaRPr lang="en-GB" sz="1400" b="0" dirty="0">
                        <a:solidFill>
                          <a:schemeClr val="tx1"/>
                        </a:solidFill>
                      </a:endParaRPr>
                    </a:p>
                  </a:txBody>
                  <a:tcPr/>
                </a:tc>
                <a:tc>
                  <a:txBody>
                    <a:bodyPr/>
                    <a:lstStyle/>
                    <a:p>
                      <a:r>
                        <a:rPr lang="en-GB" sz="1400" b="0" dirty="0" smtClean="0">
                          <a:solidFill>
                            <a:schemeClr val="tx1"/>
                          </a:solidFill>
                        </a:rPr>
                        <a:t>In Self-evaluation Toolkit: 11 Sept 13</a:t>
                      </a:r>
                      <a:endParaRPr lang="en-GB" sz="1400" b="0" dirty="0">
                        <a:solidFill>
                          <a:schemeClr val="tx1"/>
                        </a:solidFill>
                      </a:endParaRPr>
                    </a:p>
                  </a:txBody>
                  <a:tcPr/>
                </a:tc>
              </a:tr>
              <a:tr h="370840">
                <a:tc>
                  <a:txBody>
                    <a:bodyPr/>
                    <a:lstStyle/>
                    <a:p>
                      <a:r>
                        <a:rPr lang="en-GB" sz="1400" dirty="0" smtClean="0"/>
                        <a:t>5.1</a:t>
                      </a:r>
                      <a:endParaRPr lang="en-GB" sz="1400" dirty="0"/>
                    </a:p>
                  </a:txBody>
                  <a:tcPr/>
                </a:tc>
                <a:tc>
                  <a:txBody>
                    <a:bodyPr/>
                    <a:lstStyle/>
                    <a:p>
                      <a:r>
                        <a:rPr lang="en-GB" sz="1400" dirty="0" smtClean="0"/>
                        <a:t>The</a:t>
                      </a:r>
                      <a:r>
                        <a:rPr lang="en-GB" sz="1400" baseline="0" dirty="0" smtClean="0"/>
                        <a:t> Curriculum</a:t>
                      </a:r>
                      <a:endParaRPr lang="en-GB" sz="1400" dirty="0"/>
                    </a:p>
                  </a:txBody>
                  <a:tcPr/>
                </a:tc>
                <a:tc>
                  <a:txBody>
                    <a:bodyPr/>
                    <a:lstStyle/>
                    <a:p>
                      <a:r>
                        <a:rPr lang="en-GB" sz="1400" dirty="0" smtClean="0"/>
                        <a:t>Friday 14 Feb 2014</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rPr>
                        <a:t>In Self-evaluation Toolkit: 11 Sept 13</a:t>
                      </a:r>
                    </a:p>
                  </a:txBody>
                  <a:tcPr/>
                </a:tc>
              </a:tr>
              <a:tr h="370840">
                <a:tc>
                  <a:txBody>
                    <a:bodyPr/>
                    <a:lstStyle/>
                    <a:p>
                      <a:r>
                        <a:rPr lang="en-GB" sz="1400" dirty="0" smtClean="0"/>
                        <a:t>5.3</a:t>
                      </a:r>
                      <a:endParaRPr lang="en-GB" sz="1400" dirty="0"/>
                    </a:p>
                  </a:txBody>
                  <a:tcPr/>
                </a:tc>
                <a:tc>
                  <a:txBody>
                    <a:bodyPr/>
                    <a:lstStyle/>
                    <a:p>
                      <a:r>
                        <a:rPr lang="en-GB" sz="1400" dirty="0" smtClean="0"/>
                        <a:t>Meeting Learning Needs</a:t>
                      </a:r>
                      <a:endParaRPr lang="en-GB" sz="1400" dirty="0"/>
                    </a:p>
                  </a:txBody>
                  <a:tcPr/>
                </a:tc>
                <a:tc>
                  <a:txBody>
                    <a:bodyPr/>
                    <a:lstStyle/>
                    <a:p>
                      <a:r>
                        <a:rPr lang="en-GB" sz="1400" dirty="0" smtClean="0"/>
                        <a:t>Friday 28 March 2014</a:t>
                      </a:r>
                      <a:endParaRPr lang="en-GB"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dirty="0" smtClean="0">
                          <a:solidFill>
                            <a:schemeClr val="tx1"/>
                          </a:solidFill>
                        </a:rPr>
                        <a:t>In Self-evaluation Toolkit: 11 Sept 13</a:t>
                      </a:r>
                    </a:p>
                  </a:txBody>
                  <a:tcPr/>
                </a:tc>
              </a:tr>
              <a:tr h="370840">
                <a:tc>
                  <a:txBody>
                    <a:bodyPr/>
                    <a:lstStyle/>
                    <a:p>
                      <a:r>
                        <a:rPr lang="en-GB" sz="1400" dirty="0" smtClean="0"/>
                        <a:t>5.9</a:t>
                      </a:r>
                      <a:endParaRPr lang="en-GB" sz="1400" dirty="0"/>
                    </a:p>
                  </a:txBody>
                  <a:tcPr/>
                </a:tc>
                <a:tc>
                  <a:txBody>
                    <a:bodyPr/>
                    <a:lstStyle/>
                    <a:p>
                      <a:r>
                        <a:rPr lang="en-GB" sz="1400" dirty="0" smtClean="0"/>
                        <a:t>Draft SQIP </a:t>
                      </a:r>
                      <a:endParaRPr lang="en-GB" sz="1400" dirty="0"/>
                    </a:p>
                  </a:txBody>
                  <a:tcPr/>
                </a:tc>
                <a:tc>
                  <a:txBody>
                    <a:bodyPr/>
                    <a:lstStyle/>
                    <a:p>
                      <a:r>
                        <a:rPr lang="en-GB" sz="1400" baseline="0" dirty="0" smtClean="0"/>
                        <a:t>June 2014</a:t>
                      </a:r>
                      <a:endParaRPr lang="en-GB" sz="1400" dirty="0"/>
                    </a:p>
                  </a:txBody>
                  <a:tcPr/>
                </a:tc>
                <a:tc>
                  <a:txBody>
                    <a:bodyPr/>
                    <a:lstStyle/>
                    <a:p>
                      <a:r>
                        <a:rPr lang="en-GB" sz="1400" dirty="0" smtClean="0"/>
                        <a:t>25 February 2014</a:t>
                      </a:r>
                      <a:endParaRPr lang="en-GB" sz="14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a:xfrm>
            <a:off x="611560" y="260648"/>
            <a:ext cx="7931150" cy="1081088"/>
          </a:xfrm>
        </p:spPr>
        <p:txBody>
          <a:bodyPr/>
          <a:lstStyle/>
          <a:p>
            <a:pPr eaLnBrk="1" hangingPunct="1"/>
            <a:r>
              <a:rPr lang="en-GB" sz="3200" dirty="0" smtClean="0"/>
              <a:t>Statutory Requirements and Legislation update</a:t>
            </a:r>
          </a:p>
        </p:txBody>
      </p:sp>
      <p:sp>
        <p:nvSpPr>
          <p:cNvPr id="3076" name="Rectangle 5"/>
          <p:cNvSpPr>
            <a:spLocks noGrp="1" noChangeArrowheads="1"/>
          </p:cNvSpPr>
          <p:nvPr>
            <p:ph idx="1"/>
          </p:nvPr>
        </p:nvSpPr>
        <p:spPr>
          <a:xfrm>
            <a:off x="539552" y="908720"/>
            <a:ext cx="7991475" cy="4310062"/>
          </a:xfrm>
        </p:spPr>
        <p:txBody>
          <a:bodyPr/>
          <a:lstStyle/>
          <a:p>
            <a:pPr marL="3048000" indent="-3048000" algn="l" eaLnBrk="1" hangingPunct="1"/>
            <a:endParaRPr lang="en-GB" dirty="0" smtClean="0"/>
          </a:p>
          <a:p>
            <a:pPr marL="3048000" indent="-3048000" algn="l" eaLnBrk="1" hangingPunct="1"/>
            <a:endParaRPr lang="en-GB" sz="1600" dirty="0" smtClean="0">
              <a:solidFill>
                <a:srgbClr val="FF0000"/>
              </a:solidFill>
            </a:endParaRPr>
          </a:p>
          <a:p>
            <a:pPr marL="3048000" indent="-3048000" algn="l" eaLnBrk="1" hangingPunct="1"/>
            <a:r>
              <a:rPr lang="en-GB" sz="1600" b="1" dirty="0" smtClean="0"/>
              <a:t>In HGIOS 3, Quality Indicator 1.2 relates to the Fulfilment of Statutory Duties and</a:t>
            </a:r>
          </a:p>
          <a:p>
            <a:pPr marL="3048000" indent="-3048000" algn="l" eaLnBrk="1" hangingPunct="1"/>
            <a:r>
              <a:rPr lang="en-GB" sz="1600" b="1" dirty="0" smtClean="0"/>
              <a:t>comprises of two main parts</a:t>
            </a:r>
          </a:p>
          <a:p>
            <a:pPr marL="3048000" indent="-3048000" algn="l" eaLnBrk="1" hangingPunct="1"/>
            <a:endParaRPr lang="en-GB" sz="1600" b="1" dirty="0" smtClean="0">
              <a:solidFill>
                <a:srgbClr val="C00000"/>
              </a:solidFill>
            </a:endParaRPr>
          </a:p>
          <a:p>
            <a:pPr marL="3048000" indent="-3048000" eaLnBrk="1" hangingPunct="1"/>
            <a:r>
              <a:rPr lang="en-GB" sz="1600" dirty="0" smtClean="0"/>
              <a:t> - Financial Performance</a:t>
            </a:r>
          </a:p>
          <a:p>
            <a:pPr marL="3048000" indent="-3048000" eaLnBrk="1" hangingPunct="1"/>
            <a:r>
              <a:rPr lang="en-GB" sz="1600" dirty="0" smtClean="0"/>
              <a:t> - Compliance with legislation, and responsiveness to guidance and codes of</a:t>
            </a:r>
          </a:p>
          <a:p>
            <a:pPr marL="3048000" indent="-3048000" eaLnBrk="1" hangingPunct="1"/>
            <a:r>
              <a:rPr lang="en-GB" sz="1600" dirty="0" smtClean="0"/>
              <a:t>   practice</a:t>
            </a:r>
          </a:p>
          <a:p>
            <a:pPr marL="3048000" indent="-3048000" algn="l" eaLnBrk="1" hangingPunct="1"/>
            <a:endParaRPr lang="en-GB" sz="1600" dirty="0" smtClean="0"/>
          </a:p>
          <a:p>
            <a:pPr marL="3048000" indent="-3048000" algn="l" eaLnBrk="1" hangingPunct="1"/>
            <a:r>
              <a:rPr lang="en-GB" sz="1600" dirty="0" smtClean="0"/>
              <a:t>This indicator relates to the </a:t>
            </a:r>
            <a:r>
              <a:rPr lang="en-GB" sz="1600" b="1" dirty="0" smtClean="0"/>
              <a:t>impact of the school’s fulfilment of statutory duties</a:t>
            </a:r>
            <a:r>
              <a:rPr lang="en-GB" sz="1600" dirty="0" smtClean="0"/>
              <a:t>. It</a:t>
            </a:r>
          </a:p>
          <a:p>
            <a:pPr marL="3048000" indent="-3048000" algn="l" eaLnBrk="1" hangingPunct="1"/>
            <a:r>
              <a:rPr lang="en-GB" sz="1600" dirty="0" smtClean="0"/>
              <a:t>focuses on </a:t>
            </a:r>
            <a:r>
              <a:rPr lang="en-GB" sz="1600" b="1" dirty="0" smtClean="0"/>
              <a:t>evaluation of the school’s financial performance based on financial</a:t>
            </a:r>
          </a:p>
          <a:p>
            <a:pPr marL="3048000" indent="-3048000" algn="l" eaLnBrk="1" hangingPunct="1"/>
            <a:r>
              <a:rPr lang="en-GB" sz="1600" b="1" dirty="0" smtClean="0"/>
              <a:t>data </a:t>
            </a:r>
            <a:r>
              <a:rPr lang="en-GB" sz="1600" dirty="0" smtClean="0"/>
              <a:t>and the extent to which arrangements ensure </a:t>
            </a:r>
            <a:r>
              <a:rPr lang="en-GB" sz="1600" b="1" dirty="0" smtClean="0"/>
              <a:t>best value, particularly the use</a:t>
            </a:r>
          </a:p>
          <a:p>
            <a:pPr marL="3048000" indent="-3048000" algn="l" eaLnBrk="1" hangingPunct="1"/>
            <a:r>
              <a:rPr lang="en-GB" sz="1600" b="1" dirty="0" smtClean="0"/>
              <a:t>of finance to improve and maintain provision for learners</a:t>
            </a:r>
            <a:r>
              <a:rPr lang="en-GB" sz="1600" dirty="0" smtClean="0"/>
              <a:t>. This indicator also</a:t>
            </a:r>
          </a:p>
          <a:p>
            <a:pPr marL="3048000" indent="-3048000" algn="l" eaLnBrk="1" hangingPunct="1"/>
            <a:r>
              <a:rPr lang="en-GB" sz="1600" dirty="0" smtClean="0"/>
              <a:t>relates to how the school takes account of </a:t>
            </a:r>
            <a:r>
              <a:rPr lang="en-GB" sz="1600" b="1" dirty="0" smtClean="0"/>
              <a:t>statutory requirements and its</a:t>
            </a:r>
          </a:p>
          <a:p>
            <a:pPr marL="3048000" indent="-3048000" algn="l" eaLnBrk="1" hangingPunct="1"/>
            <a:r>
              <a:rPr lang="en-GB" sz="1600" b="1" dirty="0" smtClean="0"/>
              <a:t>arrangements for implementing legislation to ensure that the needs of all</a:t>
            </a:r>
          </a:p>
          <a:p>
            <a:pPr marL="3048000" indent="-3048000" algn="l" eaLnBrk="1" hangingPunct="1"/>
            <a:r>
              <a:rPr lang="en-GB" sz="1600" b="1" dirty="0" smtClean="0"/>
              <a:t>learners are met.</a:t>
            </a:r>
          </a:p>
          <a:p>
            <a:pPr marL="3048000" indent="-3048000" algn="l" eaLnBrk="1" hangingPunct="1"/>
            <a:endParaRPr lang="en-GB" sz="1600" dirty="0" smtClean="0"/>
          </a:p>
        </p:txBody>
      </p:sp>
      <p:sp>
        <p:nvSpPr>
          <p:cNvPr id="3074" name="Date Placeholder 3"/>
          <p:cNvSpPr>
            <a:spLocks noGrp="1"/>
          </p:cNvSpPr>
          <p:nvPr>
            <p:ph type="dt" sz="half" idx="10"/>
          </p:nvPr>
        </p:nvSpPr>
        <p:spPr>
          <a:noFill/>
        </p:spPr>
        <p:txBody>
          <a:bodyPr/>
          <a:lstStyle/>
          <a:p>
            <a:r>
              <a:rPr lang="en-GB"/>
              <a:t> </a:t>
            </a:r>
          </a:p>
          <a:p>
            <a:endParaRPr lang="en-GB"/>
          </a:p>
          <a:p>
            <a:fld id="{C10E334D-9A99-4F80-913F-5E3974EFE8A2}" type="slidenum">
              <a:rPr lang="en-GB"/>
              <a:pPr/>
              <a:t>3</a:t>
            </a:fld>
            <a:endParaRPr lang="en-GB"/>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p:txBody>
          <a:bodyPr/>
          <a:lstStyle/>
          <a:p>
            <a:pPr eaLnBrk="1" hangingPunct="1"/>
            <a:r>
              <a:rPr lang="en-GB" sz="3200" dirty="0" smtClean="0"/>
              <a:t>Statutory Requirements and Legislation update</a:t>
            </a:r>
          </a:p>
        </p:txBody>
      </p:sp>
      <p:sp>
        <p:nvSpPr>
          <p:cNvPr id="3076" name="Rectangle 5"/>
          <p:cNvSpPr>
            <a:spLocks noGrp="1" noChangeArrowheads="1"/>
          </p:cNvSpPr>
          <p:nvPr>
            <p:ph idx="1"/>
          </p:nvPr>
        </p:nvSpPr>
        <p:spPr>
          <a:xfrm>
            <a:off x="467544" y="1196752"/>
            <a:ext cx="7991475" cy="4310062"/>
          </a:xfrm>
        </p:spPr>
        <p:txBody>
          <a:bodyPr/>
          <a:lstStyle/>
          <a:p>
            <a:pPr marL="3048000" indent="-3048000" algn="l" eaLnBrk="1" hangingPunct="1"/>
            <a:endParaRPr lang="en-GB" dirty="0" smtClean="0"/>
          </a:p>
          <a:p>
            <a:pPr marL="3048000" indent="-3048000" algn="l" eaLnBrk="1" hangingPunct="1"/>
            <a:endParaRPr lang="en-GB" sz="1600" dirty="0" smtClean="0">
              <a:solidFill>
                <a:srgbClr val="FF0000"/>
              </a:solidFill>
            </a:endParaRPr>
          </a:p>
          <a:p>
            <a:pPr marL="3048000" indent="-3048000" algn="l" eaLnBrk="1" hangingPunct="1"/>
            <a:r>
              <a:rPr lang="en-GB" sz="1600" b="1" dirty="0" smtClean="0"/>
              <a:t>Level 5 Illustration (HGIOS 3; </a:t>
            </a:r>
            <a:r>
              <a:rPr lang="en-GB" sz="1600" b="1" dirty="0" err="1" smtClean="0"/>
              <a:t>HMIe</a:t>
            </a:r>
            <a:r>
              <a:rPr lang="en-GB" sz="1600" b="1" dirty="0" smtClean="0"/>
              <a:t>: 2007):</a:t>
            </a:r>
          </a:p>
          <a:p>
            <a:pPr marL="3048000" indent="-3048000" algn="l" eaLnBrk="1" hangingPunct="1"/>
            <a:endParaRPr lang="en-GB" sz="1600" dirty="0" smtClean="0"/>
          </a:p>
          <a:p>
            <a:pPr marL="3048000" indent="-3048000" algn="just" eaLnBrk="1" hangingPunct="1"/>
            <a:r>
              <a:rPr lang="en-GB" sz="1600" dirty="0" smtClean="0"/>
              <a:t>Our School’s financial performance takes account of local and national standards and</a:t>
            </a:r>
          </a:p>
          <a:p>
            <a:pPr marL="3048000" indent="-3048000" algn="just" eaLnBrk="1" hangingPunct="1"/>
            <a:r>
              <a:rPr lang="en-GB" sz="1600" dirty="0" smtClean="0"/>
              <a:t>priorities. The budgetary management and financial decisions we have made reflect</a:t>
            </a:r>
          </a:p>
          <a:p>
            <a:pPr marL="3048000" indent="-3048000" algn="just" eaLnBrk="1" hangingPunct="1"/>
            <a:r>
              <a:rPr lang="en-GB" sz="1600" dirty="0" smtClean="0"/>
              <a:t>the needs of our school and our learners and have led to clear improvements in</a:t>
            </a:r>
          </a:p>
          <a:p>
            <a:pPr marL="3048000" indent="-3048000" algn="just" eaLnBrk="1" hangingPunct="1"/>
            <a:r>
              <a:rPr lang="en-GB" sz="1600" dirty="0" smtClean="0"/>
              <a:t>learning, teaching, and learners’ attainment and achievements.</a:t>
            </a:r>
          </a:p>
          <a:p>
            <a:pPr marL="3048000" indent="-3048000" algn="just" eaLnBrk="1" hangingPunct="1"/>
            <a:endParaRPr lang="en-GB" sz="1600" dirty="0" smtClean="0"/>
          </a:p>
          <a:p>
            <a:pPr marL="3048000" indent="-3048000" algn="just" eaLnBrk="1" hangingPunct="1"/>
            <a:r>
              <a:rPr lang="en-GB" sz="1600" dirty="0" smtClean="0">
                <a:solidFill>
                  <a:srgbClr val="C00000"/>
                </a:solidFill>
              </a:rPr>
              <a:t>We comply and actively engage with statutory requirements and codes of practice</a:t>
            </a:r>
          </a:p>
          <a:p>
            <a:pPr marL="3048000" indent="-3048000" algn="just" eaLnBrk="1" hangingPunct="1"/>
            <a:r>
              <a:rPr lang="en-GB" sz="1600" dirty="0" smtClean="0">
                <a:solidFill>
                  <a:srgbClr val="C00000"/>
                </a:solidFill>
              </a:rPr>
              <a:t>such as the Standards in Scotland’s Schools etc Act, the Additional Support for</a:t>
            </a:r>
          </a:p>
          <a:p>
            <a:pPr marL="3048000" indent="-3048000" algn="just" eaLnBrk="1" hangingPunct="1"/>
            <a:r>
              <a:rPr lang="en-GB" sz="1600" dirty="0" smtClean="0">
                <a:solidFill>
                  <a:srgbClr val="C00000"/>
                </a:solidFill>
              </a:rPr>
              <a:t>Learning Act, the Scottish Schools (Parental Involvement) Act, the Race Relations</a:t>
            </a:r>
          </a:p>
          <a:p>
            <a:pPr marL="3048000" indent="-3048000" algn="just" eaLnBrk="1" hangingPunct="1"/>
            <a:r>
              <a:rPr lang="en-GB" sz="1600" dirty="0" smtClean="0">
                <a:solidFill>
                  <a:srgbClr val="C00000"/>
                </a:solidFill>
              </a:rPr>
              <a:t>Amendment Act, the Disability Discrimination Act, the Regulation of Care (Scotland</a:t>
            </a:r>
          </a:p>
          <a:p>
            <a:pPr marL="3048000" indent="-3048000" algn="just" eaLnBrk="1" hangingPunct="1"/>
            <a:r>
              <a:rPr lang="en-GB" sz="1600" dirty="0" smtClean="0">
                <a:solidFill>
                  <a:srgbClr val="C00000"/>
                </a:solidFill>
              </a:rPr>
              <a:t>(Act) and the Scottish Social Services Council Codes of Practice. Staff, learners ,</a:t>
            </a:r>
          </a:p>
          <a:p>
            <a:pPr marL="3048000" indent="-3048000" algn="just" eaLnBrk="1" hangingPunct="1"/>
            <a:r>
              <a:rPr lang="en-GB" sz="1600" dirty="0" smtClean="0">
                <a:solidFill>
                  <a:srgbClr val="C00000"/>
                </a:solidFill>
              </a:rPr>
              <a:t>parents and our other partners are familiar with what is expected in these areas and</a:t>
            </a:r>
          </a:p>
          <a:p>
            <a:pPr marL="3048000" indent="-3048000" algn="just" eaLnBrk="1" hangingPunct="1"/>
            <a:r>
              <a:rPr lang="en-GB" sz="1600" dirty="0" smtClean="0">
                <a:solidFill>
                  <a:srgbClr val="C00000"/>
                </a:solidFill>
              </a:rPr>
              <a:t>are involved in fulfilling statutory duties.</a:t>
            </a:r>
          </a:p>
        </p:txBody>
      </p:sp>
      <p:sp>
        <p:nvSpPr>
          <p:cNvPr id="3074" name="Date Placeholder 3"/>
          <p:cNvSpPr>
            <a:spLocks noGrp="1"/>
          </p:cNvSpPr>
          <p:nvPr>
            <p:ph type="dt" sz="half" idx="10"/>
          </p:nvPr>
        </p:nvSpPr>
        <p:spPr>
          <a:noFill/>
        </p:spPr>
        <p:txBody>
          <a:bodyPr/>
          <a:lstStyle/>
          <a:p>
            <a:r>
              <a:rPr lang="en-GB"/>
              <a:t> </a:t>
            </a:r>
          </a:p>
          <a:p>
            <a:endParaRPr lang="en-GB"/>
          </a:p>
          <a:p>
            <a:fld id="{C10E334D-9A99-4F80-913F-5E3974EFE8A2}" type="slidenum">
              <a:rPr lang="en-GB"/>
              <a:pPr/>
              <a:t>4</a:t>
            </a:fld>
            <a:endParaRPr lang="en-GB"/>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a:xfrm>
            <a:off x="467544" y="332656"/>
            <a:ext cx="7931150" cy="1081088"/>
          </a:xfrm>
        </p:spPr>
        <p:txBody>
          <a:bodyPr/>
          <a:lstStyle/>
          <a:p>
            <a:pPr eaLnBrk="1" hangingPunct="1"/>
            <a:r>
              <a:rPr lang="en-GB" sz="2800" dirty="0" smtClean="0"/>
              <a:t>Statutory Requirements and Legislation update</a:t>
            </a:r>
          </a:p>
        </p:txBody>
      </p:sp>
      <p:sp>
        <p:nvSpPr>
          <p:cNvPr id="3076" name="Rectangle 5"/>
          <p:cNvSpPr>
            <a:spLocks noGrp="1" noChangeArrowheads="1"/>
          </p:cNvSpPr>
          <p:nvPr>
            <p:ph idx="1"/>
          </p:nvPr>
        </p:nvSpPr>
        <p:spPr>
          <a:xfrm>
            <a:off x="323528" y="1052736"/>
            <a:ext cx="8496944" cy="4310062"/>
          </a:xfrm>
        </p:spPr>
        <p:txBody>
          <a:bodyPr/>
          <a:lstStyle/>
          <a:p>
            <a:pPr marL="3048000" indent="-3048000" algn="l" eaLnBrk="1" hangingPunct="1"/>
            <a:endParaRPr lang="en-GB" dirty="0" smtClean="0"/>
          </a:p>
          <a:p>
            <a:pPr marL="3048000" indent="-3048000" algn="l" eaLnBrk="1" hangingPunct="1"/>
            <a:endParaRPr lang="en-GB" sz="1600" dirty="0" smtClean="0">
              <a:solidFill>
                <a:srgbClr val="FF0000"/>
              </a:solidFill>
            </a:endParaRPr>
          </a:p>
          <a:p>
            <a:pPr marL="3048000" indent="-3048000" algn="l" eaLnBrk="1" hangingPunct="1"/>
            <a:r>
              <a:rPr lang="en-GB" sz="1600" b="1" dirty="0" smtClean="0"/>
              <a:t>In comparison the Level 2 Illustration (HGIOS 3; </a:t>
            </a:r>
            <a:r>
              <a:rPr lang="en-GB" sz="1600" b="1" dirty="0" err="1" smtClean="0"/>
              <a:t>HMIe</a:t>
            </a:r>
            <a:r>
              <a:rPr lang="en-GB" sz="1600" b="1" dirty="0" smtClean="0"/>
              <a:t>: 2007) describes weak practice:</a:t>
            </a:r>
          </a:p>
          <a:p>
            <a:pPr marL="3048000" indent="-3048000" algn="l" eaLnBrk="1" hangingPunct="1"/>
            <a:endParaRPr lang="en-GB" sz="1600" dirty="0" smtClean="0"/>
          </a:p>
          <a:p>
            <a:pPr marL="3048000" indent="-3048000" algn="l" eaLnBrk="1" hangingPunct="1"/>
            <a:r>
              <a:rPr lang="en-GB" sz="1600" dirty="0" smtClean="0"/>
              <a:t>Our school’s financial performance does not take sufficient account of local and</a:t>
            </a:r>
          </a:p>
          <a:p>
            <a:pPr marL="3048000" indent="-3048000" algn="l" eaLnBrk="1" hangingPunct="1"/>
            <a:r>
              <a:rPr lang="en-GB" sz="1600" dirty="0" smtClean="0"/>
              <a:t>national advice and priorities. We do not always make financial data available in good</a:t>
            </a:r>
          </a:p>
          <a:p>
            <a:pPr marL="3048000" indent="-3048000" algn="l" eaLnBrk="1" hangingPunct="1"/>
            <a:r>
              <a:rPr lang="en-GB" sz="1600" dirty="0" smtClean="0"/>
              <a:t>time and a lack of up-to-date information sometimes hinders our decisions on finance</a:t>
            </a:r>
          </a:p>
          <a:p>
            <a:pPr marL="3048000" indent="-3048000" algn="l" eaLnBrk="1" hangingPunct="1"/>
            <a:r>
              <a:rPr lang="en-GB" sz="1600" dirty="0" smtClean="0"/>
              <a:t>allocation. In some cases, we have allocated insufficient financial resources to</a:t>
            </a:r>
          </a:p>
          <a:p>
            <a:pPr marL="3048000" indent="-3048000" algn="l" eaLnBrk="1" hangingPunct="1"/>
            <a:r>
              <a:rPr lang="en-GB" sz="1600" dirty="0" smtClean="0"/>
              <a:t>priorities which would improve our learner’s achievements and the work of our</a:t>
            </a:r>
          </a:p>
          <a:p>
            <a:pPr marL="3048000" indent="-3048000" algn="l" eaLnBrk="1" hangingPunct="1"/>
            <a:r>
              <a:rPr lang="en-GB" sz="1600" dirty="0" smtClean="0"/>
              <a:t>school.</a:t>
            </a:r>
          </a:p>
          <a:p>
            <a:pPr marL="3048000" indent="-3048000" algn="l" eaLnBrk="1" hangingPunct="1"/>
            <a:endParaRPr lang="en-GB" sz="1600" dirty="0" smtClean="0"/>
          </a:p>
          <a:p>
            <a:pPr marL="3048000" indent="-3048000" algn="l" eaLnBrk="1" hangingPunct="1"/>
            <a:r>
              <a:rPr lang="en-GB" sz="1600" dirty="0" smtClean="0">
                <a:solidFill>
                  <a:srgbClr val="C00000"/>
                </a:solidFill>
              </a:rPr>
              <a:t>Our implementation of statutory requirements, legislation and codes of practice has</a:t>
            </a:r>
          </a:p>
          <a:p>
            <a:pPr marL="3048000" indent="-3048000" algn="l" eaLnBrk="1" hangingPunct="1"/>
            <a:r>
              <a:rPr lang="en-GB" sz="1600" dirty="0" smtClean="0">
                <a:solidFill>
                  <a:srgbClr val="C00000"/>
                </a:solidFill>
              </a:rPr>
              <a:t>some weaknesses. For example, there are cases of delay in implementing or revising</a:t>
            </a:r>
          </a:p>
          <a:p>
            <a:pPr marL="3048000" indent="-3048000" algn="l" eaLnBrk="1" hangingPunct="1"/>
            <a:r>
              <a:rPr lang="en-GB" sz="1600" dirty="0" smtClean="0">
                <a:solidFill>
                  <a:srgbClr val="C00000"/>
                </a:solidFill>
              </a:rPr>
              <a:t>relevant legislation and our learners, parents and other partners are not always fully</a:t>
            </a:r>
          </a:p>
          <a:p>
            <a:pPr marL="3048000" indent="-3048000" algn="l" eaLnBrk="1" hangingPunct="1"/>
            <a:r>
              <a:rPr lang="en-GB" sz="1600" dirty="0" smtClean="0">
                <a:solidFill>
                  <a:srgbClr val="C00000"/>
                </a:solidFill>
              </a:rPr>
              <a:t>involved in, or aware of, the implications of legislation for them. </a:t>
            </a:r>
          </a:p>
          <a:p>
            <a:pPr marL="3048000" indent="-3048000" algn="l" eaLnBrk="1" hangingPunct="1"/>
            <a:endParaRPr lang="en-GB" sz="1600" dirty="0" smtClean="0"/>
          </a:p>
        </p:txBody>
      </p:sp>
      <p:sp>
        <p:nvSpPr>
          <p:cNvPr id="3074" name="Date Placeholder 3"/>
          <p:cNvSpPr>
            <a:spLocks noGrp="1"/>
          </p:cNvSpPr>
          <p:nvPr>
            <p:ph type="dt" sz="half" idx="10"/>
          </p:nvPr>
        </p:nvSpPr>
        <p:spPr>
          <a:noFill/>
        </p:spPr>
        <p:txBody>
          <a:bodyPr/>
          <a:lstStyle/>
          <a:p>
            <a:r>
              <a:rPr lang="en-GB"/>
              <a:t> </a:t>
            </a:r>
          </a:p>
          <a:p>
            <a:endParaRPr lang="en-GB"/>
          </a:p>
          <a:p>
            <a:fld id="{C10E334D-9A99-4F80-913F-5E3974EFE8A2}" type="slidenum">
              <a:rPr lang="en-GB"/>
              <a:pPr/>
              <a:t>5</a:t>
            </a:fld>
            <a:endParaRPr lang="en-GB"/>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a:xfrm>
            <a:off x="467544" y="332656"/>
            <a:ext cx="7931150" cy="1081088"/>
          </a:xfrm>
        </p:spPr>
        <p:txBody>
          <a:bodyPr/>
          <a:lstStyle/>
          <a:p>
            <a:pPr eaLnBrk="1" hangingPunct="1"/>
            <a:r>
              <a:rPr lang="en-GB" sz="2400" dirty="0" smtClean="0"/>
              <a:t>In an inspection, the following documentation relating to QI 1.2  should be made available</a:t>
            </a:r>
          </a:p>
        </p:txBody>
      </p:sp>
      <p:sp>
        <p:nvSpPr>
          <p:cNvPr id="3076" name="Rectangle 5"/>
          <p:cNvSpPr>
            <a:spLocks noGrp="1" noChangeArrowheads="1"/>
          </p:cNvSpPr>
          <p:nvPr>
            <p:ph idx="1"/>
          </p:nvPr>
        </p:nvSpPr>
        <p:spPr>
          <a:xfrm>
            <a:off x="467544" y="980728"/>
            <a:ext cx="7991475" cy="4310062"/>
          </a:xfrm>
        </p:spPr>
        <p:txBody>
          <a:bodyPr/>
          <a:lstStyle/>
          <a:p>
            <a:pPr marL="3048000" indent="-3048000" algn="l" eaLnBrk="1" hangingPunct="1"/>
            <a:endParaRPr lang="en-GB" dirty="0" smtClean="0"/>
          </a:p>
          <a:p>
            <a:pPr marL="3048000" indent="-3048000" algn="l" eaLnBrk="1" hangingPunct="1"/>
            <a:endParaRPr lang="en-GB" sz="1600" dirty="0" smtClean="0"/>
          </a:p>
          <a:p>
            <a:pPr marL="3048000" indent="-3048000" algn="l" eaLnBrk="1" hangingPunct="1"/>
            <a:endParaRPr lang="en-GB" sz="1600" dirty="0" smtClean="0"/>
          </a:p>
          <a:p>
            <a:pPr marL="3048000" indent="-3048000" algn="l" eaLnBrk="1" hangingPunct="1"/>
            <a:endParaRPr lang="en-GB" sz="1600" dirty="0" smtClean="0"/>
          </a:p>
          <a:p>
            <a:pPr marL="3048000" indent="-3048000" algn="l" eaLnBrk="1" hangingPunct="1"/>
            <a:endParaRPr lang="en-GB" sz="1600" dirty="0" smtClean="0"/>
          </a:p>
        </p:txBody>
      </p:sp>
      <p:sp>
        <p:nvSpPr>
          <p:cNvPr id="3074" name="Date Placeholder 3"/>
          <p:cNvSpPr>
            <a:spLocks noGrp="1"/>
          </p:cNvSpPr>
          <p:nvPr>
            <p:ph type="dt" sz="half" idx="10"/>
          </p:nvPr>
        </p:nvSpPr>
        <p:spPr>
          <a:noFill/>
        </p:spPr>
        <p:txBody>
          <a:bodyPr/>
          <a:lstStyle/>
          <a:p>
            <a:r>
              <a:rPr lang="en-GB"/>
              <a:t> </a:t>
            </a:r>
          </a:p>
          <a:p>
            <a:endParaRPr lang="en-GB"/>
          </a:p>
          <a:p>
            <a:fld id="{C10E334D-9A99-4F80-913F-5E3974EFE8A2}" type="slidenum">
              <a:rPr lang="en-GB"/>
              <a:pPr/>
              <a:t>6</a:t>
            </a:fld>
            <a:endParaRPr lang="en-GB"/>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539552" y="1484784"/>
          <a:ext cx="7992889" cy="4414520"/>
        </p:xfrm>
        <a:graphic>
          <a:graphicData uri="http://schemas.openxmlformats.org/drawingml/2006/table">
            <a:tbl>
              <a:tblPr firstRow="1" bandRow="1">
                <a:tableStyleId>{5C22544A-7EE6-4342-B048-85BDC9FD1C3A}</a:tableStyleId>
              </a:tblPr>
              <a:tblGrid>
                <a:gridCol w="603886"/>
                <a:gridCol w="6956954"/>
                <a:gridCol w="432049"/>
              </a:tblGrid>
              <a:tr h="370840">
                <a:tc>
                  <a:txBody>
                    <a:bodyPr/>
                    <a:lstStyle/>
                    <a:p>
                      <a:endParaRPr lang="en-GB" dirty="0">
                        <a:solidFill>
                          <a:schemeClr val="tx1"/>
                        </a:solidFill>
                      </a:endParaRPr>
                    </a:p>
                  </a:txBody>
                  <a:tcPr/>
                </a:tc>
                <a:tc>
                  <a:txBody>
                    <a:bodyPr/>
                    <a:lstStyle/>
                    <a:p>
                      <a:r>
                        <a:rPr lang="en-GB" dirty="0" smtClean="0">
                          <a:solidFill>
                            <a:schemeClr val="tx1"/>
                          </a:solidFill>
                        </a:rPr>
                        <a:t>Item</a:t>
                      </a:r>
                      <a:endParaRPr lang="en-GB" dirty="0">
                        <a:solidFill>
                          <a:schemeClr val="tx1"/>
                        </a:solidFill>
                      </a:endParaRPr>
                    </a:p>
                  </a:txBody>
                  <a:tcPr/>
                </a:tc>
                <a:tc>
                  <a:txBody>
                    <a:bodyPr/>
                    <a:lstStyle/>
                    <a:p>
                      <a:endParaRPr lang="en-GB" dirty="0"/>
                    </a:p>
                  </a:txBody>
                  <a:tcPr/>
                </a:tc>
              </a:tr>
              <a:tr h="370840">
                <a:tc>
                  <a:txBody>
                    <a:bodyPr/>
                    <a:lstStyle/>
                    <a:p>
                      <a:endParaRPr lang="en-GB" sz="1600" dirty="0"/>
                    </a:p>
                  </a:txBody>
                  <a:tcPr/>
                </a:tc>
                <a:tc>
                  <a:txBody>
                    <a:bodyPr/>
                    <a:lstStyle/>
                    <a:p>
                      <a:r>
                        <a:rPr lang="en-GB" sz="1600" b="1" dirty="0" smtClean="0"/>
                        <a:t>To be sent electronically before the inspection</a:t>
                      </a:r>
                      <a:endParaRPr lang="en-GB" sz="1600" b="1" dirty="0"/>
                    </a:p>
                  </a:txBody>
                  <a:tcPr/>
                </a:tc>
                <a:tc>
                  <a:txBody>
                    <a:bodyPr/>
                    <a:lstStyle/>
                    <a:p>
                      <a:endParaRPr lang="en-GB" dirty="0"/>
                    </a:p>
                  </a:txBody>
                  <a:tcPr/>
                </a:tc>
              </a:tr>
              <a:tr h="370840">
                <a:tc>
                  <a:txBody>
                    <a:bodyPr/>
                    <a:lstStyle/>
                    <a:p>
                      <a:r>
                        <a:rPr lang="en-GB" sz="1600" dirty="0" smtClean="0"/>
                        <a:t>1. </a:t>
                      </a:r>
                      <a:endParaRPr lang="en-GB" sz="1600" dirty="0"/>
                    </a:p>
                  </a:txBody>
                  <a:tcPr/>
                </a:tc>
                <a:tc>
                  <a:txBody>
                    <a:bodyPr/>
                    <a:lstStyle/>
                    <a:p>
                      <a:r>
                        <a:rPr lang="en-GB" sz="1600" dirty="0" smtClean="0"/>
                        <a:t>A copy</a:t>
                      </a:r>
                      <a:r>
                        <a:rPr lang="en-GB" sz="1600" baseline="0" dirty="0" smtClean="0"/>
                        <a:t> of the most </a:t>
                      </a:r>
                      <a:r>
                        <a:rPr lang="en-GB" sz="1600" b="1" baseline="0" dirty="0" smtClean="0"/>
                        <a:t>recent and previous annual report </a:t>
                      </a:r>
                      <a:r>
                        <a:rPr lang="en-GB" sz="1600" baseline="0" dirty="0" smtClean="0"/>
                        <a:t>you issued to parents on the </a:t>
                      </a:r>
                      <a:r>
                        <a:rPr lang="en-GB" sz="1600" b="1" baseline="0" dirty="0" smtClean="0"/>
                        <a:t>standards and quality </a:t>
                      </a:r>
                      <a:r>
                        <a:rPr lang="en-GB" sz="1600" baseline="0" dirty="0" smtClean="0"/>
                        <a:t>of the school’s work.</a:t>
                      </a:r>
                      <a:endParaRPr lang="en-GB" sz="1600" dirty="0"/>
                    </a:p>
                  </a:txBody>
                  <a:tcPr/>
                </a:tc>
                <a:tc>
                  <a:txBody>
                    <a:bodyPr/>
                    <a:lstStyle/>
                    <a:p>
                      <a:endParaRPr lang="en-GB"/>
                    </a:p>
                  </a:txBody>
                  <a:tcPr/>
                </a:tc>
              </a:tr>
              <a:tr h="370840">
                <a:tc>
                  <a:txBody>
                    <a:bodyPr/>
                    <a:lstStyle/>
                    <a:p>
                      <a:r>
                        <a:rPr lang="en-GB" sz="1600" dirty="0" smtClean="0"/>
                        <a:t>2.</a:t>
                      </a:r>
                      <a:endParaRPr lang="en-GB" sz="1600" dirty="0"/>
                    </a:p>
                  </a:txBody>
                  <a:tcPr/>
                </a:tc>
                <a:tc>
                  <a:txBody>
                    <a:bodyPr/>
                    <a:lstStyle/>
                    <a:p>
                      <a:r>
                        <a:rPr lang="en-GB" sz="1600" dirty="0" smtClean="0"/>
                        <a:t>A copy of the </a:t>
                      </a:r>
                      <a:r>
                        <a:rPr lang="en-GB" sz="1600" b="1" dirty="0" smtClean="0"/>
                        <a:t>current and previous school improvement plan</a:t>
                      </a:r>
                      <a:endParaRPr lang="en-GB" sz="1600" b="1" dirty="0"/>
                    </a:p>
                  </a:txBody>
                  <a:tcPr/>
                </a:tc>
                <a:tc>
                  <a:txBody>
                    <a:bodyPr/>
                    <a:lstStyle/>
                    <a:p>
                      <a:endParaRPr lang="en-GB"/>
                    </a:p>
                  </a:txBody>
                  <a:tcPr/>
                </a:tc>
              </a:tr>
              <a:tr h="370840">
                <a:tc>
                  <a:txBody>
                    <a:bodyPr/>
                    <a:lstStyle/>
                    <a:p>
                      <a:r>
                        <a:rPr lang="en-GB" sz="1600" dirty="0" smtClean="0"/>
                        <a:t>3.</a:t>
                      </a:r>
                      <a:endParaRPr lang="en-GB" sz="1600" dirty="0"/>
                    </a:p>
                  </a:txBody>
                  <a:tcPr/>
                </a:tc>
                <a:tc>
                  <a:txBody>
                    <a:bodyPr/>
                    <a:lstStyle/>
                    <a:p>
                      <a:r>
                        <a:rPr lang="en-GB" sz="1600" dirty="0" smtClean="0"/>
                        <a:t>Completed </a:t>
                      </a:r>
                      <a:r>
                        <a:rPr lang="en-GB" sz="1600" b="0" dirty="0" smtClean="0"/>
                        <a:t>safeguarding</a:t>
                      </a:r>
                      <a:r>
                        <a:rPr lang="en-GB" sz="1600" b="0" baseline="0" dirty="0" smtClean="0"/>
                        <a:t>/child protection </a:t>
                      </a:r>
                      <a:r>
                        <a:rPr lang="en-GB" sz="1600" b="0" baseline="0" dirty="0" err="1" smtClean="0"/>
                        <a:t>proforma</a:t>
                      </a:r>
                      <a:r>
                        <a:rPr lang="en-GB" sz="1600" baseline="0" dirty="0" smtClean="0"/>
                        <a:t>. Template available at: </a:t>
                      </a:r>
                      <a:r>
                        <a:rPr lang="en-GB" sz="1600" u="sng" baseline="0" dirty="0" smtClean="0">
                          <a:solidFill>
                            <a:schemeClr val="accent2"/>
                          </a:solidFill>
                        </a:rPr>
                        <a:t>Safeguarding </a:t>
                      </a:r>
                      <a:r>
                        <a:rPr lang="en-GB" sz="1600" u="sng" baseline="0" dirty="0" err="1" smtClean="0">
                          <a:solidFill>
                            <a:schemeClr val="accent2"/>
                          </a:solidFill>
                        </a:rPr>
                        <a:t>Proforma</a:t>
                      </a:r>
                      <a:endParaRPr lang="en-GB" sz="1600" u="sng" baseline="0" dirty="0" smtClean="0">
                        <a:solidFill>
                          <a:schemeClr val="accent2"/>
                        </a:solidFill>
                      </a:endParaRPr>
                    </a:p>
                    <a:p>
                      <a:endParaRPr lang="en-GB" sz="1600" dirty="0"/>
                    </a:p>
                  </a:txBody>
                  <a:tcPr/>
                </a:tc>
                <a:tc>
                  <a:txBody>
                    <a:bodyPr/>
                    <a:lstStyle/>
                    <a:p>
                      <a:endParaRPr lang="en-GB"/>
                    </a:p>
                  </a:txBody>
                  <a:tcPr/>
                </a:tc>
              </a:tr>
              <a:tr h="370840">
                <a:tc>
                  <a:txBody>
                    <a:bodyPr/>
                    <a:lstStyle/>
                    <a:p>
                      <a:endParaRPr lang="en-GB" sz="1600" dirty="0"/>
                    </a:p>
                  </a:txBody>
                  <a:tcPr/>
                </a:tc>
                <a:tc>
                  <a:txBody>
                    <a:bodyPr/>
                    <a:lstStyle/>
                    <a:p>
                      <a:r>
                        <a:rPr lang="en-GB" sz="1600" b="1" dirty="0" smtClean="0"/>
                        <a:t>Documents to be available during</a:t>
                      </a:r>
                      <a:r>
                        <a:rPr lang="en-GB" sz="1600" b="1" baseline="0" dirty="0" smtClean="0"/>
                        <a:t> the inspection</a:t>
                      </a:r>
                      <a:endParaRPr lang="en-GB" sz="1600" b="1" dirty="0"/>
                    </a:p>
                  </a:txBody>
                  <a:tcPr/>
                </a:tc>
                <a:tc>
                  <a:txBody>
                    <a:bodyPr/>
                    <a:lstStyle/>
                    <a:p>
                      <a:endParaRPr lang="en-GB"/>
                    </a:p>
                  </a:txBody>
                  <a:tcPr/>
                </a:tc>
              </a:tr>
              <a:tr h="370840">
                <a:tc>
                  <a:txBody>
                    <a:bodyPr/>
                    <a:lstStyle/>
                    <a:p>
                      <a:r>
                        <a:rPr lang="en-GB" sz="1600" dirty="0" smtClean="0"/>
                        <a:t>6.</a:t>
                      </a:r>
                      <a:endParaRPr lang="en-GB" sz="1600" dirty="0"/>
                    </a:p>
                  </a:txBody>
                  <a:tcPr/>
                </a:tc>
                <a:tc>
                  <a:txBody>
                    <a:bodyPr/>
                    <a:lstStyle/>
                    <a:p>
                      <a:r>
                        <a:rPr lang="en-GB" sz="1600" dirty="0" smtClean="0"/>
                        <a:t>Access to pupils’ progress records (</a:t>
                      </a:r>
                      <a:r>
                        <a:rPr lang="en-GB" sz="1600" b="1" dirty="0" smtClean="0"/>
                        <a:t>PPRs</a:t>
                      </a:r>
                      <a:r>
                        <a:rPr lang="en-GB" sz="1600" dirty="0" smtClean="0"/>
                        <a:t>)</a:t>
                      </a:r>
                      <a:endParaRPr lang="en-GB" sz="1600" dirty="0"/>
                    </a:p>
                  </a:txBody>
                  <a:tcPr/>
                </a:tc>
                <a:tc>
                  <a:txBody>
                    <a:bodyPr/>
                    <a:lstStyle/>
                    <a:p>
                      <a:endParaRPr lang="en-GB"/>
                    </a:p>
                  </a:txBody>
                  <a:tcPr/>
                </a:tc>
              </a:tr>
              <a:tr h="370840">
                <a:tc>
                  <a:txBody>
                    <a:bodyPr/>
                    <a:lstStyle/>
                    <a:p>
                      <a:r>
                        <a:rPr lang="en-GB" sz="1600" dirty="0" smtClean="0"/>
                        <a:t>16.</a:t>
                      </a:r>
                      <a:endParaRPr lang="en-GB" sz="1600" dirty="0"/>
                    </a:p>
                  </a:txBody>
                  <a:tcPr/>
                </a:tc>
                <a:tc>
                  <a:txBody>
                    <a:bodyPr/>
                    <a:lstStyle/>
                    <a:p>
                      <a:r>
                        <a:rPr lang="en-GB" sz="1600" dirty="0" smtClean="0"/>
                        <a:t>Access</a:t>
                      </a:r>
                      <a:r>
                        <a:rPr lang="en-GB" sz="1600" baseline="0" dirty="0" smtClean="0"/>
                        <a:t> to records of </a:t>
                      </a:r>
                      <a:r>
                        <a:rPr lang="en-GB" sz="1600" b="1" baseline="0" dirty="0" smtClean="0"/>
                        <a:t>complaints, bullying and racial incidents, accidents, administration of medicine and fire log.</a:t>
                      </a:r>
                      <a:endParaRPr lang="en-GB" sz="1600" b="1" dirty="0"/>
                    </a:p>
                  </a:txBody>
                  <a:tcPr/>
                </a:tc>
                <a:tc>
                  <a:txBody>
                    <a:bodyPr/>
                    <a:lstStyle/>
                    <a:p>
                      <a:endParaRPr lang="en-GB"/>
                    </a:p>
                  </a:txBody>
                  <a:tcPr/>
                </a:tc>
              </a:tr>
              <a:tr h="370840">
                <a:tc>
                  <a:txBody>
                    <a:bodyPr/>
                    <a:lstStyle/>
                    <a:p>
                      <a:r>
                        <a:rPr lang="en-GB" sz="1600" dirty="0" smtClean="0"/>
                        <a:t>17</a:t>
                      </a:r>
                      <a:endParaRPr lang="en-GB" sz="1600" dirty="0"/>
                    </a:p>
                  </a:txBody>
                  <a:tcPr/>
                </a:tc>
                <a:tc>
                  <a:txBody>
                    <a:bodyPr/>
                    <a:lstStyle/>
                    <a:p>
                      <a:r>
                        <a:rPr lang="en-GB" sz="1600" dirty="0" smtClean="0"/>
                        <a:t>If your school inspection team includes a health and nutrition</a:t>
                      </a:r>
                      <a:r>
                        <a:rPr lang="en-GB" sz="1600" baseline="0" dirty="0" smtClean="0"/>
                        <a:t> inspector, please provide a </a:t>
                      </a:r>
                      <a:r>
                        <a:rPr lang="en-GB" sz="1600" b="1" baseline="0" dirty="0" smtClean="0"/>
                        <a:t>cycle of menus and nutritional analysis.</a:t>
                      </a:r>
                      <a:endParaRPr lang="en-GB" sz="1600" b="1" dirty="0"/>
                    </a:p>
                  </a:txBody>
                  <a:tcPr/>
                </a:tc>
                <a:tc>
                  <a:txBody>
                    <a:bodyPr/>
                    <a:lstStyle/>
                    <a:p>
                      <a:endParaRPr lang="en-GB"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a:xfrm>
            <a:off x="467544" y="0"/>
            <a:ext cx="7931150" cy="1081088"/>
          </a:xfrm>
        </p:spPr>
        <p:txBody>
          <a:bodyPr/>
          <a:lstStyle/>
          <a:p>
            <a:pPr eaLnBrk="1" hangingPunct="1"/>
            <a:r>
              <a:rPr lang="en-GB" sz="2400" dirty="0" smtClean="0"/>
              <a:t>Statutory and Legislation Update: Taking Stock</a:t>
            </a:r>
          </a:p>
        </p:txBody>
      </p:sp>
      <p:sp>
        <p:nvSpPr>
          <p:cNvPr id="3076" name="Rectangle 5"/>
          <p:cNvSpPr>
            <a:spLocks noGrp="1" noChangeArrowheads="1"/>
          </p:cNvSpPr>
          <p:nvPr>
            <p:ph idx="1"/>
          </p:nvPr>
        </p:nvSpPr>
        <p:spPr>
          <a:xfrm>
            <a:off x="467544" y="980728"/>
            <a:ext cx="7991475" cy="4310062"/>
          </a:xfrm>
        </p:spPr>
        <p:txBody>
          <a:bodyPr/>
          <a:lstStyle/>
          <a:p>
            <a:pPr marL="3048000" indent="-3048000" algn="l" eaLnBrk="1" hangingPunct="1"/>
            <a:endParaRPr lang="en-GB" b="1" dirty="0" smtClean="0"/>
          </a:p>
          <a:p>
            <a:pPr marL="3048000" indent="-3048000" algn="l" eaLnBrk="1" hangingPunct="1"/>
            <a:endParaRPr lang="en-GB" sz="1600" dirty="0" smtClean="0"/>
          </a:p>
          <a:p>
            <a:pPr marL="3048000" indent="-3048000" algn="l" eaLnBrk="1" hangingPunct="1"/>
            <a:endParaRPr lang="en-GB" sz="1600" dirty="0" smtClean="0"/>
          </a:p>
          <a:p>
            <a:pPr marL="3048000" indent="-3048000" algn="l" eaLnBrk="1" hangingPunct="1"/>
            <a:endParaRPr lang="en-GB" sz="1600" dirty="0" smtClean="0"/>
          </a:p>
          <a:p>
            <a:pPr marL="3048000" indent="-3048000" algn="l" eaLnBrk="1" hangingPunct="1"/>
            <a:endParaRPr lang="en-GB" sz="1600" dirty="0" smtClean="0"/>
          </a:p>
        </p:txBody>
      </p:sp>
      <p:sp>
        <p:nvSpPr>
          <p:cNvPr id="3074" name="Date Placeholder 3"/>
          <p:cNvSpPr>
            <a:spLocks noGrp="1"/>
          </p:cNvSpPr>
          <p:nvPr>
            <p:ph type="dt" sz="half" idx="10"/>
          </p:nvPr>
        </p:nvSpPr>
        <p:spPr>
          <a:noFill/>
        </p:spPr>
        <p:txBody>
          <a:bodyPr/>
          <a:lstStyle/>
          <a:p>
            <a:r>
              <a:rPr lang="en-GB"/>
              <a:t> </a:t>
            </a:r>
          </a:p>
          <a:p>
            <a:endParaRPr lang="en-GB"/>
          </a:p>
          <a:p>
            <a:fld id="{C10E334D-9A99-4F80-913F-5E3974EFE8A2}" type="slidenum">
              <a:rPr lang="en-GB"/>
              <a:pPr/>
              <a:t>7</a:t>
            </a:fld>
            <a:endParaRPr lang="en-GB"/>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395536" y="908720"/>
          <a:ext cx="8280920" cy="5384800"/>
        </p:xfrm>
        <a:graphic>
          <a:graphicData uri="http://schemas.openxmlformats.org/drawingml/2006/table">
            <a:tbl>
              <a:tblPr firstRow="1" bandRow="1">
                <a:tableStyleId>{5C22544A-7EE6-4342-B048-85BDC9FD1C3A}</a:tableStyleId>
              </a:tblPr>
              <a:tblGrid>
                <a:gridCol w="6654311"/>
                <a:gridCol w="1626609"/>
              </a:tblGrid>
              <a:tr h="370840">
                <a:tc>
                  <a:txBody>
                    <a:bodyPr/>
                    <a:lstStyle/>
                    <a:p>
                      <a:r>
                        <a:rPr lang="en-GB" baseline="0" dirty="0" smtClean="0"/>
                        <a:t>Selection of  Acts relating to the provision of Education in Scotland</a:t>
                      </a:r>
                      <a:endParaRPr lang="en-GB" dirty="0"/>
                    </a:p>
                  </a:txBody>
                  <a:tcPr/>
                </a:tc>
                <a:tc>
                  <a:txBody>
                    <a:bodyPr/>
                    <a:lstStyle/>
                    <a:p>
                      <a:endParaRPr lang="en-GB" dirty="0"/>
                    </a:p>
                  </a:txBody>
                  <a:tcPr/>
                </a:tc>
              </a:tr>
              <a:tr h="370840">
                <a:tc>
                  <a:txBody>
                    <a:bodyPr/>
                    <a:lstStyle/>
                    <a:p>
                      <a:r>
                        <a:rPr lang="en-GB" sz="1600" b="1" dirty="0" smtClean="0"/>
                        <a:t>Standards in Scotland’s Schools etc Act 2000</a:t>
                      </a:r>
                      <a:endParaRPr lang="en-GB" sz="1600" b="1" dirty="0"/>
                    </a:p>
                  </a:txBody>
                  <a:tcPr/>
                </a:tc>
                <a:tc>
                  <a:txBody>
                    <a:bodyPr/>
                    <a:lstStyle/>
                    <a:p>
                      <a:endParaRPr lang="en-GB" dirty="0"/>
                    </a:p>
                  </a:txBody>
                  <a:tcPr/>
                </a:tc>
              </a:tr>
              <a:tr h="370840">
                <a:tc>
                  <a:txBody>
                    <a:bodyPr/>
                    <a:lstStyle/>
                    <a:p>
                      <a:r>
                        <a:rPr lang="en-GB" sz="1600" dirty="0" smtClean="0"/>
                        <a:t>Education</a:t>
                      </a:r>
                      <a:r>
                        <a:rPr lang="en-GB" sz="1600" baseline="0" dirty="0" smtClean="0"/>
                        <a:t> and Training (Scotland) Act  2000</a:t>
                      </a:r>
                      <a:endParaRPr lang="en-GB" sz="1600" dirty="0"/>
                    </a:p>
                  </a:txBody>
                  <a:tcPr/>
                </a:tc>
                <a:tc>
                  <a:txBody>
                    <a:bodyPr/>
                    <a:lstStyle/>
                    <a:p>
                      <a:endParaRPr lang="en-GB"/>
                    </a:p>
                  </a:txBody>
                  <a:tcPr/>
                </a:tc>
              </a:tr>
              <a:tr h="370840">
                <a:tc>
                  <a:txBody>
                    <a:bodyPr/>
                    <a:lstStyle/>
                    <a:p>
                      <a:r>
                        <a:rPr lang="en-GB" sz="1600" b="1" dirty="0" smtClean="0"/>
                        <a:t>Race</a:t>
                      </a:r>
                      <a:r>
                        <a:rPr lang="en-GB" sz="1600" b="1" baseline="0" dirty="0" smtClean="0"/>
                        <a:t> Relations (Amendment) Act 2000</a:t>
                      </a:r>
                      <a:endParaRPr lang="en-GB" sz="1600" b="1" dirty="0"/>
                    </a:p>
                  </a:txBody>
                  <a:tcPr/>
                </a:tc>
                <a:tc>
                  <a:txBody>
                    <a:bodyPr/>
                    <a:lstStyle/>
                    <a:p>
                      <a:endParaRPr lang="en-GB"/>
                    </a:p>
                  </a:txBody>
                  <a:tcPr/>
                </a:tc>
              </a:tr>
              <a:tr h="370840">
                <a:tc>
                  <a:txBody>
                    <a:bodyPr/>
                    <a:lstStyle/>
                    <a:p>
                      <a:r>
                        <a:rPr lang="en-GB" sz="1600" dirty="0" smtClean="0"/>
                        <a:t>Regulation</a:t>
                      </a:r>
                      <a:r>
                        <a:rPr lang="en-GB" sz="1600" baseline="0" dirty="0" smtClean="0"/>
                        <a:t> of Care (Scotland) Act 2001</a:t>
                      </a:r>
                      <a:endParaRPr lang="en-GB" sz="1600" dirty="0"/>
                    </a:p>
                  </a:txBody>
                  <a:tcPr/>
                </a:tc>
                <a:tc>
                  <a:txBody>
                    <a:bodyPr/>
                    <a:lstStyle/>
                    <a:p>
                      <a:endParaRPr lang="en-GB"/>
                    </a:p>
                  </a:txBody>
                  <a:tcPr/>
                </a:tc>
              </a:tr>
              <a:tr h="370840">
                <a:tc>
                  <a:txBody>
                    <a:bodyPr/>
                    <a:lstStyle/>
                    <a:p>
                      <a:r>
                        <a:rPr lang="en-GB" sz="1600" b="1" dirty="0" smtClean="0"/>
                        <a:t>The Disability Discrimination Act 2005</a:t>
                      </a:r>
                      <a:endParaRPr lang="en-GB" sz="1600" b="1" dirty="0"/>
                    </a:p>
                  </a:txBody>
                  <a:tcPr/>
                </a:tc>
                <a:tc>
                  <a:txBody>
                    <a:bodyPr/>
                    <a:lstStyle/>
                    <a:p>
                      <a:endParaRPr lang="en-GB" dirty="0"/>
                    </a:p>
                  </a:txBody>
                  <a:tcPr/>
                </a:tc>
              </a:tr>
              <a:tr h="370840">
                <a:tc>
                  <a:txBody>
                    <a:bodyPr/>
                    <a:lstStyle/>
                    <a:p>
                      <a:r>
                        <a:rPr lang="en-GB" sz="1600" b="1" dirty="0" smtClean="0"/>
                        <a:t>Scottish</a:t>
                      </a:r>
                      <a:r>
                        <a:rPr lang="en-GB" sz="1600" b="1" baseline="0" dirty="0" smtClean="0"/>
                        <a:t> Schools (Parental Involvement) Act 2006</a:t>
                      </a:r>
                      <a:endParaRPr lang="en-GB" sz="1600" b="1" dirty="0"/>
                    </a:p>
                  </a:txBody>
                  <a:tcPr/>
                </a:tc>
                <a:tc>
                  <a:txBody>
                    <a:bodyPr/>
                    <a:lstStyle/>
                    <a:p>
                      <a:endParaRPr lang="en-GB"/>
                    </a:p>
                  </a:txBody>
                  <a:tcPr/>
                </a:tc>
              </a:tr>
              <a:tr h="370840">
                <a:tc>
                  <a:txBody>
                    <a:bodyPr/>
                    <a:lstStyle/>
                    <a:p>
                      <a:r>
                        <a:rPr lang="en-GB" sz="1600" dirty="0" smtClean="0"/>
                        <a:t>Schools</a:t>
                      </a:r>
                      <a:r>
                        <a:rPr lang="en-GB" sz="1600" baseline="0" dirty="0" smtClean="0"/>
                        <a:t> (Health Promotion and Nutrition) (Scotland ) Act 2007</a:t>
                      </a:r>
                      <a:endParaRPr lang="en-GB" sz="1600" dirty="0"/>
                    </a:p>
                  </a:txBody>
                  <a:tcPr/>
                </a:tc>
                <a:tc>
                  <a:txBody>
                    <a:bodyPr/>
                    <a:lstStyle/>
                    <a:p>
                      <a:endParaRPr lang="en-GB"/>
                    </a:p>
                  </a:txBody>
                  <a:tcPr/>
                </a:tc>
              </a:tr>
              <a:tr h="370840">
                <a:tc>
                  <a:txBody>
                    <a:bodyPr/>
                    <a:lstStyle/>
                    <a:p>
                      <a:r>
                        <a:rPr lang="en-GB" sz="1600" b="0" dirty="0" smtClean="0"/>
                        <a:t>Education</a:t>
                      </a:r>
                      <a:r>
                        <a:rPr lang="en-GB" sz="1600" b="0" baseline="0" dirty="0" smtClean="0"/>
                        <a:t> (Additional Support for Learning) (Scotland) Act 2009</a:t>
                      </a:r>
                      <a:endParaRPr lang="en-GB" sz="1600" b="1" dirty="0"/>
                    </a:p>
                  </a:txBody>
                  <a:tcPr/>
                </a:tc>
                <a:tc>
                  <a:txBody>
                    <a:bodyPr/>
                    <a:lstStyle/>
                    <a:p>
                      <a:endParaRPr lang="en-GB"/>
                    </a:p>
                  </a:txBody>
                  <a:tcPr/>
                </a:tc>
              </a:tr>
              <a:tr h="370840">
                <a:tc>
                  <a:txBody>
                    <a:bodyPr/>
                    <a:lstStyle/>
                    <a:p>
                      <a:r>
                        <a:rPr lang="en-GB" sz="1600" b="1" dirty="0" smtClean="0"/>
                        <a:t>Disabled Persons</a:t>
                      </a:r>
                      <a:r>
                        <a:rPr lang="en-GB" sz="1600" b="1" baseline="0" dirty="0" smtClean="0"/>
                        <a:t>: The Disability Discrimination Act 2005 (Commencement No. 4) Order 2010</a:t>
                      </a:r>
                      <a:endParaRPr lang="en-GB" sz="1600" b="1" dirty="0"/>
                    </a:p>
                  </a:txBody>
                  <a:tcPr/>
                </a:tc>
                <a:tc>
                  <a:txBody>
                    <a:bodyPr/>
                    <a:lstStyle/>
                    <a:p>
                      <a:endParaRPr lang="en-GB" dirty="0"/>
                    </a:p>
                  </a:txBody>
                  <a:tcPr/>
                </a:tc>
              </a:tr>
              <a:tr h="370840">
                <a:tc>
                  <a:txBody>
                    <a:bodyPr/>
                    <a:lstStyle/>
                    <a:p>
                      <a:r>
                        <a:rPr lang="en-GB" sz="1600" b="1" dirty="0" smtClean="0"/>
                        <a:t>Schools (Consultation)</a:t>
                      </a:r>
                      <a:r>
                        <a:rPr lang="en-GB" sz="1600" b="1" baseline="0" dirty="0" smtClean="0"/>
                        <a:t> (Scotland) Act 2010</a:t>
                      </a:r>
                      <a:endParaRPr lang="en-GB" sz="1600" b="1" dirty="0"/>
                    </a:p>
                  </a:txBody>
                  <a:tcPr/>
                </a:tc>
                <a:tc>
                  <a:txBody>
                    <a:bodyPr/>
                    <a:lstStyle/>
                    <a:p>
                      <a:endParaRPr lang="en-GB" sz="1200" dirty="0"/>
                    </a:p>
                  </a:txBody>
                  <a:tcPr/>
                </a:tc>
              </a:tr>
              <a:tr h="370840">
                <a:tc>
                  <a:txBody>
                    <a:bodyPr/>
                    <a:lstStyle/>
                    <a:p>
                      <a:r>
                        <a:rPr lang="en-GB" sz="1600" b="1" dirty="0" smtClean="0"/>
                        <a:t>Equality</a:t>
                      </a:r>
                      <a:r>
                        <a:rPr lang="en-GB" sz="1600" b="1" baseline="0" dirty="0" smtClean="0"/>
                        <a:t> Act 2010</a:t>
                      </a:r>
                      <a:endParaRPr lang="en-GB"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Handout to distribute from CEC</a:t>
                      </a:r>
                    </a:p>
                  </a:txBody>
                  <a:tcPr/>
                </a:tc>
              </a:tr>
              <a:tr h="370840">
                <a:tc>
                  <a:txBody>
                    <a:bodyPr/>
                    <a:lstStyle/>
                    <a:p>
                      <a:r>
                        <a:rPr lang="en-GB" sz="1600" b="1" dirty="0" smtClean="0"/>
                        <a:t>Post -16 Education (Scotland) Act 2013</a:t>
                      </a:r>
                      <a:endParaRPr lang="en-GB" sz="1600" b="1" dirty="0"/>
                    </a:p>
                  </a:txBody>
                  <a:tcPr/>
                </a:tc>
                <a:tc>
                  <a:txBody>
                    <a:bodyPr/>
                    <a:lstStyle/>
                    <a:p>
                      <a:r>
                        <a:rPr lang="en-GB" sz="1400" dirty="0" smtClean="0"/>
                        <a:t>FE and HE</a:t>
                      </a:r>
                      <a:endParaRPr lang="en-GB" sz="14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a:xfrm>
            <a:off x="467544" y="-171400"/>
            <a:ext cx="7931150" cy="1081088"/>
          </a:xfrm>
        </p:spPr>
        <p:txBody>
          <a:bodyPr/>
          <a:lstStyle/>
          <a:p>
            <a:pPr eaLnBrk="1" hangingPunct="1"/>
            <a:r>
              <a:rPr lang="en-GB" sz="1800" dirty="0" smtClean="0"/>
              <a:t>Selected Documentation: Taking Stock and reflecting on the Journey  to Excellence and A Curriculum for Excellence</a:t>
            </a:r>
          </a:p>
        </p:txBody>
      </p:sp>
      <p:sp>
        <p:nvSpPr>
          <p:cNvPr id="3076" name="Rectangle 5"/>
          <p:cNvSpPr>
            <a:spLocks noGrp="1" noChangeArrowheads="1"/>
          </p:cNvSpPr>
          <p:nvPr>
            <p:ph idx="1"/>
          </p:nvPr>
        </p:nvSpPr>
        <p:spPr>
          <a:xfrm>
            <a:off x="467544" y="980728"/>
            <a:ext cx="7991475" cy="4310062"/>
          </a:xfrm>
        </p:spPr>
        <p:txBody>
          <a:bodyPr/>
          <a:lstStyle/>
          <a:p>
            <a:pPr marL="3048000" indent="-3048000" algn="l" eaLnBrk="1" hangingPunct="1"/>
            <a:endParaRPr lang="en-GB" b="1" dirty="0" smtClean="0"/>
          </a:p>
          <a:p>
            <a:pPr marL="3048000" indent="-3048000" algn="l" eaLnBrk="1" hangingPunct="1"/>
            <a:endParaRPr lang="en-GB" sz="1600" dirty="0" smtClean="0"/>
          </a:p>
          <a:p>
            <a:pPr marL="3048000" indent="-3048000" algn="l" eaLnBrk="1" hangingPunct="1"/>
            <a:endParaRPr lang="en-GB" sz="1600" dirty="0" smtClean="0"/>
          </a:p>
          <a:p>
            <a:pPr marL="3048000" indent="-3048000" algn="l" eaLnBrk="1" hangingPunct="1"/>
            <a:endParaRPr lang="en-GB" sz="1600" dirty="0" smtClean="0"/>
          </a:p>
          <a:p>
            <a:pPr marL="3048000" indent="-3048000" algn="l" eaLnBrk="1" hangingPunct="1"/>
            <a:endParaRPr lang="en-GB" sz="1600" dirty="0" smtClean="0"/>
          </a:p>
        </p:txBody>
      </p:sp>
      <p:sp>
        <p:nvSpPr>
          <p:cNvPr id="3074" name="Date Placeholder 3"/>
          <p:cNvSpPr>
            <a:spLocks noGrp="1"/>
          </p:cNvSpPr>
          <p:nvPr>
            <p:ph type="dt" sz="half" idx="10"/>
          </p:nvPr>
        </p:nvSpPr>
        <p:spPr>
          <a:noFill/>
        </p:spPr>
        <p:txBody>
          <a:bodyPr/>
          <a:lstStyle/>
          <a:p>
            <a:r>
              <a:rPr lang="en-GB"/>
              <a:t> </a:t>
            </a:r>
          </a:p>
          <a:p>
            <a:endParaRPr lang="en-GB"/>
          </a:p>
          <a:p>
            <a:fld id="{C10E334D-9A99-4F80-913F-5E3974EFE8A2}" type="slidenum">
              <a:rPr lang="en-GB"/>
              <a:pPr/>
              <a:t>8</a:t>
            </a:fld>
            <a:endParaRPr lang="en-GB"/>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395536" y="838200"/>
          <a:ext cx="8424936" cy="5831840"/>
        </p:xfrm>
        <a:graphic>
          <a:graphicData uri="http://schemas.openxmlformats.org/drawingml/2006/table">
            <a:tbl>
              <a:tblPr firstRow="1" bandRow="1">
                <a:tableStyleId>{5C22544A-7EE6-4342-B048-85BDC9FD1C3A}</a:tableStyleId>
              </a:tblPr>
              <a:tblGrid>
                <a:gridCol w="8424936"/>
              </a:tblGrid>
              <a:tr h="370840">
                <a:tc>
                  <a:txBody>
                    <a:bodyPr/>
                    <a:lstStyle/>
                    <a:p>
                      <a:r>
                        <a:rPr lang="en-GB" sz="1200" baseline="0" dirty="0" smtClean="0"/>
                        <a:t>Selected  documentation relating to the provision of Education in Scotland</a:t>
                      </a:r>
                      <a:endParaRPr lang="en-GB" sz="1200" dirty="0"/>
                    </a:p>
                  </a:txBody>
                  <a:tcPr/>
                </a:tc>
              </a:tr>
              <a:tr h="370840">
                <a:tc>
                  <a:txBody>
                    <a:bodyPr/>
                    <a:lstStyle/>
                    <a:p>
                      <a:r>
                        <a:rPr lang="en-GB" sz="1200" b="1" dirty="0" smtClean="0"/>
                        <a:t>Ambitious</a:t>
                      </a:r>
                      <a:r>
                        <a:rPr lang="en-GB" sz="1200" b="1" baseline="0" dirty="0" smtClean="0"/>
                        <a:t>, Excellent Schools: Our Agenda for Action 2004</a:t>
                      </a:r>
                      <a:endParaRPr lang="en-GB" sz="1200" b="1" dirty="0"/>
                    </a:p>
                  </a:txBody>
                  <a:tcPr/>
                </a:tc>
              </a:tr>
              <a:tr h="370840">
                <a:tc>
                  <a:txBody>
                    <a:bodyPr/>
                    <a:lstStyle/>
                    <a:p>
                      <a:r>
                        <a:rPr lang="en-GB" sz="1200" dirty="0" smtClean="0"/>
                        <a:t>A Curriculum for Excellence</a:t>
                      </a:r>
                      <a:r>
                        <a:rPr lang="en-GB" sz="1200" baseline="0" dirty="0" smtClean="0"/>
                        <a:t> (Scottish Executive, 2004)</a:t>
                      </a:r>
                      <a:endParaRPr lang="en-GB" sz="1200" dirty="0"/>
                    </a:p>
                  </a:txBody>
                  <a:tcPr/>
                </a:tc>
              </a:tr>
              <a:tr h="370840">
                <a:tc>
                  <a:txBody>
                    <a:bodyPr/>
                    <a:lstStyle/>
                    <a:p>
                      <a:r>
                        <a:rPr lang="en-GB" sz="1200" b="1" dirty="0" smtClean="0"/>
                        <a:t>Getting it Right</a:t>
                      </a:r>
                      <a:r>
                        <a:rPr lang="en-GB" sz="1200" b="1" baseline="0" dirty="0" smtClean="0"/>
                        <a:t> for Every Child (Scottish Executive, 2004)</a:t>
                      </a:r>
                      <a:endParaRPr lang="en-GB" sz="1200" b="1" dirty="0"/>
                    </a:p>
                  </a:txBody>
                  <a:tcPr/>
                </a:tc>
              </a:tr>
              <a:tr h="370840">
                <a:tc>
                  <a:txBody>
                    <a:bodyPr/>
                    <a:lstStyle/>
                    <a:p>
                      <a:r>
                        <a:rPr lang="en-GB" sz="1200" dirty="0" smtClean="0"/>
                        <a:t>Journey</a:t>
                      </a:r>
                      <a:r>
                        <a:rPr lang="en-GB" sz="1200" baseline="0" dirty="0" smtClean="0"/>
                        <a:t> to Excellence (2006)</a:t>
                      </a:r>
                      <a:endParaRPr lang="en-GB" sz="1200" dirty="0"/>
                    </a:p>
                  </a:txBody>
                  <a:tcPr/>
                </a:tc>
              </a:tr>
              <a:tr h="370840">
                <a:tc>
                  <a:txBody>
                    <a:bodyPr/>
                    <a:lstStyle/>
                    <a:p>
                      <a:r>
                        <a:rPr lang="en-GB" sz="1200" b="0" dirty="0" smtClean="0"/>
                        <a:t>Curriculum</a:t>
                      </a:r>
                      <a:r>
                        <a:rPr lang="en-GB" sz="1200" b="0" baseline="0" dirty="0" smtClean="0"/>
                        <a:t> for Excellence: Building the Curriculum 1 -  the contribution of curriculum areas (August 2006)</a:t>
                      </a:r>
                      <a:endParaRPr lang="en-GB" sz="1200" b="0" dirty="0"/>
                    </a:p>
                  </a:txBody>
                  <a:tcPr/>
                </a:tc>
              </a:tr>
              <a:tr h="370840">
                <a:tc>
                  <a:txBody>
                    <a:bodyPr/>
                    <a:lstStyle/>
                    <a:p>
                      <a:r>
                        <a:rPr lang="en-GB" sz="1200" b="1" dirty="0" smtClean="0"/>
                        <a:t>The</a:t>
                      </a:r>
                      <a:r>
                        <a:rPr lang="en-GB" sz="1200" b="1" baseline="0" dirty="0" smtClean="0"/>
                        <a:t> Journey to Excellence: Part 3 (How Good is Our School?) 2007</a:t>
                      </a:r>
                      <a:endParaRPr lang="en-GB" sz="1200" b="1" dirty="0"/>
                    </a:p>
                  </a:txBody>
                  <a:tcPr/>
                </a:tc>
              </a:tr>
              <a:tr h="370840">
                <a:tc>
                  <a:txBody>
                    <a:bodyPr/>
                    <a:lstStyle/>
                    <a:p>
                      <a:r>
                        <a:rPr lang="en-GB" sz="1200" b="0" dirty="0" smtClean="0"/>
                        <a:t>The Journey</a:t>
                      </a:r>
                      <a:r>
                        <a:rPr lang="en-GB" sz="1200" b="0" baseline="0" dirty="0" smtClean="0"/>
                        <a:t> to Excellence: Part 4 Planning for Excellence (2007)</a:t>
                      </a:r>
                      <a:endParaRPr lang="en-GB" sz="1200" b="0" dirty="0"/>
                    </a:p>
                  </a:txBody>
                  <a:tcPr/>
                </a:tc>
              </a:tr>
              <a:tr h="370840">
                <a:tc>
                  <a:txBody>
                    <a:bodyPr/>
                    <a:lstStyle/>
                    <a:p>
                      <a:r>
                        <a:rPr lang="en-GB" sz="1200" b="1" i="0" baseline="0" dirty="0" smtClean="0"/>
                        <a:t>Curriculum for Excellence: Building the Curriculum 2 - Active learning in the early year (2007)</a:t>
                      </a:r>
                      <a:endParaRPr lang="en-GB" sz="1200" b="1" i="0" dirty="0"/>
                    </a:p>
                  </a:txBody>
                  <a:tcPr/>
                </a:tc>
              </a:tr>
              <a:tr h="370840">
                <a:tc>
                  <a:txBody>
                    <a:bodyPr/>
                    <a:lstStyle/>
                    <a:p>
                      <a:r>
                        <a:rPr lang="en-GB" sz="1200" b="0" dirty="0" smtClean="0"/>
                        <a:t>Quality and Equity of Schooling in Scotland (OECD, 2007)</a:t>
                      </a:r>
                      <a:endParaRPr lang="en-GB" sz="1200" b="0" dirty="0"/>
                    </a:p>
                  </a:txBody>
                  <a:tcPr/>
                </a:tc>
              </a:tr>
              <a:tr h="370840">
                <a:tc>
                  <a:txBody>
                    <a:bodyPr/>
                    <a:lstStyle/>
                    <a:p>
                      <a:r>
                        <a:rPr lang="en-GB" sz="1200" b="1" dirty="0" smtClean="0"/>
                        <a:t>Improving</a:t>
                      </a:r>
                      <a:r>
                        <a:rPr lang="en-GB" sz="1200" b="1" baseline="0" dirty="0" smtClean="0"/>
                        <a:t> Scottish Education (</a:t>
                      </a:r>
                      <a:r>
                        <a:rPr lang="en-GB" sz="1200" b="1" baseline="0" dirty="0" err="1" smtClean="0"/>
                        <a:t>HMIe</a:t>
                      </a:r>
                      <a:r>
                        <a:rPr lang="en-GB" sz="1200" b="1" baseline="0" dirty="0" smtClean="0"/>
                        <a:t>, 2009)</a:t>
                      </a:r>
                      <a:endParaRPr lang="en-GB" sz="1200" b="1" dirty="0"/>
                    </a:p>
                  </a:txBody>
                  <a:tcPr/>
                </a:tc>
              </a:tr>
              <a:tr h="370840">
                <a:tc>
                  <a:txBody>
                    <a:bodyPr/>
                    <a:lstStyle/>
                    <a:p>
                      <a:r>
                        <a:rPr lang="en-GB" sz="1200" b="0" baseline="0" dirty="0" smtClean="0"/>
                        <a:t>Building the Curriculum 3: A  framework for learning and teaching (2008)</a:t>
                      </a:r>
                      <a:endParaRPr lang="en-GB" sz="1200" b="0" dirty="0"/>
                    </a:p>
                  </a:txBody>
                  <a:tcPr/>
                </a:tc>
              </a:tr>
              <a:tr h="370840">
                <a:tc>
                  <a:txBody>
                    <a:bodyPr/>
                    <a:lstStyle/>
                    <a:p>
                      <a:r>
                        <a:rPr lang="en-GB" sz="1200" b="1" baseline="0" dirty="0" smtClean="0"/>
                        <a:t>Building the Curriculum 4: Skills for learning, skills for life and skills for work (2009)</a:t>
                      </a:r>
                      <a:endParaRPr lang="en-GB" sz="1200"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t>Building a Curriculum  5 series: A  framework for Assessment - Reporting (2010); Recognising achievement, profiling and reporting (2010),   A  framework for assessment – understanding, applying and sharing standards (2010) </a:t>
                      </a:r>
                      <a:endParaRPr lang="en-GB" sz="1200" b="1" dirty="0" smtClean="0"/>
                    </a:p>
                    <a:p>
                      <a:r>
                        <a:rPr lang="en-GB" sz="1200" b="0" baseline="0" dirty="0" smtClean="0"/>
                        <a:t>Quality Assurance and Moderation (Revised and Republished in March 2011)</a:t>
                      </a:r>
                      <a:endParaRPr lang="en-GB" sz="1200" b="0" dirty="0"/>
                    </a:p>
                  </a:txBody>
                  <a:tcPr/>
                </a:tc>
              </a:tr>
              <a:tr h="370840">
                <a:tc>
                  <a:txBody>
                    <a:bodyPr/>
                    <a:lstStyle/>
                    <a:p>
                      <a:r>
                        <a:rPr lang="en-GB" sz="1200" b="1" dirty="0" err="1" smtClean="0"/>
                        <a:t>CfE</a:t>
                      </a:r>
                      <a:r>
                        <a:rPr lang="en-GB" sz="1200" b="1" dirty="0" smtClean="0"/>
                        <a:t> Briefings</a:t>
                      </a:r>
                      <a:r>
                        <a:rPr lang="en-GB" sz="1200" b="1" baseline="0" dirty="0" smtClean="0"/>
                        <a:t> 1-14 (19 April 2012-August 2013)</a:t>
                      </a:r>
                      <a:endParaRPr lang="en-GB" sz="1200" b="1"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a:xfrm>
            <a:off x="611560" y="332656"/>
            <a:ext cx="7931150" cy="1081088"/>
          </a:xfrm>
        </p:spPr>
        <p:txBody>
          <a:bodyPr/>
          <a:lstStyle/>
          <a:p>
            <a:pPr eaLnBrk="1" hangingPunct="1"/>
            <a:r>
              <a:rPr lang="en-GB" sz="2400" dirty="0" smtClean="0"/>
              <a:t>The </a:t>
            </a:r>
            <a:r>
              <a:rPr lang="en-GB" sz="2400" smtClean="0"/>
              <a:t>changing landscape: </a:t>
            </a:r>
            <a:r>
              <a:rPr lang="en-GB" sz="2400" dirty="0" smtClean="0"/>
              <a:t>Teacher Education and the Revised Professional Standards</a:t>
            </a:r>
          </a:p>
        </p:txBody>
      </p:sp>
      <p:sp>
        <p:nvSpPr>
          <p:cNvPr id="3076" name="Rectangle 5"/>
          <p:cNvSpPr>
            <a:spLocks noGrp="1" noChangeArrowheads="1"/>
          </p:cNvSpPr>
          <p:nvPr>
            <p:ph idx="1"/>
          </p:nvPr>
        </p:nvSpPr>
        <p:spPr>
          <a:xfrm>
            <a:off x="467544" y="980728"/>
            <a:ext cx="7991475" cy="4310062"/>
          </a:xfrm>
        </p:spPr>
        <p:txBody>
          <a:bodyPr/>
          <a:lstStyle/>
          <a:p>
            <a:pPr marL="3048000" indent="-3048000" algn="l" eaLnBrk="1" hangingPunct="1"/>
            <a:endParaRPr lang="en-GB" b="1" dirty="0" smtClean="0"/>
          </a:p>
          <a:p>
            <a:pPr marL="3048000" indent="-3048000" algn="l" eaLnBrk="1" hangingPunct="1"/>
            <a:endParaRPr lang="en-GB" sz="1600" dirty="0" smtClean="0"/>
          </a:p>
          <a:p>
            <a:pPr marL="3048000" indent="-3048000" algn="l" eaLnBrk="1" hangingPunct="1"/>
            <a:endParaRPr lang="en-GB" sz="1600" dirty="0" smtClean="0"/>
          </a:p>
          <a:p>
            <a:pPr marL="3048000" indent="-3048000" algn="l" eaLnBrk="1" hangingPunct="1"/>
            <a:endParaRPr lang="en-GB" sz="1600" dirty="0" smtClean="0"/>
          </a:p>
          <a:p>
            <a:pPr marL="3048000" indent="-3048000" algn="l" eaLnBrk="1" hangingPunct="1"/>
            <a:endParaRPr lang="en-GB" sz="1600" dirty="0" smtClean="0"/>
          </a:p>
        </p:txBody>
      </p:sp>
      <p:sp>
        <p:nvSpPr>
          <p:cNvPr id="3074" name="Date Placeholder 3"/>
          <p:cNvSpPr>
            <a:spLocks noGrp="1"/>
          </p:cNvSpPr>
          <p:nvPr>
            <p:ph type="dt" sz="half" idx="10"/>
          </p:nvPr>
        </p:nvSpPr>
        <p:spPr>
          <a:noFill/>
        </p:spPr>
        <p:txBody>
          <a:bodyPr/>
          <a:lstStyle/>
          <a:p>
            <a:r>
              <a:rPr lang="en-GB"/>
              <a:t> </a:t>
            </a:r>
          </a:p>
          <a:p>
            <a:endParaRPr lang="en-GB"/>
          </a:p>
          <a:p>
            <a:fld id="{C10E334D-9A99-4F80-913F-5E3974EFE8A2}" type="slidenum">
              <a:rPr lang="en-GB"/>
              <a:pPr/>
              <a:t>9</a:t>
            </a:fld>
            <a:endParaRPr lang="en-GB"/>
          </a:p>
        </p:txBody>
      </p:sp>
      <p:sp>
        <p:nvSpPr>
          <p:cNvPr id="3101" name="Text Box 35"/>
          <p:cNvSpPr txBox="1">
            <a:spLocks noChangeArrowheads="1"/>
          </p:cNvSpPr>
          <p:nvPr/>
        </p:nvSpPr>
        <p:spPr bwMode="auto">
          <a:xfrm>
            <a:off x="2627313" y="5013325"/>
            <a:ext cx="184150" cy="396875"/>
          </a:xfrm>
          <a:prstGeom prst="rect">
            <a:avLst/>
          </a:prstGeom>
          <a:noFill/>
          <a:ln w="9525">
            <a:noFill/>
            <a:miter lim="800000"/>
            <a:headEnd/>
            <a:tailEnd/>
          </a:ln>
        </p:spPr>
        <p:txBody>
          <a:bodyPr wrap="none">
            <a:spAutoFit/>
          </a:bodyPr>
          <a:lstStyle/>
          <a:p>
            <a:endParaRPr lang="en-US"/>
          </a:p>
        </p:txBody>
      </p:sp>
      <p:sp>
        <p:nvSpPr>
          <p:cNvPr id="44033" name="Rectangle 1"/>
          <p:cNvSpPr>
            <a:spLocks noChangeArrowheads="1"/>
          </p:cNvSpPr>
          <p:nvPr/>
        </p:nvSpPr>
        <p:spPr bwMode="auto">
          <a:xfrm>
            <a:off x="539552" y="-2872277"/>
            <a:ext cx="184731" cy="68480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sz="1100"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lang="en-GB" b="1" dirty="0" smtClean="0">
              <a:solidFill>
                <a:srgbClr val="000000"/>
              </a:solidFill>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62025" algn="l"/>
              </a:tabLst>
            </a:pPr>
            <a:endParaRPr kumimoji="0" lang="en-GB"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6202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539552" y="1700808"/>
          <a:ext cx="8280920" cy="3327400"/>
        </p:xfrm>
        <a:graphic>
          <a:graphicData uri="http://schemas.openxmlformats.org/drawingml/2006/table">
            <a:tbl>
              <a:tblPr firstRow="1" bandRow="1">
                <a:tableStyleId>{5C22544A-7EE6-4342-B048-85BDC9FD1C3A}</a:tableStyleId>
              </a:tblPr>
              <a:tblGrid>
                <a:gridCol w="3600400"/>
                <a:gridCol w="4680520"/>
              </a:tblGrid>
              <a:tr h="370840">
                <a:tc>
                  <a:txBody>
                    <a:bodyPr/>
                    <a:lstStyle/>
                    <a:p>
                      <a:r>
                        <a:rPr lang="en-GB" sz="1400" dirty="0" smtClean="0"/>
                        <a:t>Key</a:t>
                      </a:r>
                      <a:r>
                        <a:rPr lang="en-GB" sz="1400" baseline="0" dirty="0" smtClean="0"/>
                        <a:t> documentation </a:t>
                      </a:r>
                      <a:endParaRPr lang="en-GB" sz="1400" dirty="0"/>
                    </a:p>
                  </a:txBody>
                  <a:tcPr/>
                </a:tc>
                <a:tc>
                  <a:txBody>
                    <a:bodyPr/>
                    <a:lstStyle/>
                    <a:p>
                      <a:r>
                        <a:rPr lang="en-GB" sz="1400" dirty="0" smtClean="0"/>
                        <a:t>Key</a:t>
                      </a:r>
                      <a:r>
                        <a:rPr lang="en-GB" sz="1400" baseline="0" dirty="0" smtClean="0"/>
                        <a:t> messages</a:t>
                      </a:r>
                      <a:endParaRPr lang="en-GB" sz="1400" dirty="0"/>
                    </a:p>
                  </a:txBody>
                  <a:tcPr/>
                </a:tc>
              </a:tr>
              <a:tr h="370840">
                <a:tc>
                  <a:txBody>
                    <a:bodyPr/>
                    <a:lstStyle/>
                    <a:p>
                      <a:r>
                        <a:rPr lang="en-GB" sz="1400" b="1" dirty="0" smtClean="0"/>
                        <a:t>Teaching Scotland’s Future:</a:t>
                      </a:r>
                      <a:r>
                        <a:rPr lang="en-GB" sz="1400" b="1" baseline="0" dirty="0" smtClean="0"/>
                        <a:t> Report of a review of teacher education in Scotland Graham </a:t>
                      </a:r>
                      <a:r>
                        <a:rPr lang="en-GB" sz="1400" b="1" dirty="0" smtClean="0"/>
                        <a:t>Donaldson (30</a:t>
                      </a:r>
                      <a:r>
                        <a:rPr lang="en-GB" sz="1400" b="1" baseline="0" dirty="0" smtClean="0"/>
                        <a:t> Dec 2010)</a:t>
                      </a:r>
                      <a:endParaRPr lang="en-GB" sz="1400" b="0" baseline="0" dirty="0" smtClean="0"/>
                    </a:p>
                    <a:p>
                      <a:endParaRPr lang="en-GB" sz="1400" b="1" baseline="0" dirty="0" smtClean="0"/>
                    </a:p>
                    <a:p>
                      <a:endParaRPr lang="en-GB" sz="1400" b="1" dirty="0"/>
                    </a:p>
                  </a:txBody>
                  <a:tcPr/>
                </a:tc>
                <a:tc>
                  <a:txBody>
                    <a:bodyPr/>
                    <a:lstStyle/>
                    <a:p>
                      <a:r>
                        <a:rPr lang="en-GB" sz="1400" baseline="0" dirty="0" smtClean="0"/>
                        <a:t>21</a:t>
                      </a:r>
                      <a:r>
                        <a:rPr lang="en-GB" sz="1400" baseline="30000" dirty="0" smtClean="0"/>
                        <a:t>st</a:t>
                      </a:r>
                      <a:r>
                        <a:rPr lang="en-GB" sz="1400" baseline="0" dirty="0" smtClean="0"/>
                        <a:t> century teachers and leaders</a:t>
                      </a:r>
                    </a:p>
                    <a:p>
                      <a:r>
                        <a:rPr lang="en-GB" sz="1400" baseline="0" dirty="0" smtClean="0"/>
                        <a:t>Getting the right people in the right numbers</a:t>
                      </a:r>
                    </a:p>
                    <a:p>
                      <a:r>
                        <a:rPr lang="en-GB" sz="1400" baseline="0" dirty="0" smtClean="0"/>
                        <a:t>Building 21</a:t>
                      </a:r>
                      <a:r>
                        <a:rPr lang="en-GB" sz="1400" baseline="30000" dirty="0" smtClean="0"/>
                        <a:t>st</a:t>
                      </a:r>
                      <a:r>
                        <a:rPr lang="en-GB" sz="1400" baseline="0" dirty="0" smtClean="0"/>
                        <a:t> century teachers and leaders: the early phase</a:t>
                      </a:r>
                    </a:p>
                    <a:p>
                      <a:r>
                        <a:rPr lang="en-GB" sz="1400" baseline="0" dirty="0" smtClean="0"/>
                        <a:t>Career-long learning for teachers and for leadership</a:t>
                      </a:r>
                    </a:p>
                    <a:p>
                      <a:endParaRPr lang="en-GB" sz="1400" baseline="0" dirty="0" smtClean="0"/>
                    </a:p>
                    <a:p>
                      <a:endParaRPr lang="en-GB" sz="1400" baseline="0" dirty="0" smtClean="0"/>
                    </a:p>
                  </a:txBody>
                  <a:tcPr/>
                </a:tc>
              </a:tr>
              <a:tr h="370840">
                <a:tc>
                  <a:txBody>
                    <a:bodyPr/>
                    <a:lstStyle/>
                    <a:p>
                      <a:r>
                        <a:rPr lang="en-GB" sz="1400" b="1" dirty="0" smtClean="0"/>
                        <a:t>GTC Revised</a:t>
                      </a:r>
                      <a:r>
                        <a:rPr lang="en-GB" sz="1400" b="1" baseline="0" dirty="0" smtClean="0"/>
                        <a:t> Professional Standards (August 2013)</a:t>
                      </a:r>
                      <a:endParaRPr lang="en-GB" sz="1400" dirty="0"/>
                    </a:p>
                  </a:txBody>
                  <a:tcPr/>
                </a:tc>
                <a:tc>
                  <a:txBody>
                    <a:bodyPr/>
                    <a:lstStyle/>
                    <a:p>
                      <a:r>
                        <a:rPr lang="en-GB" sz="1400" dirty="0" smtClean="0"/>
                        <a:t>Code</a:t>
                      </a:r>
                      <a:r>
                        <a:rPr lang="en-GB" sz="1400" baseline="0" dirty="0" smtClean="0"/>
                        <a:t> of Professionalism and Conduct</a:t>
                      </a:r>
                    </a:p>
                    <a:p>
                      <a:r>
                        <a:rPr lang="en-GB" sz="1400" baseline="0" dirty="0" smtClean="0"/>
                        <a:t>Standards for Registration</a:t>
                      </a:r>
                    </a:p>
                    <a:p>
                      <a:r>
                        <a:rPr lang="en-GB" sz="1400" baseline="0" dirty="0" smtClean="0"/>
                        <a:t>Standard for Career-Long Professional Learning</a:t>
                      </a:r>
                    </a:p>
                    <a:p>
                      <a:r>
                        <a:rPr lang="en-GB" sz="1400" baseline="0" dirty="0" smtClean="0"/>
                        <a:t>Standards for Leadership and Management</a:t>
                      </a:r>
                    </a:p>
                    <a:p>
                      <a:endParaRPr lang="en-GB" sz="1400" baseline="0" dirty="0" smtClean="0"/>
                    </a:p>
                    <a:p>
                      <a:endParaRPr lang="en-GB" sz="14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Council blue tab 060608">
  <a:themeElements>
    <a:clrScheme name="1_Council blue tab 0606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uncil blue tab 0606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uncil blue tab 0606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uncil blue tab 0606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uncil blue tab 0606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uncil blue tab 0606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uncil blue tab 0606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uncil blue tab 0606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uncil blue tab 0606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uncil blue tab 0606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uncil blue tab 0606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uncil blue tab 0606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uncil blue tab 0606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uncil blue tab 0606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 red tab 060608</Template>
  <TotalTime>3523</TotalTime>
  <Words>3373</Words>
  <Application>Microsoft Office PowerPoint</Application>
  <PresentationFormat>On-screen Show (4:3)</PresentationFormat>
  <Paragraphs>1197</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Consolas</vt:lpstr>
      <vt:lpstr>Symbol</vt:lpstr>
      <vt:lpstr>Times New Roman</vt:lpstr>
      <vt:lpstr>1_Council blue tab 060608</vt:lpstr>
      <vt:lpstr>PowerPoint Presentation</vt:lpstr>
      <vt:lpstr> CfE Secondary Head Teacher’s Meeting 11th September 2013</vt:lpstr>
      <vt:lpstr>Statutory Requirements and Legislation update</vt:lpstr>
      <vt:lpstr>Statutory Requirements and Legislation update</vt:lpstr>
      <vt:lpstr>Statutory Requirements and Legislation update</vt:lpstr>
      <vt:lpstr>In an inspection, the following documentation relating to QI 1.2  should be made available</vt:lpstr>
      <vt:lpstr>Statutory and Legislation Update: Taking Stock</vt:lpstr>
      <vt:lpstr>Selected Documentation: Taking Stock and reflecting on the Journey  to Excellence and A Curriculum for Excellence</vt:lpstr>
      <vt:lpstr>The changing landscape: Teacher Education and the Revised Professional Standards</vt:lpstr>
      <vt:lpstr>The changing landscape ahead</vt:lpstr>
      <vt:lpstr>From Good to Great: Taking a closer look series Self-evaluation Toolkits (Level 5+)</vt:lpstr>
      <vt:lpstr>From Good to Great: Taking a Closer Look Self-evaluation Toolkits</vt:lpstr>
      <vt:lpstr>Self-evaluation Toolkits: 5.1 – Increased Expectations (2013-14)</vt:lpstr>
      <vt:lpstr>Self-evaluation Toolkits: Focus Group Questions</vt:lpstr>
      <vt:lpstr>Self-evaluation Toolkits: Key Documents and Resources</vt:lpstr>
      <vt:lpstr>2.1. 5.1 and 5.3 Templates to complete and return to your QIO</vt:lpstr>
      <vt:lpstr>2.1. 5.1 and 5.3 Templates to complete and return to your QIO</vt:lpstr>
      <vt:lpstr>Please return completed template to your QIO by Friday 14 February 2014.</vt:lpstr>
      <vt:lpstr>Please return completed template to your QIO by Friday 28 March 2014.    </vt:lpstr>
      <vt:lpstr>PowerPoint Presentation</vt:lpstr>
    </vt:vector>
  </TitlesOfParts>
  <Company>City of Edinburgh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  by Name</dc:title>
  <dc:creator>3015247</dc:creator>
  <cp:lastModifiedBy>Richard Burgess</cp:lastModifiedBy>
  <cp:revision>142</cp:revision>
  <dcterms:created xsi:type="dcterms:W3CDTF">2009-09-11T08:49:00Z</dcterms:created>
  <dcterms:modified xsi:type="dcterms:W3CDTF">2013-09-23T09:53:31Z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-1165849592</vt:i4>
  </property>
  <property fmtid="{D5CDD505-2E9C-101B-9397-08002B2CF9AE}" pid="3" name="_NewReviewCycle">
    <vt:lpwstr/>
  </property>
  <property fmtid="{D5CDD505-2E9C-101B-9397-08002B2CF9AE}" pid="4" name="_EmailSubject">
    <vt:lpwstr/>
  </property>
  <property fmtid="{D5CDD505-2E9C-101B-9397-08002B2CF9AE}" pid="5" name="_AuthorEmail">
    <vt:lpwstr>Grace.Vickers@edinburgh.gov.uk</vt:lpwstr>
  </property>
  <property fmtid="{D5CDD505-2E9C-101B-9397-08002B2CF9AE}" pid="6" name="_AuthorEmailDisplayName">
    <vt:lpwstr>Grace Vickers</vt:lpwstr>
  </property>
</Properties>
</file>