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64" r:id="rId2"/>
    <p:sldId id="263" r:id="rId3"/>
    <p:sldId id="257" r:id="rId4"/>
    <p:sldId id="259" r:id="rId5"/>
    <p:sldId id="261" r:id="rId6"/>
    <p:sldId id="262" r:id="rId7"/>
    <p:sldId id="265" r:id="rId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EB99F-90D2-C000-0AA1-82D9E7758546}" v="1228" dt="2021-03-31T10:58:03.340"/>
    <p1510:client id="{4116F001-9321-23A4-231E-88AE06F65732}" v="2" dt="2021-03-30T12:34:39.487"/>
    <p1510:client id="{529EB99F-B06D-C000-0AA1-8FBFACE1F173}" v="11" dt="2021-03-31T10:02:04.740"/>
    <p1510:client id="{631D2531-B244-4E28-642B-51EA5A9546B1}" v="706" dt="2021-03-30T13:52:20.405"/>
    <p1510:client id="{64D33E08-626A-8D9C-F91B-0F6BF204CC79}" v="127" dt="2021-04-01T12:14:05.124"/>
    <p1510:client id="{6ABBDC4C-A9CE-2C6A-5DC9-FFDB70EFE8EC}" v="781" dt="2021-03-31T10:55:32.373"/>
    <p1510:client id="{B502B99F-F04C-B000-D0AB-A0EBD6EC8D1A}" v="1185" dt="2021-03-29T13:53:31.876"/>
    <p1510:client id="{BAEFB99F-60E9-B000-FB95-CC92E6D7517B}" v="851" dt="2021-04-01T10:20:31.544"/>
    <p1510:client id="{C0A1B99F-1091-B000-C938-C4E46D84DFC6}" v="32" dt="2021-03-31T10:59:03.901"/>
    <p1510:client id="{E3EE4011-52B1-4D12-BCD5-4785751A4323}" v="381" dt="2021-03-25T11:35:12.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dirty="0"/>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4/1/2021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244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7E33E-8B18-4087-B112-809917729534}" type="datetimeFigureOut">
              <a:rPr lang="en-US" dirty="0"/>
              <a:t>4/1/2021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1592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FFE419-2371-464F-8239-3959401C3561}" type="datetimeFigureOut">
              <a:rPr lang="en-US" dirty="0"/>
              <a:t>4/1/2021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7962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dirty="0"/>
              <a:t>4/1/2021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299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dirty="0"/>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4/1/2021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5208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dirty="0"/>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954B2F-12DE-47F5-8894-472B206D2E1E}" type="datetimeFigureOut">
              <a:rPr lang="en-US" dirty="0"/>
              <a:t>4/1/2021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515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dirty="0"/>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30E46F-7819-4ACF-B48B-48222C2ACC88}" type="datetimeFigureOut">
              <a:rPr lang="en-US" dirty="0"/>
              <a:t>4/1/2021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1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4/1/2021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3555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4/1/2021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180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4/1/2021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858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dirty="0"/>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4/1/2021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671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4/1/2021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8516415"/>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orprimarykids.blogspot.com/2018/04/natural-science-6th-electricity-and.html" TargetMode="External"/><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singularityhub.com/2017/04/02/how-ai-is-like-electricity-and-why-that-matters/" TargetMode="External"/><Relationship Id="rId5" Type="http://schemas.openxmlformats.org/officeDocument/2006/relationships/image" Target="../media/image4.jpeg"/><Relationship Id="rId10" Type="http://schemas.openxmlformats.org/officeDocument/2006/relationships/hyperlink" Target="https://creativecommons.org/licenses/by-nd/3.0/" TargetMode="External"/><Relationship Id="rId4" Type="http://schemas.openxmlformats.org/officeDocument/2006/relationships/image" Target="../media/image3.png"/><Relationship Id="rId9"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sa/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ommons.wikimedia.org/wiki/File:(Contents)_Doctrines_of_the_New_Church.png"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learn.e-limu.org/topic/view/?t=55&amp;c=236"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nd/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kellysclassroomonline.com/2018/07/how-to-make-your-own-playdough.html" TargetMode="External"/><Relationship Id="rId5" Type="http://schemas.openxmlformats.org/officeDocument/2006/relationships/image" Target="../media/image11.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hyperlink" Target="https://blogs.glowscotland.org.uk/as/public/greatlearning/uploads/sites/3534/2021/04/01131207/video-1.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8" name="Rectangle 32">
            <a:extLst>
              <a:ext uri="{FF2B5EF4-FFF2-40B4-BE49-F238E27FC236}">
                <a16:creationId xmlns:a16="http://schemas.microsoft.com/office/drawing/2014/main" id="{5C20B5AE-2DF3-4293-AD4D-C11AD233A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34">
            <a:extLst>
              <a:ext uri="{FF2B5EF4-FFF2-40B4-BE49-F238E27FC236}">
                <a16:creationId xmlns:a16="http://schemas.microsoft.com/office/drawing/2014/main" id="{300F2A8D-0033-418D-871B-CD795773E1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36">
            <a:extLst>
              <a:ext uri="{FF2B5EF4-FFF2-40B4-BE49-F238E27FC236}">
                <a16:creationId xmlns:a16="http://schemas.microsoft.com/office/drawing/2014/main" id="{C6EEF6DB-B22A-4752-AB3B-7D18C7B0C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8">
            <a:extLst>
              <a:ext uri="{FF2B5EF4-FFF2-40B4-BE49-F238E27FC236}">
                <a16:creationId xmlns:a16="http://schemas.microsoft.com/office/drawing/2014/main" id="{95F478F0-A936-4A06-87B1-1673DAA3C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0">
            <a:extLst>
              <a:ext uri="{FF2B5EF4-FFF2-40B4-BE49-F238E27FC236}">
                <a16:creationId xmlns:a16="http://schemas.microsoft.com/office/drawing/2014/main" id="{1A17DFA8-DCB0-4F81-8ACD-2EF401B7B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2">
            <a:extLst>
              <a:ext uri="{FF2B5EF4-FFF2-40B4-BE49-F238E27FC236}">
                <a16:creationId xmlns:a16="http://schemas.microsoft.com/office/drawing/2014/main" id="{4C92049A-F832-48F5-B41A-162E03B40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C70C8-9692-4D9E-8070-4BFA8988ED25}"/>
              </a:ext>
            </a:extLst>
          </p:cNvPr>
          <p:cNvSpPr>
            <a:spLocks noGrp="1"/>
          </p:cNvSpPr>
          <p:nvPr>
            <p:ph type="title"/>
          </p:nvPr>
        </p:nvSpPr>
        <p:spPr>
          <a:xfrm>
            <a:off x="1964445" y="808056"/>
            <a:ext cx="2668106" cy="1077229"/>
          </a:xfrm>
        </p:spPr>
        <p:txBody>
          <a:bodyPr vert="horz" lIns="91440" tIns="45720" rIns="91440" bIns="45720" rtlCol="0">
            <a:normAutofit/>
          </a:bodyPr>
          <a:lstStyle/>
          <a:p>
            <a:pPr algn="l"/>
            <a:r>
              <a:rPr lang="en-US" sz="2200" dirty="0"/>
              <a:t>Our Circuit journey!</a:t>
            </a:r>
            <a:br>
              <a:rPr lang="en-US" sz="2200" dirty="0"/>
            </a:br>
            <a:endParaRPr lang="en-US" sz="2200" dirty="0"/>
          </a:p>
        </p:txBody>
      </p:sp>
      <p:sp>
        <p:nvSpPr>
          <p:cNvPr id="38" name="Content Placeholder 29">
            <a:extLst>
              <a:ext uri="{FF2B5EF4-FFF2-40B4-BE49-F238E27FC236}">
                <a16:creationId xmlns:a16="http://schemas.microsoft.com/office/drawing/2014/main" id="{6B6310AE-3B5C-4CED-BF3A-99E20C9C72FA}"/>
              </a:ext>
            </a:extLst>
          </p:cNvPr>
          <p:cNvSpPr>
            <a:spLocks noGrp="1"/>
          </p:cNvSpPr>
          <p:nvPr>
            <p:ph idx="1"/>
          </p:nvPr>
        </p:nvSpPr>
        <p:spPr>
          <a:xfrm>
            <a:off x="1786992" y="1352747"/>
            <a:ext cx="2674655" cy="480102"/>
          </a:xfrm>
        </p:spPr>
        <p:txBody>
          <a:bodyPr>
            <a:normAutofit/>
          </a:bodyPr>
          <a:lstStyle/>
          <a:p>
            <a:pPr marL="0" indent="0">
              <a:buNone/>
            </a:pPr>
            <a:r>
              <a:rPr lang="en-US" sz="1600" dirty="0">
                <a:cs typeface="Arial"/>
              </a:rPr>
              <a:t>By </a:t>
            </a:r>
            <a:r>
              <a:rPr lang="en-US" sz="1600" dirty="0">
                <a:solidFill>
                  <a:srgbClr val="FFC000"/>
                </a:solidFill>
                <a:cs typeface="Arial"/>
              </a:rPr>
              <a:t>Orange</a:t>
            </a:r>
            <a:r>
              <a:rPr lang="en-US" sz="1600" dirty="0">
                <a:cs typeface="Arial"/>
              </a:rPr>
              <a:t> group</a:t>
            </a:r>
          </a:p>
        </p:txBody>
      </p:sp>
      <p:pic>
        <p:nvPicPr>
          <p:cNvPr id="17" name="Picture 18" descr="A picture containing invertebrate, coelenterate&#10;&#10;Description automatically generated">
            <a:extLst>
              <a:ext uri="{FF2B5EF4-FFF2-40B4-BE49-F238E27FC236}">
                <a16:creationId xmlns:a16="http://schemas.microsoft.com/office/drawing/2014/main" id="{E75A2181-1F3B-44A1-B056-E59A08A6F751}"/>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527" r="1" b="1"/>
          <a:stretch/>
        </p:blipFill>
        <p:spPr>
          <a:xfrm>
            <a:off x="5436752" y="10"/>
            <a:ext cx="5948167" cy="3432582"/>
          </a:xfrm>
          <a:prstGeom prst="rect">
            <a:avLst/>
          </a:prstGeom>
          <a:ln w="12700">
            <a:solidFill>
              <a:schemeClr val="tx1"/>
            </a:solidFill>
          </a:ln>
        </p:spPr>
      </p:pic>
      <p:pic>
        <p:nvPicPr>
          <p:cNvPr id="6" name="Picture 6">
            <a:extLst>
              <a:ext uri="{FF2B5EF4-FFF2-40B4-BE49-F238E27FC236}">
                <a16:creationId xmlns:a16="http://schemas.microsoft.com/office/drawing/2014/main" id="{E51216DF-A0C4-4020-9A6B-ED510280A1E3}"/>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8139" r="1320" b="1"/>
          <a:stretch/>
        </p:blipFill>
        <p:spPr>
          <a:xfrm>
            <a:off x="5436753" y="3425635"/>
            <a:ext cx="5948167" cy="3432592"/>
          </a:xfrm>
          <a:prstGeom prst="rect">
            <a:avLst/>
          </a:prstGeom>
          <a:ln w="12700">
            <a:solidFill>
              <a:schemeClr val="tx1"/>
            </a:solidFill>
          </a:ln>
        </p:spPr>
      </p:pic>
      <p:sp>
        <p:nvSpPr>
          <p:cNvPr id="40" name="Rectangle 44">
            <a:extLst>
              <a:ext uri="{FF2B5EF4-FFF2-40B4-BE49-F238E27FC236}">
                <a16:creationId xmlns:a16="http://schemas.microsoft.com/office/drawing/2014/main" id="{80D2A828-1594-434F-8D9B-E1475EF72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604F7F-EF22-45D7-9233-EEFBDAE33DF8}"/>
              </a:ext>
            </a:extLst>
          </p:cNvPr>
          <p:cNvSpPr txBox="1"/>
          <p:nvPr/>
        </p:nvSpPr>
        <p:spPr>
          <a:xfrm>
            <a:off x="8635448" y="6658172"/>
            <a:ext cx="274947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9" name="TextBox 18">
            <a:extLst>
              <a:ext uri="{FF2B5EF4-FFF2-40B4-BE49-F238E27FC236}">
                <a16:creationId xmlns:a16="http://schemas.microsoft.com/office/drawing/2014/main" id="{55546D44-6E83-4EDC-B261-297EA2ED2767}"/>
              </a:ext>
            </a:extLst>
          </p:cNvPr>
          <p:cNvSpPr txBox="1"/>
          <p:nvPr/>
        </p:nvSpPr>
        <p:spPr>
          <a:xfrm>
            <a:off x="8794146" y="3232537"/>
            <a:ext cx="259077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26021516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8BEDFD2F-1480-498D-9A62-BA55B14A3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4">
            <a:extLst>
              <a:ext uri="{FF2B5EF4-FFF2-40B4-BE49-F238E27FC236}">
                <a16:creationId xmlns:a16="http://schemas.microsoft.com/office/drawing/2014/main" id="{52D381FB-9400-4C85-9074-8D2C4A88D8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6">
            <a:extLst>
              <a:ext uri="{FF2B5EF4-FFF2-40B4-BE49-F238E27FC236}">
                <a16:creationId xmlns:a16="http://schemas.microsoft.com/office/drawing/2014/main" id="{048C39C2-D375-4197-8882-9EBD58C853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C306EEC9-6E83-4555-A9D3-7910ED27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6F7B80-3B04-4C72-BA77-E34EF7FA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D1AC6C6-FE68-4B13-BFCF-D0E8B3D81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7CED0-4885-4184-A781-0C50C546A27D}"/>
              </a:ext>
            </a:extLst>
          </p:cNvPr>
          <p:cNvSpPr>
            <a:spLocks noGrp="1"/>
          </p:cNvSpPr>
          <p:nvPr>
            <p:ph type="title"/>
          </p:nvPr>
        </p:nvSpPr>
        <p:spPr>
          <a:xfrm>
            <a:off x="1964445" y="808056"/>
            <a:ext cx="2668106" cy="1077229"/>
          </a:xfrm>
        </p:spPr>
        <p:txBody>
          <a:bodyPr>
            <a:normAutofit/>
          </a:bodyPr>
          <a:lstStyle/>
          <a:p>
            <a:pPr algn="l"/>
            <a:r>
              <a:rPr lang="en-GB" sz="2800">
                <a:cs typeface="Calibri Light"/>
              </a:rPr>
              <a:t>Contents </a:t>
            </a:r>
            <a:endParaRPr lang="en-GB" sz="2800"/>
          </a:p>
        </p:txBody>
      </p:sp>
      <p:sp>
        <p:nvSpPr>
          <p:cNvPr id="8" name="Content Placeholder 7">
            <a:extLst>
              <a:ext uri="{FF2B5EF4-FFF2-40B4-BE49-F238E27FC236}">
                <a16:creationId xmlns:a16="http://schemas.microsoft.com/office/drawing/2014/main" id="{743E6367-9596-4394-B849-8668CF15924A}"/>
              </a:ext>
            </a:extLst>
          </p:cNvPr>
          <p:cNvSpPr>
            <a:spLocks noGrp="1"/>
          </p:cNvSpPr>
          <p:nvPr>
            <p:ph idx="1"/>
          </p:nvPr>
        </p:nvSpPr>
        <p:spPr>
          <a:xfrm>
            <a:off x="1964444" y="2052116"/>
            <a:ext cx="2664217" cy="3997828"/>
          </a:xfrm>
        </p:spPr>
        <p:txBody>
          <a:bodyPr>
            <a:normAutofit/>
          </a:bodyPr>
          <a:lstStyle/>
          <a:p>
            <a:r>
              <a:rPr lang="en-US" sz="1600">
                <a:cs typeface="Calibri"/>
              </a:rPr>
              <a:t>How it all started</a:t>
            </a:r>
          </a:p>
          <a:p>
            <a:r>
              <a:rPr lang="en-US" sz="1600">
                <a:cs typeface="Calibri"/>
              </a:rPr>
              <a:t>Once we got back to school</a:t>
            </a:r>
          </a:p>
          <a:p>
            <a:r>
              <a:rPr lang="en-US" sz="1600">
                <a:cs typeface="Calibri"/>
              </a:rPr>
              <a:t>How we used squishy circuit app</a:t>
            </a:r>
          </a:p>
          <a:p>
            <a:r>
              <a:rPr lang="en-US" sz="1600">
                <a:cs typeface="Calibri"/>
              </a:rPr>
              <a:t>The final project </a:t>
            </a:r>
          </a:p>
          <a:p>
            <a:endParaRPr lang="en-US" sz="1600">
              <a:cs typeface="Calibri"/>
            </a:endParaRPr>
          </a:p>
        </p:txBody>
      </p:sp>
      <p:sp>
        <p:nvSpPr>
          <p:cNvPr id="25" name="Rectangle 24">
            <a:extLst>
              <a:ext uri="{FF2B5EF4-FFF2-40B4-BE49-F238E27FC236}">
                <a16:creationId xmlns:a16="http://schemas.microsoft.com/office/drawing/2014/main" id="{7E2C0214-1438-4F5F-8BB7-847D7B2B3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Text&#10;&#10;Description automatically generated">
            <a:extLst>
              <a:ext uri="{FF2B5EF4-FFF2-40B4-BE49-F238E27FC236}">
                <a16:creationId xmlns:a16="http://schemas.microsoft.com/office/drawing/2014/main" id="{9579A540-C235-4CF5-ADF6-515CC6A28A1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756053" y="2427605"/>
            <a:ext cx="5303975" cy="2002250"/>
          </a:xfrm>
          <a:prstGeom prst="rect">
            <a:avLst/>
          </a:prstGeom>
          <a:ln w="12700">
            <a:noFill/>
          </a:ln>
        </p:spPr>
      </p:pic>
      <p:sp>
        <p:nvSpPr>
          <p:cNvPr id="27" name="Rectangle 26">
            <a:extLst>
              <a:ext uri="{FF2B5EF4-FFF2-40B4-BE49-F238E27FC236}">
                <a16:creationId xmlns:a16="http://schemas.microsoft.com/office/drawing/2014/main" id="{41CFFB3C-DBCC-498B-B635-CD1FA730D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BB289EA-43E0-4FC3-A38C-8168D8F18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D2A19B-491C-48A8-BBF8-E2A1D5A69AB4}"/>
              </a:ext>
            </a:extLst>
          </p:cNvPr>
          <p:cNvSpPr txBox="1"/>
          <p:nvPr/>
        </p:nvSpPr>
        <p:spPr>
          <a:xfrm>
            <a:off x="8478873" y="4229800"/>
            <a:ext cx="258115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4486808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7CDC-D4D7-44C1-B51B-93D59685329B}"/>
              </a:ext>
            </a:extLst>
          </p:cNvPr>
          <p:cNvSpPr>
            <a:spLocks noGrp="1"/>
          </p:cNvSpPr>
          <p:nvPr>
            <p:ph type="title"/>
          </p:nvPr>
        </p:nvSpPr>
        <p:spPr>
          <a:xfrm>
            <a:off x="-5807986" y="390639"/>
            <a:ext cx="10515593" cy="1197864"/>
          </a:xfrm>
        </p:spPr>
        <p:txBody>
          <a:bodyPr vert="horz" lIns="91440" tIns="45720" rIns="91440" bIns="45720" rtlCol="0" anchor="t">
            <a:noAutofit/>
          </a:bodyPr>
          <a:lstStyle/>
          <a:p>
            <a:r>
              <a:rPr lang="en-GB" sz="3600" dirty="0">
                <a:cs typeface="Calibri Light"/>
              </a:rPr>
              <a:t>How it all started</a:t>
            </a:r>
            <a:br>
              <a:rPr lang="en-GB" sz="3600" dirty="0">
                <a:cs typeface="Calibri Light"/>
              </a:rPr>
            </a:br>
            <a:br>
              <a:rPr lang="en-GB" sz="3600" dirty="0">
                <a:cs typeface="Calibri Light"/>
              </a:rPr>
            </a:br>
            <a:endParaRPr lang="en-GB" sz="3600" dirty="0">
              <a:cs typeface="Calibri Light"/>
            </a:endParaRPr>
          </a:p>
        </p:txBody>
      </p:sp>
      <p:sp>
        <p:nvSpPr>
          <p:cNvPr id="3" name="Content Placeholder 2">
            <a:extLst>
              <a:ext uri="{FF2B5EF4-FFF2-40B4-BE49-F238E27FC236}">
                <a16:creationId xmlns:a16="http://schemas.microsoft.com/office/drawing/2014/main" id="{699A44DF-5ADB-444F-9A05-F87A83FB37D0}"/>
              </a:ext>
            </a:extLst>
          </p:cNvPr>
          <p:cNvSpPr>
            <a:spLocks noGrp="1"/>
          </p:cNvSpPr>
          <p:nvPr>
            <p:ph idx="1"/>
          </p:nvPr>
        </p:nvSpPr>
        <p:spPr>
          <a:xfrm>
            <a:off x="7533314" y="1999578"/>
            <a:ext cx="3823525" cy="4171568"/>
          </a:xfrm>
        </p:spPr>
        <p:txBody>
          <a:bodyPr vert="horz" lIns="91440" tIns="45720" rIns="91440" bIns="45720" rtlCol="0" anchor="ctr">
            <a:normAutofit/>
          </a:bodyPr>
          <a:lstStyle/>
          <a:p>
            <a:pPr marL="0" indent="0">
              <a:buNone/>
            </a:pPr>
            <a:endParaRPr lang="en-GB" sz="2000">
              <a:cs typeface="Calibri"/>
            </a:endParaRPr>
          </a:p>
          <a:p>
            <a:pPr marL="0" indent="0">
              <a:buNone/>
            </a:pPr>
            <a:endParaRPr lang="en-GB" sz="2000">
              <a:cs typeface="Calibri"/>
            </a:endParaRPr>
          </a:p>
        </p:txBody>
      </p:sp>
      <p:pic>
        <p:nvPicPr>
          <p:cNvPr id="5" name="Picture 5" descr="Diagram&#10;&#10;Description automatically generated">
            <a:extLst>
              <a:ext uri="{FF2B5EF4-FFF2-40B4-BE49-F238E27FC236}">
                <a16:creationId xmlns:a16="http://schemas.microsoft.com/office/drawing/2014/main" id="{FE1521C8-5383-4932-8FB8-142EF61C2CA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050" r="4315" b="2"/>
          <a:stretch/>
        </p:blipFill>
        <p:spPr>
          <a:xfrm>
            <a:off x="835153" y="2002117"/>
            <a:ext cx="6215794" cy="4171569"/>
          </a:xfrm>
          <a:prstGeom prst="rect">
            <a:avLst/>
          </a:prstGeom>
        </p:spPr>
      </p:pic>
      <p:sp>
        <p:nvSpPr>
          <p:cNvPr id="4" name="TextBox 3">
            <a:extLst>
              <a:ext uri="{FF2B5EF4-FFF2-40B4-BE49-F238E27FC236}">
                <a16:creationId xmlns:a16="http://schemas.microsoft.com/office/drawing/2014/main" id="{F4CBEA8E-F113-4B3F-9D79-838BB12A36C6}"/>
              </a:ext>
            </a:extLst>
          </p:cNvPr>
          <p:cNvSpPr txBox="1"/>
          <p:nvPr/>
        </p:nvSpPr>
        <p:spPr>
          <a:xfrm>
            <a:off x="7386180" y="423797"/>
            <a:ext cx="356783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dirty="0"/>
              <a:t>In home learning we used online to find out what insulators and conductors. An insulator is something that does not let electricity pass through and is commonly known as rubber and clear water. And a conductor does the complete opposite and lets electricity pass through and is commonly known as metals and the best is gold.</a:t>
            </a:r>
            <a:endParaRPr lang="en-US" sz="2400" dirty="0">
              <a:cs typeface="Calibri"/>
            </a:endParaRPr>
          </a:p>
        </p:txBody>
      </p:sp>
      <p:sp>
        <p:nvSpPr>
          <p:cNvPr id="6" name="TextBox 5">
            <a:extLst>
              <a:ext uri="{FF2B5EF4-FFF2-40B4-BE49-F238E27FC236}">
                <a16:creationId xmlns:a16="http://schemas.microsoft.com/office/drawing/2014/main" id="{CF4469CD-563B-498D-A22B-0608F7BCA694}"/>
              </a:ext>
            </a:extLst>
          </p:cNvPr>
          <p:cNvSpPr txBox="1"/>
          <p:nvPr/>
        </p:nvSpPr>
        <p:spPr>
          <a:xfrm>
            <a:off x="4577193" y="5973631"/>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030633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C0D99EA6-CFE0-4760-8861-0F9D94F0710C}"/>
              </a:ext>
            </a:extLst>
          </p:cNvPr>
          <p:cNvPicPr>
            <a:picLocks noChangeAspect="1"/>
          </p:cNvPicPr>
          <p:nvPr/>
        </p:nvPicPr>
        <p:blipFill rotWithShape="1">
          <a:blip r:embed="rId2">
            <a:duotone>
              <a:prstClr val="black"/>
              <a:schemeClr val="tx2">
                <a:tint val="45000"/>
                <a:satMod val="400000"/>
              </a:schemeClr>
            </a:duotone>
            <a:alphaModFix amt="35000"/>
          </a:blip>
          <a:srcRect l="27661" r="6986"/>
          <a:stretch/>
        </p:blipFill>
        <p:spPr>
          <a:xfrm>
            <a:off x="-7" y="-8"/>
            <a:ext cx="12192000" cy="6855958"/>
          </a:xfrm>
          <a:prstGeom prst="rect">
            <a:avLst/>
          </a:prstGeom>
        </p:spPr>
      </p:pic>
      <p:sp>
        <p:nvSpPr>
          <p:cNvPr id="2" name="Title 1">
            <a:extLst>
              <a:ext uri="{FF2B5EF4-FFF2-40B4-BE49-F238E27FC236}">
                <a16:creationId xmlns:a16="http://schemas.microsoft.com/office/drawing/2014/main" id="{75343443-FFF5-4AFB-832E-CFFCF4AF975D}"/>
              </a:ext>
            </a:extLst>
          </p:cNvPr>
          <p:cNvSpPr>
            <a:spLocks noGrp="1"/>
          </p:cNvSpPr>
          <p:nvPr>
            <p:ph type="title"/>
          </p:nvPr>
        </p:nvSpPr>
        <p:spPr>
          <a:xfrm>
            <a:off x="801098" y="1396289"/>
            <a:ext cx="6387102" cy="1325563"/>
          </a:xfrm>
        </p:spPr>
        <p:txBody>
          <a:bodyPr>
            <a:normAutofit/>
          </a:bodyPr>
          <a:lstStyle/>
          <a:p>
            <a:r>
              <a:rPr lang="en-GB">
                <a:cs typeface="Calibri Light"/>
              </a:rPr>
              <a:t>Once we got back to school ...</a:t>
            </a:r>
            <a:endParaRPr lang="en-US">
              <a:cs typeface="Calibri Light"/>
            </a:endParaRPr>
          </a:p>
        </p:txBody>
      </p:sp>
      <p:sp>
        <p:nvSpPr>
          <p:cNvPr id="3" name="Content Placeholder 2">
            <a:extLst>
              <a:ext uri="{FF2B5EF4-FFF2-40B4-BE49-F238E27FC236}">
                <a16:creationId xmlns:a16="http://schemas.microsoft.com/office/drawing/2014/main" id="{FB818FF4-4976-4EB8-B3A5-2BCC0F0F82DE}"/>
              </a:ext>
            </a:extLst>
          </p:cNvPr>
          <p:cNvSpPr>
            <a:spLocks noGrp="1"/>
          </p:cNvSpPr>
          <p:nvPr>
            <p:ph idx="1"/>
          </p:nvPr>
        </p:nvSpPr>
        <p:spPr>
          <a:xfrm>
            <a:off x="805542" y="2871982"/>
            <a:ext cx="6382657" cy="3181684"/>
          </a:xfrm>
        </p:spPr>
        <p:txBody>
          <a:bodyPr vert="horz" lIns="91440" tIns="45720" rIns="91440" bIns="45720" rtlCol="0" anchor="t">
            <a:normAutofit/>
          </a:bodyPr>
          <a:lstStyle/>
          <a:p>
            <a:r>
              <a:rPr lang="en-GB" sz="1800">
                <a:cs typeface="Calibri"/>
              </a:rPr>
              <a:t>Once we were back in school the first thing, we did was make circuits out of copper tape. And made a small LED light, light up.</a:t>
            </a:r>
          </a:p>
          <a:p>
            <a:endParaRPr lang="en-GB" sz="1800">
              <a:cs typeface="Calibri"/>
            </a:endParaRPr>
          </a:p>
          <a:p>
            <a:r>
              <a:rPr lang="en-GB" sz="1800">
                <a:cs typeface="Calibri"/>
              </a:rPr>
              <a:t>And hears a scientific explanation one how it works :&gt;.</a:t>
            </a:r>
          </a:p>
        </p:txBody>
      </p:sp>
      <p:pic>
        <p:nvPicPr>
          <p:cNvPr id="5" name="Picture 9">
            <a:extLst>
              <a:ext uri="{FF2B5EF4-FFF2-40B4-BE49-F238E27FC236}">
                <a16:creationId xmlns:a16="http://schemas.microsoft.com/office/drawing/2014/main" id="{95E7901F-7BF3-4DCD-B16D-0458C86DA4CD}"/>
              </a:ext>
            </a:extLst>
          </p:cNvPr>
          <p:cNvPicPr>
            <a:picLocks noChangeAspect="1"/>
          </p:cNvPicPr>
          <p:nvPr/>
        </p:nvPicPr>
        <p:blipFill rotWithShape="1">
          <a:blip r:embed="rId3"/>
          <a:srcRect r="3046" b="-1"/>
          <a:stretch/>
        </p:blipFill>
        <p:spPr>
          <a:xfrm>
            <a:off x="7689829" y="-2055"/>
            <a:ext cx="4502173" cy="3316924"/>
          </a:xfrm>
          <a:custGeom>
            <a:avLst/>
            <a:gdLst/>
            <a:ahLst/>
            <a:cxnLst/>
            <a:rect l="l" t="t" r="r" b="b"/>
            <a:pathLst>
              <a:path w="4502173" h="3316924">
                <a:moveTo>
                  <a:pt x="154695" y="0"/>
                </a:moveTo>
                <a:lnTo>
                  <a:pt x="4502173" y="0"/>
                </a:lnTo>
                <a:lnTo>
                  <a:pt x="4502173" y="2237639"/>
                </a:lnTo>
                <a:lnTo>
                  <a:pt x="4365663" y="2420191"/>
                </a:lnTo>
                <a:cubicBezTo>
                  <a:pt x="3913696" y="2967849"/>
                  <a:pt x="3229704" y="3316924"/>
                  <a:pt x="2464181" y="3316924"/>
                </a:cubicBezTo>
                <a:cubicBezTo>
                  <a:pt x="1103251" y="3316924"/>
                  <a:pt x="0" y="2213673"/>
                  <a:pt x="0" y="852743"/>
                </a:cubicBezTo>
                <a:cubicBezTo>
                  <a:pt x="0" y="597569"/>
                  <a:pt x="38787" y="351454"/>
                  <a:pt x="110786" y="119971"/>
                </a:cubicBezTo>
                <a:close/>
              </a:path>
            </a:pathLst>
          </a:custGeom>
        </p:spPr>
      </p:pic>
      <p:pic>
        <p:nvPicPr>
          <p:cNvPr id="4" name="Picture 4" descr="A magnifying glass on a white background&#10;&#10;Description automatically generated">
            <a:extLst>
              <a:ext uri="{FF2B5EF4-FFF2-40B4-BE49-F238E27FC236}">
                <a16:creationId xmlns:a16="http://schemas.microsoft.com/office/drawing/2014/main" id="{5C517689-517A-4FE0-9459-A92E3FE2DBB2}"/>
              </a:ext>
            </a:extLst>
          </p:cNvPr>
          <p:cNvPicPr>
            <a:picLocks noChangeAspect="1"/>
          </p:cNvPicPr>
          <p:nvPr/>
        </p:nvPicPr>
        <p:blipFill rotWithShape="1">
          <a:blip r:embed="rId4"/>
          <a:srcRect l="3655" r="26977" b="-1"/>
          <a:stretch/>
        </p:blipFill>
        <p:spPr>
          <a:xfrm>
            <a:off x="8768834" y="4082148"/>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2852697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97" name="Rectangle 101">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8" name="Picture 103">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9" name="Picture 105">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0" name="Rectangle 107">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109">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111">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258709-3D32-4FCB-826A-F3923C5D5AC4}"/>
              </a:ext>
            </a:extLst>
          </p:cNvPr>
          <p:cNvSpPr>
            <a:spLocks noGrp="1"/>
          </p:cNvSpPr>
          <p:nvPr>
            <p:ph type="title"/>
          </p:nvPr>
        </p:nvSpPr>
        <p:spPr>
          <a:xfrm>
            <a:off x="1969803" y="808056"/>
            <a:ext cx="8608037" cy="1077229"/>
          </a:xfrm>
        </p:spPr>
        <p:txBody>
          <a:bodyPr>
            <a:normAutofit/>
          </a:bodyPr>
          <a:lstStyle/>
          <a:p>
            <a:pPr algn="l"/>
            <a:r>
              <a:rPr lang="en-GB">
                <a:cs typeface="Calibri Light"/>
              </a:rPr>
              <a:t>How we used Squishy circuit app</a:t>
            </a:r>
          </a:p>
        </p:txBody>
      </p:sp>
      <p:sp>
        <p:nvSpPr>
          <p:cNvPr id="289" name="Content Placeholder 288">
            <a:extLst>
              <a:ext uri="{FF2B5EF4-FFF2-40B4-BE49-F238E27FC236}">
                <a16:creationId xmlns:a16="http://schemas.microsoft.com/office/drawing/2014/main" id="{21948394-CE57-4EFE-B52B-1873D283A7EA}"/>
              </a:ext>
            </a:extLst>
          </p:cNvPr>
          <p:cNvSpPr>
            <a:spLocks noGrp="1"/>
          </p:cNvSpPr>
          <p:nvPr>
            <p:ph idx="1"/>
          </p:nvPr>
        </p:nvSpPr>
        <p:spPr>
          <a:xfrm>
            <a:off x="1975805" y="2052116"/>
            <a:ext cx="2908167" cy="3997828"/>
          </a:xfrm>
        </p:spPr>
        <p:txBody>
          <a:bodyPr vert="horz" lIns="91440" tIns="45720" rIns="91440" bIns="45720" rtlCol="0">
            <a:normAutofit/>
          </a:bodyPr>
          <a:lstStyle/>
          <a:p>
            <a:pPr marL="0" indent="0">
              <a:buNone/>
            </a:pPr>
            <a:r>
              <a:rPr lang="en-GB" sz="1600" dirty="0">
                <a:cs typeface="Calibri"/>
              </a:rPr>
              <a:t>In the getting started part of the app, we can make different play-dough circuits.  Our group made a play-dough campfire. We learned how to use play-dough as a circuit. You can see a picture of it on the school blog! </a:t>
            </a:r>
          </a:p>
        </p:txBody>
      </p:sp>
      <p:pic>
        <p:nvPicPr>
          <p:cNvPr id="3" name="Picture 3" descr="A picture containing indoor, plate, stationary, plant&#10;&#10;Description automatically generated">
            <a:extLst>
              <a:ext uri="{FF2B5EF4-FFF2-40B4-BE49-F238E27FC236}">
                <a16:creationId xmlns:a16="http://schemas.microsoft.com/office/drawing/2014/main" id="{A038A364-B89F-4AD4-93A5-186573BCBE71}"/>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940" r="3064" b="-2"/>
          <a:stretch/>
        </p:blipFill>
        <p:spPr>
          <a:xfrm>
            <a:off x="5693951" y="1889491"/>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03" name="Rectangle 113">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2D41516-D431-4BE6-AAF3-45C6FC0D5D39}"/>
              </a:ext>
            </a:extLst>
          </p:cNvPr>
          <p:cNvSpPr txBox="1"/>
          <p:nvPr/>
        </p:nvSpPr>
        <p:spPr>
          <a:xfrm>
            <a:off x="7502494" y="5522192"/>
            <a:ext cx="274947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257412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BEDFD2F-1480-498D-9A62-BA55B14A3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2D381FB-9400-4C85-9074-8D2C4A88D8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3" name="Picture 32">
            <a:extLst>
              <a:ext uri="{FF2B5EF4-FFF2-40B4-BE49-F238E27FC236}">
                <a16:creationId xmlns:a16="http://schemas.microsoft.com/office/drawing/2014/main" id="{048C39C2-D375-4197-8882-9EBD58C853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5" name="Rectangle 34">
            <a:extLst>
              <a:ext uri="{FF2B5EF4-FFF2-40B4-BE49-F238E27FC236}">
                <a16:creationId xmlns:a16="http://schemas.microsoft.com/office/drawing/2014/main" id="{C306EEC9-6E83-4555-A9D3-7910ED27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86F7B80-3B04-4C72-BA77-E34EF7FAC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D1AC6C6-FE68-4B13-BFCF-D0E8B3D81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C1910-BA9D-4553-9B60-12C6E5820FA4}"/>
              </a:ext>
            </a:extLst>
          </p:cNvPr>
          <p:cNvSpPr>
            <a:spLocks noGrp="1"/>
          </p:cNvSpPr>
          <p:nvPr>
            <p:ph type="title"/>
          </p:nvPr>
        </p:nvSpPr>
        <p:spPr>
          <a:xfrm>
            <a:off x="1964445" y="808056"/>
            <a:ext cx="2668106" cy="1077229"/>
          </a:xfrm>
        </p:spPr>
        <p:txBody>
          <a:bodyPr>
            <a:normAutofit/>
          </a:bodyPr>
          <a:lstStyle/>
          <a:p>
            <a:pPr algn="l"/>
            <a:r>
              <a:rPr lang="en-GB" sz="2800">
                <a:cs typeface="Calibri Light"/>
              </a:rPr>
              <a:t>The final project </a:t>
            </a:r>
          </a:p>
        </p:txBody>
      </p:sp>
      <p:sp>
        <p:nvSpPr>
          <p:cNvPr id="3" name="Content Placeholder 2">
            <a:extLst>
              <a:ext uri="{FF2B5EF4-FFF2-40B4-BE49-F238E27FC236}">
                <a16:creationId xmlns:a16="http://schemas.microsoft.com/office/drawing/2014/main" id="{839AB5AA-20C5-43C1-91C6-7A04A8895BC8}"/>
              </a:ext>
            </a:extLst>
          </p:cNvPr>
          <p:cNvSpPr>
            <a:spLocks noGrp="1"/>
          </p:cNvSpPr>
          <p:nvPr>
            <p:ph idx="1"/>
          </p:nvPr>
        </p:nvSpPr>
        <p:spPr>
          <a:xfrm>
            <a:off x="1964444" y="2052116"/>
            <a:ext cx="2664217" cy="3997828"/>
          </a:xfrm>
        </p:spPr>
        <p:txBody>
          <a:bodyPr vert="horz" lIns="91440" tIns="45720" rIns="91440" bIns="45720" rtlCol="0">
            <a:normAutofit/>
          </a:bodyPr>
          <a:lstStyle/>
          <a:p>
            <a:pPr marL="0" indent="0">
              <a:buNone/>
            </a:pPr>
            <a:r>
              <a:rPr lang="en-GB" sz="1600">
                <a:cs typeface="Calibri"/>
              </a:rPr>
              <a:t>We made a circuit from end/over world Minecraft </a:t>
            </a:r>
            <a:endParaRPr lang="en-US" sz="1600"/>
          </a:p>
          <a:p>
            <a:pPr marL="0" indent="0">
              <a:buNone/>
            </a:pPr>
            <a:endParaRPr lang="en-GB" sz="1600">
              <a:cs typeface="Calibri"/>
            </a:endParaRPr>
          </a:p>
          <a:p>
            <a:pPr marL="0" indent="0">
              <a:buNone/>
            </a:pPr>
            <a:endParaRPr lang="en-GB" sz="1600">
              <a:cs typeface="Calibri"/>
            </a:endParaRPr>
          </a:p>
          <a:p>
            <a:pPr marL="0" indent="0">
              <a:buNone/>
            </a:pPr>
            <a:r>
              <a:rPr lang="en-GB" sz="1600">
                <a:cs typeface="Calibri"/>
              </a:rPr>
              <a:t>We made a Minecraft presentation which included and ender man, ender dragon, bee, pig, Steve and a slime.   </a:t>
            </a:r>
            <a:endParaRPr lang="en-GB" sz="1600"/>
          </a:p>
        </p:txBody>
      </p:sp>
      <p:sp>
        <p:nvSpPr>
          <p:cNvPr id="41" name="Rectangle 40">
            <a:extLst>
              <a:ext uri="{FF2B5EF4-FFF2-40B4-BE49-F238E27FC236}">
                <a16:creationId xmlns:a16="http://schemas.microsoft.com/office/drawing/2014/main" id="{7E2C0214-1438-4F5F-8BB7-847D7B2B3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A picture containing text, different, items, various&#10;&#10;Description automatically generated">
            <a:extLst>
              <a:ext uri="{FF2B5EF4-FFF2-40B4-BE49-F238E27FC236}">
                <a16:creationId xmlns:a16="http://schemas.microsoft.com/office/drawing/2014/main" id="{95B754A0-2241-44D7-9663-C4AEFD2E0A38}"/>
              </a:ext>
            </a:extLst>
          </p:cNvPr>
          <p:cNvPicPr>
            <a:picLocks noChangeAspect="1"/>
          </p:cNvPicPr>
          <p:nvPr/>
        </p:nvPicPr>
        <p:blipFill>
          <a:blip r:embed="rId5"/>
          <a:stretch>
            <a:fillRect/>
          </a:stretch>
        </p:blipFill>
        <p:spPr>
          <a:xfrm>
            <a:off x="5818683" y="333273"/>
            <a:ext cx="3894797" cy="2923708"/>
          </a:xfrm>
          <a:prstGeom prst="rect">
            <a:avLst/>
          </a:prstGeom>
          <a:ln w="12700">
            <a:noFill/>
          </a:ln>
        </p:spPr>
      </p:pic>
      <p:sp>
        <p:nvSpPr>
          <p:cNvPr id="43" name="Rectangle 42">
            <a:extLst>
              <a:ext uri="{FF2B5EF4-FFF2-40B4-BE49-F238E27FC236}">
                <a16:creationId xmlns:a16="http://schemas.microsoft.com/office/drawing/2014/main" id="{41CFFB3C-DBCC-498B-B635-CD1FA730D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BB289EA-43E0-4FC3-A38C-8168D8F18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picture containing indoor&#10;&#10;Description automatically generated">
            <a:extLst>
              <a:ext uri="{FF2B5EF4-FFF2-40B4-BE49-F238E27FC236}">
                <a16:creationId xmlns:a16="http://schemas.microsoft.com/office/drawing/2014/main" id="{C90872C2-CDC2-4079-BD53-6D91E9503E29}"/>
              </a:ext>
            </a:extLst>
          </p:cNvPr>
          <p:cNvPicPr>
            <a:picLocks noChangeAspect="1"/>
          </p:cNvPicPr>
          <p:nvPr/>
        </p:nvPicPr>
        <p:blipFill>
          <a:blip r:embed="rId6"/>
          <a:stretch>
            <a:fillRect/>
          </a:stretch>
        </p:blipFill>
        <p:spPr>
          <a:xfrm>
            <a:off x="5674290" y="3548520"/>
            <a:ext cx="4058432" cy="3059482"/>
          </a:xfrm>
          <a:prstGeom prst="rect">
            <a:avLst/>
          </a:prstGeom>
        </p:spPr>
      </p:pic>
    </p:spTree>
    <p:extLst>
      <p:ext uri="{BB962C8B-B14F-4D97-AF65-F5344CB8AC3E}">
        <p14:creationId xmlns:p14="http://schemas.microsoft.com/office/powerpoint/2010/main" val="2690499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930CD-7E1D-4F7A-BB52-CD7E3BF3FCC1}"/>
              </a:ext>
            </a:extLst>
          </p:cNvPr>
          <p:cNvSpPr>
            <a:spLocks noGrp="1"/>
          </p:cNvSpPr>
          <p:nvPr>
            <p:ph type="title"/>
          </p:nvPr>
        </p:nvSpPr>
        <p:spPr/>
        <p:txBody>
          <a:bodyPr/>
          <a:lstStyle/>
          <a:p>
            <a:r>
              <a:rPr lang="en-GB" dirty="0">
                <a:cs typeface="Arial"/>
              </a:rPr>
              <a:t>This is our final video</a:t>
            </a:r>
            <a:endParaRPr lang="en-GB" dirty="0"/>
          </a:p>
        </p:txBody>
      </p:sp>
      <p:sp>
        <p:nvSpPr>
          <p:cNvPr id="3" name="Content Placeholder 2">
            <a:extLst>
              <a:ext uri="{FF2B5EF4-FFF2-40B4-BE49-F238E27FC236}">
                <a16:creationId xmlns:a16="http://schemas.microsoft.com/office/drawing/2014/main" id="{4D516CFB-0CAE-4DB1-856E-571D76E470A9}"/>
              </a:ext>
            </a:extLst>
          </p:cNvPr>
          <p:cNvSpPr>
            <a:spLocks noGrp="1"/>
          </p:cNvSpPr>
          <p:nvPr>
            <p:ph idx="1"/>
          </p:nvPr>
        </p:nvSpPr>
        <p:spPr/>
        <p:txBody>
          <a:bodyPr/>
          <a:lstStyle/>
          <a:p>
            <a:pPr marL="344170" indent="-344170"/>
            <a:r>
              <a:rPr lang="en-GB" dirty="0">
                <a:ea typeface="+mn-lt"/>
                <a:cs typeface="+mn-lt"/>
                <a:hlinkClick r:id="rId2"/>
              </a:rPr>
              <a:t>https://blogs.glowscotland.org.uk/as/public/greatlearning/uploads/sites/3534/2021/04/01131207/video-1.mp4</a:t>
            </a:r>
            <a:endParaRPr lang="en-GB" dirty="0">
              <a:ea typeface="+mn-lt"/>
              <a:cs typeface="+mn-lt"/>
            </a:endParaRPr>
          </a:p>
          <a:p>
            <a:pPr marL="344170" indent="-344170"/>
            <a:endParaRPr lang="en-GB" dirty="0">
              <a:cs typeface="Arial" panose="020B0604020202020204"/>
            </a:endParaRPr>
          </a:p>
          <a:p>
            <a:pPr marL="344170" indent="-344170"/>
            <a:r>
              <a:rPr lang="en-GB" dirty="0">
                <a:cs typeface="Arial" panose="020B0604020202020204"/>
              </a:rPr>
              <a:t>Click on the link above! </a:t>
            </a:r>
          </a:p>
        </p:txBody>
      </p:sp>
    </p:spTree>
    <p:extLst>
      <p:ext uri="{BB962C8B-B14F-4D97-AF65-F5344CB8AC3E}">
        <p14:creationId xmlns:p14="http://schemas.microsoft.com/office/powerpoint/2010/main" val="740557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Madison</vt:lpstr>
      <vt:lpstr>Our Circuit journey! </vt:lpstr>
      <vt:lpstr>Contents </vt:lpstr>
      <vt:lpstr>How it all started  </vt:lpstr>
      <vt:lpstr>Once we got back to school ...</vt:lpstr>
      <vt:lpstr>How we used Squishy circuit app</vt:lpstr>
      <vt:lpstr>The final project </vt:lpstr>
      <vt:lpstr>This is our final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174</cp:revision>
  <dcterms:created xsi:type="dcterms:W3CDTF">2021-03-25T11:27:02Z</dcterms:created>
  <dcterms:modified xsi:type="dcterms:W3CDTF">2021-04-01T12:14:31Z</dcterms:modified>
</cp:coreProperties>
</file>