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38" dt="2021-03-31T13:46:38.538"/>
    <p1510:client id="{88E23310-87B5-267E-83A0-1E8F83F83C97}" v="32" dt="2021-03-31T10:55:20.735"/>
    <p1510:client id="{ADF68F71-E47B-86B9-0A1D-E74C84525FE5}" v="232" dt="2021-04-01T10:01:15.282"/>
    <p1510:client id="{D8DE877F-8D64-FCA6-BE42-8F344A04E351}" v="79" dt="2021-04-01T10:04:52.025"/>
    <p1510:client id="{EBE785AA-C80C-34C6-32FF-5CED62358068}" v="25" dt="2021-03-31T10:42:12.485"/>
    <p1510:client id="{F19DB99F-0086-B000-C938-CC72BAB593AA}" v="2365" dt="2021-03-31T10:57:10.805"/>
    <p1510:client id="{FFC1FEA2-6555-4B20-B38D-68EB23C72C56}" v="1789" dt="2021-03-30T13:42:11.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4/1/2021</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14132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4/1/2021</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76444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4/1/2021</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06711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4/1/2021</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21016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4/1/2021</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171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4/1/2021</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01988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4/1/2021</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5389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4/1/2021</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30869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4/1/2021</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0913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4/1/2021</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2410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4/1/2021</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80042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4/1/2021</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976927436"/>
      </p:ext>
    </p:extLst>
  </p:cSld>
  <p:clrMap bg1="dk1" tx1="lt1" bg2="dk2" tx2="lt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way.office.com/7Zy2vkfQineBXOxA?ref=email&amp;loc=play"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way.office.com/BdMuevzUVOVpRX9F?ref=email&amp;loc=pla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4" name="Picture 3">
            <a:extLst>
              <a:ext uri="{FF2B5EF4-FFF2-40B4-BE49-F238E27FC236}">
                <a16:creationId xmlns:a16="http://schemas.microsoft.com/office/drawing/2014/main" id="{74F4023E-92D5-4A69-A4B3-0315D04BAE77}"/>
              </a:ext>
            </a:extLst>
          </p:cNvPr>
          <p:cNvPicPr>
            <a:picLocks noChangeAspect="1"/>
          </p:cNvPicPr>
          <p:nvPr/>
        </p:nvPicPr>
        <p:blipFill rotWithShape="1">
          <a:blip r:embed="rId2"/>
          <a:srcRect t="33209" b="10611"/>
          <a:stretch/>
        </p:blipFill>
        <p:spPr>
          <a:xfrm>
            <a:off x="20" y="-1"/>
            <a:ext cx="12191979" cy="6858001"/>
          </a:xfrm>
          <a:prstGeom prst="rect">
            <a:avLst/>
          </a:prstGeom>
        </p:spPr>
      </p:pic>
      <p:sp>
        <p:nvSpPr>
          <p:cNvPr id="20" name="Rectangle 19">
            <a:extLst>
              <a:ext uri="{FF2B5EF4-FFF2-40B4-BE49-F238E27FC236}">
                <a16:creationId xmlns:a16="http://schemas.microsoft.com/office/drawing/2014/main" id="{0ED8FC7E-742C-4B53-B6FF-F19F8EDA2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1928"/>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091427" y="1454111"/>
            <a:ext cx="8009146" cy="2212848"/>
          </a:xfrm>
        </p:spPr>
        <p:txBody>
          <a:bodyPr>
            <a:normAutofit/>
          </a:bodyPr>
          <a:lstStyle/>
          <a:p>
            <a:r>
              <a:rPr lang="en-GB" sz="4600">
                <a:cs typeface="Calibri Light"/>
              </a:rPr>
              <a:t>Our Squishy Adventure</a:t>
            </a:r>
          </a:p>
        </p:txBody>
      </p:sp>
      <p:sp>
        <p:nvSpPr>
          <p:cNvPr id="3" name="Subtitle 2"/>
          <p:cNvSpPr>
            <a:spLocks noGrp="1"/>
          </p:cNvSpPr>
          <p:nvPr>
            <p:ph type="subTitle" idx="1"/>
          </p:nvPr>
        </p:nvSpPr>
        <p:spPr>
          <a:xfrm>
            <a:off x="2891020" y="3749255"/>
            <a:ext cx="6409960" cy="1188720"/>
          </a:xfrm>
        </p:spPr>
        <p:txBody>
          <a:bodyPr>
            <a:normAutofit/>
          </a:bodyPr>
          <a:lstStyle/>
          <a:p>
            <a:r>
              <a:rPr lang="en-GB">
                <a:solidFill>
                  <a:schemeClr val="tx1">
                    <a:alpha val="80000"/>
                  </a:schemeClr>
                </a:solidFill>
              </a:rPr>
              <a:t>Dark Blue Group</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075615F8-B807-416B-8DBB-536E4371A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52A16D-044A-46D7-9383-6491DD9927D6}"/>
              </a:ext>
            </a:extLst>
          </p:cNvPr>
          <p:cNvSpPr>
            <a:spLocks noGrp="1"/>
          </p:cNvSpPr>
          <p:nvPr>
            <p:ph idx="1"/>
          </p:nvPr>
        </p:nvSpPr>
        <p:spPr>
          <a:xfrm>
            <a:off x="2020905" y="970767"/>
            <a:ext cx="5337762" cy="4580083"/>
          </a:xfrm>
        </p:spPr>
        <p:txBody>
          <a:bodyPr vert="horz" lIns="91440" tIns="45720" rIns="91440" bIns="45720" rtlCol="0" anchor="t">
            <a:normAutofit/>
          </a:bodyPr>
          <a:lstStyle/>
          <a:p>
            <a:pPr marL="0" indent="0">
              <a:lnSpc>
                <a:spcPct val="115000"/>
              </a:lnSpc>
              <a:buNone/>
            </a:pPr>
            <a:r>
              <a:rPr lang="en-GB" sz="2000" dirty="0">
                <a:solidFill>
                  <a:srgbClr val="FFFFFF"/>
                </a:solidFill>
              </a:rPr>
              <a:t>It all started a week before home learning ended. Our teacher gave us the task of researching conductors and insulators. We researched them on the internet and provided a PowerPoint presentation on it. Conductors allow electricity to pass through, powering things, and insulators do the opposites. Some examples of conductors are copper, gold, silver and any other metals also clean, pure water. </a:t>
            </a:r>
          </a:p>
          <a:p>
            <a:pPr>
              <a:lnSpc>
                <a:spcPct val="115000"/>
              </a:lnSpc>
            </a:pPr>
            <a:endParaRPr lang="en-GB" sz="1800"/>
          </a:p>
        </p:txBody>
      </p:sp>
      <p:sp>
        <p:nvSpPr>
          <p:cNvPr id="2" name="Title 1">
            <a:extLst>
              <a:ext uri="{FF2B5EF4-FFF2-40B4-BE49-F238E27FC236}">
                <a16:creationId xmlns:a16="http://schemas.microsoft.com/office/drawing/2014/main" id="{192CF8DB-85C6-4AB3-AC99-5D90B9B87909}"/>
              </a:ext>
            </a:extLst>
          </p:cNvPr>
          <p:cNvSpPr>
            <a:spLocks noGrp="1"/>
          </p:cNvSpPr>
          <p:nvPr>
            <p:ph type="title"/>
          </p:nvPr>
        </p:nvSpPr>
        <p:spPr>
          <a:xfrm>
            <a:off x="584548" y="2766164"/>
            <a:ext cx="3048000" cy="1524000"/>
          </a:xfrm>
        </p:spPr>
        <p:txBody>
          <a:bodyPr anchor="t">
            <a:normAutofit/>
          </a:bodyPr>
          <a:lstStyle/>
          <a:p>
            <a:r>
              <a:rPr lang="en-GB" sz="3200"/>
              <a:t>Day 1</a:t>
            </a:r>
          </a:p>
        </p:txBody>
      </p:sp>
      <p:sp>
        <p:nvSpPr>
          <p:cNvPr id="14" name="Freeform: Shape 17">
            <a:extLst>
              <a:ext uri="{FF2B5EF4-FFF2-40B4-BE49-F238E27FC236}">
                <a16:creationId xmlns:a16="http://schemas.microsoft.com/office/drawing/2014/main" id="{6FBB6C3F-2BCC-412E-B189-AF3940FBC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6" y="1041287"/>
            <a:ext cx="3795325" cy="2403134"/>
          </a:xfrm>
          <a:custGeom>
            <a:avLst/>
            <a:gdLst>
              <a:gd name="connsiteX0" fmla="*/ 2184722 w 3795325"/>
              <a:gd name="connsiteY0" fmla="*/ 841 h 2403134"/>
              <a:gd name="connsiteX1" fmla="*/ 3677533 w 3795325"/>
              <a:gd name="connsiteY1" fmla="*/ 894830 h 2403134"/>
              <a:gd name="connsiteX2" fmla="*/ 3190190 w 3795325"/>
              <a:gd name="connsiteY2" fmla="*/ 2178399 h 2403134"/>
              <a:gd name="connsiteX3" fmla="*/ 70136 w 3795325"/>
              <a:gd name="connsiteY3" fmla="*/ 1781594 h 2403134"/>
              <a:gd name="connsiteX4" fmla="*/ 373717 w 3795325"/>
              <a:gd name="connsiteY4" fmla="*/ 712643 h 2403134"/>
              <a:gd name="connsiteX5" fmla="*/ 2058627 w 3795325"/>
              <a:gd name="connsiteY5" fmla="*/ 11266 h 2403134"/>
              <a:gd name="connsiteX6" fmla="*/ 2184722 w 3795325"/>
              <a:gd name="connsiteY6" fmla="*/ 841 h 240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5325" h="2403134">
                <a:moveTo>
                  <a:pt x="2184722" y="841"/>
                </a:moveTo>
                <a:cubicBezTo>
                  <a:pt x="2814560" y="-21325"/>
                  <a:pt x="3427201" y="397824"/>
                  <a:pt x="3677533" y="894830"/>
                </a:cubicBezTo>
                <a:cubicBezTo>
                  <a:pt x="3905982" y="1349627"/>
                  <a:pt x="3831860" y="1869725"/>
                  <a:pt x="3190190" y="2178399"/>
                </a:cubicBezTo>
                <a:cubicBezTo>
                  <a:pt x="2451548" y="2533654"/>
                  <a:pt x="455452" y="2514018"/>
                  <a:pt x="70136" y="1781594"/>
                </a:cubicBezTo>
                <a:cubicBezTo>
                  <a:pt x="-105004" y="1447806"/>
                  <a:pt x="67090" y="1001681"/>
                  <a:pt x="373717" y="712643"/>
                </a:cubicBezTo>
                <a:cubicBezTo>
                  <a:pt x="803704" y="308075"/>
                  <a:pt x="1480908" y="87517"/>
                  <a:pt x="2058627" y="11266"/>
                </a:cubicBezTo>
                <a:cubicBezTo>
                  <a:pt x="2100667" y="5758"/>
                  <a:pt x="2142732" y="2319"/>
                  <a:pt x="2184722" y="84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6072F1F1-F5A7-41C5-8CFF-9B42383FF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307" y="914400"/>
            <a:ext cx="3795329" cy="2272931"/>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pic>
        <p:nvPicPr>
          <p:cNvPr id="6" name="Picture 6" descr="Diagram, schematic&#10;&#10;Description automatically generated">
            <a:extLst>
              <a:ext uri="{FF2B5EF4-FFF2-40B4-BE49-F238E27FC236}">
                <a16:creationId xmlns:a16="http://schemas.microsoft.com/office/drawing/2014/main" id="{D49DB1E5-EB64-47AB-BAF6-E1054BFC34D6}"/>
              </a:ext>
            </a:extLst>
          </p:cNvPr>
          <p:cNvPicPr>
            <a:picLocks noChangeAspect="1"/>
          </p:cNvPicPr>
          <p:nvPr/>
        </p:nvPicPr>
        <p:blipFill>
          <a:blip r:embed="rId2"/>
          <a:stretch>
            <a:fillRect/>
          </a:stretch>
        </p:blipFill>
        <p:spPr>
          <a:xfrm>
            <a:off x="8536306" y="758043"/>
            <a:ext cx="1977389" cy="2286000"/>
          </a:xfrm>
          <a:prstGeom prst="rect">
            <a:avLst/>
          </a:prstGeom>
        </p:spPr>
      </p:pic>
      <p:sp>
        <p:nvSpPr>
          <p:cNvPr id="22" name="Freeform: Shape 21">
            <a:extLst>
              <a:ext uri="{FF2B5EF4-FFF2-40B4-BE49-F238E27FC236}">
                <a16:creationId xmlns:a16="http://schemas.microsoft.com/office/drawing/2014/main" id="{4C914C68-21BF-4DA6-8AD3-1277B2678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4953" y="3695422"/>
            <a:ext cx="3424830" cy="2333904"/>
          </a:xfrm>
          <a:custGeom>
            <a:avLst/>
            <a:gdLst>
              <a:gd name="connsiteX0" fmla="*/ 2057928 w 3424830"/>
              <a:gd name="connsiteY0" fmla="*/ 1514 h 2333904"/>
              <a:gd name="connsiteX1" fmla="*/ 2798241 w 3424830"/>
              <a:gd name="connsiteY1" fmla="*/ 137443 h 2333904"/>
              <a:gd name="connsiteX2" fmla="*/ 3305718 w 3424830"/>
              <a:gd name="connsiteY2" fmla="*/ 1153080 h 2333904"/>
              <a:gd name="connsiteX3" fmla="*/ 511998 w 3424830"/>
              <a:gd name="connsiteY3" fmla="*/ 2276616 h 2333904"/>
              <a:gd name="connsiteX4" fmla="*/ 6879 w 3424830"/>
              <a:gd name="connsiteY4" fmla="*/ 1475695 h 2333904"/>
              <a:gd name="connsiteX5" fmla="*/ 873404 w 3424830"/>
              <a:gd name="connsiteY5" fmla="*/ 297119 h 2333904"/>
              <a:gd name="connsiteX6" fmla="*/ 1795887 w 3424830"/>
              <a:gd name="connsiteY6" fmla="*/ 5604 h 2333904"/>
              <a:gd name="connsiteX7" fmla="*/ 2057928 w 3424830"/>
              <a:gd name="connsiteY7" fmla="*/ 1514 h 233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4830" h="2333904">
                <a:moveTo>
                  <a:pt x="2057928" y="1514"/>
                </a:moveTo>
                <a:cubicBezTo>
                  <a:pt x="2319940" y="10302"/>
                  <a:pt x="2578077" y="57197"/>
                  <a:pt x="2798241" y="137443"/>
                </a:cubicBezTo>
                <a:cubicBezTo>
                  <a:pt x="3301471" y="321017"/>
                  <a:pt x="3606337" y="678391"/>
                  <a:pt x="3305718" y="1153080"/>
                </a:cubicBezTo>
                <a:cubicBezTo>
                  <a:pt x="2959389" y="1699458"/>
                  <a:pt x="1336592" y="2564833"/>
                  <a:pt x="511998" y="2276616"/>
                </a:cubicBezTo>
                <a:cubicBezTo>
                  <a:pt x="136458" y="2145183"/>
                  <a:pt x="-37885" y="1791068"/>
                  <a:pt x="6879" y="1475695"/>
                </a:cubicBezTo>
                <a:cubicBezTo>
                  <a:pt x="69549" y="1033953"/>
                  <a:pt x="461111" y="598733"/>
                  <a:pt x="873404" y="297119"/>
                </a:cubicBezTo>
                <a:cubicBezTo>
                  <a:pt x="1113720" y="121873"/>
                  <a:pt x="1448145" y="28457"/>
                  <a:pt x="1795887" y="5604"/>
                </a:cubicBezTo>
                <a:cubicBezTo>
                  <a:pt x="1882823" y="-111"/>
                  <a:pt x="1970591" y="-1416"/>
                  <a:pt x="2057928" y="151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E4ABC1D5-4029-4670-95BE-46B793065EB3}"/>
              </a:ext>
            </a:extLst>
          </p:cNvPr>
          <p:cNvPicPr>
            <a:picLocks noChangeAspect="1"/>
          </p:cNvPicPr>
          <p:nvPr/>
        </p:nvPicPr>
        <p:blipFill rotWithShape="1">
          <a:blip r:embed="rId3"/>
          <a:srcRect l="40231" r="7713" b="-1"/>
          <a:stretch/>
        </p:blipFill>
        <p:spPr>
          <a:xfrm>
            <a:off x="8454706" y="3766167"/>
            <a:ext cx="2159115" cy="2333093"/>
          </a:xfrm>
          <a:prstGeom prst="rect">
            <a:avLst/>
          </a:prstGeom>
        </p:spPr>
      </p:pic>
      <p:sp>
        <p:nvSpPr>
          <p:cNvPr id="5" name="TextBox 4">
            <a:extLst>
              <a:ext uri="{FF2B5EF4-FFF2-40B4-BE49-F238E27FC236}">
                <a16:creationId xmlns:a16="http://schemas.microsoft.com/office/drawing/2014/main" id="{8F0DAACF-E74B-4862-80C2-2647069A94A2}"/>
              </a:ext>
            </a:extLst>
          </p:cNvPr>
          <p:cNvSpPr txBox="1"/>
          <p:nvPr/>
        </p:nvSpPr>
        <p:spPr>
          <a:xfrm>
            <a:off x="2104372" y="5371577"/>
            <a:ext cx="530059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2000" dirty="0"/>
              <a:t>Some examples of insulators are plastic, oil, wood and things along those lines. Salty water is also a good insulator </a:t>
            </a:r>
          </a:p>
        </p:txBody>
      </p:sp>
    </p:spTree>
    <p:extLst>
      <p:ext uri="{BB962C8B-B14F-4D97-AF65-F5344CB8AC3E}">
        <p14:creationId xmlns:p14="http://schemas.microsoft.com/office/powerpoint/2010/main" val="7160710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paper aeroplane flying the opposite way as many grey paper aeroplanes">
            <a:extLst>
              <a:ext uri="{FF2B5EF4-FFF2-40B4-BE49-F238E27FC236}">
                <a16:creationId xmlns:a16="http://schemas.microsoft.com/office/drawing/2014/main" id="{525A00C5-AB9E-4735-8EDA-613A44E8F560}"/>
              </a:ext>
            </a:extLst>
          </p:cNvPr>
          <p:cNvPicPr>
            <a:picLocks noChangeAspect="1"/>
          </p:cNvPicPr>
          <p:nvPr/>
        </p:nvPicPr>
        <p:blipFill rotWithShape="1">
          <a:blip r:embed="rId2"/>
          <a:srcRect l="8497" r="29730" b="1"/>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26" name="Freeform: Shape 25">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9797CB70-D72E-4774-9853-B4653BD3D39F}"/>
              </a:ext>
            </a:extLst>
          </p:cNvPr>
          <p:cNvSpPr>
            <a:spLocks noGrp="1"/>
          </p:cNvSpPr>
          <p:nvPr>
            <p:ph idx="1"/>
          </p:nvPr>
        </p:nvSpPr>
        <p:spPr>
          <a:xfrm>
            <a:off x="762000" y="2286000"/>
            <a:ext cx="5334000" cy="3810001"/>
          </a:xfrm>
        </p:spPr>
        <p:txBody>
          <a:bodyPr vert="horz" lIns="91440" tIns="45720" rIns="91440" bIns="45720" rtlCol="0" anchor="t">
            <a:normAutofit fontScale="92500" lnSpcReduction="20000"/>
          </a:bodyPr>
          <a:lstStyle/>
          <a:p>
            <a:pPr marL="0" indent="0">
              <a:buNone/>
            </a:pPr>
            <a:r>
              <a:rPr lang="en-US" sz="2400" kern="1200">
                <a:latin typeface="+mn-lt"/>
                <a:ea typeface="+mn-ea"/>
                <a:cs typeface="+mn-cs"/>
              </a:rPr>
              <a:t>Once we got back to school our teacher</a:t>
            </a:r>
            <a:r>
              <a:rPr lang="en-US" sz="2400"/>
              <a:t> gave us some copper tape and challenged us to power a light, motor and/or buzzer. At first the light worked well and when we tried the motor it worked, but we decided we wanted to experiment with it we added a pencil to the end of Motor and put it on paper (it worked) we also did the same with a rubber and it rubbed out the pencil.</a:t>
            </a:r>
          </a:p>
        </p:txBody>
      </p:sp>
      <p:sp>
        <p:nvSpPr>
          <p:cNvPr id="2" name="Title 1">
            <a:extLst>
              <a:ext uri="{FF2B5EF4-FFF2-40B4-BE49-F238E27FC236}">
                <a16:creationId xmlns:a16="http://schemas.microsoft.com/office/drawing/2014/main" id="{1823618B-6E74-4B6F-895A-0C14F69AF730}"/>
              </a:ext>
            </a:extLst>
          </p:cNvPr>
          <p:cNvSpPr>
            <a:spLocks noGrp="1"/>
          </p:cNvSpPr>
          <p:nvPr>
            <p:ph type="title"/>
          </p:nvPr>
        </p:nvSpPr>
        <p:spPr>
          <a:xfrm>
            <a:off x="762000" y="762000"/>
            <a:ext cx="5334000" cy="1524000"/>
          </a:xfrm>
        </p:spPr>
        <p:txBody>
          <a:bodyPr vert="horz" lIns="91440" tIns="45720" rIns="91440" bIns="45720" rtlCol="0">
            <a:normAutofit/>
          </a:bodyPr>
          <a:lstStyle/>
          <a:p>
            <a:r>
              <a:rPr lang="en-US" sz="3200" kern="1200">
                <a:latin typeface="+mj-lt"/>
                <a:ea typeface="+mj-ea"/>
                <a:cs typeface="+mj-cs"/>
              </a:rPr>
              <a:t>Day 2</a:t>
            </a:r>
          </a:p>
        </p:txBody>
      </p:sp>
      <p:sp>
        <p:nvSpPr>
          <p:cNvPr id="4" name="TextBox 3">
            <a:extLst>
              <a:ext uri="{FF2B5EF4-FFF2-40B4-BE49-F238E27FC236}">
                <a16:creationId xmlns:a16="http://schemas.microsoft.com/office/drawing/2014/main" id="{9BE76E62-74CF-4FEE-B087-0C0B22260B73}"/>
              </a:ext>
            </a:extLst>
          </p:cNvPr>
          <p:cNvSpPr txBox="1"/>
          <p:nvPr/>
        </p:nvSpPr>
        <p:spPr>
          <a:xfrm>
            <a:off x="6425852" y="2281825"/>
            <a:ext cx="3912294"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The scientific explanation for this is that the battery powers through the copper into the lights allowing to power it on.</a:t>
            </a:r>
          </a:p>
        </p:txBody>
      </p:sp>
    </p:spTree>
    <p:extLst>
      <p:ext uri="{BB962C8B-B14F-4D97-AF65-F5344CB8AC3E}">
        <p14:creationId xmlns:p14="http://schemas.microsoft.com/office/powerpoint/2010/main" val="308995246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A1DA3533-8FDB-48AE-97EA-9730A44AECA6}"/>
              </a:ext>
            </a:extLst>
          </p:cNvPr>
          <p:cNvPicPr>
            <a:picLocks noChangeAspect="1"/>
          </p:cNvPicPr>
          <p:nvPr/>
        </p:nvPicPr>
        <p:blipFill rotWithShape="1">
          <a:blip r:embed="rId2"/>
          <a:srcRect l="13178" r="18572" b="1"/>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11" name="Freeform: Shape 10">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4A1B526A-BB05-4D15-8A69-F4F280239A8C}"/>
              </a:ext>
            </a:extLst>
          </p:cNvPr>
          <p:cNvSpPr>
            <a:spLocks noGrp="1"/>
          </p:cNvSpPr>
          <p:nvPr>
            <p:ph idx="1"/>
          </p:nvPr>
        </p:nvSpPr>
        <p:spPr>
          <a:xfrm>
            <a:off x="762000" y="2286000"/>
            <a:ext cx="5334000" cy="3810001"/>
          </a:xfrm>
        </p:spPr>
        <p:txBody>
          <a:bodyPr vert="horz" lIns="91440" tIns="45720" rIns="91440" bIns="45720" rtlCol="0" anchor="t">
            <a:normAutofit fontScale="85000" lnSpcReduction="20000"/>
          </a:bodyPr>
          <a:lstStyle/>
          <a:p>
            <a:pPr marL="0" indent="0">
              <a:buNone/>
            </a:pPr>
            <a:r>
              <a:rPr lang="en-GB" sz="2400" dirty="0">
                <a:solidFill>
                  <a:srgbClr val="FFFFFF"/>
                </a:solidFill>
              </a:rPr>
              <a:t>On the third day we were given </a:t>
            </a:r>
            <a:r>
              <a:rPr lang="en-GB" sz="2400" dirty="0" err="1">
                <a:solidFill>
                  <a:srgbClr val="FFFFFF"/>
                </a:solidFill>
              </a:rPr>
              <a:t>play-doh</a:t>
            </a:r>
            <a:r>
              <a:rPr lang="en-GB" sz="2400" dirty="0">
                <a:solidFill>
                  <a:srgbClr val="FFFFFF"/>
                </a:solidFill>
              </a:rPr>
              <a:t> and an iPad to go onto the squishy circuits app and click on the getting started part. We learned that </a:t>
            </a:r>
            <a:r>
              <a:rPr lang="en-GB" sz="2400" dirty="0" err="1">
                <a:solidFill>
                  <a:srgbClr val="FFFFFF"/>
                </a:solidFill>
              </a:rPr>
              <a:t>Play-doh</a:t>
            </a:r>
            <a:r>
              <a:rPr lang="en-GB" sz="2400" dirty="0">
                <a:solidFill>
                  <a:srgbClr val="FFFFFF"/>
                </a:solidFill>
              </a:rPr>
              <a:t> is a conductor you also get special </a:t>
            </a:r>
            <a:r>
              <a:rPr lang="en-GB" sz="2400" dirty="0" err="1">
                <a:solidFill>
                  <a:srgbClr val="FFFFFF"/>
                </a:solidFill>
              </a:rPr>
              <a:t>play-doh</a:t>
            </a:r>
            <a:r>
              <a:rPr lang="en-GB" sz="2400" dirty="0">
                <a:solidFill>
                  <a:srgbClr val="FFFFFF"/>
                </a:solidFill>
              </a:rPr>
              <a:t> that is an insulator. Then we made a boom box with the video link below</a:t>
            </a:r>
          </a:p>
          <a:p>
            <a:pPr algn="ctr">
              <a:buNone/>
            </a:pPr>
            <a:r>
              <a:rPr lang="en-GB" dirty="0">
                <a:solidFill>
                  <a:srgbClr val="FFFFFF"/>
                </a:solidFill>
                <a:hlinkClick r:id="rId3">
                  <a:extLst>
                    <a:ext uri="{A12FA001-AC4F-418D-AE19-62706E023703}">
                      <ahyp:hlinkClr xmlns:ahyp="http://schemas.microsoft.com/office/drawing/2018/hyperlinkcolor" val="tx"/>
                    </a:ext>
                  </a:extLst>
                </a:hlinkClick>
              </a:rPr>
              <a:t>Our time-lapse for our squishy circuits</a:t>
            </a:r>
            <a:endParaRPr lang="en-GB" dirty="0">
              <a:solidFill>
                <a:srgbClr val="FFFFFF"/>
              </a:solidFill>
            </a:endParaRPr>
          </a:p>
          <a:p>
            <a:pPr algn="ctr">
              <a:buNone/>
            </a:pPr>
            <a:r>
              <a:rPr lang="en-GB" dirty="0">
                <a:solidFill>
                  <a:srgbClr val="FFFFFF"/>
                </a:solidFill>
                <a:hlinkClick r:id="rId3">
                  <a:extLst>
                    <a:ext uri="{A12FA001-AC4F-418D-AE19-62706E023703}">
                      <ahyp:hlinkClr xmlns:ahyp="http://schemas.microsoft.com/office/drawing/2018/hyperlinkcolor" val="tx"/>
                    </a:ext>
                  </a:extLst>
                </a:hlinkClick>
              </a:rPr>
              <a:t>Go to this Sway</a:t>
            </a:r>
            <a:endParaRPr lang="en-GB" dirty="0">
              <a:solidFill>
                <a:srgbClr val="FFFFFF"/>
              </a:solidFill>
            </a:endParaRPr>
          </a:p>
          <a:p>
            <a:pPr marL="0" indent="0">
              <a:buNone/>
            </a:pPr>
            <a:endParaRPr lang="en-GB" sz="2400"/>
          </a:p>
          <a:p>
            <a:pPr marL="0" indent="0">
              <a:buNone/>
            </a:pPr>
            <a:endParaRPr lang="en-GB" sz="2400">
              <a:solidFill>
                <a:srgbClr val="FFFFFF">
                  <a:alpha val="70000"/>
                </a:srgbClr>
              </a:solidFill>
            </a:endParaRPr>
          </a:p>
        </p:txBody>
      </p:sp>
      <p:sp>
        <p:nvSpPr>
          <p:cNvPr id="2" name="Title 1">
            <a:extLst>
              <a:ext uri="{FF2B5EF4-FFF2-40B4-BE49-F238E27FC236}">
                <a16:creationId xmlns:a16="http://schemas.microsoft.com/office/drawing/2014/main" id="{7206FD64-443A-4E4D-A192-45CF0C5B4020}"/>
              </a:ext>
            </a:extLst>
          </p:cNvPr>
          <p:cNvSpPr>
            <a:spLocks noGrp="1"/>
          </p:cNvSpPr>
          <p:nvPr>
            <p:ph type="title"/>
          </p:nvPr>
        </p:nvSpPr>
        <p:spPr>
          <a:xfrm>
            <a:off x="762000" y="762000"/>
            <a:ext cx="5334000" cy="1524000"/>
          </a:xfrm>
        </p:spPr>
        <p:txBody>
          <a:bodyPr>
            <a:normAutofit/>
          </a:bodyPr>
          <a:lstStyle/>
          <a:p>
            <a:r>
              <a:rPr lang="en-GB" sz="3200"/>
              <a:t>Day 3</a:t>
            </a:r>
          </a:p>
        </p:txBody>
      </p:sp>
    </p:spTree>
    <p:extLst>
      <p:ext uri="{BB962C8B-B14F-4D97-AF65-F5344CB8AC3E}">
        <p14:creationId xmlns:p14="http://schemas.microsoft.com/office/powerpoint/2010/main" val="184810192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8286C-A9E1-4733-805C-2DDAD4BA4CA5}"/>
              </a:ext>
            </a:extLst>
          </p:cNvPr>
          <p:cNvSpPr>
            <a:spLocks noGrp="1"/>
          </p:cNvSpPr>
          <p:nvPr>
            <p:ph type="title"/>
          </p:nvPr>
        </p:nvSpPr>
        <p:spPr/>
        <p:txBody>
          <a:bodyPr/>
          <a:lstStyle/>
          <a:p>
            <a:r>
              <a:rPr lang="en-GB"/>
              <a:t>Day 4</a:t>
            </a:r>
          </a:p>
        </p:txBody>
      </p:sp>
      <p:sp>
        <p:nvSpPr>
          <p:cNvPr id="3" name="Content Placeholder 2">
            <a:extLst>
              <a:ext uri="{FF2B5EF4-FFF2-40B4-BE49-F238E27FC236}">
                <a16:creationId xmlns:a16="http://schemas.microsoft.com/office/drawing/2014/main" id="{5D4F799A-CD05-4652-AFFC-C34D6CD309DF}"/>
              </a:ext>
            </a:extLst>
          </p:cNvPr>
          <p:cNvSpPr>
            <a:spLocks noGrp="1"/>
          </p:cNvSpPr>
          <p:nvPr>
            <p:ph idx="1"/>
          </p:nvPr>
        </p:nvSpPr>
        <p:spPr/>
        <p:txBody>
          <a:bodyPr vert="horz" lIns="91440" tIns="45720" rIns="91440" bIns="45720" rtlCol="0" anchor="t">
            <a:normAutofit/>
          </a:bodyPr>
          <a:lstStyle/>
          <a:p>
            <a:pPr marL="0" indent="0">
              <a:buNone/>
            </a:pPr>
            <a:r>
              <a:rPr lang="en-GB" sz="2000" dirty="0">
                <a:solidFill>
                  <a:srgbClr val="FFFFFF"/>
                </a:solidFill>
              </a:rPr>
              <a:t>For day four we had full control over what we made, we had a four-day time limit to make a big project. We chose an alien invasion! We made a backdrop, a bunch of aliens, used toy cars, we also made a guy with a </a:t>
            </a:r>
            <a:r>
              <a:rPr lang="en-GB" sz="2000" dirty="0" err="1">
                <a:solidFill>
                  <a:srgbClr val="FFFFFF"/>
                </a:solidFill>
              </a:rPr>
              <a:t>goob</a:t>
            </a:r>
            <a:r>
              <a:rPr lang="en-GB" sz="2000" dirty="0">
                <a:solidFill>
                  <a:srgbClr val="FFFFFF"/>
                </a:solidFill>
              </a:rPr>
              <a:t>-slobber 3000 (a slime gun)  and </a:t>
            </a:r>
            <a:r>
              <a:rPr lang="en-GB" sz="2000" dirty="0">
                <a:solidFill>
                  <a:srgbClr val="FFFFFF"/>
                </a:solidFill>
                <a:ea typeface="+mn-lt"/>
                <a:cs typeface="+mn-lt"/>
              </a:rPr>
              <a:t>we added a few electrical components which were a buzzer which acted like the noise of the aliens and a LED light which was in the </a:t>
            </a:r>
            <a:r>
              <a:rPr lang="en-GB" sz="2000" dirty="0" err="1">
                <a:solidFill>
                  <a:srgbClr val="FFFFFF"/>
                </a:solidFill>
                <a:ea typeface="+mn-lt"/>
                <a:cs typeface="+mn-lt"/>
              </a:rPr>
              <a:t>goob</a:t>
            </a:r>
            <a:r>
              <a:rPr lang="en-GB" sz="2000" dirty="0">
                <a:solidFill>
                  <a:srgbClr val="FFFFFF"/>
                </a:solidFill>
                <a:ea typeface="+mn-lt"/>
                <a:cs typeface="+mn-lt"/>
              </a:rPr>
              <a:t>-slobber 3000 </a:t>
            </a:r>
            <a:r>
              <a:rPr lang="en-GB" sz="2000" dirty="0">
                <a:solidFill>
                  <a:srgbClr val="FFFFFF"/>
                </a:solidFill>
              </a:rPr>
              <a:t>we recorded everything for you on the link below. ENJOY!</a:t>
            </a:r>
          </a:p>
          <a:p>
            <a:pPr algn="ctr">
              <a:buNone/>
            </a:pPr>
            <a:r>
              <a:rPr lang="en-GB" dirty="0">
                <a:solidFill>
                  <a:srgbClr val="FFFFFF"/>
                </a:solidFill>
                <a:hlinkClick r:id="rId2">
                  <a:extLst>
                    <a:ext uri="{A12FA001-AC4F-418D-AE19-62706E023703}">
                      <ahyp:hlinkClr xmlns:ahyp="http://schemas.microsoft.com/office/drawing/2018/hyperlinkcolor" val="tx"/>
                    </a:ext>
                  </a:extLst>
                </a:hlinkClick>
              </a:rPr>
              <a:t>our big squishy project</a:t>
            </a:r>
            <a:endParaRPr lang="en-GB" dirty="0">
              <a:solidFill>
                <a:srgbClr val="FFFFFF"/>
              </a:solidFill>
            </a:endParaRPr>
          </a:p>
          <a:p>
            <a:pPr algn="ctr">
              <a:buNone/>
            </a:pPr>
            <a:r>
              <a:rPr lang="en-GB" dirty="0">
                <a:solidFill>
                  <a:srgbClr val="FFFFFF"/>
                </a:solidFill>
                <a:hlinkClick r:id="rId2">
                  <a:extLst>
                    <a:ext uri="{A12FA001-AC4F-418D-AE19-62706E023703}">
                      <ahyp:hlinkClr xmlns:ahyp="http://schemas.microsoft.com/office/drawing/2018/hyperlinkcolor" val="tx"/>
                    </a:ext>
                  </a:extLst>
                </a:hlinkClick>
              </a:rPr>
              <a:t>Go to this Sway</a:t>
            </a:r>
            <a:endParaRPr lang="en-GB" dirty="0">
              <a:solidFill>
                <a:srgbClr val="FFFFFF"/>
              </a:solidFill>
            </a:endParaRPr>
          </a:p>
          <a:p>
            <a:pPr marL="0" indent="0">
              <a:buNone/>
            </a:pPr>
            <a:endParaRPr lang="en-GB"/>
          </a:p>
        </p:txBody>
      </p:sp>
    </p:spTree>
    <p:extLst>
      <p:ext uri="{BB962C8B-B14F-4D97-AF65-F5344CB8AC3E}">
        <p14:creationId xmlns:p14="http://schemas.microsoft.com/office/powerpoint/2010/main" val="259617840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PebbleVTI">
  <a:themeElements>
    <a:clrScheme name="AnalogousFromDarkSeedLeftStep">
      <a:dk1>
        <a:srgbClr val="000000"/>
      </a:dk1>
      <a:lt1>
        <a:srgbClr val="FFFFFF"/>
      </a:lt1>
      <a:dk2>
        <a:srgbClr val="181734"/>
      </a:dk2>
      <a:lt2>
        <a:srgbClr val="F0F3F2"/>
      </a:lt2>
      <a:accent1>
        <a:srgbClr val="C34D6F"/>
      </a:accent1>
      <a:accent2>
        <a:srgbClr val="B13B8E"/>
      </a:accent2>
      <a:accent3>
        <a:srgbClr val="B54DC3"/>
      </a:accent3>
      <a:accent4>
        <a:srgbClr val="713BB1"/>
      </a:accent4>
      <a:accent5>
        <a:srgbClr val="524DC3"/>
      </a:accent5>
      <a:accent6>
        <a:srgbClr val="3B67B1"/>
      </a:accent6>
      <a:hlink>
        <a:srgbClr val="6B53C5"/>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PebbleVTI</vt:lpstr>
      <vt:lpstr>Our Squishy Adventure</vt:lpstr>
      <vt:lpstr>Day 1</vt:lpstr>
      <vt:lpstr>Day 2</vt:lpstr>
      <vt:lpstr>Day 3</vt:lpstr>
      <vt:lpstr>Day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62</cp:revision>
  <dcterms:created xsi:type="dcterms:W3CDTF">2021-03-30T12:29:02Z</dcterms:created>
  <dcterms:modified xsi:type="dcterms:W3CDTF">2021-04-01T10:16:58Z</dcterms:modified>
</cp:coreProperties>
</file>