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5" r:id="rId5"/>
    <p:sldId id="264" r:id="rId6"/>
    <p:sldId id="267" r:id="rId7"/>
    <p:sldId id="259" r:id="rId8"/>
    <p:sldId id="266" r:id="rId9"/>
    <p:sldId id="260" r:id="rId10"/>
    <p:sldId id="268" r:id="rId11"/>
    <p:sldId id="261" r:id="rId12"/>
    <p:sldId id="262" r:id="rId13"/>
    <p:sldId id="269" r:id="rId14"/>
    <p:sldId id="270" r:id="rId1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37" dt="2021-03-31T13:57:52.548"/>
    <p1510:client id="{521B1B60-EDE4-3D7F-1C3C-632681215790}" v="1773" dt="2021-03-31T10:52:04.653"/>
    <p1510:client id="{6226AA8F-68BF-EF07-7B41-117EED60488E}" v="20" dt="2021-03-31T10:31:10.083"/>
    <p1510:client id="{ADB086B2-AD83-4232-A3E2-F3A165FE3D7D}" v="532" dt="2021-03-30T14:03:14.573"/>
    <p1510:client id="{BF816FA0-D463-40C6-B354-C8BE22CF0E9E}" v="1234" dt="2021-03-29T13:30:21.747"/>
    <p1510:client id="{FABF6EF8-AD82-A58C-C560-C03F64A00676}" v="455" dt="2021-04-01T09:56:18.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hyperlink" Target="https://sway.office.com/uVvqPye2kzMl3soA?ref=emai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sway.office.com/uVvqPye2kzMl3soA?ref=email" TargetMode="External"/><Relationship Id="rId2" Type="http://schemas.openxmlformats.org/officeDocument/2006/relationships/image" Target="../media/image17.sv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55B238-306C-4233-BF05-1F2863AF1028}"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F171B19-0B71-497F-8B75-2ABC7130162C}">
      <dgm:prSet/>
      <dgm:spPr/>
      <dgm:t>
        <a:bodyPr/>
        <a:lstStyle/>
        <a:p>
          <a:pPr>
            <a:lnSpc>
              <a:spcPct val="100000"/>
            </a:lnSpc>
          </a:pPr>
          <a:r>
            <a:rPr lang="en-GB">
              <a:latin typeface="Goudy Old Style"/>
              <a:hlinkClick xmlns:r="http://schemas.openxmlformats.org/officeDocument/2006/relationships" r:id="rId1"/>
            </a:rPr>
            <a:t>Kitchen</a:t>
          </a:r>
          <a:r>
            <a:rPr lang="en-GB">
              <a:hlinkClick xmlns:r="http://schemas.openxmlformats.org/officeDocument/2006/relationships" r:id="rId1"/>
            </a:rPr>
            <a:t> </a:t>
          </a:r>
          <a:r>
            <a:rPr lang="en-GB">
              <a:latin typeface="Goudy Old Style"/>
              <a:hlinkClick xmlns:r="http://schemas.openxmlformats.org/officeDocument/2006/relationships" r:id="rId1"/>
            </a:rPr>
            <a:t>Circuit</a:t>
          </a:r>
          <a:endParaRPr lang="en-US"/>
        </a:p>
      </dgm:t>
    </dgm:pt>
    <dgm:pt modelId="{DD9B6CE4-CB2B-4D25-8443-B8BC730726E3}" type="parTrans" cxnId="{E523DCEA-4F83-4355-849C-FEAAFA395325}">
      <dgm:prSet/>
      <dgm:spPr/>
      <dgm:t>
        <a:bodyPr/>
        <a:lstStyle/>
        <a:p>
          <a:endParaRPr lang="en-US"/>
        </a:p>
      </dgm:t>
    </dgm:pt>
    <dgm:pt modelId="{AF5FC979-41CA-4EA7-BE16-FBB84E5D7754}" type="sibTrans" cxnId="{E523DCEA-4F83-4355-849C-FEAAFA395325}">
      <dgm:prSet/>
      <dgm:spPr/>
      <dgm:t>
        <a:bodyPr/>
        <a:lstStyle/>
        <a:p>
          <a:endParaRPr lang="en-US"/>
        </a:p>
      </dgm:t>
    </dgm:pt>
    <dgm:pt modelId="{2F267514-B34E-4F2A-977D-CC3BB38D2C9A}" type="pres">
      <dgm:prSet presAssocID="{8C55B238-306C-4233-BF05-1F2863AF1028}" presName="root" presStyleCnt="0">
        <dgm:presLayoutVars>
          <dgm:dir/>
          <dgm:resizeHandles val="exact"/>
        </dgm:presLayoutVars>
      </dgm:prSet>
      <dgm:spPr/>
    </dgm:pt>
    <dgm:pt modelId="{6217EE78-912A-4995-A4E9-CB7F3E494741}" type="pres">
      <dgm:prSet presAssocID="{6F171B19-0B71-497F-8B75-2ABC7130162C}" presName="compNode" presStyleCnt="0"/>
      <dgm:spPr/>
    </dgm:pt>
    <dgm:pt modelId="{43D48522-1504-40E3-B74F-F2CA61EDFAAA}" type="pres">
      <dgm:prSet presAssocID="{6F171B19-0B71-497F-8B75-2ABC7130162C}" presName="iconRect" presStyleLbl="node1" presStyleIdx="0" presStyleCnt="1"/>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Fork and knife"/>
        </a:ext>
      </dgm:extLst>
    </dgm:pt>
    <dgm:pt modelId="{00F84B3D-17D8-4F28-938F-31CFA6323047}" type="pres">
      <dgm:prSet presAssocID="{6F171B19-0B71-497F-8B75-2ABC7130162C}" presName="spaceRect" presStyleCnt="0"/>
      <dgm:spPr/>
    </dgm:pt>
    <dgm:pt modelId="{ACAE717D-ED3B-431E-A389-88A182490779}" type="pres">
      <dgm:prSet presAssocID="{6F171B19-0B71-497F-8B75-2ABC7130162C}" presName="textRect" presStyleLbl="revTx" presStyleIdx="0" presStyleCnt="1">
        <dgm:presLayoutVars>
          <dgm:chMax val="1"/>
          <dgm:chPref val="1"/>
        </dgm:presLayoutVars>
      </dgm:prSet>
      <dgm:spPr/>
    </dgm:pt>
  </dgm:ptLst>
  <dgm:cxnLst>
    <dgm:cxn modelId="{D5C21749-9E0D-404E-BE05-15305CAFF663}" type="presOf" srcId="{8C55B238-306C-4233-BF05-1F2863AF1028}" destId="{2F267514-B34E-4F2A-977D-CC3BB38D2C9A}" srcOrd="0" destOrd="0" presId="urn:microsoft.com/office/officeart/2018/2/layout/IconLabelList"/>
    <dgm:cxn modelId="{7839B5BA-4C39-4628-B5A8-7DD058A1E521}" type="presOf" srcId="{6F171B19-0B71-497F-8B75-2ABC7130162C}" destId="{ACAE717D-ED3B-431E-A389-88A182490779}" srcOrd="0" destOrd="0" presId="urn:microsoft.com/office/officeart/2018/2/layout/IconLabelList"/>
    <dgm:cxn modelId="{E523DCEA-4F83-4355-849C-FEAAFA395325}" srcId="{8C55B238-306C-4233-BF05-1F2863AF1028}" destId="{6F171B19-0B71-497F-8B75-2ABC7130162C}" srcOrd="0" destOrd="0" parTransId="{DD9B6CE4-CB2B-4D25-8443-B8BC730726E3}" sibTransId="{AF5FC979-41CA-4EA7-BE16-FBB84E5D7754}"/>
    <dgm:cxn modelId="{6EB4885B-BBCD-4015-8646-6D3A90A84634}" type="presParOf" srcId="{2F267514-B34E-4F2A-977D-CC3BB38D2C9A}" destId="{6217EE78-912A-4995-A4E9-CB7F3E494741}" srcOrd="0" destOrd="0" presId="urn:microsoft.com/office/officeart/2018/2/layout/IconLabelList"/>
    <dgm:cxn modelId="{79844C5E-5F8C-476D-B14E-FD710471F544}" type="presParOf" srcId="{6217EE78-912A-4995-A4E9-CB7F3E494741}" destId="{43D48522-1504-40E3-B74F-F2CA61EDFAAA}" srcOrd="0" destOrd="0" presId="urn:microsoft.com/office/officeart/2018/2/layout/IconLabelList"/>
    <dgm:cxn modelId="{53A921ED-57A1-4304-A2AC-00DCE4136BF9}" type="presParOf" srcId="{6217EE78-912A-4995-A4E9-CB7F3E494741}" destId="{00F84B3D-17D8-4F28-938F-31CFA6323047}" srcOrd="1" destOrd="0" presId="urn:microsoft.com/office/officeart/2018/2/layout/IconLabelList"/>
    <dgm:cxn modelId="{AEDBAF91-F549-4A76-8C27-585E1848D550}" type="presParOf" srcId="{6217EE78-912A-4995-A4E9-CB7F3E494741}" destId="{ACAE717D-ED3B-431E-A389-88A18249077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48522-1504-40E3-B74F-F2CA61EDFAAA}">
      <dsp:nvSpPr>
        <dsp:cNvPr id="0" name=""/>
        <dsp:cNvSpPr/>
      </dsp:nvSpPr>
      <dsp:spPr>
        <a:xfrm>
          <a:off x="4222714" y="168877"/>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AE717D-ED3B-431E-A389-88A182490779}">
      <dsp:nvSpPr>
        <dsp:cNvPr id="0" name=""/>
        <dsp:cNvSpPr/>
      </dsp:nvSpPr>
      <dsp:spPr>
        <a:xfrm>
          <a:off x="3034714" y="258324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en-GB" sz="4600" kern="1200">
              <a:latin typeface="Goudy Old Style"/>
              <a:hlinkClick xmlns:r="http://schemas.openxmlformats.org/officeDocument/2006/relationships" r:id="rId3"/>
            </a:rPr>
            <a:t>Kitchen</a:t>
          </a:r>
          <a:r>
            <a:rPr lang="en-GB" sz="4600" kern="1200">
              <a:hlinkClick xmlns:r="http://schemas.openxmlformats.org/officeDocument/2006/relationships" r:id="rId3"/>
            </a:rPr>
            <a:t> </a:t>
          </a:r>
          <a:r>
            <a:rPr lang="en-GB" sz="4600" kern="1200">
              <a:latin typeface="Goudy Old Style"/>
              <a:hlinkClick xmlns:r="http://schemas.openxmlformats.org/officeDocument/2006/relationships" r:id="rId3"/>
            </a:rPr>
            <a:t>Circuit</a:t>
          </a:r>
          <a:endParaRPr lang="en-US" sz="4600" kern="1200"/>
        </a:p>
      </dsp:txBody>
      <dsp:txXfrm>
        <a:off x="3034714" y="2583240"/>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9966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09691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344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06289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55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45033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0109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26798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27276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103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4/1/2021</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45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4/1/2021</a:t>
            </a:fld>
            <a:endParaRPr lang="en-US"/>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a:p>
        </p:txBody>
      </p:sp>
    </p:spTree>
    <p:extLst>
      <p:ext uri="{BB962C8B-B14F-4D97-AF65-F5344CB8AC3E}">
        <p14:creationId xmlns:p14="http://schemas.microsoft.com/office/powerpoint/2010/main" val="2851730774"/>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79510" y="531814"/>
            <a:ext cx="4457690" cy="1720850"/>
          </a:xfrm>
        </p:spPr>
        <p:txBody>
          <a:bodyPr anchor="ctr">
            <a:normAutofit/>
          </a:bodyPr>
          <a:lstStyle/>
          <a:p>
            <a:r>
              <a:rPr lang="en-GB">
                <a:cs typeface="Calibri Light"/>
              </a:rPr>
              <a:t>Yellow group circuit journey</a:t>
            </a:r>
            <a:endParaRPr lang="en-GB"/>
          </a:p>
        </p:txBody>
      </p:sp>
      <p:sp>
        <p:nvSpPr>
          <p:cNvPr id="3" name="Subtitle 2"/>
          <p:cNvSpPr>
            <a:spLocks noGrp="1"/>
          </p:cNvSpPr>
          <p:nvPr>
            <p:ph type="subTitle" idx="1"/>
          </p:nvPr>
        </p:nvSpPr>
        <p:spPr>
          <a:xfrm>
            <a:off x="6654801" y="531815"/>
            <a:ext cx="4451347" cy="1720850"/>
          </a:xfrm>
        </p:spPr>
        <p:txBody>
          <a:bodyPr vert="horz" lIns="91440" tIns="45720" rIns="91440" bIns="45720" rtlCol="0" anchor="ctr">
            <a:normAutofit/>
          </a:bodyPr>
          <a:lstStyle/>
          <a:p>
            <a:endParaRPr lang="en-GB"/>
          </a:p>
        </p:txBody>
      </p:sp>
      <p:cxnSp>
        <p:nvCxnSpPr>
          <p:cNvPr id="39" name="Straight Connector 38">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616C70C-8EA8-47EF-8D67-719B0258260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tretch/>
        </p:blipFill>
        <p:spPr>
          <a:xfrm>
            <a:off x="3007475" y="2843211"/>
            <a:ext cx="6177402" cy="347478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D2EF2C-435D-4C5F-A55F-BC102148C3D3}"/>
              </a:ext>
            </a:extLst>
          </p:cNvPr>
          <p:cNvSpPr>
            <a:spLocks noGrp="1"/>
          </p:cNvSpPr>
          <p:nvPr>
            <p:ph type="title"/>
          </p:nvPr>
        </p:nvSpPr>
        <p:spPr>
          <a:xfrm>
            <a:off x="7766050" y="395289"/>
            <a:ext cx="3886200" cy="1594290"/>
          </a:xfrm>
        </p:spPr>
        <p:txBody>
          <a:bodyPr vert="horz" wrap="square" lIns="91440" tIns="45720" rIns="91440" bIns="45720" rtlCol="0" anchor="b" anchorCtr="0">
            <a:normAutofit/>
          </a:bodyPr>
          <a:lstStyle/>
          <a:p>
            <a:pPr algn="ctr"/>
            <a:r>
              <a:rPr lang="en-US" kern="1200" cap="none" spc="0" baseline="0">
                <a:solidFill>
                  <a:schemeClr val="tx1"/>
                </a:solidFill>
                <a:latin typeface="+mj-lt"/>
                <a:ea typeface="+mj-ea"/>
                <a:cs typeface="+mj-cs"/>
              </a:rPr>
              <a:t>What happened when we turned the battery pack on</a:t>
            </a:r>
          </a:p>
        </p:txBody>
      </p:sp>
      <p:pic>
        <p:nvPicPr>
          <p:cNvPr id="5" name="Picture 6" descr="A picture containing text&#10;&#10;Description automatically generated">
            <a:extLst>
              <a:ext uri="{FF2B5EF4-FFF2-40B4-BE49-F238E27FC236}">
                <a16:creationId xmlns:a16="http://schemas.microsoft.com/office/drawing/2014/main" id="{898923E1-37A2-4A8C-905C-BD347E5417D1}"/>
              </a:ext>
            </a:extLst>
          </p:cNvPr>
          <p:cNvPicPr>
            <a:picLocks noGrp="1" noChangeAspect="1"/>
          </p:cNvPicPr>
          <p:nvPr>
            <p:ph idx="1"/>
          </p:nvPr>
        </p:nvPicPr>
        <p:blipFill rotWithShape="1">
          <a:blip r:embed="rId2"/>
          <a:srcRect l="5294" r="15834"/>
          <a:stretch/>
        </p:blipFill>
        <p:spPr>
          <a:xfrm>
            <a:off x="20" y="10"/>
            <a:ext cx="7211993" cy="6857990"/>
          </a:xfrm>
          <a:prstGeom prst="rect">
            <a:avLst/>
          </a:prstGeom>
        </p:spPr>
      </p:pic>
      <p:cxnSp>
        <p:nvCxnSpPr>
          <p:cNvPr id="37" name="Straight Connector 36">
            <a:extLst>
              <a:ext uri="{FF2B5EF4-FFF2-40B4-BE49-F238E27FC236}">
                <a16:creationId xmlns:a16="http://schemas.microsoft.com/office/drawing/2014/main" id="{E1C2E33F-4B1D-4F8B-B721-96313EA294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915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7952234-3677-4F1E-BCFD-E136FD4290F2}"/>
              </a:ext>
            </a:extLst>
          </p:cNvPr>
          <p:cNvSpPr txBox="1"/>
          <p:nvPr/>
        </p:nvSpPr>
        <p:spPr>
          <a:xfrm>
            <a:off x="8172006" y="2877018"/>
            <a:ext cx="3060000" cy="293856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150000"/>
              </a:lnSpc>
              <a:spcAft>
                <a:spcPts val="600"/>
              </a:spcAft>
            </a:pPr>
            <a:r>
              <a:rPr lang="en-US" sz="2000" spc="50" dirty="0">
                <a:solidFill>
                  <a:schemeClr val="tx1">
                    <a:alpha val="60000"/>
                  </a:schemeClr>
                </a:solidFill>
              </a:rPr>
              <a:t>When we turned the battery pack on the lights turned on. The lights acted as the ears.</a:t>
            </a:r>
          </a:p>
        </p:txBody>
      </p:sp>
    </p:spTree>
    <p:extLst>
      <p:ext uri="{BB962C8B-B14F-4D97-AF65-F5344CB8AC3E}">
        <p14:creationId xmlns:p14="http://schemas.microsoft.com/office/powerpoint/2010/main" val="307189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DB0CCF-3271-4AED-B6DC-DB2E24B4FAFD}"/>
              </a:ext>
            </a:extLst>
          </p:cNvPr>
          <p:cNvSpPr>
            <a:spLocks noGrp="1"/>
          </p:cNvSpPr>
          <p:nvPr>
            <p:ph type="title"/>
          </p:nvPr>
        </p:nvSpPr>
        <p:spPr>
          <a:xfrm>
            <a:off x="4868987" y="-280448"/>
            <a:ext cx="6317998" cy="1120439"/>
          </a:xfrm>
        </p:spPr>
        <p:txBody>
          <a:bodyPr wrap="square" anchor="b">
            <a:normAutofit/>
          </a:bodyPr>
          <a:lstStyle/>
          <a:p>
            <a:pPr algn="ctr"/>
            <a:r>
              <a:rPr lang="en-GB"/>
              <a:t>The process.   </a:t>
            </a:r>
            <a:endParaRPr lang="en-US"/>
          </a:p>
        </p:txBody>
      </p:sp>
      <p:pic>
        <p:nvPicPr>
          <p:cNvPr id="5" name="Picture 4" descr="Rolls of blueprints">
            <a:extLst>
              <a:ext uri="{FF2B5EF4-FFF2-40B4-BE49-F238E27FC236}">
                <a16:creationId xmlns:a16="http://schemas.microsoft.com/office/drawing/2014/main" id="{F7CE7FA8-EE60-4039-9467-75089DE6A4A8}"/>
              </a:ext>
            </a:extLst>
          </p:cNvPr>
          <p:cNvPicPr>
            <a:picLocks noChangeAspect="1"/>
          </p:cNvPicPr>
          <p:nvPr/>
        </p:nvPicPr>
        <p:blipFill rotWithShape="1">
          <a:blip r:embed="rId2"/>
          <a:srcRect l="62450" r="-3" b="-3"/>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45CC8A-169D-4BEF-AAC7-AE7AB41B7347}"/>
              </a:ext>
            </a:extLst>
          </p:cNvPr>
          <p:cNvSpPr>
            <a:spLocks noGrp="1"/>
          </p:cNvSpPr>
          <p:nvPr>
            <p:ph idx="1"/>
          </p:nvPr>
        </p:nvSpPr>
        <p:spPr>
          <a:xfrm>
            <a:off x="4063854" y="889468"/>
            <a:ext cx="8129547" cy="3365032"/>
          </a:xfrm>
        </p:spPr>
        <p:txBody>
          <a:bodyPr vert="horz" lIns="91440" tIns="45720" rIns="91440" bIns="45720" rtlCol="0" anchor="t">
            <a:noAutofit/>
          </a:bodyPr>
          <a:lstStyle/>
          <a:p>
            <a:pPr marL="0" indent="0">
              <a:buNone/>
            </a:pPr>
            <a:r>
              <a:rPr lang="en-GB" sz="2300" dirty="0">
                <a:solidFill>
                  <a:srgbClr val="000000"/>
                </a:solidFill>
              </a:rPr>
              <a:t>For our final project we had to make a scene. We decided to make a kitchen. We started to plan the whole process. We had loads of wonderful ideas, but we decided to only build an oven and a timer. This took a long time. We started by discussing what the inside of the oven would be like. After a lot of testing, we found out our original plan would not work. So, our oven was cardboard and we covered it in grey play-dough. The inside was pink play-dough.  The electrical components used was the fan in the oven, the </a:t>
            </a:r>
            <a:r>
              <a:rPr lang="en-GB" sz="2300" dirty="0" err="1">
                <a:solidFill>
                  <a:srgbClr val="000000"/>
                </a:solidFill>
              </a:rPr>
              <a:t>leds</a:t>
            </a:r>
            <a:r>
              <a:rPr lang="en-GB" sz="2300" dirty="0">
                <a:solidFill>
                  <a:srgbClr val="000000"/>
                </a:solidFill>
              </a:rPr>
              <a:t> in the meatballs and the buzzer in the timer.  </a:t>
            </a:r>
            <a:endParaRPr lang="en-GB" sz="2300" dirty="0">
              <a:solidFill>
                <a:srgbClr val="000000">
                  <a:alpha val="60000"/>
                </a:srgbClr>
              </a:solidFill>
            </a:endParaRPr>
          </a:p>
        </p:txBody>
      </p:sp>
    </p:spTree>
    <p:extLst>
      <p:ext uri="{BB962C8B-B14F-4D97-AF65-F5344CB8AC3E}">
        <p14:creationId xmlns:p14="http://schemas.microsoft.com/office/powerpoint/2010/main" val="603372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74B16DA2-91F4-4A29-9073-3206042BFD82}"/>
              </a:ext>
            </a:extLst>
          </p:cNvPr>
          <p:cNvSpPr>
            <a:spLocks noGrp="1"/>
          </p:cNvSpPr>
          <p:nvPr>
            <p:ph type="title"/>
          </p:nvPr>
        </p:nvSpPr>
        <p:spPr>
          <a:xfrm>
            <a:off x="1078100" y="542671"/>
            <a:ext cx="10026650" cy="1124202"/>
          </a:xfrm>
        </p:spPr>
        <p:txBody>
          <a:bodyPr wrap="square" anchor="ctr">
            <a:normAutofit/>
          </a:bodyPr>
          <a:lstStyle/>
          <a:p>
            <a:pPr algn="ctr"/>
            <a:r>
              <a:rPr lang="en-GB"/>
              <a:t>Our sway with our time-lapse</a:t>
            </a:r>
          </a:p>
        </p:txBody>
      </p:sp>
      <p:sp>
        <p:nvSpPr>
          <p:cNvPr id="11" name="Rectangle 10">
            <a:extLst>
              <a:ext uri="{FF2B5EF4-FFF2-40B4-BE49-F238E27FC236}">
                <a16:creationId xmlns:a16="http://schemas.microsoft.com/office/drawing/2014/main" id="{F883A8D1-ED1B-47A1-AA44-289C080E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2664"/>
            <a:ext cx="12192000" cy="4605336"/>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5" name="Content Placeholder 2">
            <a:extLst>
              <a:ext uri="{FF2B5EF4-FFF2-40B4-BE49-F238E27FC236}">
                <a16:creationId xmlns:a16="http://schemas.microsoft.com/office/drawing/2014/main" id="{84045FFC-3650-42B3-9656-D9CCDBBF4082}"/>
              </a:ext>
            </a:extLst>
          </p:cNvPr>
          <p:cNvGraphicFramePr>
            <a:graphicFrameLocks noGrp="1"/>
          </p:cNvGraphicFramePr>
          <p:nvPr>
            <p:ph idx="1"/>
            <p:extLst>
              <p:ext uri="{D42A27DB-BD31-4B8C-83A1-F6EECF244321}">
                <p14:modId xmlns:p14="http://schemas.microsoft.com/office/powerpoint/2010/main" val="4230827100"/>
              </p:ext>
            </p:extLst>
          </p:nvPr>
        </p:nvGraphicFramePr>
        <p:xfrm>
          <a:off x="1073694" y="2676198"/>
          <a:ext cx="10389428" cy="3472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860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4" name="Group 13">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9" name="Rectangle 18">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45CCB-DD05-4CEE-8A41-A16176E0976A}"/>
              </a:ext>
            </a:extLst>
          </p:cNvPr>
          <p:cNvSpPr>
            <a:spLocks noGrp="1"/>
          </p:cNvSpPr>
          <p:nvPr>
            <p:ph type="title"/>
          </p:nvPr>
        </p:nvSpPr>
        <p:spPr>
          <a:xfrm>
            <a:off x="990000" y="395289"/>
            <a:ext cx="4075200" cy="2226688"/>
          </a:xfrm>
        </p:spPr>
        <p:txBody>
          <a:bodyPr vert="horz" lIns="91440" tIns="45720" rIns="91440" bIns="45720" rtlCol="0" anchor="b" anchorCtr="0">
            <a:normAutofit/>
          </a:bodyPr>
          <a:lstStyle/>
          <a:p>
            <a:pPr algn="ctr">
              <a:lnSpc>
                <a:spcPct val="90000"/>
              </a:lnSpc>
            </a:pPr>
            <a:r>
              <a:rPr lang="en-US" sz="4800" dirty="0"/>
              <a:t>Here are some pictures of our final project-</a:t>
            </a:r>
            <a:r>
              <a:rPr lang="en-US" sz="4800" dirty="0">
                <a:latin typeface="Goudy Old Style"/>
              </a:rPr>
              <a:t>-</a:t>
            </a:r>
            <a:r>
              <a:rPr lang="en-US" sz="4800" dirty="0">
                <a:latin typeface="Gill Sans MT"/>
              </a:rPr>
              <a:t>&gt;</a:t>
            </a:r>
            <a:endParaRPr lang="en-US" sz="4800" dirty="0"/>
          </a:p>
        </p:txBody>
      </p:sp>
      <p:grpSp>
        <p:nvGrpSpPr>
          <p:cNvPr id="21" name="Group 20">
            <a:extLst>
              <a:ext uri="{FF2B5EF4-FFF2-40B4-BE49-F238E27FC236}">
                <a16:creationId xmlns:a16="http://schemas.microsoft.com/office/drawing/2014/main" id="{CC4B73F9-3B77-44E1-9FEF-DF7021F41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22" name="Rectangle 21">
              <a:extLst>
                <a:ext uri="{FF2B5EF4-FFF2-40B4-BE49-F238E27FC236}">
                  <a16:creationId xmlns:a16="http://schemas.microsoft.com/office/drawing/2014/main" id="{A722C0FC-7163-4B6A-97E9-E6409A9EA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58F550FC-5212-47FE-A07C-651517FCD3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4" name="Group 23">
                <a:extLst>
                  <a:ext uri="{FF2B5EF4-FFF2-40B4-BE49-F238E27FC236}">
                    <a16:creationId xmlns:a16="http://schemas.microsoft.com/office/drawing/2014/main" id="{0E47DE26-AC12-462E-A2B9-02D9076EACD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9" name="Freeform 68">
                  <a:extLst>
                    <a:ext uri="{FF2B5EF4-FFF2-40B4-BE49-F238E27FC236}">
                      <a16:creationId xmlns:a16="http://schemas.microsoft.com/office/drawing/2014/main" id="{CAE3B7FF-1DEA-46FE-B454-4172360FAB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4C85A1FF-93FB-49FD-B959-9B4CDB897E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84482B27-2A3F-4E6B-BCC9-FA3C9C42890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37FBBE23-99B8-4333-AC31-5C89DDD3E14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6" name="Freeform 68">
                  <a:extLst>
                    <a:ext uri="{FF2B5EF4-FFF2-40B4-BE49-F238E27FC236}">
                      <a16:creationId xmlns:a16="http://schemas.microsoft.com/office/drawing/2014/main" id="{0C2CD1DC-6166-4561-AA71-98E5EDEBF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id="{4DC0EAEA-FB4E-4261-A6D5-2050505D0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06492F77-4FBE-4E4C-968D-BEB676EFAE8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5" name="Picture 5" descr="A picture containing text&#10;&#10;Description automatically generated">
            <a:extLst>
              <a:ext uri="{FF2B5EF4-FFF2-40B4-BE49-F238E27FC236}">
                <a16:creationId xmlns:a16="http://schemas.microsoft.com/office/drawing/2014/main" id="{08632F72-4998-44F5-889F-216B5240072E}"/>
              </a:ext>
            </a:extLst>
          </p:cNvPr>
          <p:cNvPicPr>
            <a:picLocks noGrp="1" noChangeAspect="1"/>
          </p:cNvPicPr>
          <p:nvPr>
            <p:ph sz="half" idx="1"/>
          </p:nvPr>
        </p:nvPicPr>
        <p:blipFill rotWithShape="1">
          <a:blip r:embed="rId2"/>
          <a:srcRect t="18909" b="13267"/>
          <a:stretch/>
        </p:blipFill>
        <p:spPr>
          <a:xfrm>
            <a:off x="6079200" y="10"/>
            <a:ext cx="6112800" cy="3430790"/>
          </a:xfrm>
          <a:prstGeom prst="rect">
            <a:avLst/>
          </a:prstGeom>
        </p:spPr>
      </p:pic>
      <p:pic>
        <p:nvPicPr>
          <p:cNvPr id="6" name="Picture 6">
            <a:extLst>
              <a:ext uri="{FF2B5EF4-FFF2-40B4-BE49-F238E27FC236}">
                <a16:creationId xmlns:a16="http://schemas.microsoft.com/office/drawing/2014/main" id="{B6D45610-9E92-42F8-A138-46C3507F562E}"/>
              </a:ext>
            </a:extLst>
          </p:cNvPr>
          <p:cNvPicPr>
            <a:picLocks noGrp="1" noChangeAspect="1"/>
          </p:cNvPicPr>
          <p:nvPr>
            <p:ph sz="half" idx="2"/>
          </p:nvPr>
        </p:nvPicPr>
        <p:blipFill rotWithShape="1">
          <a:blip r:embed="rId3"/>
          <a:srcRect l="4957" r="1501" b="-1"/>
          <a:stretch/>
        </p:blipFill>
        <p:spPr>
          <a:xfrm>
            <a:off x="6079200" y="3427200"/>
            <a:ext cx="6112800" cy="3430800"/>
          </a:xfrm>
          <a:prstGeom prst="rect">
            <a:avLst/>
          </a:prstGeom>
        </p:spPr>
      </p:pic>
      <p:sp>
        <p:nvSpPr>
          <p:cNvPr id="7" name="TextBox 6">
            <a:extLst>
              <a:ext uri="{FF2B5EF4-FFF2-40B4-BE49-F238E27FC236}">
                <a16:creationId xmlns:a16="http://schemas.microsoft.com/office/drawing/2014/main" id="{1E6BF018-0110-4310-99E7-AED5A0BF5FFC}"/>
              </a:ext>
            </a:extLst>
          </p:cNvPr>
          <p:cNvSpPr txBox="1"/>
          <p:nvPr/>
        </p:nvSpPr>
        <p:spPr>
          <a:xfrm>
            <a:off x="2501030" y="4045907"/>
            <a:ext cx="274319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Spaghetti and meatballs </a:t>
            </a:r>
            <a:r>
              <a:rPr lang="en-GB" sz="4400" dirty="0"/>
              <a:t>------&gt;</a:t>
            </a:r>
            <a:endParaRPr lang="en-GB" dirty="0"/>
          </a:p>
        </p:txBody>
      </p:sp>
    </p:spTree>
    <p:extLst>
      <p:ext uri="{BB962C8B-B14F-4D97-AF65-F5344CB8AC3E}">
        <p14:creationId xmlns:p14="http://schemas.microsoft.com/office/powerpoint/2010/main" val="2101488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3" name="Group 12">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5"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4"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8" name="Rectangle 17">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0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2BE28-A767-4C5A-A3D6-92ABA4BC9114}"/>
              </a:ext>
            </a:extLst>
          </p:cNvPr>
          <p:cNvSpPr>
            <a:spLocks noGrp="1"/>
          </p:cNvSpPr>
          <p:nvPr>
            <p:ph type="title"/>
          </p:nvPr>
        </p:nvSpPr>
        <p:spPr>
          <a:xfrm>
            <a:off x="990000" y="395289"/>
            <a:ext cx="4075200" cy="2226688"/>
          </a:xfrm>
        </p:spPr>
        <p:txBody>
          <a:bodyPr vert="horz" lIns="91440" tIns="45720" rIns="91440" bIns="45720" rtlCol="0" anchor="b" anchorCtr="0">
            <a:normAutofit/>
          </a:bodyPr>
          <a:lstStyle/>
          <a:p>
            <a:pPr algn="ctr"/>
            <a:r>
              <a:rPr lang="en-US" sz="4800"/>
              <a:t>Thank you for listening!</a:t>
            </a:r>
          </a:p>
        </p:txBody>
      </p:sp>
      <p:sp>
        <p:nvSpPr>
          <p:cNvPr id="3" name="Content Placeholder 2">
            <a:extLst>
              <a:ext uri="{FF2B5EF4-FFF2-40B4-BE49-F238E27FC236}">
                <a16:creationId xmlns:a16="http://schemas.microsoft.com/office/drawing/2014/main" id="{93DA6151-6785-4E08-A96E-C66FCBB417C7}"/>
              </a:ext>
            </a:extLst>
          </p:cNvPr>
          <p:cNvSpPr>
            <a:spLocks noGrp="1"/>
          </p:cNvSpPr>
          <p:nvPr>
            <p:ph sz="half" idx="1"/>
          </p:nvPr>
        </p:nvSpPr>
        <p:spPr>
          <a:xfrm>
            <a:off x="990000" y="4248000"/>
            <a:ext cx="4075200" cy="2070001"/>
          </a:xfrm>
        </p:spPr>
        <p:txBody>
          <a:bodyPr vert="horz" lIns="91440" tIns="45720" rIns="91440" bIns="45720" rtlCol="0">
            <a:normAutofit/>
          </a:bodyPr>
          <a:lstStyle/>
          <a:p>
            <a:pPr marL="0" indent="0" algn="ctr">
              <a:lnSpc>
                <a:spcPct val="125000"/>
              </a:lnSpc>
              <a:buNone/>
            </a:pPr>
            <a:r>
              <a:rPr lang="en-US" sz="2400"/>
              <a:t>byeeeeeeeeeeeeeeeee</a:t>
            </a:r>
          </a:p>
        </p:txBody>
      </p:sp>
      <p:grpSp>
        <p:nvGrpSpPr>
          <p:cNvPr id="20" name="Group 19">
            <a:extLst>
              <a:ext uri="{FF2B5EF4-FFF2-40B4-BE49-F238E27FC236}">
                <a16:creationId xmlns:a16="http://schemas.microsoft.com/office/drawing/2014/main" id="{50F37AA1-A09B-4E28-987B-38E5060E1B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21" name="Rectangle 20">
              <a:extLst>
                <a:ext uri="{FF2B5EF4-FFF2-40B4-BE49-F238E27FC236}">
                  <a16:creationId xmlns:a16="http://schemas.microsoft.com/office/drawing/2014/main" id="{9874D018-FDBA-4AD4-8C74-17D41F4FB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B43F5C4-EF74-49F4-97CB-97938DDC2F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3" name="Group 22">
                <a:extLst>
                  <a:ext uri="{FF2B5EF4-FFF2-40B4-BE49-F238E27FC236}">
                    <a16:creationId xmlns:a16="http://schemas.microsoft.com/office/drawing/2014/main" id="{B74E0761-A6EC-4896-A2D4-97A0AF0AA0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8" name="Freeform 68">
                  <a:extLst>
                    <a:ext uri="{FF2B5EF4-FFF2-40B4-BE49-F238E27FC236}">
                      <a16:creationId xmlns:a16="http://schemas.microsoft.com/office/drawing/2014/main" id="{E02DDA0C-BC2F-4EA7-B34E-E0A38B82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9">
                  <a:extLst>
                    <a:ext uri="{FF2B5EF4-FFF2-40B4-BE49-F238E27FC236}">
                      <a16:creationId xmlns:a16="http://schemas.microsoft.com/office/drawing/2014/main" id="{CF13B05D-4163-4B4E-A2D2-FA7ED9468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Line 70">
                  <a:extLst>
                    <a:ext uri="{FF2B5EF4-FFF2-40B4-BE49-F238E27FC236}">
                      <a16:creationId xmlns:a16="http://schemas.microsoft.com/office/drawing/2014/main" id="{6D222543-B140-45C1-A731-C56E6B3A17C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21D25868-4B38-41A5-8DA7-BB01E85342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5" name="Freeform 68">
                  <a:extLst>
                    <a:ext uri="{FF2B5EF4-FFF2-40B4-BE49-F238E27FC236}">
                      <a16:creationId xmlns:a16="http://schemas.microsoft.com/office/drawing/2014/main" id="{9BA6FA89-CCD8-4CC0-954F-FBBFA5973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9">
                  <a:extLst>
                    <a:ext uri="{FF2B5EF4-FFF2-40B4-BE49-F238E27FC236}">
                      <a16:creationId xmlns:a16="http://schemas.microsoft.com/office/drawing/2014/main" id="{73005E59-2B44-4A62-A8F1-504FB1706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Line 70">
                  <a:extLst>
                    <a:ext uri="{FF2B5EF4-FFF2-40B4-BE49-F238E27FC236}">
                      <a16:creationId xmlns:a16="http://schemas.microsoft.com/office/drawing/2014/main" id="{C9AB3E16-8B92-47B2-BA2E-02935767A80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5" name="Picture 5">
            <a:extLst>
              <a:ext uri="{FF2B5EF4-FFF2-40B4-BE49-F238E27FC236}">
                <a16:creationId xmlns:a16="http://schemas.microsoft.com/office/drawing/2014/main" id="{41FB6E11-53AE-48C9-8F06-0C4A6177E476}"/>
              </a:ext>
            </a:extLst>
          </p:cNvPr>
          <p:cNvPicPr>
            <a:picLocks noGrp="1" noChangeAspect="1"/>
          </p:cNvPicPr>
          <p:nvPr>
            <p:ph sz="half" idx="2"/>
          </p:nvPr>
        </p:nvPicPr>
        <p:blipFill rotWithShape="1">
          <a:blip r:embed="rId2"/>
          <a:srcRect l="10604" r="281"/>
          <a:stretch/>
        </p:blipFill>
        <p:spPr>
          <a:xfrm>
            <a:off x="6080462" y="6306"/>
            <a:ext cx="6111538" cy="6858000"/>
          </a:xfrm>
          <a:prstGeom prst="rect">
            <a:avLst/>
          </a:prstGeom>
        </p:spPr>
      </p:pic>
    </p:spTree>
    <p:extLst>
      <p:ext uri="{BB962C8B-B14F-4D97-AF65-F5344CB8AC3E}">
        <p14:creationId xmlns:p14="http://schemas.microsoft.com/office/powerpoint/2010/main" val="146604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22182-CD23-43F3-9DCB-AAD14B0680E1}"/>
              </a:ext>
            </a:extLst>
          </p:cNvPr>
          <p:cNvSpPr>
            <a:spLocks noGrp="1"/>
          </p:cNvSpPr>
          <p:nvPr>
            <p:ph type="title"/>
          </p:nvPr>
        </p:nvSpPr>
        <p:spPr>
          <a:xfrm>
            <a:off x="7112369" y="395297"/>
            <a:ext cx="4078800" cy="1594282"/>
          </a:xfrm>
        </p:spPr>
        <p:txBody>
          <a:bodyPr wrap="square" anchor="b">
            <a:normAutofit/>
          </a:bodyPr>
          <a:lstStyle/>
          <a:p>
            <a:pPr algn="ctr"/>
            <a:endParaRPr lang="en-GB"/>
          </a:p>
        </p:txBody>
      </p:sp>
      <p:pic>
        <p:nvPicPr>
          <p:cNvPr id="5" name="Picture 4" descr="Close up of circuit board">
            <a:extLst>
              <a:ext uri="{FF2B5EF4-FFF2-40B4-BE49-F238E27FC236}">
                <a16:creationId xmlns:a16="http://schemas.microsoft.com/office/drawing/2014/main" id="{BC622F7D-2D73-48B8-9F92-0593B34B8F3E}"/>
              </a:ext>
            </a:extLst>
          </p:cNvPr>
          <p:cNvPicPr>
            <a:picLocks noChangeAspect="1"/>
          </p:cNvPicPr>
          <p:nvPr/>
        </p:nvPicPr>
        <p:blipFill rotWithShape="1">
          <a:blip r:embed="rId2"/>
          <a:srcRect l="5841" r="27408" b="-2"/>
          <a:stretch/>
        </p:blipFill>
        <p:spPr>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18" name="Straight Connector 17">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848ACC-1072-4255-963A-6D3986E0621D}"/>
              </a:ext>
            </a:extLst>
          </p:cNvPr>
          <p:cNvSpPr>
            <a:spLocks noGrp="1"/>
          </p:cNvSpPr>
          <p:nvPr>
            <p:ph idx="1"/>
          </p:nvPr>
        </p:nvSpPr>
        <p:spPr>
          <a:xfrm>
            <a:off x="7112369" y="2877018"/>
            <a:ext cx="4078800" cy="2901482"/>
          </a:xfrm>
        </p:spPr>
        <p:txBody>
          <a:bodyPr vert="horz" lIns="91440" tIns="45720" rIns="91440" bIns="45720" rtlCol="0">
            <a:normAutofit/>
          </a:bodyPr>
          <a:lstStyle/>
          <a:p>
            <a:pPr marL="359410" indent="-359410"/>
            <a:r>
              <a:rPr lang="en-GB">
                <a:ea typeface="+mn-lt"/>
                <a:cs typeface="+mn-lt"/>
              </a:rPr>
              <a:t>The past few weeks we have been learning about circuits and how they work. Our group really enjoyed doing this and hope we do it again</a:t>
            </a:r>
            <a:endParaRPr lang="en-GB"/>
          </a:p>
        </p:txBody>
      </p:sp>
    </p:spTree>
    <p:extLst>
      <p:ext uri="{BB962C8B-B14F-4D97-AF65-F5344CB8AC3E}">
        <p14:creationId xmlns:p14="http://schemas.microsoft.com/office/powerpoint/2010/main" val="273800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79FD3-A96D-470F-9207-AED97F215251}"/>
              </a:ext>
            </a:extLst>
          </p:cNvPr>
          <p:cNvSpPr>
            <a:spLocks noGrp="1"/>
          </p:cNvSpPr>
          <p:nvPr>
            <p:ph type="title"/>
          </p:nvPr>
        </p:nvSpPr>
        <p:spPr>
          <a:xfrm>
            <a:off x="7766050" y="395289"/>
            <a:ext cx="3886200" cy="1594290"/>
          </a:xfrm>
        </p:spPr>
        <p:txBody>
          <a:bodyPr vert="horz" wrap="square" lIns="91440" tIns="45720" rIns="91440" bIns="45720" rtlCol="0" anchor="b" anchorCtr="0">
            <a:normAutofit/>
          </a:bodyPr>
          <a:lstStyle/>
          <a:p>
            <a:pPr algn="ctr"/>
            <a:r>
              <a:rPr lang="en-US" kern="1200" cap="none" spc="0" baseline="0">
                <a:solidFill>
                  <a:schemeClr val="tx1"/>
                </a:solidFill>
                <a:latin typeface="+mj-lt"/>
                <a:ea typeface="+mj-ea"/>
                <a:cs typeface="+mj-cs"/>
              </a:rPr>
              <a:t>When did it start?</a:t>
            </a:r>
          </a:p>
        </p:txBody>
      </p:sp>
      <p:pic>
        <p:nvPicPr>
          <p:cNvPr id="5" name="Picture 4" descr="Stopwatch">
            <a:extLst>
              <a:ext uri="{FF2B5EF4-FFF2-40B4-BE49-F238E27FC236}">
                <a16:creationId xmlns:a16="http://schemas.microsoft.com/office/drawing/2014/main" id="{DC47BB1F-FC76-4222-83A1-BBD7D6D78A1C}"/>
              </a:ext>
            </a:extLst>
          </p:cNvPr>
          <p:cNvPicPr>
            <a:picLocks noChangeAspect="1"/>
          </p:cNvPicPr>
          <p:nvPr/>
        </p:nvPicPr>
        <p:blipFill rotWithShape="1">
          <a:blip r:embed="rId2"/>
          <a:srcRect l="19417" r="18801"/>
          <a:stretch/>
        </p:blipFill>
        <p:spPr>
          <a:xfrm>
            <a:off x="20" y="10"/>
            <a:ext cx="7211993" cy="6857990"/>
          </a:xfrm>
          <a:prstGeom prst="rect">
            <a:avLst/>
          </a:prstGeom>
        </p:spPr>
      </p:pic>
      <p:cxnSp>
        <p:nvCxnSpPr>
          <p:cNvPr id="26" name="Straight Connector 25">
            <a:extLst>
              <a:ext uri="{FF2B5EF4-FFF2-40B4-BE49-F238E27FC236}">
                <a16:creationId xmlns:a16="http://schemas.microsoft.com/office/drawing/2014/main" id="{E1C2E33F-4B1D-4F8B-B721-96313EA294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915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F42451-14C6-441C-A316-94397C4635D2}"/>
              </a:ext>
            </a:extLst>
          </p:cNvPr>
          <p:cNvSpPr txBox="1"/>
          <p:nvPr/>
        </p:nvSpPr>
        <p:spPr>
          <a:xfrm>
            <a:off x="8172006" y="2877018"/>
            <a:ext cx="3060000" cy="293856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nSpc>
                <a:spcPct val="150000"/>
              </a:lnSpc>
              <a:spcAft>
                <a:spcPts val="600"/>
              </a:spcAft>
            </a:pPr>
            <a:r>
              <a:rPr lang="en-US" sz="2000" spc="50">
                <a:solidFill>
                  <a:schemeClr val="tx1">
                    <a:alpha val="60000"/>
                  </a:schemeClr>
                </a:solidFill>
              </a:rPr>
              <a:t>It all started on the second last Friday of this year's lockdown. Our teacher gave us an activity to search up Conductors and Insulators.</a:t>
            </a:r>
          </a:p>
        </p:txBody>
      </p:sp>
    </p:spTree>
    <p:extLst>
      <p:ext uri="{BB962C8B-B14F-4D97-AF65-F5344CB8AC3E}">
        <p14:creationId xmlns:p14="http://schemas.microsoft.com/office/powerpoint/2010/main" val="34252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BEBE3-C2BF-4F34-B5EC-129465029B3C}"/>
              </a:ext>
            </a:extLst>
          </p:cNvPr>
          <p:cNvSpPr>
            <a:spLocks noGrp="1"/>
          </p:cNvSpPr>
          <p:nvPr>
            <p:ph type="title"/>
          </p:nvPr>
        </p:nvSpPr>
        <p:spPr>
          <a:xfrm>
            <a:off x="554127" y="-426708"/>
            <a:ext cx="3892550" cy="1453003"/>
          </a:xfrm>
        </p:spPr>
        <p:txBody>
          <a:bodyPr wrap="square" anchor="b">
            <a:normAutofit/>
          </a:bodyPr>
          <a:lstStyle/>
          <a:p>
            <a:pPr algn="ctr"/>
            <a:r>
              <a:rPr lang="en-GB"/>
              <a:t>What did we learn?</a:t>
            </a:r>
          </a:p>
        </p:txBody>
      </p:sp>
      <p:cxnSp>
        <p:nvCxnSpPr>
          <p:cNvPr id="25" name="Straight Connector 24">
            <a:extLst>
              <a:ext uri="{FF2B5EF4-FFF2-40B4-BE49-F238E27FC236}">
                <a16:creationId xmlns:a16="http://schemas.microsoft.com/office/drawing/2014/main" id="{79A23555-9837-466D-9123-97B89F6CA1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60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1DE81B-6C2D-4137-BAF1-AF8AE6BA01EC}"/>
              </a:ext>
            </a:extLst>
          </p:cNvPr>
          <p:cNvSpPr>
            <a:spLocks noGrp="1"/>
          </p:cNvSpPr>
          <p:nvPr>
            <p:ph idx="1"/>
          </p:nvPr>
        </p:nvSpPr>
        <p:spPr>
          <a:xfrm>
            <a:off x="946868" y="1583056"/>
            <a:ext cx="2970000" cy="2901482"/>
          </a:xfrm>
        </p:spPr>
        <p:txBody>
          <a:bodyPr vert="horz" lIns="91440" tIns="45720" rIns="91440" bIns="45720" rtlCol="0" anchor="t">
            <a:noAutofit/>
          </a:bodyPr>
          <a:lstStyle/>
          <a:p>
            <a:pPr marL="359410" indent="-359410">
              <a:lnSpc>
                <a:spcPct val="140000"/>
              </a:lnSpc>
            </a:pPr>
            <a:r>
              <a:rPr lang="en-GB" sz="1800" dirty="0">
                <a:solidFill>
                  <a:srgbClr val="000000"/>
                </a:solidFill>
              </a:rPr>
              <a:t>We learned what Conductors and insulators are. A conductor is something that lets electricity through for example copper and gold. An insulator does not let electricity to pass through for example plastic and ceramic.</a:t>
            </a:r>
            <a:endParaRPr lang="en-US" sz="1800">
              <a:solidFill>
                <a:srgbClr val="000000">
                  <a:alpha val="60000"/>
                </a:srgbClr>
              </a:solidFill>
            </a:endParaRPr>
          </a:p>
          <a:p>
            <a:pPr marL="359410" indent="-359410">
              <a:lnSpc>
                <a:spcPct val="140000"/>
              </a:lnSpc>
            </a:pPr>
            <a:endParaRPr lang="en-GB" sz="1300"/>
          </a:p>
        </p:txBody>
      </p:sp>
      <p:pic>
        <p:nvPicPr>
          <p:cNvPr id="4" name="Picture 5" descr="Text, letter&#10;&#10;Description automatically generated">
            <a:extLst>
              <a:ext uri="{FF2B5EF4-FFF2-40B4-BE49-F238E27FC236}">
                <a16:creationId xmlns:a16="http://schemas.microsoft.com/office/drawing/2014/main" id="{D0600882-07F3-4908-9428-C5BA01A7C085}"/>
              </a:ext>
            </a:extLst>
          </p:cNvPr>
          <p:cNvPicPr>
            <a:picLocks noChangeAspect="1"/>
          </p:cNvPicPr>
          <p:nvPr/>
        </p:nvPicPr>
        <p:blipFill rotWithShape="1">
          <a:blip r:embed="rId2"/>
          <a:srcRect l="9561"/>
          <a:stretch/>
        </p:blipFill>
        <p:spPr>
          <a:xfrm>
            <a:off x="4979987" y="10"/>
            <a:ext cx="7212013" cy="6857990"/>
          </a:xfrm>
          <a:prstGeom prst="rect">
            <a:avLst/>
          </a:prstGeom>
        </p:spPr>
      </p:pic>
    </p:spTree>
    <p:extLst>
      <p:ext uri="{BB962C8B-B14F-4D97-AF65-F5344CB8AC3E}">
        <p14:creationId xmlns:p14="http://schemas.microsoft.com/office/powerpoint/2010/main" val="3590585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6" name="Group 15">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8"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7"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1" name="Rectangle 20">
            <a:extLst>
              <a:ext uri="{FF2B5EF4-FFF2-40B4-BE49-F238E27FC236}">
                <a16:creationId xmlns:a16="http://schemas.microsoft.com/office/drawing/2014/main" id="{0FA27539-4286-4FA8-9DA6-7CF23744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791D5-A12A-4538-962B-8498F72D39FF}"/>
              </a:ext>
            </a:extLst>
          </p:cNvPr>
          <p:cNvSpPr>
            <a:spLocks noGrp="1"/>
          </p:cNvSpPr>
          <p:nvPr>
            <p:ph type="title"/>
          </p:nvPr>
        </p:nvSpPr>
        <p:spPr>
          <a:xfrm>
            <a:off x="7112369" y="1079500"/>
            <a:ext cx="4078800" cy="2138400"/>
          </a:xfrm>
        </p:spPr>
        <p:txBody>
          <a:bodyPr vert="horz" lIns="91440" tIns="45720" rIns="91440" bIns="45720" rtlCol="0" anchor="b" anchorCtr="0">
            <a:normAutofit/>
          </a:bodyPr>
          <a:lstStyle/>
          <a:p>
            <a:pPr algn="ctr">
              <a:lnSpc>
                <a:spcPct val="90000"/>
              </a:lnSpc>
            </a:pPr>
            <a:r>
              <a:rPr lang="en-US" sz="4100"/>
              <a:t> </a:t>
            </a:r>
            <a:br>
              <a:rPr lang="en-US" sz="4100"/>
            </a:br>
            <a:r>
              <a:rPr lang="en-US" sz="4100"/>
              <a:t> What we used to find the facts.</a:t>
            </a:r>
          </a:p>
        </p:txBody>
      </p:sp>
      <p:sp>
        <p:nvSpPr>
          <p:cNvPr id="4" name="Text Placeholder 3">
            <a:extLst>
              <a:ext uri="{FF2B5EF4-FFF2-40B4-BE49-F238E27FC236}">
                <a16:creationId xmlns:a16="http://schemas.microsoft.com/office/drawing/2014/main" id="{5A3128E1-1A03-4625-A800-5C7EF65D7A42}"/>
              </a:ext>
            </a:extLst>
          </p:cNvPr>
          <p:cNvSpPr>
            <a:spLocks noGrp="1"/>
          </p:cNvSpPr>
          <p:nvPr>
            <p:ph type="body" sz="half" idx="2"/>
          </p:nvPr>
        </p:nvSpPr>
        <p:spPr>
          <a:xfrm>
            <a:off x="7112369" y="4113213"/>
            <a:ext cx="4078800" cy="1655762"/>
          </a:xfrm>
        </p:spPr>
        <p:txBody>
          <a:bodyPr vert="horz" lIns="91440" tIns="45720" rIns="91440" bIns="45720" rtlCol="0" anchor="t">
            <a:normAutofit/>
          </a:bodyPr>
          <a:lstStyle/>
          <a:p>
            <a:pPr algn="ctr">
              <a:lnSpc>
                <a:spcPct val="125000"/>
              </a:lnSpc>
            </a:pPr>
            <a:r>
              <a:rPr lang="en-US" sz="2400">
                <a:solidFill>
                  <a:srgbClr val="000000"/>
                </a:solidFill>
              </a:rPr>
              <a:t>We used the BBC Bitesize to find all the facts.</a:t>
            </a:r>
          </a:p>
        </p:txBody>
      </p:sp>
      <p:pic>
        <p:nvPicPr>
          <p:cNvPr id="8" name="Picture 8" descr="A picture containing text, sign&#10;&#10;Description automatically generated">
            <a:extLst>
              <a:ext uri="{FF2B5EF4-FFF2-40B4-BE49-F238E27FC236}">
                <a16:creationId xmlns:a16="http://schemas.microsoft.com/office/drawing/2014/main" id="{B903C585-0AB4-4358-B626-E3301C68BD86}"/>
              </a:ext>
            </a:extLst>
          </p:cNvPr>
          <p:cNvPicPr>
            <a:picLocks noGrp="1" noChangeAspect="1"/>
          </p:cNvPicPr>
          <p:nvPr>
            <p:ph idx="1"/>
          </p:nvPr>
        </p:nvPicPr>
        <p:blipFill rotWithShape="1">
          <a:blip r:embed="rId2"/>
          <a:srcRect l="5397" r="5488"/>
          <a:stretch/>
        </p:blipFill>
        <p:spPr>
          <a:xfrm>
            <a:off x="20" y="10"/>
            <a:ext cx="6111518" cy="6857990"/>
          </a:xfrm>
          <a:prstGeom prst="rect">
            <a:avLst/>
          </a:prstGeom>
        </p:spPr>
      </p:pic>
      <p:cxnSp>
        <p:nvCxnSpPr>
          <p:cNvPr id="23" name="Straight Connector 22">
            <a:extLst>
              <a:ext uri="{FF2B5EF4-FFF2-40B4-BE49-F238E27FC236}">
                <a16:creationId xmlns:a16="http://schemas.microsoft.com/office/drawing/2014/main" id="{C5E74535-9C0E-4211-B088-610AD56262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71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39" name="Group 38">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41"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40"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44" name="Rectangle 43">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75647-5318-48B3-83F4-A9A242F182E2}"/>
              </a:ext>
            </a:extLst>
          </p:cNvPr>
          <p:cNvSpPr>
            <a:spLocks noGrp="1"/>
          </p:cNvSpPr>
          <p:nvPr>
            <p:ph type="title"/>
          </p:nvPr>
        </p:nvSpPr>
        <p:spPr>
          <a:xfrm>
            <a:off x="990000" y="1089025"/>
            <a:ext cx="4075200" cy="1532951"/>
          </a:xfrm>
        </p:spPr>
        <p:txBody>
          <a:bodyPr vert="horz" lIns="91440" tIns="45720" rIns="91440" bIns="45720" rtlCol="0" anchor="b" anchorCtr="0">
            <a:normAutofit/>
          </a:bodyPr>
          <a:lstStyle/>
          <a:p>
            <a:pPr algn="ctr">
              <a:lnSpc>
                <a:spcPct val="90000"/>
              </a:lnSpc>
            </a:pPr>
            <a:r>
              <a:rPr lang="en-US" sz="3400"/>
              <a:t>Here are the symbols we used to identify the parts.</a:t>
            </a:r>
          </a:p>
        </p:txBody>
      </p:sp>
      <p:grpSp>
        <p:nvGrpSpPr>
          <p:cNvPr id="46" name="Group 45">
            <a:extLst>
              <a:ext uri="{FF2B5EF4-FFF2-40B4-BE49-F238E27FC236}">
                <a16:creationId xmlns:a16="http://schemas.microsoft.com/office/drawing/2014/main" id="{50F37AA1-A09B-4E28-987B-38E5060E1B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47" name="Rectangle 46">
              <a:extLst>
                <a:ext uri="{FF2B5EF4-FFF2-40B4-BE49-F238E27FC236}">
                  <a16:creationId xmlns:a16="http://schemas.microsoft.com/office/drawing/2014/main" id="{9874D018-FDBA-4AD4-8C74-17D41F4FB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DB43F5C4-EF74-49F4-97CB-97938DDC2F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49" name="Group 48">
                <a:extLst>
                  <a:ext uri="{FF2B5EF4-FFF2-40B4-BE49-F238E27FC236}">
                    <a16:creationId xmlns:a16="http://schemas.microsoft.com/office/drawing/2014/main" id="{B74E0761-A6EC-4896-A2D4-97A0AF0AA0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54" name="Freeform 68">
                  <a:extLst>
                    <a:ext uri="{FF2B5EF4-FFF2-40B4-BE49-F238E27FC236}">
                      <a16:creationId xmlns:a16="http://schemas.microsoft.com/office/drawing/2014/main" id="{E02DDA0C-BC2F-4EA7-B34E-E0A38B82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69">
                  <a:extLst>
                    <a:ext uri="{FF2B5EF4-FFF2-40B4-BE49-F238E27FC236}">
                      <a16:creationId xmlns:a16="http://schemas.microsoft.com/office/drawing/2014/main" id="{CF13B05D-4163-4B4E-A2D2-FA7ED9468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Line 70">
                  <a:extLst>
                    <a:ext uri="{FF2B5EF4-FFF2-40B4-BE49-F238E27FC236}">
                      <a16:creationId xmlns:a16="http://schemas.microsoft.com/office/drawing/2014/main" id="{6D222543-B140-45C1-A731-C56E6B3A17C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9">
                <a:extLst>
                  <a:ext uri="{FF2B5EF4-FFF2-40B4-BE49-F238E27FC236}">
                    <a16:creationId xmlns:a16="http://schemas.microsoft.com/office/drawing/2014/main" id="{21D25868-4B38-41A5-8DA7-BB01E85342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51" name="Freeform 68">
                  <a:extLst>
                    <a:ext uri="{FF2B5EF4-FFF2-40B4-BE49-F238E27FC236}">
                      <a16:creationId xmlns:a16="http://schemas.microsoft.com/office/drawing/2014/main" id="{9BA6FA89-CCD8-4CC0-954F-FBBFA5973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69">
                  <a:extLst>
                    <a:ext uri="{FF2B5EF4-FFF2-40B4-BE49-F238E27FC236}">
                      <a16:creationId xmlns:a16="http://schemas.microsoft.com/office/drawing/2014/main" id="{73005E59-2B44-4A62-A8F1-504FB1706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Line 70">
                  <a:extLst>
                    <a:ext uri="{FF2B5EF4-FFF2-40B4-BE49-F238E27FC236}">
                      <a16:creationId xmlns:a16="http://schemas.microsoft.com/office/drawing/2014/main" id="{C9AB3E16-8B92-47B2-BA2E-02935767A80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58" name="Rectangle 57">
            <a:extLst>
              <a:ext uri="{FF2B5EF4-FFF2-40B4-BE49-F238E27FC236}">
                <a16:creationId xmlns:a16="http://schemas.microsoft.com/office/drawing/2014/main" id="{1B5DF063-A889-4037-8C0F-D6D424107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Picture 7" descr="Diagram&#10;&#10;Description automatically generated">
            <a:extLst>
              <a:ext uri="{FF2B5EF4-FFF2-40B4-BE49-F238E27FC236}">
                <a16:creationId xmlns:a16="http://schemas.microsoft.com/office/drawing/2014/main" id="{9F2C062E-62FC-4847-B5CE-85E124522CC0}"/>
              </a:ext>
            </a:extLst>
          </p:cNvPr>
          <p:cNvPicPr>
            <a:picLocks noGrp="1" noChangeAspect="1"/>
          </p:cNvPicPr>
          <p:nvPr>
            <p:ph idx="1"/>
          </p:nvPr>
        </p:nvPicPr>
        <p:blipFill>
          <a:blip r:embed="rId2"/>
          <a:stretch>
            <a:fillRect/>
          </a:stretch>
        </p:blipFill>
        <p:spPr>
          <a:xfrm>
            <a:off x="6035264" y="1213711"/>
            <a:ext cx="6210734" cy="3843375"/>
          </a:xfrm>
          <a:prstGeom prst="rect">
            <a:avLst/>
          </a:prstGeom>
        </p:spPr>
      </p:pic>
    </p:spTree>
    <p:extLst>
      <p:ext uri="{BB962C8B-B14F-4D97-AF65-F5344CB8AC3E}">
        <p14:creationId xmlns:p14="http://schemas.microsoft.com/office/powerpoint/2010/main" val="662842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0" name="Rectangle 52">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C04A1-7758-4E63-ADBE-C5B7FA17C371}"/>
              </a:ext>
            </a:extLst>
          </p:cNvPr>
          <p:cNvSpPr>
            <a:spLocks noGrp="1"/>
          </p:cNvSpPr>
          <p:nvPr>
            <p:ph type="title"/>
          </p:nvPr>
        </p:nvSpPr>
        <p:spPr>
          <a:xfrm>
            <a:off x="989999" y="395288"/>
            <a:ext cx="6317998" cy="1120439"/>
          </a:xfrm>
        </p:spPr>
        <p:txBody>
          <a:bodyPr vert="horz" wrap="square" lIns="91440" tIns="45720" rIns="91440" bIns="45720" rtlCol="0" anchor="b" anchorCtr="0">
            <a:normAutofit/>
          </a:bodyPr>
          <a:lstStyle/>
          <a:p>
            <a:pPr algn="ctr"/>
            <a:r>
              <a:rPr lang="en-US"/>
              <a:t>What we did when we got back in the building</a:t>
            </a:r>
          </a:p>
        </p:txBody>
      </p:sp>
      <p:cxnSp>
        <p:nvCxnSpPr>
          <p:cNvPr id="51" name="Straight Connector 54">
            <a:extLst>
              <a:ext uri="{FF2B5EF4-FFF2-40B4-BE49-F238E27FC236}">
                <a16:creationId xmlns:a16="http://schemas.microsoft.com/office/drawing/2014/main" id="{A4883115-95AC-4AB4-8B37-643D84A47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8998"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D9DFD1-4DAF-4614-B700-27A34666F418}"/>
              </a:ext>
            </a:extLst>
          </p:cNvPr>
          <p:cNvSpPr>
            <a:spLocks noGrp="1"/>
          </p:cNvSpPr>
          <p:nvPr>
            <p:ph idx="1"/>
          </p:nvPr>
        </p:nvSpPr>
        <p:spPr>
          <a:xfrm>
            <a:off x="989998" y="2413468"/>
            <a:ext cx="6318000" cy="3365032"/>
          </a:xfrm>
        </p:spPr>
        <p:txBody>
          <a:bodyPr vert="horz" lIns="91440" tIns="45720" rIns="91440" bIns="45720" rtlCol="0" anchor="t">
            <a:normAutofit/>
          </a:bodyPr>
          <a:lstStyle/>
          <a:p>
            <a:pPr marL="0" indent="0">
              <a:buNone/>
            </a:pPr>
            <a:r>
              <a:rPr lang="en-US" dirty="0">
                <a:solidFill>
                  <a:srgbClr val="000000"/>
                </a:solidFill>
              </a:rPr>
              <a:t>When we got back, we started making circuits. We made easy circuits. When we turned the batteries on the LED lit up and the fan spun around because the positive and negative electrons went through the copper tape to these components. After that we started to use a fan and switch.</a:t>
            </a:r>
          </a:p>
        </p:txBody>
      </p:sp>
      <p:pic>
        <p:nvPicPr>
          <p:cNvPr id="5" name="Picture 5" descr="A picture containing floor, indoor, person&#10;&#10;Description automatically generated">
            <a:extLst>
              <a:ext uri="{FF2B5EF4-FFF2-40B4-BE49-F238E27FC236}">
                <a16:creationId xmlns:a16="http://schemas.microsoft.com/office/drawing/2014/main" id="{2DCAF252-AC88-40DE-8422-37B96830EA8C}"/>
              </a:ext>
            </a:extLst>
          </p:cNvPr>
          <p:cNvPicPr>
            <a:picLocks noChangeAspect="1"/>
          </p:cNvPicPr>
          <p:nvPr/>
        </p:nvPicPr>
        <p:blipFill rotWithShape="1">
          <a:blip r:embed="rId2"/>
          <a:srcRect l="446" r="2723" b="-2"/>
          <a:stretch/>
        </p:blipFill>
        <p:spPr>
          <a:xfrm>
            <a:off x="8329200" y="10"/>
            <a:ext cx="3862800" cy="3430790"/>
          </a:xfrm>
          <a:prstGeom prst="rect">
            <a:avLst/>
          </a:prstGeom>
        </p:spPr>
      </p:pic>
      <p:pic>
        <p:nvPicPr>
          <p:cNvPr id="4" name="Picture 4">
            <a:extLst>
              <a:ext uri="{FF2B5EF4-FFF2-40B4-BE49-F238E27FC236}">
                <a16:creationId xmlns:a16="http://schemas.microsoft.com/office/drawing/2014/main" id="{A5FF0C9F-4D1C-4F8B-B050-DC882C6AF077}"/>
              </a:ext>
            </a:extLst>
          </p:cNvPr>
          <p:cNvPicPr>
            <a:picLocks noChangeAspect="1"/>
          </p:cNvPicPr>
          <p:nvPr/>
        </p:nvPicPr>
        <p:blipFill rotWithShape="1">
          <a:blip r:embed="rId3"/>
          <a:srcRect r="1163" b="1"/>
          <a:stretch/>
        </p:blipFill>
        <p:spPr>
          <a:xfrm>
            <a:off x="8329200" y="3427200"/>
            <a:ext cx="3862800" cy="3430800"/>
          </a:xfrm>
          <a:prstGeom prst="rect">
            <a:avLst/>
          </a:prstGeom>
        </p:spPr>
      </p:pic>
    </p:spTree>
    <p:extLst>
      <p:ext uri="{BB962C8B-B14F-4D97-AF65-F5344CB8AC3E}">
        <p14:creationId xmlns:p14="http://schemas.microsoft.com/office/powerpoint/2010/main" val="239556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91C67-1586-432F-BBC9-6997B8B1660D}"/>
              </a:ext>
            </a:extLst>
          </p:cNvPr>
          <p:cNvSpPr>
            <a:spLocks noGrp="1"/>
          </p:cNvSpPr>
          <p:nvPr>
            <p:ph type="title"/>
          </p:nvPr>
        </p:nvSpPr>
        <p:spPr>
          <a:xfrm>
            <a:off x="989999" y="395288"/>
            <a:ext cx="6317998" cy="1120439"/>
          </a:xfrm>
        </p:spPr>
        <p:txBody>
          <a:bodyPr wrap="square" anchor="b">
            <a:normAutofit/>
          </a:bodyPr>
          <a:lstStyle/>
          <a:p>
            <a:pPr algn="ctr"/>
            <a:r>
              <a:rPr lang="en-GB"/>
              <a:t>Squishy Circuits "Getting Started"</a:t>
            </a:r>
          </a:p>
        </p:txBody>
      </p:sp>
      <p:cxnSp>
        <p:nvCxnSpPr>
          <p:cNvPr id="12" name="Straight Connector 11">
            <a:extLst>
              <a:ext uri="{FF2B5EF4-FFF2-40B4-BE49-F238E27FC236}">
                <a16:creationId xmlns:a16="http://schemas.microsoft.com/office/drawing/2014/main" id="{A4883115-95AC-4AB4-8B37-643D84A47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8998"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074DD0-050C-44E3-94C1-7983FC30C21F}"/>
              </a:ext>
            </a:extLst>
          </p:cNvPr>
          <p:cNvSpPr>
            <a:spLocks noGrp="1"/>
          </p:cNvSpPr>
          <p:nvPr>
            <p:ph idx="1"/>
          </p:nvPr>
        </p:nvSpPr>
        <p:spPr>
          <a:xfrm>
            <a:off x="989998" y="2413468"/>
            <a:ext cx="6318000" cy="3365032"/>
          </a:xfrm>
        </p:spPr>
        <p:txBody>
          <a:bodyPr vert="horz" lIns="91440" tIns="45720" rIns="91440" bIns="45720" rtlCol="0" anchor="t">
            <a:normAutofit/>
          </a:bodyPr>
          <a:lstStyle/>
          <a:p>
            <a:pPr marL="0" indent="0">
              <a:buNone/>
            </a:pPr>
            <a:r>
              <a:rPr lang="en-GB">
                <a:solidFill>
                  <a:srgbClr val="000000"/>
                </a:solidFill>
              </a:rPr>
              <a:t>Our teacher told us to use an app called squishy circuits. We went through the getting started tasks. Here are some pictures.</a:t>
            </a:r>
            <a:endParaRPr lang="en-US"/>
          </a:p>
        </p:txBody>
      </p:sp>
      <p:pic>
        <p:nvPicPr>
          <p:cNvPr id="5" name="Picture 5">
            <a:extLst>
              <a:ext uri="{FF2B5EF4-FFF2-40B4-BE49-F238E27FC236}">
                <a16:creationId xmlns:a16="http://schemas.microsoft.com/office/drawing/2014/main" id="{C2C04C90-53D8-474B-A7FD-A15718F7BAD4}"/>
              </a:ext>
            </a:extLst>
          </p:cNvPr>
          <p:cNvPicPr>
            <a:picLocks noChangeAspect="1"/>
          </p:cNvPicPr>
          <p:nvPr/>
        </p:nvPicPr>
        <p:blipFill rotWithShape="1">
          <a:blip r:embed="rId2"/>
          <a:srcRect r="16121" b="2"/>
          <a:stretch/>
        </p:blipFill>
        <p:spPr>
          <a:xfrm>
            <a:off x="8329200" y="10"/>
            <a:ext cx="3862800" cy="3430790"/>
          </a:xfrm>
          <a:prstGeom prst="rect">
            <a:avLst/>
          </a:prstGeom>
        </p:spPr>
      </p:pic>
      <p:pic>
        <p:nvPicPr>
          <p:cNvPr id="4" name="Picture 4" descr="A picture containing floor, indoor&#10;&#10;Description automatically generated">
            <a:extLst>
              <a:ext uri="{FF2B5EF4-FFF2-40B4-BE49-F238E27FC236}">
                <a16:creationId xmlns:a16="http://schemas.microsoft.com/office/drawing/2014/main" id="{6D51713C-D84C-4DD3-8208-91559F3E66CA}"/>
              </a:ext>
            </a:extLst>
          </p:cNvPr>
          <p:cNvPicPr>
            <a:picLocks noChangeAspect="1"/>
          </p:cNvPicPr>
          <p:nvPr/>
        </p:nvPicPr>
        <p:blipFill rotWithShape="1">
          <a:blip r:embed="rId3"/>
          <a:srcRect l="17230" r="5079" b="-3"/>
          <a:stretch/>
        </p:blipFill>
        <p:spPr>
          <a:xfrm>
            <a:off x="8329200" y="3427200"/>
            <a:ext cx="3862800" cy="3430800"/>
          </a:xfrm>
          <a:prstGeom prst="rect">
            <a:avLst/>
          </a:prstGeom>
        </p:spPr>
      </p:pic>
    </p:spTree>
    <p:extLst>
      <p:ext uri="{BB962C8B-B14F-4D97-AF65-F5344CB8AC3E}">
        <p14:creationId xmlns:p14="http://schemas.microsoft.com/office/powerpoint/2010/main" val="854792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E03D6-F43B-47A1-9129-15706851E544}"/>
              </a:ext>
            </a:extLst>
          </p:cNvPr>
          <p:cNvSpPr>
            <a:spLocks noGrp="1"/>
          </p:cNvSpPr>
          <p:nvPr>
            <p:ph type="title"/>
          </p:nvPr>
        </p:nvSpPr>
        <p:spPr>
          <a:xfrm>
            <a:off x="539750" y="536575"/>
            <a:ext cx="3892550" cy="1453003"/>
          </a:xfrm>
        </p:spPr>
        <p:txBody>
          <a:bodyPr wrap="square" anchor="b">
            <a:normAutofit/>
          </a:bodyPr>
          <a:lstStyle/>
          <a:p>
            <a:pPr algn="ctr"/>
            <a:r>
              <a:rPr lang="en-GB"/>
              <a:t>  Then what did we do?</a:t>
            </a:r>
          </a:p>
        </p:txBody>
      </p:sp>
      <p:cxnSp>
        <p:nvCxnSpPr>
          <p:cNvPr id="103" name="Straight Connector 102">
            <a:extLst>
              <a:ext uri="{FF2B5EF4-FFF2-40B4-BE49-F238E27FC236}">
                <a16:creationId xmlns:a16="http://schemas.microsoft.com/office/drawing/2014/main" id="{776004AC-8BAD-4FC2-A9F8-C06E666586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60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6ED47-E905-4CD0-AECB-7B801DC4A5D7}"/>
              </a:ext>
            </a:extLst>
          </p:cNvPr>
          <p:cNvSpPr>
            <a:spLocks noGrp="1"/>
          </p:cNvSpPr>
          <p:nvPr>
            <p:ph idx="1"/>
          </p:nvPr>
        </p:nvSpPr>
        <p:spPr>
          <a:xfrm>
            <a:off x="990000" y="2877018"/>
            <a:ext cx="2970000" cy="2901482"/>
          </a:xfrm>
        </p:spPr>
        <p:txBody>
          <a:bodyPr vert="horz" lIns="91440" tIns="45720" rIns="91440" bIns="45720" rtlCol="0" anchor="t">
            <a:noAutofit/>
          </a:bodyPr>
          <a:lstStyle/>
          <a:p>
            <a:pPr marL="0" indent="0">
              <a:lnSpc>
                <a:spcPct val="140000"/>
              </a:lnSpc>
              <a:buNone/>
            </a:pPr>
            <a:r>
              <a:rPr lang="en-GB" sz="2400" dirty="0">
                <a:solidFill>
                  <a:srgbClr val="000000"/>
                </a:solidFill>
              </a:rPr>
              <a:t> Then we proceeded to make a caterpillar out of playdough. It looked very cool. </a:t>
            </a:r>
            <a:endParaRPr lang="en-GB" sz="2400" dirty="0"/>
          </a:p>
        </p:txBody>
      </p:sp>
      <p:pic>
        <p:nvPicPr>
          <p:cNvPr id="6" name="Picture 6" descr="A picture containing text&#10;&#10;Description automatically generated">
            <a:extLst>
              <a:ext uri="{FF2B5EF4-FFF2-40B4-BE49-F238E27FC236}">
                <a16:creationId xmlns:a16="http://schemas.microsoft.com/office/drawing/2014/main" id="{92B43F5A-C148-49C7-9CA4-553D0ACE6553}"/>
              </a:ext>
            </a:extLst>
          </p:cNvPr>
          <p:cNvPicPr>
            <a:picLocks noChangeAspect="1"/>
          </p:cNvPicPr>
          <p:nvPr/>
        </p:nvPicPr>
        <p:blipFill rotWithShape="1">
          <a:blip r:embed="rId2"/>
          <a:srcRect l="5302" r="15842"/>
          <a:stretch/>
        </p:blipFill>
        <p:spPr>
          <a:xfrm>
            <a:off x="4981201" y="10"/>
            <a:ext cx="3607200" cy="3430790"/>
          </a:xfrm>
          <a:prstGeom prst="rect">
            <a:avLst/>
          </a:prstGeom>
        </p:spPr>
      </p:pic>
      <p:pic>
        <p:nvPicPr>
          <p:cNvPr id="5" name="Picture 5" descr="A picture containing text, indoor, person&#10;&#10;Description automatically generated">
            <a:extLst>
              <a:ext uri="{FF2B5EF4-FFF2-40B4-BE49-F238E27FC236}">
                <a16:creationId xmlns:a16="http://schemas.microsoft.com/office/drawing/2014/main" id="{A0C39FD8-8501-49F5-93D7-1B99820842D4}"/>
              </a:ext>
            </a:extLst>
          </p:cNvPr>
          <p:cNvPicPr>
            <a:picLocks noChangeAspect="1"/>
          </p:cNvPicPr>
          <p:nvPr/>
        </p:nvPicPr>
        <p:blipFill rotWithShape="1">
          <a:blip r:embed="rId3"/>
          <a:srcRect l="1141" r="20003"/>
          <a:stretch/>
        </p:blipFill>
        <p:spPr>
          <a:xfrm>
            <a:off x="4981200" y="3427200"/>
            <a:ext cx="3607200" cy="3430800"/>
          </a:xfrm>
          <a:prstGeom prst="rect">
            <a:avLst/>
          </a:prstGeom>
        </p:spPr>
      </p:pic>
      <p:pic>
        <p:nvPicPr>
          <p:cNvPr id="7" name="Picture 8" descr="A picture containing vegetable&#10;&#10;Description automatically generated">
            <a:extLst>
              <a:ext uri="{FF2B5EF4-FFF2-40B4-BE49-F238E27FC236}">
                <a16:creationId xmlns:a16="http://schemas.microsoft.com/office/drawing/2014/main" id="{8BD1035B-196D-4A26-8599-642FA53F8A64}"/>
              </a:ext>
            </a:extLst>
          </p:cNvPr>
          <p:cNvPicPr>
            <a:picLocks noChangeAspect="1"/>
          </p:cNvPicPr>
          <p:nvPr/>
        </p:nvPicPr>
        <p:blipFill rotWithShape="1">
          <a:blip r:embed="rId4"/>
          <a:srcRect l="2527" r="18695"/>
          <a:stretch/>
        </p:blipFill>
        <p:spPr>
          <a:xfrm>
            <a:off x="8588400" y="10"/>
            <a:ext cx="3603600" cy="3430790"/>
          </a:xfrm>
          <a:prstGeom prst="rect">
            <a:avLst/>
          </a:prstGeom>
        </p:spPr>
      </p:pic>
      <p:pic>
        <p:nvPicPr>
          <p:cNvPr id="4" name="Picture 4">
            <a:extLst>
              <a:ext uri="{FF2B5EF4-FFF2-40B4-BE49-F238E27FC236}">
                <a16:creationId xmlns:a16="http://schemas.microsoft.com/office/drawing/2014/main" id="{594A8D18-CE22-42B1-9F59-9E7E70ED6CF5}"/>
              </a:ext>
            </a:extLst>
          </p:cNvPr>
          <p:cNvPicPr>
            <a:picLocks noChangeAspect="1"/>
          </p:cNvPicPr>
          <p:nvPr/>
        </p:nvPicPr>
        <p:blipFill rotWithShape="1">
          <a:blip r:embed="rId5"/>
          <a:srcRect l="21222"/>
          <a:stretch/>
        </p:blipFill>
        <p:spPr>
          <a:xfrm>
            <a:off x="8588400" y="3427200"/>
            <a:ext cx="3603600" cy="3430800"/>
          </a:xfrm>
          <a:prstGeom prst="rect">
            <a:avLst/>
          </a:prstGeom>
        </p:spPr>
      </p:pic>
    </p:spTree>
    <p:extLst>
      <p:ext uri="{BB962C8B-B14F-4D97-AF65-F5344CB8AC3E}">
        <p14:creationId xmlns:p14="http://schemas.microsoft.com/office/powerpoint/2010/main" val="555528139"/>
      </p:ext>
    </p:extLst>
  </p:cSld>
  <p:clrMapOvr>
    <a:masterClrMapping/>
  </p:clrMapOvr>
</p:sld>
</file>

<file path=ppt/theme/theme1.xml><?xml version="1.0" encoding="utf-8"?>
<a:theme xmlns:a="http://schemas.openxmlformats.org/drawingml/2006/main" name="FrostyVTI">
  <a:themeElements>
    <a:clrScheme name="AnalogousFromDarkSeedLeftStep">
      <a:dk1>
        <a:srgbClr val="000000"/>
      </a:dk1>
      <a:lt1>
        <a:srgbClr val="FFFFFF"/>
      </a:lt1>
      <a:dk2>
        <a:srgbClr val="412425"/>
      </a:dk2>
      <a:lt2>
        <a:srgbClr val="E8E2E8"/>
      </a:lt2>
      <a:accent1>
        <a:srgbClr val="23B921"/>
      </a:accent1>
      <a:accent2>
        <a:srgbClr val="5AB514"/>
      </a:accent2>
      <a:accent3>
        <a:srgbClr val="95AA1E"/>
      </a:accent3>
      <a:accent4>
        <a:srgbClr val="CA9A16"/>
      </a:accent4>
      <a:accent5>
        <a:srgbClr val="E76529"/>
      </a:accent5>
      <a:accent6>
        <a:srgbClr val="D5172A"/>
      </a:accent6>
      <a:hlink>
        <a:srgbClr val="B1743B"/>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14</Slides>
  <Notes>0</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FrostyVTI</vt:lpstr>
      <vt:lpstr>Yellow group circuit journey</vt:lpstr>
      <vt:lpstr>PowerPoint Presentation</vt:lpstr>
      <vt:lpstr>When did it start?</vt:lpstr>
      <vt:lpstr>What did we learn?</vt:lpstr>
      <vt:lpstr>   What we used to find the facts.</vt:lpstr>
      <vt:lpstr>Here are the symbols we used to identify the parts.</vt:lpstr>
      <vt:lpstr>What we did when we got back in the building</vt:lpstr>
      <vt:lpstr>Squishy Circuits "Getting Started"</vt:lpstr>
      <vt:lpstr>  Then what did we do?</vt:lpstr>
      <vt:lpstr>What happened when we turned the battery pack on</vt:lpstr>
      <vt:lpstr>The process.   </vt:lpstr>
      <vt:lpstr>Our sway with our time-lapse</vt:lpstr>
      <vt:lpstr>Here are some pictures of our final project--&gt;</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72</cp:revision>
  <dcterms:created xsi:type="dcterms:W3CDTF">2021-03-29T12:41:37Z</dcterms:created>
  <dcterms:modified xsi:type="dcterms:W3CDTF">2021-04-01T10:00:35Z</dcterms:modified>
</cp:coreProperties>
</file>