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2" r:id="rId6"/>
    <p:sldId id="260" r:id="rId7"/>
    <p:sldId id="259" r:id="rId8"/>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F00"/>
    <a:srgbClr val="642F82"/>
    <a:srgbClr val="93CFFA"/>
    <a:srgbClr val="A2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30516C-F470-4A9F-8F68-7E49ADB8E9E7}" v="1118" dt="2021-03-30T13:57:43.847"/>
    <p1510:client id="{344E0CD7-7095-D9B0-7464-6120826B7269}" v="34" dt="2021-03-31T10:50:21.456"/>
    <p1510:client id="{79B0738B-5C26-9A94-5514-48A717894E00}" v="791" dt="2021-03-31T10:13:52.697"/>
    <p1510:client id="{92E1B351-892D-FA63-6487-F5D87E9176B7}" v="51" dt="2021-03-31T10:18:15.508"/>
    <p1510:client id="{9783746B-4879-CD01-8FBE-BD18CF5E80A2}" v="1123" dt="2021-03-31T10:55:05.225"/>
    <p1510:client id="{A7CF93D9-3DD4-EC00-E7CA-E56EC02A4E02}" v="171" dt="2021-04-01T09:45:40.838"/>
    <p1510:client id="{A98E25B0-3E39-7F47-6EA4-80AC1EBBA2E3}" v="44" dt="2021-03-31T14:37:48.2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01/04/2021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01/04/2021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01/04/2021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01/04/2021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01/04/2021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01/04/2021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01/04/2021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01/04/2021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01/04/2021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01/04/2021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01/04/2021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01/04/2021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blogs.glowscotland.org.uk/as/public/greatlearning/uploads/sites/3534/2021/03/30144326/video-1.mp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Long exposure of lights">
            <a:extLst>
              <a:ext uri="{FF2B5EF4-FFF2-40B4-BE49-F238E27FC236}">
                <a16:creationId xmlns:a16="http://schemas.microsoft.com/office/drawing/2014/main" id="{2539F6EC-ED54-40AA-BA54-F464C3EC6E23}"/>
              </a:ext>
            </a:extLst>
          </p:cNvPr>
          <p:cNvPicPr>
            <a:picLocks noChangeAspect="1"/>
          </p:cNvPicPr>
          <p:nvPr/>
        </p:nvPicPr>
        <p:blipFill rotWithShape="1">
          <a:blip r:embed="rId2"/>
          <a:srcRect t="28331" b="12665"/>
          <a:stretch/>
        </p:blipFill>
        <p:spPr>
          <a:xfrm>
            <a:off x="20" y="206071"/>
            <a:ext cx="12191980" cy="4801868"/>
          </a:xfrm>
          <a:prstGeom prst="rect">
            <a:avLst/>
          </a:prstGeom>
        </p:spPr>
      </p:pic>
      <p:pic>
        <p:nvPicPr>
          <p:cNvPr id="13" name="Picture 15">
            <a:extLst>
              <a:ext uri="{FF2B5EF4-FFF2-40B4-BE49-F238E27FC236}">
                <a16:creationId xmlns:a16="http://schemas.microsoft.com/office/drawing/2014/main" id="{D266A5D8-E184-4E8F-9001-D6F41E3974F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8235" t="20008" r="8214" b="59122"/>
          <a:stretch/>
        </p:blipFill>
        <p:spPr>
          <a:xfrm flipV="1">
            <a:off x="0" y="0"/>
            <a:ext cx="12191999" cy="1713062"/>
          </a:xfrm>
          <a:custGeom>
            <a:avLst/>
            <a:gdLst>
              <a:gd name="connsiteX0" fmla="*/ 0 w 12191999"/>
              <a:gd name="connsiteY0" fmla="*/ 1713062 h 1713062"/>
              <a:gd name="connsiteX1" fmla="*/ 12191999 w 12191999"/>
              <a:gd name="connsiteY1" fmla="*/ 1713062 h 1713062"/>
              <a:gd name="connsiteX2" fmla="*/ 12191999 w 12191999"/>
              <a:gd name="connsiteY2" fmla="*/ 0 h 1713062"/>
              <a:gd name="connsiteX3" fmla="*/ 0 w 12191999"/>
              <a:gd name="connsiteY3" fmla="*/ 0 h 1713062"/>
            </a:gdLst>
            <a:ahLst/>
            <a:cxnLst>
              <a:cxn ang="0">
                <a:pos x="connsiteX0" y="connsiteY0"/>
              </a:cxn>
              <a:cxn ang="0">
                <a:pos x="connsiteX1" y="connsiteY1"/>
              </a:cxn>
              <a:cxn ang="0">
                <a:pos x="connsiteX2" y="connsiteY2"/>
              </a:cxn>
              <a:cxn ang="0">
                <a:pos x="connsiteX3" y="connsiteY3"/>
              </a:cxn>
            </a:cxnLst>
            <a:rect l="l" t="t" r="r" b="b"/>
            <a:pathLst>
              <a:path w="12191999" h="1713062">
                <a:moveTo>
                  <a:pt x="0" y="1713062"/>
                </a:moveTo>
                <a:lnTo>
                  <a:pt x="12191999" y="1713062"/>
                </a:lnTo>
                <a:lnTo>
                  <a:pt x="12191999" y="0"/>
                </a:lnTo>
                <a:lnTo>
                  <a:pt x="0" y="0"/>
                </a:lnTo>
                <a:close/>
              </a:path>
            </a:pathLst>
          </a:custGeom>
        </p:spPr>
      </p:pic>
      <p:pic>
        <p:nvPicPr>
          <p:cNvPr id="14" name="Picture 17">
            <a:extLst>
              <a:ext uri="{FF2B5EF4-FFF2-40B4-BE49-F238E27FC236}">
                <a16:creationId xmlns:a16="http://schemas.microsoft.com/office/drawing/2014/main" id="{4EB1D02B-BBFA-4A97-A021-7816ECC349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8235" t="-1" r="8214" b="80325"/>
          <a:stretch/>
        </p:blipFill>
        <p:spPr>
          <a:xfrm flipV="1">
            <a:off x="0" y="3840845"/>
            <a:ext cx="12195047"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0" name="Rectangle 19">
            <a:extLst>
              <a:ext uri="{FF2B5EF4-FFF2-40B4-BE49-F238E27FC236}">
                <a16:creationId xmlns:a16="http://schemas.microsoft.com/office/drawing/2014/main" id="{BDD7BED2-CC5E-4866-AC0C-DCF928AF8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5390368"/>
            <a:ext cx="12188952" cy="146763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04484" y="5566756"/>
            <a:ext cx="10592174" cy="656946"/>
          </a:xfrm>
        </p:spPr>
        <p:txBody>
          <a:bodyPr anchor="t">
            <a:normAutofit/>
          </a:bodyPr>
          <a:lstStyle/>
          <a:p>
            <a:pPr algn="l"/>
            <a:r>
              <a:rPr lang="en-GB" sz="4000">
                <a:solidFill>
                  <a:srgbClr val="000000"/>
                </a:solidFill>
                <a:cs typeface="Calibri Light"/>
              </a:rPr>
              <a:t>Our circuit journey. </a:t>
            </a:r>
            <a:endParaRPr lang="en-GB" sz="4000">
              <a:solidFill>
                <a:srgbClr val="000000"/>
              </a:solidFill>
            </a:endParaRPr>
          </a:p>
        </p:txBody>
      </p:sp>
      <p:sp>
        <p:nvSpPr>
          <p:cNvPr id="3" name="Subtitle 2"/>
          <p:cNvSpPr>
            <a:spLocks noGrp="1"/>
          </p:cNvSpPr>
          <p:nvPr>
            <p:ph type="subTitle" idx="1"/>
          </p:nvPr>
        </p:nvSpPr>
        <p:spPr>
          <a:xfrm>
            <a:off x="804788" y="5082381"/>
            <a:ext cx="9416898" cy="484374"/>
          </a:xfrm>
        </p:spPr>
        <p:txBody>
          <a:bodyPr vert="horz" lIns="91440" tIns="45720" rIns="91440" bIns="45720" rtlCol="0" anchor="b">
            <a:normAutofit/>
          </a:bodyPr>
          <a:lstStyle/>
          <a:p>
            <a:r>
              <a:rPr lang="en-GB" sz="2800">
                <a:solidFill>
                  <a:srgbClr val="000000"/>
                </a:solidFill>
                <a:cs typeface="Calibri"/>
              </a:rPr>
              <a:t>Light Blue Group.</a:t>
            </a:r>
            <a:endParaRPr lang="en-GB" sz="1800">
              <a:solidFill>
                <a:srgbClr val="000000"/>
              </a:solidFill>
              <a:cs typeface="Calibri"/>
            </a:endParaRPr>
          </a:p>
        </p:txBody>
      </p:sp>
    </p:spTree>
    <p:extLst>
      <p:ext uri="{BB962C8B-B14F-4D97-AF65-F5344CB8AC3E}">
        <p14:creationId xmlns:p14="http://schemas.microsoft.com/office/powerpoint/2010/main" val="1098572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43784F3-CC33-4A1E-80E7-3D4698FEF8C2}"/>
              </a:ext>
            </a:extLst>
          </p:cNvPr>
          <p:cNvSpPr>
            <a:spLocks noGrp="1"/>
          </p:cNvSpPr>
          <p:nvPr>
            <p:ph type="title"/>
          </p:nvPr>
        </p:nvSpPr>
        <p:spPr>
          <a:xfrm>
            <a:off x="640079" y="2053641"/>
            <a:ext cx="3669161" cy="2760098"/>
          </a:xfrm>
        </p:spPr>
        <p:txBody>
          <a:bodyPr>
            <a:normAutofit/>
          </a:bodyPr>
          <a:lstStyle/>
          <a:p>
            <a:r>
              <a:rPr lang="en-GB" b="1" u="sng">
                <a:solidFill>
                  <a:srgbClr val="FFFFFF"/>
                </a:solidFill>
                <a:cs typeface="Calibri Light"/>
              </a:rPr>
              <a:t>Insulators.</a:t>
            </a:r>
          </a:p>
        </p:txBody>
      </p:sp>
      <p:sp>
        <p:nvSpPr>
          <p:cNvPr id="3" name="Content Placeholder 2">
            <a:extLst>
              <a:ext uri="{FF2B5EF4-FFF2-40B4-BE49-F238E27FC236}">
                <a16:creationId xmlns:a16="http://schemas.microsoft.com/office/drawing/2014/main" id="{0A39D327-3867-4B1C-9F27-F9D9B4CF3425}"/>
              </a:ext>
            </a:extLst>
          </p:cNvPr>
          <p:cNvSpPr>
            <a:spLocks noGrp="1"/>
          </p:cNvSpPr>
          <p:nvPr>
            <p:ph idx="1"/>
          </p:nvPr>
        </p:nvSpPr>
        <p:spPr>
          <a:xfrm>
            <a:off x="6090574" y="801866"/>
            <a:ext cx="5306084" cy="5230634"/>
          </a:xfrm>
        </p:spPr>
        <p:txBody>
          <a:bodyPr vert="horz" lIns="91440" tIns="45720" rIns="91440" bIns="45720" rtlCol="0" anchor="ctr">
            <a:normAutofit/>
          </a:bodyPr>
          <a:lstStyle/>
          <a:p>
            <a:r>
              <a:rPr lang="en-GB" sz="2400">
                <a:solidFill>
                  <a:srgbClr val="000000"/>
                </a:solidFill>
                <a:cs typeface="Calibri"/>
              </a:rPr>
              <a:t>When we got back to school after home learning Mr Reid told us what an Insulator is. An Insulator is something that does not conduct electricity. The materials that do not conduct electricity are wood, plastic and rubber.</a:t>
            </a:r>
          </a:p>
        </p:txBody>
      </p:sp>
    </p:spTree>
    <p:extLst>
      <p:ext uri="{BB962C8B-B14F-4D97-AF65-F5344CB8AC3E}">
        <p14:creationId xmlns:p14="http://schemas.microsoft.com/office/powerpoint/2010/main" val="152576432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FCA111A-2310-4728-A1AD-35031A16AABB}"/>
              </a:ext>
            </a:extLst>
          </p:cNvPr>
          <p:cNvSpPr>
            <a:spLocks noGrp="1"/>
          </p:cNvSpPr>
          <p:nvPr>
            <p:ph type="title"/>
          </p:nvPr>
        </p:nvSpPr>
        <p:spPr>
          <a:xfrm>
            <a:off x="1179226" y="826680"/>
            <a:ext cx="9833548" cy="1325563"/>
          </a:xfrm>
        </p:spPr>
        <p:txBody>
          <a:bodyPr>
            <a:normAutofit/>
          </a:bodyPr>
          <a:lstStyle/>
          <a:p>
            <a:pPr algn="ctr"/>
            <a:r>
              <a:rPr lang="en-GB" sz="4000" b="1" u="sng">
                <a:solidFill>
                  <a:srgbClr val="FFFFFF"/>
                </a:solidFill>
                <a:cs typeface="Calibri Light"/>
              </a:rPr>
              <a:t>Conductors.</a:t>
            </a:r>
          </a:p>
        </p:txBody>
      </p:sp>
      <p:sp>
        <p:nvSpPr>
          <p:cNvPr id="3" name="Content Placeholder 2">
            <a:extLst>
              <a:ext uri="{FF2B5EF4-FFF2-40B4-BE49-F238E27FC236}">
                <a16:creationId xmlns:a16="http://schemas.microsoft.com/office/drawing/2014/main" id="{BC54C5CF-487D-4EB8-AF51-5622137EF43B}"/>
              </a:ext>
            </a:extLst>
          </p:cNvPr>
          <p:cNvSpPr>
            <a:spLocks noGrp="1"/>
          </p:cNvSpPr>
          <p:nvPr>
            <p:ph idx="1"/>
          </p:nvPr>
        </p:nvSpPr>
        <p:spPr>
          <a:xfrm>
            <a:off x="1179226" y="3092970"/>
            <a:ext cx="9833548" cy="2693976"/>
          </a:xfrm>
        </p:spPr>
        <p:txBody>
          <a:bodyPr vert="horz" lIns="91440" tIns="45720" rIns="91440" bIns="45720" rtlCol="0" anchor="t">
            <a:normAutofit/>
          </a:bodyPr>
          <a:lstStyle/>
          <a:p>
            <a:r>
              <a:rPr lang="en-GB" sz="3200">
                <a:solidFill>
                  <a:srgbClr val="93CFFA"/>
                </a:solidFill>
                <a:cs typeface="Calibri"/>
              </a:rPr>
              <a:t>Mr Reid also told us what a conductor is. Some people in the class did a PowerPoint on conductors and insulators and we learnt a lot more. The materials that are good conductors are silver, gold, copper, aluminium, mercury, steel, iron, seawater.   </a:t>
            </a:r>
          </a:p>
          <a:p>
            <a:endParaRPr lang="en-GB" sz="3200">
              <a:solidFill>
                <a:srgbClr val="93CFFA"/>
              </a:solidFill>
              <a:cs typeface="Calibri"/>
            </a:endParaRPr>
          </a:p>
          <a:p>
            <a:endParaRPr lang="en-GB" sz="2000">
              <a:solidFill>
                <a:srgbClr val="000000"/>
              </a:solidFill>
              <a:cs typeface="Calibri"/>
            </a:endParaRPr>
          </a:p>
        </p:txBody>
      </p:sp>
    </p:spTree>
    <p:extLst>
      <p:ext uri="{BB962C8B-B14F-4D97-AF65-F5344CB8AC3E}">
        <p14:creationId xmlns:p14="http://schemas.microsoft.com/office/powerpoint/2010/main" val="29715218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C7A3AA1-44C4-4CBE-8808-D86A411AD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825551"/>
            <a:ext cx="12192000" cy="3032449"/>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4FDAB746-A9A3-4EC2-8997-5EB71BC9642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45716" b="33968"/>
          <a:stretch/>
        </p:blipFill>
        <p:spPr>
          <a:xfrm flipV="1">
            <a:off x="0" y="3504048"/>
            <a:ext cx="12192000" cy="1393277"/>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a:extLst>
              <a:ext uri="{FF2B5EF4-FFF2-40B4-BE49-F238E27FC236}">
                <a16:creationId xmlns:a16="http://schemas.microsoft.com/office/drawing/2014/main" id="{6B50EDCB-0145-4E34-9F4C-A43EDA04E453}"/>
              </a:ext>
            </a:extLst>
          </p:cNvPr>
          <p:cNvSpPr>
            <a:spLocks noGrp="1"/>
          </p:cNvSpPr>
          <p:nvPr>
            <p:ph type="title"/>
          </p:nvPr>
        </p:nvSpPr>
        <p:spPr>
          <a:xfrm>
            <a:off x="804672" y="4334274"/>
            <a:ext cx="5011473" cy="1773936"/>
          </a:xfrm>
        </p:spPr>
        <p:txBody>
          <a:bodyPr vert="horz" lIns="91440" tIns="45720" rIns="91440" bIns="45720" rtlCol="0" anchor="ctr">
            <a:normAutofit/>
          </a:bodyPr>
          <a:lstStyle/>
          <a:p>
            <a:pPr algn="r"/>
            <a:r>
              <a:rPr lang="en-US" sz="4000">
                <a:solidFill>
                  <a:srgbClr val="FFFFFF"/>
                </a:solidFill>
              </a:rPr>
              <a:t>Copper tape circuit.</a:t>
            </a:r>
          </a:p>
        </p:txBody>
      </p:sp>
      <p:sp>
        <p:nvSpPr>
          <p:cNvPr id="15" name="Rectangle 14">
            <a:extLst>
              <a:ext uri="{FF2B5EF4-FFF2-40B4-BE49-F238E27FC236}">
                <a16:creationId xmlns:a16="http://schemas.microsoft.com/office/drawing/2014/main" id="{091C9E05-1ED5-4438-8E0F-382199749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364842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6" descr="A picture containing text, table, indoor, wooden&#10;&#10;Description automatically generated">
            <a:extLst>
              <a:ext uri="{FF2B5EF4-FFF2-40B4-BE49-F238E27FC236}">
                <a16:creationId xmlns:a16="http://schemas.microsoft.com/office/drawing/2014/main" id="{3578E6BA-C7D3-41AE-B01D-5E9C78DAB1C3}"/>
              </a:ext>
            </a:extLst>
          </p:cNvPr>
          <p:cNvPicPr>
            <a:picLocks noChangeAspect="1"/>
          </p:cNvPicPr>
          <p:nvPr/>
        </p:nvPicPr>
        <p:blipFill>
          <a:blip r:embed="rId3"/>
          <a:stretch>
            <a:fillRect/>
          </a:stretch>
        </p:blipFill>
        <p:spPr>
          <a:xfrm>
            <a:off x="1180539" y="462230"/>
            <a:ext cx="4145280" cy="3108960"/>
          </a:xfrm>
          <a:prstGeom prst="rect">
            <a:avLst/>
          </a:prstGeom>
        </p:spPr>
      </p:pic>
      <p:pic>
        <p:nvPicPr>
          <p:cNvPr id="5" name="Picture 5" descr="Diagram&#10;&#10;Description automatically generated">
            <a:extLst>
              <a:ext uri="{FF2B5EF4-FFF2-40B4-BE49-F238E27FC236}">
                <a16:creationId xmlns:a16="http://schemas.microsoft.com/office/drawing/2014/main" id="{734DA850-BD9F-443D-8FA8-3D631E72F60B}"/>
              </a:ext>
            </a:extLst>
          </p:cNvPr>
          <p:cNvPicPr>
            <a:picLocks noGrp="1" noChangeAspect="1"/>
          </p:cNvPicPr>
          <p:nvPr>
            <p:ph sz="half" idx="2"/>
          </p:nvPr>
        </p:nvPicPr>
        <p:blipFill>
          <a:blip r:embed="rId4"/>
          <a:stretch>
            <a:fillRect/>
          </a:stretch>
        </p:blipFill>
        <p:spPr>
          <a:xfrm>
            <a:off x="6355641" y="473260"/>
            <a:ext cx="5166360" cy="3086900"/>
          </a:xfrm>
          <a:prstGeom prst="rect">
            <a:avLst/>
          </a:prstGeom>
        </p:spPr>
      </p:pic>
      <p:sp>
        <p:nvSpPr>
          <p:cNvPr id="3" name="Content Placeholder 2">
            <a:extLst>
              <a:ext uri="{FF2B5EF4-FFF2-40B4-BE49-F238E27FC236}">
                <a16:creationId xmlns:a16="http://schemas.microsoft.com/office/drawing/2014/main" id="{1EC180F1-3E69-4032-84D2-23443C610D89}"/>
              </a:ext>
            </a:extLst>
          </p:cNvPr>
          <p:cNvSpPr>
            <a:spLocks noGrp="1"/>
          </p:cNvSpPr>
          <p:nvPr>
            <p:ph sz="half" idx="1"/>
          </p:nvPr>
        </p:nvSpPr>
        <p:spPr>
          <a:xfrm>
            <a:off x="6355641" y="4892556"/>
            <a:ext cx="5029200" cy="1773936"/>
          </a:xfrm>
        </p:spPr>
        <p:txBody>
          <a:bodyPr vert="horz" lIns="91440" tIns="45720" rIns="91440" bIns="45720" rtlCol="0" anchor="ctr">
            <a:noAutofit/>
          </a:bodyPr>
          <a:lstStyle/>
          <a:p>
            <a:r>
              <a:rPr lang="en-US">
                <a:solidFill>
                  <a:srgbClr val="FFFFFF"/>
                </a:solidFill>
              </a:rPr>
              <a:t>We made a circuit using copper tape and small L.E.D bulbs and a squishy circuit battery pack to power the circuit.</a:t>
            </a:r>
            <a:endParaRPr lang="en-US">
              <a:solidFill>
                <a:srgbClr val="FFFFFF"/>
              </a:solidFill>
              <a:cs typeface="Calibri"/>
            </a:endParaRPr>
          </a:p>
          <a:p>
            <a:endParaRPr lang="en-US" sz="1800">
              <a:solidFill>
                <a:srgbClr val="FFFFFF"/>
              </a:solidFill>
            </a:endParaRPr>
          </a:p>
          <a:p>
            <a:endParaRPr lang="en-US" sz="1800">
              <a:solidFill>
                <a:srgbClr val="FFFFFF"/>
              </a:solidFill>
            </a:endParaRPr>
          </a:p>
        </p:txBody>
      </p:sp>
    </p:spTree>
    <p:extLst>
      <p:ext uri="{BB962C8B-B14F-4D97-AF65-F5344CB8AC3E}">
        <p14:creationId xmlns:p14="http://schemas.microsoft.com/office/powerpoint/2010/main" val="3607983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3AD41DB-DF9F-49BC-85AE-6AB1840A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FAB520-D823-4BAB-AA3D-8EE1CEF89610}"/>
              </a:ext>
            </a:extLst>
          </p:cNvPr>
          <p:cNvSpPr>
            <a:spLocks noGrp="1"/>
          </p:cNvSpPr>
          <p:nvPr>
            <p:ph type="title"/>
          </p:nvPr>
        </p:nvSpPr>
        <p:spPr>
          <a:xfrm>
            <a:off x="838200" y="4669978"/>
            <a:ext cx="4391024" cy="1173700"/>
          </a:xfrm>
        </p:spPr>
        <p:txBody>
          <a:bodyPr vert="horz" lIns="91440" tIns="45720" rIns="91440" bIns="45720" rtlCol="0" anchor="t">
            <a:normAutofit/>
          </a:bodyPr>
          <a:lstStyle/>
          <a:p>
            <a:r>
              <a:rPr lang="en-US" sz="3700">
                <a:solidFill>
                  <a:schemeClr val="bg1"/>
                </a:solidFill>
              </a:rPr>
              <a:t>Using the squishy circuit app </a:t>
            </a:r>
          </a:p>
        </p:txBody>
      </p:sp>
      <p:pic>
        <p:nvPicPr>
          <p:cNvPr id="5" name="Picture 5" descr="A picture containing floor, indoor&#10;&#10;Description automatically generated">
            <a:extLst>
              <a:ext uri="{FF2B5EF4-FFF2-40B4-BE49-F238E27FC236}">
                <a16:creationId xmlns:a16="http://schemas.microsoft.com/office/drawing/2014/main" id="{0897BCB9-4B18-4FC4-89CA-3BBE23C62345}"/>
              </a:ext>
            </a:extLst>
          </p:cNvPr>
          <p:cNvPicPr>
            <a:picLocks noGrp="1" noChangeAspect="1"/>
          </p:cNvPicPr>
          <p:nvPr>
            <p:ph sz="half" idx="2"/>
          </p:nvPr>
        </p:nvPicPr>
        <p:blipFill rotWithShape="1">
          <a:blip r:embed="rId2"/>
          <a:srcRect t="11969" b="44451"/>
          <a:stretch/>
        </p:blipFill>
        <p:spPr>
          <a:xfrm>
            <a:off x="20" y="-1"/>
            <a:ext cx="12191980" cy="3984912"/>
          </a:xfrm>
          <a:custGeom>
            <a:avLst/>
            <a:gdLst/>
            <a:ahLst/>
            <a:cxnLst/>
            <a:rect l="l" t="t" r="r" b="b"/>
            <a:pathLst>
              <a:path w="12192000" h="3984912">
                <a:moveTo>
                  <a:pt x="0" y="0"/>
                </a:moveTo>
                <a:lnTo>
                  <a:pt x="12192000" y="0"/>
                </a:lnTo>
                <a:lnTo>
                  <a:pt x="12192000" y="566059"/>
                </a:lnTo>
                <a:lnTo>
                  <a:pt x="12192000" y="794037"/>
                </a:lnTo>
                <a:lnTo>
                  <a:pt x="12192000" y="2336800"/>
                </a:lnTo>
                <a:lnTo>
                  <a:pt x="12192000" y="2631227"/>
                </a:lnTo>
                <a:lnTo>
                  <a:pt x="12192000" y="3908712"/>
                </a:lnTo>
                <a:lnTo>
                  <a:pt x="9439275" y="3984912"/>
                </a:lnTo>
                <a:lnTo>
                  <a:pt x="5572127" y="3737262"/>
                </a:lnTo>
                <a:lnTo>
                  <a:pt x="0" y="3908712"/>
                </a:lnTo>
                <a:lnTo>
                  <a:pt x="0" y="2631227"/>
                </a:lnTo>
                <a:lnTo>
                  <a:pt x="0" y="2336800"/>
                </a:lnTo>
                <a:lnTo>
                  <a:pt x="0" y="794037"/>
                </a:lnTo>
                <a:lnTo>
                  <a:pt x="0" y="566059"/>
                </a:lnTo>
                <a:close/>
              </a:path>
            </a:pathLst>
          </a:custGeom>
        </p:spPr>
      </p:pic>
      <p:grpSp>
        <p:nvGrpSpPr>
          <p:cNvPr id="12" name="Group 11">
            <a:extLst>
              <a:ext uri="{FF2B5EF4-FFF2-40B4-BE49-F238E27FC236}">
                <a16:creationId xmlns:a16="http://schemas.microsoft.com/office/drawing/2014/main" id="{A4AE1828-51FD-4AD7-BCF6-9AF5C696CE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528992"/>
            <a:ext cx="12192000" cy="757168"/>
            <a:chOff x="0" y="2959818"/>
            <a:chExt cx="12192000" cy="757168"/>
          </a:xfrm>
        </p:grpSpPr>
        <p:sp>
          <p:nvSpPr>
            <p:cNvPr id="13" name="Freeform: Shape 12">
              <a:extLst>
                <a:ext uri="{FF2B5EF4-FFF2-40B4-BE49-F238E27FC236}">
                  <a16:creationId xmlns:a16="http://schemas.microsoft.com/office/drawing/2014/main" id="{8542C7CD-02BE-4ADE-8D2F-DFB759D71A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840A04EE-8E37-4C28-B09B-A9593A4AAB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3">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Content Placeholder 2">
            <a:extLst>
              <a:ext uri="{FF2B5EF4-FFF2-40B4-BE49-F238E27FC236}">
                <a16:creationId xmlns:a16="http://schemas.microsoft.com/office/drawing/2014/main" id="{5F068BD9-8A2B-4FEA-8DB3-0282A39C4534}"/>
              </a:ext>
            </a:extLst>
          </p:cNvPr>
          <p:cNvSpPr>
            <a:spLocks noGrp="1"/>
          </p:cNvSpPr>
          <p:nvPr>
            <p:ph sz="half" idx="1"/>
          </p:nvPr>
        </p:nvSpPr>
        <p:spPr>
          <a:xfrm>
            <a:off x="5664201" y="4669978"/>
            <a:ext cx="5692774" cy="2007586"/>
          </a:xfrm>
        </p:spPr>
        <p:txBody>
          <a:bodyPr vert="horz" lIns="91440" tIns="45720" rIns="91440" bIns="45720" rtlCol="0" anchor="t">
            <a:noAutofit/>
          </a:bodyPr>
          <a:lstStyle/>
          <a:p>
            <a:r>
              <a:rPr lang="en-US">
                <a:solidFill>
                  <a:schemeClr val="bg1">
                    <a:alpha val="80000"/>
                  </a:schemeClr>
                </a:solidFill>
              </a:rPr>
              <a:t>This was our first time using the squishy circuit app. We had to pick a project of the getting started section. Our groups project was to make a whale :)</a:t>
            </a:r>
            <a:endParaRPr lang="en-US">
              <a:solidFill>
                <a:schemeClr val="bg1">
                  <a:alpha val="80000"/>
                </a:schemeClr>
              </a:solidFill>
              <a:cs typeface="Calibri"/>
            </a:endParaRPr>
          </a:p>
        </p:txBody>
      </p:sp>
    </p:spTree>
    <p:extLst>
      <p:ext uri="{BB962C8B-B14F-4D97-AF65-F5344CB8AC3E}">
        <p14:creationId xmlns:p14="http://schemas.microsoft.com/office/powerpoint/2010/main" val="1234179410"/>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099D1-2CEC-42B0-9769-A46A497CC680}"/>
              </a:ext>
            </a:extLst>
          </p:cNvPr>
          <p:cNvSpPr>
            <a:spLocks noGrp="1"/>
          </p:cNvSpPr>
          <p:nvPr>
            <p:ph type="title"/>
          </p:nvPr>
        </p:nvSpPr>
        <p:spPr/>
        <p:txBody>
          <a:bodyPr>
            <a:normAutofit/>
          </a:bodyPr>
          <a:lstStyle/>
          <a:p>
            <a:pPr algn="ctr"/>
            <a:r>
              <a:rPr lang="en-GB" sz="5400">
                <a:cs typeface="Calibri Light"/>
              </a:rPr>
              <a:t>Here is a picture of our plane</a:t>
            </a:r>
          </a:p>
        </p:txBody>
      </p:sp>
      <p:sp>
        <p:nvSpPr>
          <p:cNvPr id="3" name="Content Placeholder 2">
            <a:extLst>
              <a:ext uri="{FF2B5EF4-FFF2-40B4-BE49-F238E27FC236}">
                <a16:creationId xmlns:a16="http://schemas.microsoft.com/office/drawing/2014/main" id="{171AFB69-3ECD-4C6D-AB07-FCDBBEBB3146}"/>
              </a:ext>
            </a:extLst>
          </p:cNvPr>
          <p:cNvSpPr>
            <a:spLocks noGrp="1"/>
          </p:cNvSpPr>
          <p:nvPr>
            <p:ph sz="half" idx="1"/>
          </p:nvPr>
        </p:nvSpPr>
        <p:spPr>
          <a:xfrm>
            <a:off x="838200" y="1825625"/>
            <a:ext cx="5857335" cy="5033646"/>
          </a:xfrm>
        </p:spPr>
        <p:txBody>
          <a:bodyPr vert="horz" lIns="91440" tIns="45720" rIns="91440" bIns="45720" rtlCol="0" anchor="t">
            <a:normAutofit lnSpcReduction="10000"/>
          </a:bodyPr>
          <a:lstStyle/>
          <a:p>
            <a:r>
              <a:rPr lang="en-GB" sz="2400">
                <a:cs typeface="Calibri"/>
              </a:rPr>
              <a:t>We discussed different ideas and voted on a boat or a plane and we decided to do a crashed plane.</a:t>
            </a:r>
            <a:endParaRPr lang="en-US" sz="2400">
              <a:cs typeface="Calibri"/>
            </a:endParaRPr>
          </a:p>
          <a:p>
            <a:r>
              <a:rPr lang="en-GB" sz="2400">
                <a:cs typeface="Calibri"/>
              </a:rPr>
              <a:t>The process of us making our plane started with the sky and the desert island. Then we started to make the plane which took a few attempts. Then we added a bit more detail to our scene.</a:t>
            </a:r>
          </a:p>
          <a:p>
            <a:r>
              <a:rPr lang="en-GB" sz="2400">
                <a:cs typeface="Calibri"/>
              </a:rPr>
              <a:t>We added the electrical components  by taping the wires  together to make it work. When we turn on the battery pack the fan/propeller turned on because the wires were taped together. We did the same to the L.E.D. but the wires were in the playdough the make the bulb work.</a:t>
            </a:r>
          </a:p>
          <a:p>
            <a:endParaRPr lang="en-GB" sz="2400">
              <a:cs typeface="Calibri"/>
            </a:endParaRPr>
          </a:p>
        </p:txBody>
      </p:sp>
      <p:pic>
        <p:nvPicPr>
          <p:cNvPr id="5" name="Picture 5" descr="A picture containing indoor&#10;&#10;Description automatically generated">
            <a:extLst>
              <a:ext uri="{FF2B5EF4-FFF2-40B4-BE49-F238E27FC236}">
                <a16:creationId xmlns:a16="http://schemas.microsoft.com/office/drawing/2014/main" id="{1CF9592A-5AA4-43CB-8657-1D4B1E239A87}"/>
              </a:ext>
            </a:extLst>
          </p:cNvPr>
          <p:cNvPicPr>
            <a:picLocks noGrp="1" noChangeAspect="1"/>
          </p:cNvPicPr>
          <p:nvPr>
            <p:ph sz="half" idx="2"/>
          </p:nvPr>
        </p:nvPicPr>
        <p:blipFill>
          <a:blip r:embed="rId2"/>
          <a:stretch>
            <a:fillRect/>
          </a:stretch>
        </p:blipFill>
        <p:spPr>
          <a:xfrm>
            <a:off x="6790426" y="1828157"/>
            <a:ext cx="5181600" cy="3886200"/>
          </a:xfrm>
        </p:spPr>
      </p:pic>
    </p:spTree>
    <p:extLst>
      <p:ext uri="{BB962C8B-B14F-4D97-AF65-F5344CB8AC3E}">
        <p14:creationId xmlns:p14="http://schemas.microsoft.com/office/powerpoint/2010/main" val="337437955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34758-9C47-4A64-A03B-004965646FD2}"/>
              </a:ext>
            </a:extLst>
          </p:cNvPr>
          <p:cNvSpPr>
            <a:spLocks noGrp="1"/>
          </p:cNvSpPr>
          <p:nvPr>
            <p:ph type="title"/>
          </p:nvPr>
        </p:nvSpPr>
        <p:spPr/>
        <p:txBody>
          <a:bodyPr/>
          <a:lstStyle/>
          <a:p>
            <a:r>
              <a:rPr lang="en-GB">
                <a:cs typeface="Calibri Light"/>
              </a:rPr>
              <a:t>Here is a time-lapse of us making our project.</a:t>
            </a:r>
            <a:endParaRPr lang="en-GB"/>
          </a:p>
        </p:txBody>
      </p:sp>
      <p:sp>
        <p:nvSpPr>
          <p:cNvPr id="3" name="Content Placeholder 2">
            <a:extLst>
              <a:ext uri="{FF2B5EF4-FFF2-40B4-BE49-F238E27FC236}">
                <a16:creationId xmlns:a16="http://schemas.microsoft.com/office/drawing/2014/main" id="{574307A6-5A8D-40A4-856E-D37DD31DD0B3}"/>
              </a:ext>
            </a:extLst>
          </p:cNvPr>
          <p:cNvSpPr>
            <a:spLocks noGrp="1"/>
          </p:cNvSpPr>
          <p:nvPr>
            <p:ph idx="1"/>
          </p:nvPr>
        </p:nvSpPr>
        <p:spPr/>
        <p:txBody>
          <a:bodyPr vert="horz" lIns="91440" tIns="45720" rIns="91440" bIns="45720" rtlCol="0" anchor="t">
            <a:normAutofit/>
          </a:bodyPr>
          <a:lstStyle/>
          <a:p>
            <a:r>
              <a:rPr lang="en-GB">
                <a:ea typeface="+mn-lt"/>
                <a:cs typeface="+mn-lt"/>
                <a:hlinkClick r:id="rId2"/>
              </a:rPr>
              <a:t>https://blogs.glowscotland.org.uk/as/public/greatlearning/uploads/sites/3534/2021/03/30144326/video-1.mp4</a:t>
            </a:r>
            <a:endParaRPr lang="en-GB">
              <a:ea typeface="+mn-lt"/>
              <a:cs typeface="+mn-lt"/>
            </a:endParaRPr>
          </a:p>
          <a:p>
            <a:endParaRPr lang="en-GB">
              <a:cs typeface="Calibri"/>
            </a:endParaRPr>
          </a:p>
          <a:p>
            <a:r>
              <a:rPr lang="en-GB">
                <a:cs typeface="Calibri"/>
              </a:rPr>
              <a:t>Copy the URL into your internet browser to watch our video! We hope you enjoy.</a:t>
            </a:r>
          </a:p>
          <a:p>
            <a:endParaRPr lang="en-GB">
              <a:cs typeface="Calibri"/>
            </a:endParaRPr>
          </a:p>
        </p:txBody>
      </p:sp>
    </p:spTree>
    <p:extLst>
      <p:ext uri="{BB962C8B-B14F-4D97-AF65-F5344CB8AC3E}">
        <p14:creationId xmlns:p14="http://schemas.microsoft.com/office/powerpoint/2010/main" val="762812066"/>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Our circuit journey. </vt:lpstr>
      <vt:lpstr>Insulators.</vt:lpstr>
      <vt:lpstr>Conductors.</vt:lpstr>
      <vt:lpstr>Copper tape circuit.</vt:lpstr>
      <vt:lpstr>Using the squishy circuit app </vt:lpstr>
      <vt:lpstr>Here is a picture of our plane</vt:lpstr>
      <vt:lpstr>Here is a time-lapse of us making our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13</cp:revision>
  <dcterms:created xsi:type="dcterms:W3CDTF">2021-03-30T13:09:48Z</dcterms:created>
  <dcterms:modified xsi:type="dcterms:W3CDTF">2021-04-01T09:46:50Z</dcterms:modified>
</cp:coreProperties>
</file>