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1"/>
    <p:sldMasterId id="2147483660" r:id="rId2"/>
  </p:sldMasterIdLst>
  <p:sldIdLst>
    <p:sldId id="256" r:id="rId3"/>
    <p:sldId id="257" r:id="rId4"/>
    <p:sldId id="266" r:id="rId5"/>
    <p:sldId id="267" r:id="rId6"/>
    <p:sldId id="268" r:id="rId7"/>
    <p:sldId id="269" r:id="rId8"/>
    <p:sldId id="270" r:id="rId9"/>
    <p:sldId id="258" r:id="rId10"/>
    <p:sldId id="264" r:id="rId11"/>
    <p:sldId id="259" r:id="rId12"/>
    <p:sldId id="260" r:id="rId13"/>
    <p:sldId id="263" r:id="rId14"/>
    <p:sldId id="265" r:id="rId15"/>
    <p:sldId id="262" r:id="rId16"/>
    <p:sldId id="2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C3DB5F-4802-4D88-816F-A3B33637C96D}" v="241" dt="2021-03-30T12:41:07.652"/>
    <p1510:client id="{517A3939-2188-A050-4127-76A5933F3BEB}" v="129" dt="2021-03-31T10:57:45.965"/>
    <p1510:client id="{7555B99F-8050-B000-D0AB-A52121528912}" v="1045" dt="2021-03-30T13:50:07.739"/>
    <p1510:client id="{7A77FB96-6504-4028-42BB-F237B83FC0F2}" v="38" dt="2021-03-30T13:57:57.701"/>
    <p1510:client id="{CAD4FDDB-995E-00D2-0CCD-1F3A66FAC2B0}" v="113" dt="2021-03-31T13:53:03.979"/>
    <p1510:client id="{D99DB99F-D013-B000-FB95-C1428611C2FD}" v="1029" dt="2021-03-31T10:43:47.106"/>
    <p1510:client id="{F0ADC007-A2CE-4474-9628-A84BE40F414E}" v="1067" dt="2021-03-29T13:53:46.6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47098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32849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2134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2816086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734826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847665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26485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1691461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29432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20881250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52215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96027F-7875-4030-9381-8BD8C4F21935}" type="datetimeFigureOut">
              <a:rPr lang="en-US" dirty="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42850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96027F-7875-4030-9381-8BD8C4F21935}" type="datetimeFigureOut">
              <a:rPr lang="en-US" dirty="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326109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35506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98502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626197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a:p>
        </p:txBody>
      </p:sp>
    </p:spTree>
    <p:extLst>
      <p:ext uri="{BB962C8B-B14F-4D97-AF65-F5344CB8AC3E}">
        <p14:creationId xmlns:p14="http://schemas.microsoft.com/office/powerpoint/2010/main" val="1210759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a:p>
        </p:txBody>
      </p:sp>
    </p:spTree>
    <p:extLst>
      <p:ext uri="{BB962C8B-B14F-4D97-AF65-F5344CB8AC3E}">
        <p14:creationId xmlns:p14="http://schemas.microsoft.com/office/powerpoint/2010/main" val="2130361175"/>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15" name="Picture 3">
            <a:extLst>
              <a:ext uri="{FF2B5EF4-FFF2-40B4-BE49-F238E27FC236}">
                <a16:creationId xmlns:a16="http://schemas.microsoft.com/office/drawing/2014/main" id="{87AA51E4-878C-4827-A214-30C087135691}"/>
              </a:ext>
            </a:extLst>
          </p:cNvPr>
          <p:cNvPicPr>
            <a:picLocks noChangeAspect="1"/>
          </p:cNvPicPr>
          <p:nvPr/>
        </p:nvPicPr>
        <p:blipFill rotWithShape="1">
          <a:blip r:embed="rId3">
            <a:duotone>
              <a:prstClr val="black"/>
              <a:schemeClr val="accent5">
                <a:tint val="45000"/>
                <a:satMod val="400000"/>
              </a:schemeClr>
            </a:duotone>
            <a:alphaModFix amt="25000"/>
          </a:blip>
          <a:srcRect t="38542" r="9091" b="10321"/>
          <a:stretch/>
        </p:blipFill>
        <p:spPr>
          <a:xfrm>
            <a:off x="20" y="10"/>
            <a:ext cx="12191980" cy="6857990"/>
          </a:xfrm>
          <a:prstGeom prst="rect">
            <a:avLst/>
          </a:prstGeom>
        </p:spPr>
      </p:pic>
      <p:sp>
        <p:nvSpPr>
          <p:cNvPr id="2" name="Title 1"/>
          <p:cNvSpPr>
            <a:spLocks noGrp="1"/>
          </p:cNvSpPr>
          <p:nvPr>
            <p:ph type="ctrTitle"/>
          </p:nvPr>
        </p:nvSpPr>
        <p:spPr/>
        <p:txBody>
          <a:bodyPr>
            <a:normAutofit/>
          </a:bodyPr>
          <a:lstStyle/>
          <a:p>
            <a:r>
              <a:rPr lang="en-US">
                <a:cs typeface="Calibri Light"/>
              </a:rPr>
              <a:t>Our squishy circuit journey</a:t>
            </a:r>
            <a:endParaRPr lang="en-US"/>
          </a:p>
        </p:txBody>
      </p:sp>
      <p:sp>
        <p:nvSpPr>
          <p:cNvPr id="3" name="Subtitle 2"/>
          <p:cNvSpPr>
            <a:spLocks noGrp="1"/>
          </p:cNvSpPr>
          <p:nvPr>
            <p:ph type="subTitle" idx="1"/>
          </p:nvPr>
        </p:nvSpPr>
        <p:spPr/>
        <p:txBody>
          <a:bodyPr vert="horz" lIns="91440" tIns="45720" rIns="91440" bIns="45720" rtlCol="0">
            <a:normAutofit/>
          </a:bodyPr>
          <a:lstStyle/>
          <a:p>
            <a:pPr>
              <a:lnSpc>
                <a:spcPct val="90000"/>
              </a:lnSpc>
              <a:spcAft>
                <a:spcPts val="600"/>
              </a:spcAft>
            </a:pPr>
            <a:endParaRPr lang="en-US"/>
          </a:p>
          <a:p>
            <a:pPr>
              <a:lnSpc>
                <a:spcPct val="90000"/>
              </a:lnSpc>
              <a:spcAft>
                <a:spcPts val="600"/>
              </a:spcAft>
            </a:pPr>
            <a:r>
              <a:rPr lang="en-US">
                <a:cs typeface="Calibri"/>
              </a:rPr>
              <a:t>By the green group</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400"/>
                                        <p:tgtEl>
                                          <p:spTgt spid="3">
                                            <p:txEl>
                                              <p:pRg st="1" end="1"/>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D4419-0FFB-4214-9A8D-0C1BE239682C}"/>
              </a:ext>
            </a:extLst>
          </p:cNvPr>
          <p:cNvSpPr>
            <a:spLocks noGrp="1"/>
          </p:cNvSpPr>
          <p:nvPr>
            <p:ph type="title"/>
          </p:nvPr>
        </p:nvSpPr>
        <p:spPr/>
        <p:txBody>
          <a:bodyPr/>
          <a:lstStyle/>
          <a:p>
            <a:r>
              <a:rPr lang="en-US" sz="4400"/>
              <a:t>Working through the squishy circuits app</a:t>
            </a:r>
          </a:p>
        </p:txBody>
      </p:sp>
      <p:sp>
        <p:nvSpPr>
          <p:cNvPr id="3" name="Content Placeholder 2">
            <a:extLst>
              <a:ext uri="{FF2B5EF4-FFF2-40B4-BE49-F238E27FC236}">
                <a16:creationId xmlns:a16="http://schemas.microsoft.com/office/drawing/2014/main" id="{FD851A31-C533-4920-925B-66A645EA57CA}"/>
              </a:ext>
            </a:extLst>
          </p:cNvPr>
          <p:cNvSpPr>
            <a:spLocks noGrp="1"/>
          </p:cNvSpPr>
          <p:nvPr>
            <p:ph idx="1"/>
          </p:nvPr>
        </p:nvSpPr>
        <p:spPr/>
        <p:txBody>
          <a:bodyPr vert="horz" lIns="91440" tIns="45720" rIns="91440" bIns="45720" rtlCol="0" anchor="t">
            <a:normAutofit/>
          </a:bodyPr>
          <a:lstStyle/>
          <a:p>
            <a:pPr marL="0" indent="0">
              <a:buNone/>
            </a:pPr>
            <a:r>
              <a:rPr lang="en-US" sz="3600" dirty="0"/>
              <a:t>Then we worked through the getting started section of the squishy circuits app and it was cool! As our project we made a rocket, but it fell apart and sadly didn’t work.</a:t>
            </a:r>
          </a:p>
        </p:txBody>
      </p:sp>
    </p:spTree>
    <p:extLst>
      <p:ext uri="{BB962C8B-B14F-4D97-AF65-F5344CB8AC3E}">
        <p14:creationId xmlns:p14="http://schemas.microsoft.com/office/powerpoint/2010/main" val="4146053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AE844-46D0-43BF-B04D-40C8BCD5CCD8}"/>
              </a:ext>
            </a:extLst>
          </p:cNvPr>
          <p:cNvSpPr>
            <a:spLocks noGrp="1"/>
          </p:cNvSpPr>
          <p:nvPr>
            <p:ph type="title"/>
          </p:nvPr>
        </p:nvSpPr>
        <p:spPr/>
        <p:txBody>
          <a:bodyPr/>
          <a:lstStyle/>
          <a:p>
            <a:r>
              <a:rPr lang="en-US" sz="6600"/>
              <a:t>Making the blender</a:t>
            </a:r>
          </a:p>
        </p:txBody>
      </p:sp>
      <p:sp>
        <p:nvSpPr>
          <p:cNvPr id="3" name="Content Placeholder 2">
            <a:extLst>
              <a:ext uri="{FF2B5EF4-FFF2-40B4-BE49-F238E27FC236}">
                <a16:creationId xmlns:a16="http://schemas.microsoft.com/office/drawing/2014/main" id="{773E040A-9B20-4E09-B758-B094480E9FF4}"/>
              </a:ext>
            </a:extLst>
          </p:cNvPr>
          <p:cNvSpPr>
            <a:spLocks noGrp="1"/>
          </p:cNvSpPr>
          <p:nvPr>
            <p:ph idx="1"/>
          </p:nvPr>
        </p:nvSpPr>
        <p:spPr/>
        <p:txBody>
          <a:bodyPr vert="horz" lIns="91440" tIns="45720" rIns="91440" bIns="45720" rtlCol="0" anchor="t">
            <a:normAutofit/>
          </a:bodyPr>
          <a:lstStyle/>
          <a:p>
            <a:pPr marL="0" indent="0">
              <a:buNone/>
            </a:pPr>
            <a:r>
              <a:rPr lang="en-US" sz="3600" dirty="0"/>
              <a:t>We decided to make a playdough blender. There is an explanation on the following slide. </a:t>
            </a:r>
            <a:endParaRPr lang="en-US" dirty="0"/>
          </a:p>
        </p:txBody>
      </p:sp>
    </p:spTree>
    <p:extLst>
      <p:ext uri="{BB962C8B-B14F-4D97-AF65-F5344CB8AC3E}">
        <p14:creationId xmlns:p14="http://schemas.microsoft.com/office/powerpoint/2010/main" val="1377125997"/>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7" presetClass="exit" presetSubtype="10" fill="hold" nodeType="clickEffect">
                                  <p:stCondLst>
                                    <p:cond delay="0"/>
                                  </p:stCondLst>
                                  <p:childTnLst>
                                    <p:anim calcmode="lin" valueType="num">
                                      <p:cBhvr>
                                        <p:cTn id="11" dur="500"/>
                                        <p:tgtEl>
                                          <p:spTgt spid="3"/>
                                        </p:tgtEl>
                                        <p:attrNameLst>
                                          <p:attrName>ppt_w</p:attrName>
                                        </p:attrNameLst>
                                      </p:cBhvr>
                                      <p:tavLst>
                                        <p:tav tm="0">
                                          <p:val>
                                            <p:strVal val="ppt_w"/>
                                          </p:val>
                                        </p:tav>
                                        <p:tav tm="100000">
                                          <p:val>
                                            <p:fltVal val="0"/>
                                          </p:val>
                                        </p:tav>
                                      </p:tavLst>
                                    </p:anim>
                                    <p:anim calcmode="lin" valueType="num">
                                      <p:cBhvr>
                                        <p:cTn id="12" dur="500"/>
                                        <p:tgtEl>
                                          <p:spTgt spid="3"/>
                                        </p:tgtEl>
                                        <p:attrNameLst>
                                          <p:attrName>ppt_h</p:attrName>
                                        </p:attrNameLst>
                                      </p:cBhvr>
                                      <p:tavLst>
                                        <p:tav tm="0">
                                          <p:val>
                                            <p:strVal val="ppt_h"/>
                                          </p:val>
                                        </p:tav>
                                        <p:tav tm="100000">
                                          <p:val>
                                            <p:strVal val="ppt_h"/>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FE90-F7EF-46A1-9B66-E651FA4AB06E}"/>
              </a:ext>
            </a:extLst>
          </p:cNvPr>
          <p:cNvSpPr>
            <a:spLocks noGrp="1"/>
          </p:cNvSpPr>
          <p:nvPr>
            <p:ph type="title"/>
          </p:nvPr>
        </p:nvSpPr>
        <p:spPr/>
        <p:txBody>
          <a:bodyPr/>
          <a:lstStyle/>
          <a:p>
            <a:r>
              <a:rPr lang="en-US" sz="6000"/>
              <a:t>How the blender works</a:t>
            </a:r>
          </a:p>
        </p:txBody>
      </p:sp>
      <p:sp>
        <p:nvSpPr>
          <p:cNvPr id="3" name="Content Placeholder 2">
            <a:extLst>
              <a:ext uri="{FF2B5EF4-FFF2-40B4-BE49-F238E27FC236}">
                <a16:creationId xmlns:a16="http://schemas.microsoft.com/office/drawing/2014/main" id="{39DB400B-6A47-4B5C-8A60-C0ED67157B9F}"/>
              </a:ext>
            </a:extLst>
          </p:cNvPr>
          <p:cNvSpPr>
            <a:spLocks noGrp="1"/>
          </p:cNvSpPr>
          <p:nvPr>
            <p:ph idx="1"/>
          </p:nvPr>
        </p:nvSpPr>
        <p:spPr/>
        <p:txBody>
          <a:bodyPr vert="horz" lIns="91440" tIns="45720" rIns="91440" bIns="45720" rtlCol="0" anchor="t">
            <a:normAutofit/>
          </a:bodyPr>
          <a:lstStyle/>
          <a:p>
            <a:pPr marL="0" indent="0">
              <a:buNone/>
            </a:pPr>
            <a:r>
              <a:rPr lang="en-US" sz="3600"/>
              <a:t>The blender has a battery pack inside and the battery goes into a switch and the switch goes into a motor and the motor goes into the battery pack</a:t>
            </a:r>
          </a:p>
        </p:txBody>
      </p:sp>
    </p:spTree>
    <p:extLst>
      <p:ext uri="{BB962C8B-B14F-4D97-AF65-F5344CB8AC3E}">
        <p14:creationId xmlns:p14="http://schemas.microsoft.com/office/powerpoint/2010/main" val="88777254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5EAAF-0F02-4E5A-9525-186AEE776271}"/>
              </a:ext>
            </a:extLst>
          </p:cNvPr>
          <p:cNvSpPr>
            <a:spLocks noGrp="1"/>
          </p:cNvSpPr>
          <p:nvPr>
            <p:ph type="title"/>
          </p:nvPr>
        </p:nvSpPr>
        <p:spPr>
          <a:xfrm>
            <a:off x="646111" y="86958"/>
            <a:ext cx="9404723" cy="1400530"/>
          </a:xfrm>
        </p:spPr>
        <p:txBody>
          <a:bodyPr/>
          <a:lstStyle/>
          <a:p>
            <a:r>
              <a:rPr lang="en-US" sz="6000"/>
              <a:t>What we used to make the blender</a:t>
            </a:r>
          </a:p>
        </p:txBody>
      </p:sp>
      <p:sp>
        <p:nvSpPr>
          <p:cNvPr id="3" name="Content Placeholder 2">
            <a:extLst>
              <a:ext uri="{FF2B5EF4-FFF2-40B4-BE49-F238E27FC236}">
                <a16:creationId xmlns:a16="http://schemas.microsoft.com/office/drawing/2014/main" id="{7E226A39-2BD9-4A44-8458-DD8E635CEAEC}"/>
              </a:ext>
            </a:extLst>
          </p:cNvPr>
          <p:cNvSpPr>
            <a:spLocks noGrp="1"/>
          </p:cNvSpPr>
          <p:nvPr>
            <p:ph idx="1"/>
          </p:nvPr>
        </p:nvSpPr>
        <p:spPr/>
        <p:txBody>
          <a:bodyPr vert="horz" lIns="91440" tIns="45720" rIns="91440" bIns="45720" rtlCol="0" anchor="t">
            <a:normAutofit/>
          </a:bodyPr>
          <a:lstStyle/>
          <a:p>
            <a:pPr marL="0" indent="0">
              <a:buNone/>
            </a:pPr>
            <a:r>
              <a:rPr lang="en-US" sz="5400"/>
              <a:t>We used playdough, a battery pack, 4 batteries, a switch and a motor</a:t>
            </a:r>
          </a:p>
        </p:txBody>
      </p:sp>
    </p:spTree>
    <p:extLst>
      <p:ext uri="{BB962C8B-B14F-4D97-AF65-F5344CB8AC3E}">
        <p14:creationId xmlns:p14="http://schemas.microsoft.com/office/powerpoint/2010/main" val="1655262315"/>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7B4C3C-34D3-4FBE-92CA-1C6FCA14C754}"/>
              </a:ext>
            </a:extLst>
          </p:cNvPr>
          <p:cNvSpPr txBox="1"/>
          <p:nvPr/>
        </p:nvSpPr>
        <p:spPr>
          <a:xfrm>
            <a:off x="0" y="0"/>
            <a:ext cx="12192000"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ea typeface="+mn-lt"/>
                <a:cs typeface="+mn-lt"/>
              </a:rPr>
              <a:t>This is a video of our circuit journey:</a:t>
            </a:r>
          </a:p>
          <a:p>
            <a:pPr algn="l"/>
            <a:endParaRPr lang="en-US" sz="5400" dirty="0"/>
          </a:p>
          <a:p>
            <a:r>
              <a:rPr lang="en-US" sz="5400" dirty="0">
                <a:ea typeface="+mn-lt"/>
                <a:cs typeface="+mn-lt"/>
              </a:rPr>
              <a:t>https://blogs.glowscotland.org.uk/as/public/greatlearning/uploads/sites/3534/2021/03/31112703/page-1-video-attachment-1.mp4</a:t>
            </a:r>
            <a:endParaRPr lang="en-US" sz="5400" dirty="0"/>
          </a:p>
        </p:txBody>
      </p:sp>
    </p:spTree>
    <p:extLst>
      <p:ext uri="{BB962C8B-B14F-4D97-AF65-F5344CB8AC3E}">
        <p14:creationId xmlns:p14="http://schemas.microsoft.com/office/powerpoint/2010/main" val="2838508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10;&#10;Description automatically generated">
            <a:extLst>
              <a:ext uri="{FF2B5EF4-FFF2-40B4-BE49-F238E27FC236}">
                <a16:creationId xmlns:a16="http://schemas.microsoft.com/office/drawing/2014/main" id="{D94E9603-1D90-4C5F-A09D-C2096D496264}"/>
              </a:ext>
            </a:extLst>
          </p:cNvPr>
          <p:cNvPicPr>
            <a:picLocks noChangeAspect="1"/>
          </p:cNvPicPr>
          <p:nvPr/>
        </p:nvPicPr>
        <p:blipFill>
          <a:blip r:embed="rId2"/>
          <a:stretch>
            <a:fillRect/>
          </a:stretch>
        </p:blipFill>
        <p:spPr>
          <a:xfrm>
            <a:off x="0" y="2540"/>
            <a:ext cx="12192556" cy="6852920"/>
          </a:xfrm>
          <a:prstGeom prst="rect">
            <a:avLst/>
          </a:prstGeom>
        </p:spPr>
      </p:pic>
    </p:spTree>
    <p:extLst>
      <p:ext uri="{BB962C8B-B14F-4D97-AF65-F5344CB8AC3E}">
        <p14:creationId xmlns:p14="http://schemas.microsoft.com/office/powerpoint/2010/main" val="22327079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2AEE0-892D-4A4F-A074-BFE911DF7C6B}"/>
              </a:ext>
            </a:extLst>
          </p:cNvPr>
          <p:cNvSpPr>
            <a:spLocks noGrp="1"/>
          </p:cNvSpPr>
          <p:nvPr>
            <p:ph type="title"/>
          </p:nvPr>
        </p:nvSpPr>
        <p:spPr/>
        <p:txBody>
          <a:bodyPr/>
          <a:lstStyle/>
          <a:p>
            <a:r>
              <a:rPr lang="en-US" sz="6600"/>
              <a:t>Where it all started</a:t>
            </a:r>
          </a:p>
        </p:txBody>
      </p:sp>
      <p:sp>
        <p:nvSpPr>
          <p:cNvPr id="3" name="Content Placeholder 2">
            <a:extLst>
              <a:ext uri="{FF2B5EF4-FFF2-40B4-BE49-F238E27FC236}">
                <a16:creationId xmlns:a16="http://schemas.microsoft.com/office/drawing/2014/main" id="{334E2F04-4CFC-4589-B026-92E579E182B2}"/>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3600" dirty="0"/>
              <a:t>It started when we were doing home learning and </a:t>
            </a:r>
            <a:r>
              <a:rPr lang="en-US" sz="3600" dirty="0" err="1"/>
              <a:t>Mr</a:t>
            </a:r>
            <a:r>
              <a:rPr lang="en-US" sz="3600" dirty="0"/>
              <a:t> Reid asked us to make a presentation about conductors and insulators. Some examples for conductors are all metals and graphite. Some examples for insulators are wood, plastic and rubber.</a:t>
            </a:r>
          </a:p>
          <a:p>
            <a:pPr marL="0" indent="0">
              <a:buNone/>
            </a:pPr>
            <a:r>
              <a:rPr lang="en-US" sz="3600" dirty="0"/>
              <a:t>The next few slides are from one of our presentations</a:t>
            </a:r>
          </a:p>
          <a:p>
            <a:pPr marL="0" indent="0">
              <a:buNone/>
            </a:pPr>
            <a:endParaRPr lang="en-US"/>
          </a:p>
        </p:txBody>
      </p:sp>
    </p:spTree>
    <p:extLst>
      <p:ext uri="{BB962C8B-B14F-4D97-AF65-F5344CB8AC3E}">
        <p14:creationId xmlns:p14="http://schemas.microsoft.com/office/powerpoint/2010/main" val="226273631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1982E58B-D297-4E2D-8D63-F3AAF8717CFE}"/>
              </a:ext>
            </a:extLst>
          </p:cNvPr>
          <p:cNvPicPr>
            <a:picLocks noChangeAspect="1"/>
          </p:cNvPicPr>
          <p:nvPr/>
        </p:nvPicPr>
        <p:blipFill rotWithShape="1">
          <a:blip r:embed="rId2"/>
          <a:srcRect t="6578" b="7615"/>
          <a:stretch/>
        </p:blipFill>
        <p:spPr>
          <a:xfrm>
            <a:off x="20" y="10"/>
            <a:ext cx="4635571" cy="6857990"/>
          </a:xfrm>
          <a:prstGeom prst="rect">
            <a:avLst/>
          </a:prstGeom>
          <a:effectLst/>
        </p:spPr>
      </p:pic>
      <p:sp>
        <p:nvSpPr>
          <p:cNvPr id="2" name="Title 1"/>
          <p:cNvSpPr>
            <a:spLocks noGrp="1"/>
          </p:cNvSpPr>
          <p:nvPr>
            <p:ph type="ctrTitle"/>
          </p:nvPr>
        </p:nvSpPr>
        <p:spPr/>
        <p:txBody>
          <a:bodyPr>
            <a:normAutofit/>
          </a:bodyPr>
          <a:lstStyle/>
          <a:p>
            <a:r>
              <a:rPr lang="en-US" sz="6600">
                <a:latin typeface="Calibri"/>
                <a:cs typeface="Calibri Light"/>
              </a:rPr>
              <a:t>Conductors and insulators</a:t>
            </a:r>
          </a:p>
        </p:txBody>
      </p:sp>
      <p:sp>
        <p:nvSpPr>
          <p:cNvPr id="6" name="Subtitle 5">
            <a:extLst>
              <a:ext uri="{FF2B5EF4-FFF2-40B4-BE49-F238E27FC236}">
                <a16:creationId xmlns:a16="http://schemas.microsoft.com/office/drawing/2014/main" id="{EEDBDF49-939B-4FF5-A031-03C906157DA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71890614"/>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05696-3151-4407-A3F0-27D463775A3D}"/>
              </a:ext>
            </a:extLst>
          </p:cNvPr>
          <p:cNvSpPr>
            <a:spLocks noGrp="1"/>
          </p:cNvSpPr>
          <p:nvPr>
            <p:ph type="title"/>
          </p:nvPr>
        </p:nvSpPr>
        <p:spPr>
          <a:xfrm>
            <a:off x="4965430" y="629268"/>
            <a:ext cx="6586491" cy="1286160"/>
          </a:xfrm>
        </p:spPr>
        <p:txBody>
          <a:bodyPr anchor="b">
            <a:normAutofit/>
          </a:bodyPr>
          <a:lstStyle/>
          <a:p>
            <a:r>
              <a:rPr lang="en-US" sz="6600">
                <a:latin typeface="Calibri"/>
                <a:cs typeface="Calibri Light"/>
              </a:rPr>
              <a:t>Electricity</a:t>
            </a:r>
          </a:p>
        </p:txBody>
      </p:sp>
      <p:sp>
        <p:nvSpPr>
          <p:cNvPr id="3" name="Content Placeholder 2">
            <a:extLst>
              <a:ext uri="{FF2B5EF4-FFF2-40B4-BE49-F238E27FC236}">
                <a16:creationId xmlns:a16="http://schemas.microsoft.com/office/drawing/2014/main" id="{3B9F0998-9E97-4D1A-BCE1-A94F0620CE4C}"/>
              </a:ext>
            </a:extLst>
          </p:cNvPr>
          <p:cNvSpPr>
            <a:spLocks noGrp="1"/>
          </p:cNvSpPr>
          <p:nvPr>
            <p:ph idx="1"/>
          </p:nvPr>
        </p:nvSpPr>
        <p:spPr>
          <a:xfrm>
            <a:off x="4965431" y="2438400"/>
            <a:ext cx="6586489" cy="3785419"/>
          </a:xfrm>
        </p:spPr>
        <p:txBody>
          <a:bodyPr vert="horz" lIns="91440" tIns="45720" rIns="91440" bIns="45720" rtlCol="0" anchor="t">
            <a:noAutofit/>
          </a:bodyPr>
          <a:lstStyle/>
          <a:p>
            <a:pPr marL="0" indent="0">
              <a:buNone/>
            </a:pPr>
            <a:r>
              <a:rPr lang="en-US" dirty="0">
                <a:cs typeface="Calibri" panose="020F0502020204030204"/>
              </a:rPr>
              <a:t>Electricity is the current flowing through a wire/conductor.</a:t>
            </a:r>
          </a:p>
          <a:p>
            <a:pPr marL="0" indent="0">
              <a:buNone/>
            </a:pPr>
            <a:r>
              <a:rPr lang="en-US" dirty="0">
                <a:cs typeface="Calibri" panose="020F0502020204030204"/>
              </a:rPr>
              <a:t>In order for the current to flow the atoms in a conductor must have electrons that move allowing the current to move.</a:t>
            </a:r>
          </a:p>
          <a:p>
            <a:pPr marL="0" indent="0">
              <a:buNone/>
            </a:pPr>
            <a:r>
              <a:rPr lang="en-US" dirty="0">
                <a:cs typeface="Calibri" panose="020F0502020204030204"/>
              </a:rPr>
              <a:t>In an insulator the electrons can't move so no current can pass.</a:t>
            </a:r>
          </a:p>
        </p:txBody>
      </p:sp>
      <p:pic>
        <p:nvPicPr>
          <p:cNvPr id="4" name="Picture 4" descr="Logo&#10;&#10;Description automatically generated">
            <a:extLst>
              <a:ext uri="{FF2B5EF4-FFF2-40B4-BE49-F238E27FC236}">
                <a16:creationId xmlns:a16="http://schemas.microsoft.com/office/drawing/2014/main" id="{92C717C0-499B-45EC-AB9E-B62212665040}"/>
              </a:ext>
            </a:extLst>
          </p:cNvPr>
          <p:cNvPicPr>
            <a:picLocks noChangeAspect="1"/>
          </p:cNvPicPr>
          <p:nvPr/>
        </p:nvPicPr>
        <p:blipFill rotWithShape="1">
          <a:blip r:embed="rId2"/>
          <a:srcRect t="6578" b="7615"/>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DB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8615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3464-5952-4616-8DA2-DD89FEFFC5F8}"/>
              </a:ext>
            </a:extLst>
          </p:cNvPr>
          <p:cNvSpPr>
            <a:spLocks noGrp="1"/>
          </p:cNvSpPr>
          <p:nvPr>
            <p:ph type="title"/>
          </p:nvPr>
        </p:nvSpPr>
        <p:spPr/>
        <p:txBody>
          <a:bodyPr>
            <a:normAutofit/>
          </a:bodyPr>
          <a:lstStyle/>
          <a:p>
            <a:r>
              <a:rPr lang="en-US" sz="6600">
                <a:latin typeface="Calibri"/>
                <a:cs typeface="Calibri Light"/>
              </a:rPr>
              <a:t>Insulators</a:t>
            </a:r>
            <a:endParaRPr lang="en-US" sz="6600">
              <a:latin typeface="Calibri"/>
              <a:cs typeface="Calibri"/>
            </a:endParaRPr>
          </a:p>
        </p:txBody>
      </p:sp>
      <p:sp>
        <p:nvSpPr>
          <p:cNvPr id="3" name="Content Placeholder 2">
            <a:extLst>
              <a:ext uri="{FF2B5EF4-FFF2-40B4-BE49-F238E27FC236}">
                <a16:creationId xmlns:a16="http://schemas.microsoft.com/office/drawing/2014/main" id="{5AB6DB16-5282-433B-894F-10800C36C1AE}"/>
              </a:ext>
            </a:extLst>
          </p:cNvPr>
          <p:cNvSpPr>
            <a:spLocks noGrp="1"/>
          </p:cNvSpPr>
          <p:nvPr>
            <p:ph sz="half" idx="1"/>
          </p:nvPr>
        </p:nvSpPr>
        <p:spPr/>
        <p:txBody>
          <a:bodyPr vert="horz" lIns="91440" tIns="45720" rIns="91440" bIns="45720" rtlCol="0" anchor="t">
            <a:normAutofit/>
          </a:bodyPr>
          <a:lstStyle/>
          <a:p>
            <a:pPr marL="0" indent="0">
              <a:buNone/>
            </a:pPr>
            <a:r>
              <a:rPr lang="en-US" sz="4400">
                <a:cs typeface="Calibri" panose="020F0502020204030204"/>
              </a:rPr>
              <a:t>Good insulators are wood, plastic, paper and rubber.</a:t>
            </a:r>
          </a:p>
          <a:p>
            <a:pPr marL="0" indent="0">
              <a:buNone/>
            </a:pPr>
            <a:r>
              <a:rPr lang="en-US" sz="4400">
                <a:cs typeface="Calibri" panose="020F0502020204030204"/>
              </a:rPr>
              <a:t>Insulators do not let electricity pass through.</a:t>
            </a:r>
          </a:p>
        </p:txBody>
      </p:sp>
      <p:pic>
        <p:nvPicPr>
          <p:cNvPr id="5" name="Picture 5" descr="Logo&#10;&#10;Description automatically generated">
            <a:extLst>
              <a:ext uri="{FF2B5EF4-FFF2-40B4-BE49-F238E27FC236}">
                <a16:creationId xmlns:a16="http://schemas.microsoft.com/office/drawing/2014/main" id="{D2C6FD4F-8153-4062-9B5B-AF662B2A3C9A}"/>
              </a:ext>
            </a:extLst>
          </p:cNvPr>
          <p:cNvPicPr>
            <a:picLocks noGrp="1" noChangeAspect="1"/>
          </p:cNvPicPr>
          <p:nvPr>
            <p:ph sz="half" idx="2"/>
          </p:nvPr>
        </p:nvPicPr>
        <p:blipFill>
          <a:blip r:embed="rId2"/>
          <a:stretch>
            <a:fillRect/>
          </a:stretch>
        </p:blipFill>
        <p:spPr>
          <a:xfrm>
            <a:off x="6172200" y="2060466"/>
            <a:ext cx="5181600" cy="3881655"/>
          </a:xfrm>
        </p:spPr>
      </p:pic>
    </p:spTree>
    <p:extLst>
      <p:ext uri="{BB962C8B-B14F-4D97-AF65-F5344CB8AC3E}">
        <p14:creationId xmlns:p14="http://schemas.microsoft.com/office/powerpoint/2010/main" val="357928936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54932-5193-400E-A50D-2C04ECCABE43}"/>
              </a:ext>
            </a:extLst>
          </p:cNvPr>
          <p:cNvSpPr>
            <a:spLocks noGrp="1"/>
          </p:cNvSpPr>
          <p:nvPr>
            <p:ph type="title"/>
          </p:nvPr>
        </p:nvSpPr>
        <p:spPr/>
        <p:txBody>
          <a:bodyPr/>
          <a:lstStyle/>
          <a:p>
            <a:r>
              <a:rPr lang="en-US" sz="6600">
                <a:latin typeface="Calibri"/>
                <a:cs typeface="Calibri"/>
              </a:rPr>
              <a:t>Conductors</a:t>
            </a:r>
            <a:endParaRPr lang="en-US"/>
          </a:p>
        </p:txBody>
      </p:sp>
      <p:sp>
        <p:nvSpPr>
          <p:cNvPr id="3" name="Content Placeholder 2">
            <a:extLst>
              <a:ext uri="{FF2B5EF4-FFF2-40B4-BE49-F238E27FC236}">
                <a16:creationId xmlns:a16="http://schemas.microsoft.com/office/drawing/2014/main" id="{3D9309D2-16D7-416A-AD35-56A7CF6F28A9}"/>
              </a:ext>
            </a:extLst>
          </p:cNvPr>
          <p:cNvSpPr>
            <a:spLocks noGrp="1"/>
          </p:cNvSpPr>
          <p:nvPr>
            <p:ph sz="half" idx="1"/>
          </p:nvPr>
        </p:nvSpPr>
        <p:spPr/>
        <p:txBody>
          <a:bodyPr vert="horz" lIns="91440" tIns="45720" rIns="91440" bIns="45720" rtlCol="0" anchor="t">
            <a:normAutofit/>
          </a:bodyPr>
          <a:lstStyle/>
          <a:p>
            <a:pPr marL="0" indent="0">
              <a:buNone/>
            </a:pPr>
            <a:r>
              <a:rPr lang="en-US" dirty="0">
                <a:cs typeface="Calibri" panose="020F0502020204030204"/>
              </a:rPr>
              <a:t>All metals are good conductors especially copper and gold. The cables/wires in your house are made of copper because gold is too expensive. The best light weight conductor is aluminum which is used in power lines. The best non-metal conductor is graphite which is another reason to carry a pencil with you.</a:t>
            </a:r>
          </a:p>
        </p:txBody>
      </p:sp>
      <p:pic>
        <p:nvPicPr>
          <p:cNvPr id="5" name="Picture 5" descr="A picture containing person, nature, dark&#10;&#10;Description automatically generated">
            <a:extLst>
              <a:ext uri="{FF2B5EF4-FFF2-40B4-BE49-F238E27FC236}">
                <a16:creationId xmlns:a16="http://schemas.microsoft.com/office/drawing/2014/main" id="{681A5495-9826-4FE4-9EA8-BB0FB3610222}"/>
              </a:ext>
            </a:extLst>
          </p:cNvPr>
          <p:cNvPicPr>
            <a:picLocks noGrp="1" noChangeAspect="1"/>
          </p:cNvPicPr>
          <p:nvPr>
            <p:ph sz="half" idx="2"/>
          </p:nvPr>
        </p:nvPicPr>
        <p:blipFill>
          <a:blip r:embed="rId2"/>
          <a:stretch>
            <a:fillRect/>
          </a:stretch>
        </p:blipFill>
        <p:spPr>
          <a:xfrm>
            <a:off x="7962140" y="227284"/>
            <a:ext cx="2317256" cy="6302800"/>
          </a:xfrm>
        </p:spPr>
      </p:pic>
    </p:spTree>
    <p:extLst>
      <p:ext uri="{BB962C8B-B14F-4D97-AF65-F5344CB8AC3E}">
        <p14:creationId xmlns:p14="http://schemas.microsoft.com/office/powerpoint/2010/main" val="203933388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48B6-046C-497A-BD63-6F0BF6370DC6}"/>
              </a:ext>
            </a:extLst>
          </p:cNvPr>
          <p:cNvSpPr>
            <a:spLocks noGrp="1"/>
          </p:cNvSpPr>
          <p:nvPr>
            <p:ph type="title"/>
          </p:nvPr>
        </p:nvSpPr>
        <p:spPr/>
        <p:txBody>
          <a:bodyPr>
            <a:noAutofit/>
          </a:bodyPr>
          <a:lstStyle/>
          <a:p>
            <a:r>
              <a:rPr lang="en-US" sz="9600">
                <a:latin typeface="Calibri"/>
                <a:cs typeface="Calibri Light"/>
              </a:rPr>
              <a:t>Caution</a:t>
            </a:r>
            <a:endParaRPr lang="en-US" sz="9600">
              <a:latin typeface="Calibri"/>
              <a:cs typeface="Calibri"/>
            </a:endParaRPr>
          </a:p>
        </p:txBody>
      </p:sp>
      <p:sp>
        <p:nvSpPr>
          <p:cNvPr id="3" name="Content Placeholder 2">
            <a:extLst>
              <a:ext uri="{FF2B5EF4-FFF2-40B4-BE49-F238E27FC236}">
                <a16:creationId xmlns:a16="http://schemas.microsoft.com/office/drawing/2014/main" id="{0039ADB5-4135-4785-B9BD-CBDD44699583}"/>
              </a:ext>
            </a:extLst>
          </p:cNvPr>
          <p:cNvSpPr>
            <a:spLocks noGrp="1"/>
          </p:cNvSpPr>
          <p:nvPr>
            <p:ph sz="half" idx="1"/>
          </p:nvPr>
        </p:nvSpPr>
        <p:spPr/>
        <p:txBody>
          <a:bodyPr vert="horz" lIns="91440" tIns="45720" rIns="91440" bIns="45720" rtlCol="0" anchor="t">
            <a:normAutofit/>
          </a:bodyPr>
          <a:lstStyle/>
          <a:p>
            <a:pPr marL="0" indent="0">
              <a:buNone/>
            </a:pPr>
            <a:r>
              <a:rPr lang="en-US" sz="4400" dirty="0">
                <a:cs typeface="Calibri" panose="020F0502020204030204"/>
              </a:rPr>
              <a:t>A wire has an insulator </a:t>
            </a:r>
            <a:r>
              <a:rPr lang="en-US" sz="4400" dirty="0">
                <a:ea typeface="+mn-lt"/>
                <a:cs typeface="+mn-lt"/>
              </a:rPr>
              <a:t>around</a:t>
            </a:r>
            <a:r>
              <a:rPr lang="en-US" sz="4400" dirty="0">
                <a:cs typeface="Calibri" panose="020F0502020204030204"/>
              </a:rPr>
              <a:t> it (like plastic) so that you don’t get </a:t>
            </a:r>
            <a:r>
              <a:rPr lang="en-US" sz="4400">
                <a:cs typeface="Calibri" panose="020F0502020204030204"/>
              </a:rPr>
              <a:t>electrocuted</a:t>
            </a:r>
            <a:r>
              <a:rPr lang="en-US" sz="4400" dirty="0">
                <a:cs typeface="Calibri" panose="020F0502020204030204"/>
              </a:rPr>
              <a:t> by the power going through it.</a:t>
            </a:r>
          </a:p>
        </p:txBody>
      </p:sp>
      <p:pic>
        <p:nvPicPr>
          <p:cNvPr id="5" name="Picture 5">
            <a:extLst>
              <a:ext uri="{FF2B5EF4-FFF2-40B4-BE49-F238E27FC236}">
                <a16:creationId xmlns:a16="http://schemas.microsoft.com/office/drawing/2014/main" id="{4669454F-AC65-4715-B9EC-CA43AE60C875}"/>
              </a:ext>
            </a:extLst>
          </p:cNvPr>
          <p:cNvPicPr>
            <a:picLocks noGrp="1" noChangeAspect="1"/>
          </p:cNvPicPr>
          <p:nvPr>
            <p:ph sz="half" idx="2"/>
          </p:nvPr>
        </p:nvPicPr>
        <p:blipFill>
          <a:blip r:embed="rId2"/>
          <a:stretch>
            <a:fillRect/>
          </a:stretch>
        </p:blipFill>
        <p:spPr>
          <a:xfrm>
            <a:off x="6685989" y="1825625"/>
            <a:ext cx="4154022" cy="4351338"/>
          </a:xfrm>
        </p:spPr>
      </p:pic>
    </p:spTree>
    <p:extLst>
      <p:ext uri="{BB962C8B-B14F-4D97-AF65-F5344CB8AC3E}">
        <p14:creationId xmlns:p14="http://schemas.microsoft.com/office/powerpoint/2010/main" val="73892940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83D38-E261-47CA-86CB-66441FA43365}"/>
              </a:ext>
            </a:extLst>
          </p:cNvPr>
          <p:cNvSpPr>
            <a:spLocks noGrp="1"/>
          </p:cNvSpPr>
          <p:nvPr>
            <p:ph type="title"/>
          </p:nvPr>
        </p:nvSpPr>
        <p:spPr/>
        <p:txBody>
          <a:bodyPr/>
          <a:lstStyle/>
          <a:p>
            <a:r>
              <a:rPr lang="en-US" sz="6600"/>
              <a:t>Our first circuit</a:t>
            </a:r>
          </a:p>
        </p:txBody>
      </p:sp>
      <p:sp>
        <p:nvSpPr>
          <p:cNvPr id="3" name="Content Placeholder 2">
            <a:extLst>
              <a:ext uri="{FF2B5EF4-FFF2-40B4-BE49-F238E27FC236}">
                <a16:creationId xmlns:a16="http://schemas.microsoft.com/office/drawing/2014/main" id="{A653B3F8-FCB1-4749-99FB-58E76EC5F967}"/>
              </a:ext>
            </a:extLst>
          </p:cNvPr>
          <p:cNvSpPr>
            <a:spLocks noGrp="1"/>
          </p:cNvSpPr>
          <p:nvPr>
            <p:ph idx="1"/>
          </p:nvPr>
        </p:nvSpPr>
        <p:spPr/>
        <p:txBody>
          <a:bodyPr vert="horz" lIns="91440" tIns="45720" rIns="91440" bIns="45720" rtlCol="0" anchor="t">
            <a:normAutofit/>
          </a:bodyPr>
          <a:lstStyle/>
          <a:p>
            <a:pPr marL="0" indent="0">
              <a:buNone/>
            </a:pPr>
            <a:r>
              <a:rPr lang="en-US" sz="3600"/>
              <a:t>Our first circuit was lighting up an LED. We all enjoyed it! To make it work you need to put the longer leg of the LED towards the red wire and the shorter leg towards the black wire.</a:t>
            </a:r>
            <a:endParaRPr lang="en-US"/>
          </a:p>
        </p:txBody>
      </p:sp>
    </p:spTree>
    <p:extLst>
      <p:ext uri="{BB962C8B-B14F-4D97-AF65-F5344CB8AC3E}">
        <p14:creationId xmlns:p14="http://schemas.microsoft.com/office/powerpoint/2010/main" val="177650181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44EE02A-F0F8-4A23-B21D-CF2066B65D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0" name="Picture 29">
            <a:extLst>
              <a:ext uri="{FF2B5EF4-FFF2-40B4-BE49-F238E27FC236}">
                <a16:creationId xmlns:a16="http://schemas.microsoft.com/office/drawing/2014/main" id="{99F13062-7BB6-4A97-B661-CDE2EDEAE70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2" name="Oval 31">
            <a:extLst>
              <a:ext uri="{FF2B5EF4-FFF2-40B4-BE49-F238E27FC236}">
                <a16:creationId xmlns:a16="http://schemas.microsoft.com/office/drawing/2014/main" id="{44F3197D-248B-46C5-B6EE-003F4E0C6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FFC3E649-106F-4B41-9FF5-327536E4CFB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6" name="Picture 35">
            <a:extLst>
              <a:ext uri="{FF2B5EF4-FFF2-40B4-BE49-F238E27FC236}">
                <a16:creationId xmlns:a16="http://schemas.microsoft.com/office/drawing/2014/main" id="{79F6731C-42C0-45DB-9F9A-B831CBEC51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8" name="Rectangle 37">
            <a:extLst>
              <a:ext uri="{FF2B5EF4-FFF2-40B4-BE49-F238E27FC236}">
                <a16:creationId xmlns:a16="http://schemas.microsoft.com/office/drawing/2014/main" id="{040549E2-C5A5-4ED5-80AB-070FEBDF53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2" name="Picture 2">
            <a:extLst>
              <a:ext uri="{FF2B5EF4-FFF2-40B4-BE49-F238E27FC236}">
                <a16:creationId xmlns:a16="http://schemas.microsoft.com/office/drawing/2014/main" id="{520C4F6D-C9E8-4C33-A4C2-FFC2439AF1D7}"/>
              </a:ext>
            </a:extLst>
          </p:cNvPr>
          <p:cNvPicPr>
            <a:picLocks noChangeAspect="1"/>
          </p:cNvPicPr>
          <p:nvPr/>
        </p:nvPicPr>
        <p:blipFill rotWithShape="1">
          <a:blip r:embed="rId7"/>
          <a:srcRect l="27829" r="26881" b="-1"/>
          <a:stretch/>
        </p:blipFill>
        <p:spPr>
          <a:xfrm>
            <a:off x="1" y="-5"/>
            <a:ext cx="4060014" cy="5020241"/>
          </a:xfrm>
          <a:custGeom>
            <a:avLst/>
            <a:gdLst/>
            <a:ahLst/>
            <a:cxnLst/>
            <a:rect l="l" t="t" r="r" b="b"/>
            <a:pathLst>
              <a:path w="4060014" h="5020241">
                <a:moveTo>
                  <a:pt x="0" y="0"/>
                </a:moveTo>
                <a:lnTo>
                  <a:pt x="4060014" y="0"/>
                </a:lnTo>
                <a:lnTo>
                  <a:pt x="4060014" y="451006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pic>
        <p:nvPicPr>
          <p:cNvPr id="5" name="Picture 5" descr="A picture containing diagram&#10;&#10;Description automatically generated">
            <a:extLst>
              <a:ext uri="{FF2B5EF4-FFF2-40B4-BE49-F238E27FC236}">
                <a16:creationId xmlns:a16="http://schemas.microsoft.com/office/drawing/2014/main" id="{463563AE-E406-40D4-802B-030DD32E12B2}"/>
              </a:ext>
            </a:extLst>
          </p:cNvPr>
          <p:cNvPicPr>
            <a:picLocks noChangeAspect="1"/>
          </p:cNvPicPr>
          <p:nvPr/>
        </p:nvPicPr>
        <p:blipFill rotWithShape="1">
          <a:blip r:embed="rId8"/>
          <a:srcRect l="20032" r="20312" b="3"/>
          <a:stretch/>
        </p:blipFill>
        <p:spPr>
          <a:xfrm>
            <a:off x="8131987" y="-7"/>
            <a:ext cx="4059709" cy="4542350"/>
          </a:xfrm>
          <a:custGeom>
            <a:avLst/>
            <a:gdLst/>
            <a:ahLst/>
            <a:cxnLst/>
            <a:rect l="l" t="t" r="r" b="b"/>
            <a:pathLst>
              <a:path w="4059709" h="4542350">
                <a:moveTo>
                  <a:pt x="0" y="0"/>
                </a:moveTo>
                <a:lnTo>
                  <a:pt x="4059709" y="0"/>
                </a:lnTo>
                <a:lnTo>
                  <a:pt x="4059709" y="4057991"/>
                </a:lnTo>
                <a:lnTo>
                  <a:pt x="3782959" y="4110187"/>
                </a:lnTo>
                <a:lnTo>
                  <a:pt x="3507426" y="4159931"/>
                </a:lnTo>
                <a:lnTo>
                  <a:pt x="3230675" y="4208624"/>
                </a:lnTo>
                <a:lnTo>
                  <a:pt x="2952704" y="4250310"/>
                </a:lnTo>
                <a:lnTo>
                  <a:pt x="2675953" y="4292347"/>
                </a:lnTo>
                <a:lnTo>
                  <a:pt x="2397982" y="4331582"/>
                </a:lnTo>
                <a:lnTo>
                  <a:pt x="2123669" y="4365211"/>
                </a:lnTo>
                <a:lnTo>
                  <a:pt x="1845698" y="4397089"/>
                </a:lnTo>
                <a:lnTo>
                  <a:pt x="1568947" y="4426165"/>
                </a:lnTo>
                <a:lnTo>
                  <a:pt x="1297072" y="4451387"/>
                </a:lnTo>
                <a:lnTo>
                  <a:pt x="1021540" y="4476609"/>
                </a:lnTo>
                <a:lnTo>
                  <a:pt x="749665" y="4497628"/>
                </a:lnTo>
                <a:lnTo>
                  <a:pt x="477790" y="4514092"/>
                </a:lnTo>
                <a:lnTo>
                  <a:pt x="207135" y="4531258"/>
                </a:lnTo>
                <a:lnTo>
                  <a:pt x="0" y="4542350"/>
                </a:lnTo>
                <a:close/>
              </a:path>
            </a:pathLst>
          </a:custGeom>
        </p:spPr>
      </p:pic>
      <p:sp>
        <p:nvSpPr>
          <p:cNvPr id="40"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4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2" name="Freeform: Shape 41">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 name="TextBox 2">
            <a:extLst>
              <a:ext uri="{FF2B5EF4-FFF2-40B4-BE49-F238E27FC236}">
                <a16:creationId xmlns:a16="http://schemas.microsoft.com/office/drawing/2014/main" id="{91FCD4A0-C381-4A09-8230-EAF3F0845A29}"/>
              </a:ext>
            </a:extLst>
          </p:cNvPr>
          <p:cNvSpPr txBox="1"/>
          <p:nvPr/>
        </p:nvSpPr>
        <p:spPr>
          <a:xfrm>
            <a:off x="636916" y="4854346"/>
            <a:ext cx="10407602" cy="86802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defTabSz="457200">
              <a:lnSpc>
                <a:spcPct val="90000"/>
              </a:lnSpc>
              <a:spcBef>
                <a:spcPct val="0"/>
              </a:spcBef>
              <a:spcAft>
                <a:spcPts val="600"/>
              </a:spcAft>
            </a:pPr>
            <a:r>
              <a:rPr lang="en-US" sz="2600">
                <a:solidFill>
                  <a:srgbClr val="EBEBEB"/>
                </a:solidFill>
                <a:latin typeface="+mj-lt"/>
                <a:ea typeface="+mj-ea"/>
                <a:cs typeface="+mj-cs"/>
              </a:rPr>
              <a:t>Here are the symbols of the components we used in our first circuit</a:t>
            </a:r>
          </a:p>
        </p:txBody>
      </p:sp>
      <p:pic>
        <p:nvPicPr>
          <p:cNvPr id="4" name="Picture 4" descr="A picture containing text, clock&#10;&#10;Description automatically generated">
            <a:extLst>
              <a:ext uri="{FF2B5EF4-FFF2-40B4-BE49-F238E27FC236}">
                <a16:creationId xmlns:a16="http://schemas.microsoft.com/office/drawing/2014/main" id="{EBC08FF6-FC0F-4EAC-81DD-1CF71D133FCB}"/>
              </a:ext>
            </a:extLst>
          </p:cNvPr>
          <p:cNvPicPr>
            <a:picLocks noChangeAspect="1"/>
          </p:cNvPicPr>
          <p:nvPr/>
        </p:nvPicPr>
        <p:blipFill rotWithShape="1">
          <a:blip r:embed="rId9"/>
          <a:srcRect l="27666" r="27909" b="-2"/>
          <a:stretch/>
        </p:blipFill>
        <p:spPr>
          <a:xfrm>
            <a:off x="4060015" y="10"/>
            <a:ext cx="4071972" cy="4583093"/>
          </a:xfrm>
          <a:custGeom>
            <a:avLst/>
            <a:gdLst/>
            <a:ahLst/>
            <a:cxnLst/>
            <a:rect l="l" t="t" r="r" b="b"/>
            <a:pathLst>
              <a:path w="4071972" h="4583103">
                <a:moveTo>
                  <a:pt x="0" y="0"/>
                </a:moveTo>
                <a:lnTo>
                  <a:pt x="4071972" y="0"/>
                </a:lnTo>
                <a:lnTo>
                  <a:pt x="4071972" y="4542358"/>
                </a:lnTo>
                <a:lnTo>
                  <a:pt x="4011042" y="4545620"/>
                </a:lnTo>
                <a:lnTo>
                  <a:pt x="3745263" y="4555779"/>
                </a:lnTo>
                <a:lnTo>
                  <a:pt x="3479483" y="4564537"/>
                </a:lnTo>
                <a:lnTo>
                  <a:pt x="3216143" y="4572944"/>
                </a:lnTo>
                <a:lnTo>
                  <a:pt x="2956461" y="4576798"/>
                </a:lnTo>
                <a:lnTo>
                  <a:pt x="2696778" y="4581001"/>
                </a:lnTo>
                <a:lnTo>
                  <a:pt x="2440752" y="4583103"/>
                </a:lnTo>
                <a:lnTo>
                  <a:pt x="2187164" y="4581001"/>
                </a:lnTo>
                <a:lnTo>
                  <a:pt x="1936015" y="4581001"/>
                </a:lnTo>
                <a:lnTo>
                  <a:pt x="1687305" y="4576798"/>
                </a:lnTo>
                <a:lnTo>
                  <a:pt x="1443471" y="4570492"/>
                </a:lnTo>
                <a:lnTo>
                  <a:pt x="1202077" y="4564537"/>
                </a:lnTo>
                <a:lnTo>
                  <a:pt x="965557" y="4557881"/>
                </a:lnTo>
                <a:lnTo>
                  <a:pt x="730256" y="4547722"/>
                </a:lnTo>
                <a:lnTo>
                  <a:pt x="498615" y="4536862"/>
                </a:lnTo>
                <a:lnTo>
                  <a:pt x="271848" y="4527054"/>
                </a:lnTo>
                <a:lnTo>
                  <a:pt x="0" y="4510054"/>
                </a:lnTo>
                <a:close/>
              </a:path>
            </a:pathLst>
          </a:custGeom>
        </p:spPr>
      </p:pic>
    </p:spTree>
    <p:extLst>
      <p:ext uri="{BB962C8B-B14F-4D97-AF65-F5344CB8AC3E}">
        <p14:creationId xmlns:p14="http://schemas.microsoft.com/office/powerpoint/2010/main" val="3812321457"/>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15</Slides>
  <Notes>0</Notes>
  <HiddenSlides>0</HiddenSlide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Ion</vt:lpstr>
      <vt:lpstr>office theme</vt:lpstr>
      <vt:lpstr>Our squishy circuit journey</vt:lpstr>
      <vt:lpstr>Where it all started</vt:lpstr>
      <vt:lpstr>Conductors and insulators</vt:lpstr>
      <vt:lpstr>Electricity</vt:lpstr>
      <vt:lpstr>Insulators</vt:lpstr>
      <vt:lpstr>Conductors</vt:lpstr>
      <vt:lpstr>Caution</vt:lpstr>
      <vt:lpstr>Our first circuit</vt:lpstr>
      <vt:lpstr>PowerPoint Presentation</vt:lpstr>
      <vt:lpstr>Working through the squishy circuits app</vt:lpstr>
      <vt:lpstr>Making the blender</vt:lpstr>
      <vt:lpstr>How the blender works</vt:lpstr>
      <vt:lpstr>What we used to make the blender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39</cp:revision>
  <dcterms:created xsi:type="dcterms:W3CDTF">2021-03-29T12:40:58Z</dcterms:created>
  <dcterms:modified xsi:type="dcterms:W3CDTF">2021-04-01T09:45:07Z</dcterms:modified>
</cp:coreProperties>
</file>