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D8"/>
    <a:srgbClr val="FFF2B7"/>
    <a:srgbClr val="FFE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3"/>
  </p:normalViewPr>
  <p:slideViewPr>
    <p:cSldViewPr snapToGrid="0" snapToObjects="1">
      <p:cViewPr varScale="1">
        <p:scale>
          <a:sx n="86" d="100"/>
          <a:sy n="86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-9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8DDF-0DCE-F44A-9A9E-4C1465C5254A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CC224-843F-7343-840D-3B10952E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been to some sessions on MTV at </a:t>
            </a:r>
            <a:r>
              <a:rPr lang="en-US" dirty="0" err="1"/>
              <a:t>westhill</a:t>
            </a:r>
            <a:r>
              <a:rPr lang="en-US" dirty="0"/>
              <a:t> academy.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CC224-843F-7343-840D-3B10952EE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learning about getting the right answer, do we dismiss children sometimes? Does every child feel like their opinion is valid? Do they feel rushed to answer?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CC224-843F-7343-840D-3B10952EE0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be different in every school, every classroom. Age/stage dependent. I personally want to promote independence and try to give the children lots of ways to try and solve problems/find answers that will be their first ‘port of call’ – I don’t want their first move to be coming to me to wait in a queue!</a:t>
            </a:r>
          </a:p>
          <a:p>
            <a:r>
              <a:rPr lang="en-US" dirty="0"/>
              <a:t>Hopefully the children will take these routines out of the classroom.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CC224-843F-7343-840D-3B10952EE0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CC224-843F-7343-840D-3B10952EE0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a routine as a certain pattern of behaviour you want to become second nature. For example – a fire drill is a routine. This is a tool used over and over again. </a:t>
            </a:r>
          </a:p>
          <a:p>
            <a:r>
              <a:rPr lang="en-US" dirty="0"/>
              <a:t>These routines should be a structure through which students initiate, explore, discuss, document and manage their thinking.</a:t>
            </a:r>
          </a:p>
          <a:p>
            <a:r>
              <a:rPr lang="en-US" dirty="0"/>
              <a:t>Keeping responses equal – not always easy!!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CC224-843F-7343-840D-3B10952EE0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cant access any of the videos on ALDO for some reason. This was modelled in an autism unit in a Scottish school with P7’s as transition for moving up to high school.</a:t>
            </a:r>
          </a:p>
          <a:p>
            <a:r>
              <a:rPr lang="en-US" dirty="0"/>
              <a:t>She started on a positive note with Excitement. They could see each others points of view and managed to alleviate their worries. </a:t>
            </a:r>
          </a:p>
          <a:p>
            <a:r>
              <a:rPr lang="en-US" dirty="0"/>
              <a:t>I thought I could use it in HWB, at the start of a new block of </a:t>
            </a:r>
            <a:r>
              <a:rPr lang="en-US" dirty="0" err="1"/>
              <a:t>maths</a:t>
            </a:r>
            <a:r>
              <a:rPr lang="en-US" dirty="0"/>
              <a:t>, to get feedback from parents etc. </a:t>
            </a:r>
          </a:p>
          <a:p>
            <a:r>
              <a:rPr lang="en-US" dirty="0"/>
              <a:t>Might also be good for the children to put themselves in others shoes!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CC224-843F-7343-840D-3B10952EE0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8492-B3EE-8A4D-A300-7E0641C0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D1D56-F2E6-A44F-83EE-79DB7E881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1F2D-1B3A-B842-965A-70BB1990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9E64-06A7-A84D-B3A0-4E9202A9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0751-D2C2-7A44-8A75-9CDD90B6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6B84-E204-A44C-BEBC-44585929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1C38D-68B7-E24C-8D19-DF2B913FF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78F0-F6F3-6B4D-B192-EA37A47A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3104-D4C7-CB4A-92FA-B3227F6E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8D671-8932-D447-9DFE-2781345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9D7A0-26F4-D941-A152-2531FBC25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BA52C-0EEB-D04B-80D3-9C0563C91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4DB2A-6DEB-944C-AB2D-9A07CE8A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2DC2-9D8F-8B4B-AF26-18268543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54C33-183C-214F-845A-D3B393D2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B0A1B-53A5-B641-933E-8E4DD443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0161F-AD3F-0440-AFA9-4D646EF52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170AA-32B3-B24B-A915-D571EEFB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51EE7-22C3-1346-85CC-614D67D2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0B4E-EBC6-7741-98A4-344A7528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6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31EC-F084-E741-BA24-69D7F972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063D8-6708-EF4F-8707-45221496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CC750-223C-834D-93EC-0A5EE894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47159-27F2-3948-A296-F3DAE8F7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2133E-D45F-274B-95DB-B11E9ECE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8419-F38C-2044-88BD-75D285BD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E6E48-18D5-0B42-A78F-BBD0A9CE4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EA9B8-211A-DD48-A3A5-9ED564D82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C0078-F53A-B24F-9487-9DCF2A3B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727B1-C099-5542-A444-042DF515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B0836-59FF-4043-990E-A590BC1B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E901-4BB9-414F-98C4-21A7AC1D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1DDAF-669C-4C40-A61E-A1DCA010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67D5-1814-E041-8038-FFDD352B9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1A620-D482-0844-B43B-E0B5EF3DC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6A6E4-8E68-D14C-8758-E9FA166A5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8693E-65BC-3E41-BFCE-C3653A96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CD01C-E041-BB4F-AA7A-9435EEDF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32BC8-E54A-2042-AAFE-BF393E1C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78B-C6CC-4E4E-B207-BF067E3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6BA1B-5A7D-DE40-89D1-65727E93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E809B-DAF7-DE43-A1D3-9E478991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508FC-B403-3A4B-8B6B-3CF14369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5BCE6-7A4F-2F43-A688-0C30AB72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1F305-5CA4-254E-A36D-16F08E47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D9356-E9F8-6B48-97FC-0E9582E6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9AA6-DF2F-6D4F-B84B-A66F806F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A0C56-B3FE-1F48-8E62-FBF71878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105E-308A-8F4B-89ED-EE7D1C130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58FCB-A0ED-F140-A9FB-7586ECF1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2BE90-2BCF-9B45-AA6B-CD4FC755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AAFAA-3B28-3344-9290-503D3117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1879-8714-1647-94D0-72D04B08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2E4F6-9279-DB46-A856-FFA0CF076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6C835-ABE7-BD4F-BDBC-8567CFD19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1E79-C541-AB49-ABF1-F59AA3B7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40F91-5BCB-5241-A53A-13771D20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7EEA5-4375-E448-B307-C00AD3FF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91DF1-97A5-8B46-941C-2BD14EB8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40074-5D43-104C-A3A5-79FBF4F6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B013-2676-884E-BC01-E0615C8DB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6CB2-CB83-7340-B996-0B29A51C7E6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EAC5A-786C-AC44-9CE8-20974DCA3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D691E-A465-0F4F-917D-F903F2B68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1624-AD4F-2740-8286-D70A617C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iaYE5S4Po8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6103"/>
          </a:xfrm>
        </p:spPr>
        <p:txBody>
          <a:bodyPr/>
          <a:lstStyle/>
          <a:p>
            <a:r>
              <a:rPr lang="en-US" dirty="0"/>
              <a:t>Making Thinking Visible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494A5-E2B1-914F-A0FC-2F5E2DE72DE0}"/>
              </a:ext>
            </a:extLst>
          </p:cNvPr>
          <p:cNvSpPr txBox="1"/>
          <p:nvPr/>
        </p:nvSpPr>
        <p:spPr>
          <a:xfrm>
            <a:off x="2713220" y="3297836"/>
            <a:ext cx="707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(An introduction)</a:t>
            </a:r>
          </a:p>
        </p:txBody>
      </p:sp>
    </p:spTree>
    <p:extLst>
      <p:ext uri="{BB962C8B-B14F-4D97-AF65-F5344CB8AC3E}">
        <p14:creationId xmlns:p14="http://schemas.microsoft.com/office/powerpoint/2010/main" val="160810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068" y="312894"/>
            <a:ext cx="9144000" cy="1036221"/>
          </a:xfrm>
        </p:spPr>
        <p:txBody>
          <a:bodyPr/>
          <a:lstStyle/>
          <a:p>
            <a:r>
              <a:rPr lang="en-US" dirty="0"/>
              <a:t>Compass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9E476-4637-204E-8303-8BBE565D9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3" y="1485900"/>
            <a:ext cx="388620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613AB7-F695-8C48-8325-EF3232AFD466}"/>
              </a:ext>
            </a:extLst>
          </p:cNvPr>
          <p:cNvSpPr txBox="1"/>
          <p:nvPr/>
        </p:nvSpPr>
        <p:spPr>
          <a:xfrm>
            <a:off x="5486400" y="1693333"/>
            <a:ext cx="5401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 – excitement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 – worries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N – needs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 – steps /suggestions </a:t>
            </a:r>
          </a:p>
        </p:txBody>
      </p:sp>
    </p:spTree>
    <p:extLst>
      <p:ext uri="{BB962C8B-B14F-4D97-AF65-F5344CB8AC3E}">
        <p14:creationId xmlns:p14="http://schemas.microsoft.com/office/powerpoint/2010/main" val="127330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6E152B-FDCF-BF4A-9389-48CC58B7323A}"/>
              </a:ext>
            </a:extLst>
          </p:cNvPr>
          <p:cNvSpPr txBox="1"/>
          <p:nvPr/>
        </p:nvSpPr>
        <p:spPr>
          <a:xfrm>
            <a:off x="1528997" y="2721114"/>
            <a:ext cx="8484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+mj-lt"/>
              </a:rPr>
              <a:t>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31928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thinking look like to you?</a:t>
            </a:r>
          </a:p>
        </p:txBody>
      </p:sp>
    </p:spTree>
    <p:extLst>
      <p:ext uri="{BB962C8B-B14F-4D97-AF65-F5344CB8AC3E}">
        <p14:creationId xmlns:p14="http://schemas.microsoft.com/office/powerpoint/2010/main" val="143581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Thinking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8265882A-6E67-B44A-9D29-B74BF7868E46}"/>
              </a:ext>
            </a:extLst>
          </p:cNvPr>
          <p:cNvSpPr/>
          <p:nvPr/>
        </p:nvSpPr>
        <p:spPr>
          <a:xfrm>
            <a:off x="4240272" y="2265363"/>
            <a:ext cx="3989327" cy="166317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93846E-B94E-484E-8CF5-3569156C1EC8}"/>
              </a:ext>
            </a:extLst>
          </p:cNvPr>
          <p:cNvCxnSpPr>
            <a:cxnSpLocks/>
          </p:cNvCxnSpPr>
          <p:nvPr/>
        </p:nvCxnSpPr>
        <p:spPr>
          <a:xfrm>
            <a:off x="8106354" y="2887086"/>
            <a:ext cx="187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9DC55-1E83-BA4C-ADA5-7092E5E55C3F}"/>
              </a:ext>
            </a:extLst>
          </p:cNvPr>
          <p:cNvCxnSpPr>
            <a:stCxn id="3" idx="3"/>
          </p:cNvCxnSpPr>
          <p:nvPr/>
        </p:nvCxnSpPr>
        <p:spPr>
          <a:xfrm flipH="1" flipV="1">
            <a:off x="6234935" y="1004341"/>
            <a:ext cx="1" cy="1356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CE6BFA-8814-C040-93B6-05311A3DF0E4}"/>
              </a:ext>
            </a:extLst>
          </p:cNvPr>
          <p:cNvCxnSpPr>
            <a:stCxn id="3" idx="2"/>
          </p:cNvCxnSpPr>
          <p:nvPr/>
        </p:nvCxnSpPr>
        <p:spPr>
          <a:xfrm flipH="1" flipV="1">
            <a:off x="2760133" y="2048933"/>
            <a:ext cx="1492513" cy="10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08F521-5A46-554C-9192-21A4AC82C523}"/>
              </a:ext>
            </a:extLst>
          </p:cNvPr>
          <p:cNvCxnSpPr>
            <a:stCxn id="3" idx="1"/>
          </p:cNvCxnSpPr>
          <p:nvPr/>
        </p:nvCxnSpPr>
        <p:spPr>
          <a:xfrm flipH="1">
            <a:off x="5550384" y="3926762"/>
            <a:ext cx="684552" cy="1271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21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793"/>
            <a:ext cx="9144000" cy="1394086"/>
          </a:xfrm>
        </p:spPr>
        <p:txBody>
          <a:bodyPr>
            <a:normAutofit/>
          </a:bodyPr>
          <a:lstStyle/>
          <a:p>
            <a:r>
              <a:rPr lang="en-US" sz="4000" dirty="0"/>
              <a:t>Disclaimer: *(I am no expert, I have only been to two sessions!)*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07618-4DB5-FD4B-9B96-FD7E14FEEB86}"/>
              </a:ext>
            </a:extLst>
          </p:cNvPr>
          <p:cNvSpPr txBox="1"/>
          <p:nvPr/>
        </p:nvSpPr>
        <p:spPr>
          <a:xfrm>
            <a:off x="1783830" y="2413416"/>
            <a:ext cx="87392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Children’s concept of what learning is – different from us and from each other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The Power of Culture – sends messages to everyone in that place “this is what matters here”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With that in mind… what messages are we sending about what learning is?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45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953"/>
            <a:ext cx="9144000" cy="1096181"/>
          </a:xfrm>
        </p:spPr>
        <p:txBody>
          <a:bodyPr>
            <a:normAutofit/>
          </a:bodyPr>
          <a:lstStyle/>
          <a:p>
            <a:r>
              <a:rPr lang="en-US" sz="4000" dirty="0"/>
              <a:t>Classroom 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B4013-A544-9847-9D38-A775BD91E56E}"/>
              </a:ext>
            </a:extLst>
          </p:cNvPr>
          <p:cNvSpPr txBox="1"/>
          <p:nvPr/>
        </p:nvSpPr>
        <p:spPr>
          <a:xfrm>
            <a:off x="854439" y="1425182"/>
            <a:ext cx="99184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What kind of thinkers / learners do we want our children to be?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What kind of habits do we want them to hone?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How conscious are you of the culture/ethos in your classroom?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It speaks loudly – whether we want it to or not!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If you are brave enough – ask your children… “what do you think I want for you as learners?”</a:t>
            </a:r>
          </a:p>
        </p:txBody>
      </p:sp>
    </p:spTree>
    <p:extLst>
      <p:ext uri="{BB962C8B-B14F-4D97-AF65-F5344CB8AC3E}">
        <p14:creationId xmlns:p14="http://schemas.microsoft.com/office/powerpoint/2010/main" val="367776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177" y="0"/>
            <a:ext cx="9144000" cy="1126162"/>
          </a:xfrm>
        </p:spPr>
        <p:txBody>
          <a:bodyPr/>
          <a:lstStyle/>
          <a:p>
            <a:r>
              <a:rPr lang="en-US" dirty="0"/>
              <a:t>Thinking Routines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54FA6-EDAE-3A47-9BBC-95F547F5622E}"/>
              </a:ext>
            </a:extLst>
          </p:cNvPr>
          <p:cNvSpPr txBox="1"/>
          <p:nvPr/>
        </p:nvSpPr>
        <p:spPr>
          <a:xfrm>
            <a:off x="2233534" y="1588957"/>
            <a:ext cx="7974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These are designed to be embedded into our practice so that (eventually) the children build up a bank of thinking routines they can use independently – no matter what the subject / situation.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See  / Think / Wonder is one of the routines we’ve been ‘taught’ and I have used it with the children and I used it with the parents at the curriculum showcase.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Ian uses it with the children at assembly regularly!</a:t>
            </a:r>
          </a:p>
          <a:p>
            <a:endParaRPr lang="en-US" sz="2400" dirty="0">
              <a:latin typeface="+mj-lt"/>
            </a:endParaRPr>
          </a:p>
          <a:p>
            <a:r>
              <a:rPr lang="en-GB" sz="2400" dirty="0">
                <a:hlinkClick r:id="rId2"/>
              </a:rPr>
              <a:t>https://www.youtube.com/watch?v=ziaYE5S4Po8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43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582EFE-FB36-0540-9353-0CDB8C561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38" b="14444"/>
          <a:stretch/>
        </p:blipFill>
        <p:spPr>
          <a:xfrm rot="5400000">
            <a:off x="5939365" y="1833033"/>
            <a:ext cx="6747933" cy="3081867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A338AFC8-14CE-B842-B355-DA25BEAD0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51" b="25637"/>
          <a:stretch/>
        </p:blipFill>
        <p:spPr>
          <a:xfrm rot="5400000">
            <a:off x="-1175809" y="1756304"/>
            <a:ext cx="6731000" cy="3472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FB2FB-19E0-0C42-8284-E7F5278D2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62" b="15062"/>
          <a:stretch/>
        </p:blipFill>
        <p:spPr>
          <a:xfrm rot="5400000">
            <a:off x="2378074" y="1631951"/>
            <a:ext cx="6858000" cy="35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6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953"/>
            <a:ext cx="9144000" cy="1096181"/>
          </a:xfrm>
        </p:spPr>
        <p:txBody>
          <a:bodyPr>
            <a:normAutofit/>
          </a:bodyPr>
          <a:lstStyle/>
          <a:p>
            <a:r>
              <a:rPr lang="en-US" sz="4000" dirty="0"/>
              <a:t>SEE / THINK / WONDER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1B413-644D-7848-862E-7FC136DE3971}"/>
              </a:ext>
            </a:extLst>
          </p:cNvPr>
          <p:cNvSpPr txBox="1"/>
          <p:nvPr/>
        </p:nvSpPr>
        <p:spPr>
          <a:xfrm>
            <a:off x="584617" y="1351508"/>
            <a:ext cx="106729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*Show your class a picture*</a:t>
            </a:r>
          </a:p>
          <a:p>
            <a:pPr algn="ctr"/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What do you see? “I see…”</a:t>
            </a:r>
          </a:p>
          <a:p>
            <a:r>
              <a:rPr lang="en-US" sz="2400" dirty="0">
                <a:latin typeface="+mj-lt"/>
              </a:rPr>
              <a:t>There is no right or wrong answer!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 what does that make you think? “I think”</a:t>
            </a:r>
          </a:p>
          <a:p>
            <a:r>
              <a:rPr lang="en-US" sz="2400" dirty="0">
                <a:latin typeface="+mj-lt"/>
              </a:rPr>
              <a:t>What makes you think / say that?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What does it make you wonder about that? -  ‘wonder’ helps kids to form deeper questions – H.O.T</a:t>
            </a:r>
          </a:p>
          <a:p>
            <a:r>
              <a:rPr lang="en-US" sz="2400" dirty="0">
                <a:latin typeface="+mj-lt"/>
              </a:rPr>
              <a:t>Inference – what is the bigger picture?</a:t>
            </a:r>
          </a:p>
          <a:p>
            <a:r>
              <a:rPr lang="en-US" sz="2400" dirty="0">
                <a:latin typeface="+mj-lt"/>
              </a:rPr>
              <a:t>Read between the lines!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48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5BB-E8C7-D942-8231-37E658D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953"/>
            <a:ext cx="9144000" cy="1096181"/>
          </a:xfrm>
        </p:spPr>
        <p:txBody>
          <a:bodyPr>
            <a:normAutofit/>
          </a:bodyPr>
          <a:lstStyle/>
          <a:p>
            <a:r>
              <a:rPr lang="en-US" sz="4000" dirty="0"/>
              <a:t>SEE / THINK / WONDER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1B413-644D-7848-862E-7FC136DE3971}"/>
              </a:ext>
            </a:extLst>
          </p:cNvPr>
          <p:cNvSpPr txBox="1"/>
          <p:nvPr/>
        </p:nvSpPr>
        <p:spPr>
          <a:xfrm>
            <a:off x="1643921" y="1351508"/>
            <a:ext cx="89041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You need to leave time for your kids to think/form an opinion for this to ‘work’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Although it may never feel like it in our jobs, time is the best resource we have!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This  thinking routine helps the invisible to manifest.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When you use these – everyone is on a level playing field! – not about right or wrong. Everyone’s opinion is justified (within reason – I can think of a few random remarks from my class already!)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Try to keep your responses to children’s answers equal/fair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5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753</Words>
  <Application>Microsoft Macintosh PowerPoint</Application>
  <PresentationFormat>Widescreen</PresentationFormat>
  <Paragraphs>77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Making Thinking Visible</vt:lpstr>
      <vt:lpstr>What does thinking look like to you?</vt:lpstr>
      <vt:lpstr>Thinking</vt:lpstr>
      <vt:lpstr>Disclaimer: *(I am no expert, I have only been to two sessions!)*</vt:lpstr>
      <vt:lpstr>Classroom Culture</vt:lpstr>
      <vt:lpstr>Thinking Routines</vt:lpstr>
      <vt:lpstr>PowerPoint Presentation</vt:lpstr>
      <vt:lpstr>SEE / THINK / WONDER</vt:lpstr>
      <vt:lpstr>SEE / THINK / WONDER</vt:lpstr>
      <vt:lpstr>Compass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Thinking Visible</dc:title>
  <dc:creator>Microsoft Office User</dc:creator>
  <cp:lastModifiedBy>Microsoft Office User</cp:lastModifiedBy>
  <cp:revision>7</cp:revision>
  <dcterms:created xsi:type="dcterms:W3CDTF">2019-08-18T20:10:07Z</dcterms:created>
  <dcterms:modified xsi:type="dcterms:W3CDTF">2019-08-19T07:51:26Z</dcterms:modified>
</cp:coreProperties>
</file>