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4" r:id="rId4"/>
    <p:sldId id="286" r:id="rId5"/>
    <p:sldId id="289" r:id="rId6"/>
    <p:sldId id="260" r:id="rId7"/>
    <p:sldId id="291" r:id="rId8"/>
    <p:sldId id="292" r:id="rId9"/>
    <p:sldId id="264" r:id="rId10"/>
    <p:sldId id="293" r:id="rId11"/>
    <p:sldId id="266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C114-99D8-4ABE-9AFE-DEC8DCE03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3655C-4691-40BF-AAD8-7C208148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C69F5-CF93-4E88-A502-D2F785AE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6B88A-D783-4508-B5CC-D6B96F02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2D4C-4830-4676-A1A1-055538CD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0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DE01-A47E-4A6C-A9AC-F9B3F9A7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883D5-6AF4-429B-9546-D6A824666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466C-36F6-40D8-9279-F6A55F9F0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6DAE-5366-4156-BCD7-5C236924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CB5F2-0218-4E5E-91A0-4481185B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19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98CE53-1494-41D5-B648-BD11F3EE1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AFCBA-9422-4A6C-81FC-A49DB936F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C3BAF-D348-4FD5-967F-133D7372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68656-C173-4810-AAFD-FAD635F9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E35B-3194-45C7-A71D-F54148D3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2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A23EE-461E-4DFA-83DD-CC7D7094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0089-DEA7-425A-ABF0-7E4231AB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D15EE-D8FE-4291-A82D-4A172371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77A03-6AD1-4B49-9D06-3DACECA1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5C8CC-52DA-4596-8875-AC0A78AC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6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EA539-CFB2-444D-9F53-428B9A5A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F4B6F-C8DA-470B-92B8-BE8126C9A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8C379-F1ED-4FB8-994F-C7AE8569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FAD4D-05A3-4E06-A4F7-B86CF9C9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DAF67-1020-44F2-B64C-5F988512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07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9F7E-F56A-4221-A587-78F5E3FB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A334-9050-4503-BEEC-12B4912E9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A429-7AC6-42D3-8EC9-7B372DBBA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343B2-98BC-4D28-8092-1AB117D4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70CE1-88F1-4E6D-B14F-FBDAE7A0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5BD12-BA91-4E58-A0F7-1579D18F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23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C1C4-3721-4D68-AE45-8D083D10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81065-770F-461C-B3A3-457747D9F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24E2B-98B9-4838-B60F-664A46652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C53CA-65B4-48EC-9439-79104277E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63435E-AE21-4249-8E43-EF9051A1F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AA8B9-8CA3-44E4-B674-45EE7D50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DA0B5-3852-437E-B0E7-C8FD9BF9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F3D2E-55E6-4772-A680-2970F375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26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4E96-DDB9-45FF-9F41-580395B1B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4FE62-40F9-46C8-840B-384A04D4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A6513-ECBB-417B-A78B-82C26BCE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90978-A8D8-4C26-ABE8-464BF454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66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9F2D59-D7C0-4C8C-9E04-794B0A73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EBD8A-DE04-47E0-96D5-3A71FCD6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67F70-C142-4C28-B3F0-CFDF8812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7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C8C0-F02C-4ECE-B28C-DB8D886D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1DDFC-EC3F-46D2-99FC-2E0191FFB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EBD5F-08D5-4188-AAC3-0D2AD3E30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CA8B8-0B3A-402E-84A5-CB1466B2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3D4A8-2A67-4BB5-B95F-78FA9454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14921-08E7-4007-821D-1AB06FC4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97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FF9B-C8F7-4F0E-B2B9-9683F808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8194BA-8536-42D8-BAAB-456492C96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F4698-19C8-4152-B471-DB3E7C24B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ACC7E-0B0A-4D99-A2DC-FF737FF0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45DE2-EB58-4FBD-8F28-2E0A5F5B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2678E-F778-41D6-A3E0-A4B8F053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0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5F82-6A4E-4B24-8064-79719AE3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210F9-49C3-4D32-9AAB-11C941F10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E2B87-9FA0-4612-85A9-F47DD1AF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6D73-CCCF-4A45-B030-2F36B7E91019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57A40-6C2C-4800-A8EA-E8EE1D48D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3828A-5323-4C88-99EC-92DB93949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CC18-6502-40F0-B5FB-6DF65C364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drive.google.com/drive/folders/1vIA47m6m1oh1Qq4HUGDNc6I2UU4-_5za?usp=sharin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355A-7362-4343-9A18-E8F69C5472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  <a:cs typeface="Arial" panose="020B0604020202020204" pitchFamily="34" charset="0"/>
              </a:rPr>
              <a:t>Planning STEM through Stories</a:t>
            </a:r>
          </a:p>
        </p:txBody>
      </p:sp>
      <p:pic>
        <p:nvPicPr>
          <p:cNvPr id="5" name="Picture 4" descr="RAiSE - Raising Aspirations in Science Education | Learning resources |  National Improvement Hub">
            <a:extLst>
              <a:ext uri="{FF2B5EF4-FFF2-40B4-BE49-F238E27FC236}">
                <a16:creationId xmlns:a16="http://schemas.microsoft.com/office/drawing/2014/main" id="{6D15BA5E-688B-4CFC-B5AD-6E089A2AC9F2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12" y="116302"/>
            <a:ext cx="2754775" cy="159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8" y="4682279"/>
            <a:ext cx="2643044" cy="19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2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46173-2590-4DFB-96D8-2677987CE21C}"/>
              </a:ext>
            </a:extLst>
          </p:cNvPr>
          <p:cNvSpPr txBox="1"/>
          <p:nvPr/>
        </p:nvSpPr>
        <p:spPr>
          <a:xfrm>
            <a:off x="609600" y="161925"/>
            <a:ext cx="4476750" cy="6463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800" b="1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SIMILES 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28600"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moon glowed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Raindrops dripped down the window pane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. 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Smoke floated on the air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. 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  <a:tab pos="4714875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air smells as fresh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. . . . . 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rose petals are as delicate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surface of the water is as smooth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icicles pointed downwards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fog covered the city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 . . . . 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clouds are as fluffy </a:t>
            </a:r>
            <a:r>
              <a:rPr lang="en-AU" sz="1800" u="sng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</a:t>
            </a: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. . . . .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tabLst>
                <a:tab pos="4076700" algn="l"/>
              </a:tabLst>
            </a:pPr>
            <a:r>
              <a:rPr lang="en-AU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8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52E51975-DB14-4D64-AE47-1C167FFEA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06" y="3614014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EA0F0E4-23DC-4031-B71B-BDB9397EE2EA}"/>
              </a:ext>
            </a:extLst>
          </p:cNvPr>
          <p:cNvSpPr txBox="1">
            <a:spLocks noChangeArrowheads="1"/>
          </p:cNvSpPr>
          <p:nvPr/>
        </p:nvSpPr>
        <p:spPr>
          <a:xfrm>
            <a:off x="5566431" y="4132395"/>
            <a:ext cx="3257550" cy="333375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Similes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CAD260D-47AD-4E9E-B3C8-EC9E5E617799}"/>
              </a:ext>
            </a:extLst>
          </p:cNvPr>
          <p:cNvSpPr txBox="1">
            <a:spLocks noChangeArrowheads="1"/>
          </p:cNvSpPr>
          <p:nvPr/>
        </p:nvSpPr>
        <p:spPr>
          <a:xfrm>
            <a:off x="5499756" y="4612947"/>
            <a:ext cx="3040856" cy="12573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She runs like the wind</a:t>
            </a:r>
          </a:p>
        </p:txBody>
      </p:sp>
      <p:pic>
        <p:nvPicPr>
          <p:cNvPr id="6" name="Online Image Placeholder 3">
            <a:extLst>
              <a:ext uri="{FF2B5EF4-FFF2-40B4-BE49-F238E27FC236}">
                <a16:creationId xmlns:a16="http://schemas.microsoft.com/office/drawing/2014/main" id="{A5AA717A-8A40-4AA5-AFFE-686270BE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2630" y="4951252"/>
            <a:ext cx="1396768" cy="1257301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94409865-51F9-4E39-B5E2-1757D38E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830" y="174515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0ABD5CF-E336-464E-8275-CB92D3527BF7}"/>
              </a:ext>
            </a:extLst>
          </p:cNvPr>
          <p:cNvSpPr txBox="1">
            <a:spLocks noChangeArrowheads="1"/>
          </p:cNvSpPr>
          <p:nvPr/>
        </p:nvSpPr>
        <p:spPr>
          <a:xfrm>
            <a:off x="7543161" y="526259"/>
            <a:ext cx="6213520" cy="42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Similes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B4EDC92-3B96-4E6D-9489-ECC373D13968}"/>
              </a:ext>
            </a:extLst>
          </p:cNvPr>
          <p:cNvSpPr txBox="1">
            <a:spLocks noChangeArrowheads="1"/>
          </p:cNvSpPr>
          <p:nvPr/>
        </p:nvSpPr>
        <p:spPr>
          <a:xfrm>
            <a:off x="7387188" y="1093836"/>
            <a:ext cx="3272367" cy="2557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A simile compares two things, using </a:t>
            </a:r>
            <a:r>
              <a:rPr lang="en-GB" alt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as</a:t>
            </a:r>
            <a:r>
              <a:rPr lang="en-GB" alt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or </a:t>
            </a:r>
            <a:r>
              <a:rPr lang="en-GB" altLang="en-US" sz="2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like</a:t>
            </a:r>
            <a:r>
              <a:rPr lang="en-GB" alt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GB" alt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r>
              <a:rPr lang="en-GB" altLang="en-US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teacher was as wise as an owl</a:t>
            </a:r>
          </a:p>
        </p:txBody>
      </p:sp>
      <p:pic>
        <p:nvPicPr>
          <p:cNvPr id="10" name="Picture 5" descr="C:\Program Files\Microsoft Office\Clipart\Pub60Cor\an00790_.wmf">
            <a:extLst>
              <a:ext uri="{FF2B5EF4-FFF2-40B4-BE49-F238E27FC236}">
                <a16:creationId xmlns:a16="http://schemas.microsoft.com/office/drawing/2014/main" id="{5F354127-3972-4676-A2F8-DEEAAB88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7536" y="2038959"/>
            <a:ext cx="1111038" cy="11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CA35-FD92-4BDC-AD1E-D8EA3D5D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Step-by-Step Guide 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34725-EC96-404C-BBB0-0FDC9645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>
                <a:latin typeface="Comic Sans MS" panose="030F0702030302020204" pitchFamily="66" charset="0"/>
                <a:cs typeface="Arial" panose="020B0604020202020204" pitchFamily="34" charset="0"/>
              </a:rPr>
              <a:t>Step 3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cs typeface="Arial" panose="020B0604020202020204" pitchFamily="34" charset="0"/>
              </a:rPr>
              <a:t>Create a sequenced plan linking to Experiences and Outcomes</a:t>
            </a:r>
          </a:p>
        </p:txBody>
      </p:sp>
    </p:spTree>
    <p:extLst>
      <p:ext uri="{BB962C8B-B14F-4D97-AF65-F5344CB8AC3E}">
        <p14:creationId xmlns:p14="http://schemas.microsoft.com/office/powerpoint/2010/main" val="95545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67FB15-2BF7-4B41-A0D7-BBEFA10E3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1" y="367826"/>
            <a:ext cx="10933043" cy="62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2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9F395B-85B6-42B6-BB56-6E9A3279E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538031"/>
            <a:ext cx="9145826" cy="610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2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8B5C-2502-4836-BAB2-3BB98930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Comic Sans MS" panose="030F0702030302020204" pitchFamily="66" charset="0"/>
                <a:cs typeface="Arial" panose="020B0604020202020204" pitchFamily="34" charset="0"/>
              </a:rPr>
              <a:t>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B3A9-0510-4CF8-8E36-BBE53A2DE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cs typeface="Arial" panose="020B0604020202020204" pitchFamily="34" charset="0"/>
              </a:rPr>
              <a:t>These are only SUGGESTED learning experiences, the children in your class may want to take things on a completely different learning journey and that’s perfectly fine.  </a:t>
            </a:r>
          </a:p>
        </p:txBody>
      </p:sp>
    </p:spTree>
    <p:extLst>
      <p:ext uri="{BB962C8B-B14F-4D97-AF65-F5344CB8AC3E}">
        <p14:creationId xmlns:p14="http://schemas.microsoft.com/office/powerpoint/2010/main" val="30048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3090" y="279614"/>
            <a:ext cx="2180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>
                <a:latin typeface="Comic Sans MS" panose="030F0702030302020204" pitchFamily="66" charset="0"/>
              </a:rPr>
              <a:t>Early Level</a:t>
            </a:r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97FA5B6A-3A00-4544-80F8-6DF97DDEDD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80" y="993140"/>
            <a:ext cx="5753100" cy="5753100"/>
          </a:xfrm>
          <a:prstGeom prst="rect">
            <a:avLst/>
          </a:prstGeom>
        </p:spPr>
      </p:pic>
      <p:pic>
        <p:nvPicPr>
          <p:cNvPr id="1026" name="Picture 2" descr="The Very Hungry Caterpillar [Board Book]: Eric Carle : Carle, Eric, Carle,  Eric: Amazon.co.uk: Books">
            <a:extLst>
              <a:ext uri="{FF2B5EF4-FFF2-40B4-BE49-F238E27FC236}">
                <a16:creationId xmlns:a16="http://schemas.microsoft.com/office/drawing/2014/main" id="{C9E0AE8A-5A36-4AC0-AA00-26E64A8E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80" y="2849781"/>
            <a:ext cx="2860467" cy="203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3AEF2B-56C7-48D0-9A64-6BCF8288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64696"/>
            <a:ext cx="774231" cy="7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6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43090" y="279614"/>
            <a:ext cx="24721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>
                <a:latin typeface="Comic Sans MS" panose="030F0702030302020204" pitchFamily="66" charset="0"/>
              </a:rPr>
              <a:t>First Level</a:t>
            </a:r>
          </a:p>
        </p:txBody>
      </p:sp>
      <p:pic>
        <p:nvPicPr>
          <p:cNvPr id="16" name="Picture 15" descr="Logo, calendar, company name&#10;&#10;Description automatically generated">
            <a:extLst>
              <a:ext uri="{FF2B5EF4-FFF2-40B4-BE49-F238E27FC236}">
                <a16:creationId xmlns:a16="http://schemas.microsoft.com/office/drawing/2014/main" id="{97BD658D-1DCF-48CD-A09A-699E4B4001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914399"/>
            <a:ext cx="5534025" cy="553402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765911D8-CD82-477B-AA72-67C0FF8D4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74" y="914399"/>
            <a:ext cx="5334000" cy="5334000"/>
          </a:xfrm>
          <a:prstGeom prst="rect">
            <a:avLst/>
          </a:prstGeom>
        </p:spPr>
      </p:pic>
      <p:pic>
        <p:nvPicPr>
          <p:cNvPr id="2050" name="Picture 2" descr="The Christmasaurus: Amazon.co.uk: Fletcher, Tom, Devries, Shane, Devries,  Shane: 9780141373348: Books">
            <a:extLst>
              <a:ext uri="{FF2B5EF4-FFF2-40B4-BE49-F238E27FC236}">
                <a16:creationId xmlns:a16="http://schemas.microsoft.com/office/drawing/2014/main" id="{51BC91E6-9FCB-4723-8CF9-1E1A25AC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904" y="3581399"/>
            <a:ext cx="1827056" cy="28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8FDF9DD-187E-417A-B3A9-19ABEBE6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911" y="119269"/>
            <a:ext cx="795130" cy="7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98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9879" y="100828"/>
            <a:ext cx="328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u="sng" dirty="0">
                <a:latin typeface="Comic Sans MS" panose="030F0702030302020204" pitchFamily="66" charset="0"/>
              </a:rPr>
              <a:t>Second Level</a:t>
            </a:r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3B580CFF-D243-4C18-8716-D4BD7860B2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666750"/>
            <a:ext cx="5810249" cy="5810249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57D665F-8164-45CD-84C4-FC75AF9E5D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4" y="499440"/>
            <a:ext cx="5429250" cy="5429250"/>
          </a:xfrm>
          <a:prstGeom prst="rect">
            <a:avLst/>
          </a:prstGeom>
        </p:spPr>
      </p:pic>
      <p:pic>
        <p:nvPicPr>
          <p:cNvPr id="3074" name="Picture 2" descr="Holes: Amazon.co.uk: Sachar, Louis: 8601404204470: Books">
            <a:extLst>
              <a:ext uri="{FF2B5EF4-FFF2-40B4-BE49-F238E27FC236}">
                <a16:creationId xmlns:a16="http://schemas.microsoft.com/office/drawing/2014/main" id="{E3C14B91-21F2-4D85-AC8F-9F1C3DBE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145" y="100828"/>
            <a:ext cx="1361629" cy="21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Boy in the Striped Pyjamas by John Boyne | Waterstones">
            <a:extLst>
              <a:ext uri="{FF2B5EF4-FFF2-40B4-BE49-F238E27FC236}">
                <a16:creationId xmlns:a16="http://schemas.microsoft.com/office/drawing/2014/main" id="{170A5FEB-48F8-4FF6-ACAC-C7E074957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145" y="2342939"/>
            <a:ext cx="1491872" cy="22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kellig : Almond, David: Amazon.co.uk: Books">
            <a:extLst>
              <a:ext uri="{FF2B5EF4-FFF2-40B4-BE49-F238E27FC236}">
                <a16:creationId xmlns:a16="http://schemas.microsoft.com/office/drawing/2014/main" id="{2BCDCCFD-1A04-4941-ADAF-2AFD75BC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88" y="4698699"/>
            <a:ext cx="1361629" cy="20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9246D57-9142-456C-91C5-8D72E498F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784" y="5760248"/>
            <a:ext cx="885193" cy="88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7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8813" y="279896"/>
            <a:ext cx="1084130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>
                <a:latin typeface="Comic Sans MS" panose="030F0702030302020204" pitchFamily="66" charset="0"/>
                <a:cs typeface="Arial" panose="020B0604020202020204" pitchFamily="34" charset="0"/>
              </a:rPr>
              <a:t>All planners can be accessed on the Google Drive</a:t>
            </a:r>
          </a:p>
          <a:p>
            <a:endParaRPr lang="en-GB" sz="3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Comic Sans MS" panose="030F0702030302020204" pitchFamily="66" charset="0"/>
                <a:cs typeface="Arial" panose="020B0604020202020204" pitchFamily="34" charset="0"/>
                <a:hlinkClick r:id="rId2"/>
              </a:rPr>
              <a:t>https://drive.google.com/drive/folders/1vIA47m6m1oh1Qq4HUGDNc6I2UU4-_5za?usp=sharing</a:t>
            </a:r>
            <a:endParaRPr lang="en-GB" sz="30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414D6D4-E0FC-4B59-B259-9E3F1B5E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4327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0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86EB5E-3E4E-497E-B27A-7DA521C0984C}"/>
              </a:ext>
            </a:extLst>
          </p:cNvPr>
          <p:cNvSpPr txBox="1"/>
          <p:nvPr/>
        </p:nvSpPr>
        <p:spPr>
          <a:xfrm>
            <a:off x="225424" y="340626"/>
            <a:ext cx="118238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  <a:cs typeface="Arial" panose="020B0604020202020204" pitchFamily="34" charset="0"/>
              </a:rPr>
              <a:t>Any questions?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65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CA35-FD92-4BDC-AD1E-D8EA3D5D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Step-by-Step Guide 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34725-EC96-404C-BBB0-0FDC9645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>
                <a:latin typeface="Comic Sans MS" panose="030F0702030302020204" pitchFamily="66" charset="0"/>
                <a:cs typeface="Arial" panose="020B0604020202020204" pitchFamily="34" charset="0"/>
              </a:rPr>
              <a:t>Step1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cs typeface="Arial" panose="020B0604020202020204" pitchFamily="34" charset="0"/>
              </a:rPr>
              <a:t>Read the book and take notes of learning experiences as you go along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9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8F4E62-1EFC-4875-A47A-960B2009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20" y="145165"/>
            <a:ext cx="5334629" cy="2170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95CAB-175E-4124-9E47-7ECCDED45483}"/>
              </a:ext>
            </a:extLst>
          </p:cNvPr>
          <p:cNvSpPr txBox="1"/>
          <p:nvPr/>
        </p:nvSpPr>
        <p:spPr>
          <a:xfrm>
            <a:off x="6096000" y="3952240"/>
            <a:ext cx="5598160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8A79E-4BB0-4CB6-95E0-E7B097B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20" y="4911300"/>
            <a:ext cx="5633787" cy="2028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4FF581-73BC-446B-88D7-3D708DA36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56" y="2384196"/>
            <a:ext cx="4334151" cy="2458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1794840-B489-4D4E-B8F3-DAB516914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66" y="556592"/>
            <a:ext cx="3906743" cy="53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4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DBB3DF-1AB6-4FEE-BA9E-52CDE2A084D9}"/>
              </a:ext>
            </a:extLst>
          </p:cNvPr>
          <p:cNvGrpSpPr/>
          <p:nvPr/>
        </p:nvGrpSpPr>
        <p:grpSpPr>
          <a:xfrm>
            <a:off x="178131" y="201882"/>
            <a:ext cx="4976966" cy="2627958"/>
            <a:chOff x="1387697" y="676466"/>
            <a:chExt cx="5736336" cy="31954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A2C5F7-5522-46C3-88B8-E3AA646E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7697" y="676466"/>
              <a:ext cx="5736336" cy="1647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 descr="C:\Users\Stmaijen01\AppData\Local\Microsoft\Windows\INetCache\Content.MSO\BACE513D.tmp">
              <a:extLst>
                <a:ext uri="{FF2B5EF4-FFF2-40B4-BE49-F238E27FC236}">
                  <a16:creationId xmlns:a16="http://schemas.microsoft.com/office/drawing/2014/main" id="{1819C2A5-E08F-442B-B172-CDB852FB460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865" y="2128838"/>
              <a:ext cx="2619375" cy="1743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F2E1CB-96B6-4D72-AC9B-7C19DF78AF0C}"/>
              </a:ext>
            </a:extLst>
          </p:cNvPr>
          <p:cNvGrpSpPr/>
          <p:nvPr/>
        </p:nvGrpSpPr>
        <p:grpSpPr>
          <a:xfrm>
            <a:off x="5622471" y="129661"/>
            <a:ext cx="5590497" cy="4014159"/>
            <a:chOff x="4380151" y="2374834"/>
            <a:chExt cx="6142894" cy="3394827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569AEDBD-7F2A-4385-B0FC-3455D39B7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0151" y="2374834"/>
              <a:ext cx="6142894" cy="11932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Use the green paper to create a paper chain beanstalk for Jack to climb down.  It should be strong enough for him to climb down and reach the ceiling.  </a:t>
              </a:r>
              <a:endParaRPr kumimoji="0" lang="en-GB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073" name="Picture 2">
              <a:extLst>
                <a:ext uri="{FF2B5EF4-FFF2-40B4-BE49-F238E27FC236}">
                  <a16:creationId xmlns:a16="http://schemas.microsoft.com/office/drawing/2014/main" id="{D3C1F5ED-0AA2-4058-8769-9B1986100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861" y="3547161"/>
              <a:ext cx="1974849" cy="2222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F0B5DF33-EDC6-468B-975B-0A36EDD4E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BD0B2-61F5-4535-BEBC-0CD78020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1" y="3108432"/>
            <a:ext cx="5543164" cy="29144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78A27B-D37D-447F-8E4C-83A806C5DC71}"/>
              </a:ext>
            </a:extLst>
          </p:cNvPr>
          <p:cNvGrpSpPr/>
          <p:nvPr/>
        </p:nvGrpSpPr>
        <p:grpSpPr>
          <a:xfrm>
            <a:off x="7601989" y="2202722"/>
            <a:ext cx="4556848" cy="4525617"/>
            <a:chOff x="6539216" y="1295242"/>
            <a:chExt cx="5479037" cy="508180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FFC029-5E0F-4256-B223-09E7ED5E7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216" y="1295242"/>
              <a:ext cx="5479037" cy="12926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Using the materials on the table create a parachute to help Jack escape from the giant quickly.  </a:t>
              </a:r>
              <a:endParaRPr kumimoji="0" lang="en-GB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E6FEDDE1-6CD2-408B-B836-F531A12FF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820" y="2355271"/>
              <a:ext cx="3613283" cy="4021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375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E3956DA-6661-4757-A7CC-C6FEAF23CB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9EEFE-C8A3-4F9B-9700-8FC7979F6D25}"/>
              </a:ext>
            </a:extLst>
          </p:cNvPr>
          <p:cNvSpPr txBox="1"/>
          <p:nvPr/>
        </p:nvSpPr>
        <p:spPr>
          <a:xfrm>
            <a:off x="342900" y="2609850"/>
            <a:ext cx="4057650" cy="72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564B4C-7190-4E49-92AD-365F394EFEE4}"/>
              </a:ext>
            </a:extLst>
          </p:cNvPr>
          <p:cNvCxnSpPr>
            <a:cxnSpLocks/>
          </p:cNvCxnSpPr>
          <p:nvPr/>
        </p:nvCxnSpPr>
        <p:spPr>
          <a:xfrm>
            <a:off x="476250" y="2486025"/>
            <a:ext cx="3924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7464F-F9F6-4F38-8C01-CC07911318B1}"/>
              </a:ext>
            </a:extLst>
          </p:cNvPr>
          <p:cNvCxnSpPr/>
          <p:nvPr/>
        </p:nvCxnSpPr>
        <p:spPr>
          <a:xfrm>
            <a:off x="4400550" y="2486025"/>
            <a:ext cx="0" cy="8477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2B7730-439C-465F-98EE-2F1A13F7C4AA}"/>
              </a:ext>
            </a:extLst>
          </p:cNvPr>
          <p:cNvCxnSpPr/>
          <p:nvPr/>
        </p:nvCxnSpPr>
        <p:spPr>
          <a:xfrm flipH="1">
            <a:off x="2076450" y="3333750"/>
            <a:ext cx="23241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AA15CB-CD82-46C9-925A-45A26AF2084A}"/>
              </a:ext>
            </a:extLst>
          </p:cNvPr>
          <p:cNvCxnSpPr/>
          <p:nvPr/>
        </p:nvCxnSpPr>
        <p:spPr>
          <a:xfrm>
            <a:off x="2076450" y="3333750"/>
            <a:ext cx="0" cy="2000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531AD2-9FEA-415B-A42A-3B4D27676A3F}"/>
              </a:ext>
            </a:extLst>
          </p:cNvPr>
          <p:cNvCxnSpPr>
            <a:cxnSpLocks/>
          </p:cNvCxnSpPr>
          <p:nvPr/>
        </p:nvCxnSpPr>
        <p:spPr>
          <a:xfrm flipH="1">
            <a:off x="476250" y="3533775"/>
            <a:ext cx="16002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96FECF-E01D-4EA3-8A73-7590327311C5}"/>
              </a:ext>
            </a:extLst>
          </p:cNvPr>
          <p:cNvCxnSpPr/>
          <p:nvPr/>
        </p:nvCxnSpPr>
        <p:spPr>
          <a:xfrm flipV="1">
            <a:off x="476250" y="2409825"/>
            <a:ext cx="0" cy="112395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9E1962-44DC-457D-8C39-B478F55A22D0}"/>
              </a:ext>
            </a:extLst>
          </p:cNvPr>
          <p:cNvCxnSpPr>
            <a:cxnSpLocks/>
          </p:cNvCxnSpPr>
          <p:nvPr/>
        </p:nvCxnSpPr>
        <p:spPr>
          <a:xfrm flipH="1">
            <a:off x="4429123" y="2397919"/>
            <a:ext cx="771526" cy="4238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60BEA1-2DCD-4329-8066-769DE0EF5B86}"/>
              </a:ext>
            </a:extLst>
          </p:cNvPr>
          <p:cNvSpPr txBox="1"/>
          <p:nvPr/>
        </p:nvSpPr>
        <p:spPr>
          <a:xfrm>
            <a:off x="5298382" y="2086659"/>
            <a:ext cx="2410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Comic Sans MS" panose="030F0702030302020204" pitchFamily="66" charset="0"/>
                <a:cs typeface="Arial" panose="020B0604020202020204" pitchFamily="34" charset="0"/>
              </a:rPr>
              <a:t>Visualiser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92C8C5E0-1C9B-47DB-AF27-D1F0FC366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2"/>
          <a:stretch/>
        </p:blipFill>
        <p:spPr>
          <a:xfrm rot="5400000">
            <a:off x="6628765" y="1294765"/>
            <a:ext cx="6858000" cy="426847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E26DC2-B68B-4B99-861C-37C91979B50E}"/>
              </a:ext>
            </a:extLst>
          </p:cNvPr>
          <p:cNvCxnSpPr>
            <a:cxnSpLocks/>
          </p:cNvCxnSpPr>
          <p:nvPr/>
        </p:nvCxnSpPr>
        <p:spPr>
          <a:xfrm>
            <a:off x="8169137" y="107259"/>
            <a:ext cx="3924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4B0E44-1D75-41A6-80A0-D3A8C8AB3B47}"/>
              </a:ext>
            </a:extLst>
          </p:cNvPr>
          <p:cNvCxnSpPr>
            <a:cxnSpLocks/>
          </p:cNvCxnSpPr>
          <p:nvPr/>
        </p:nvCxnSpPr>
        <p:spPr>
          <a:xfrm>
            <a:off x="8169137" y="392181"/>
            <a:ext cx="3924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B69885-D942-4806-BE1A-9CF91CE4F924}"/>
              </a:ext>
            </a:extLst>
          </p:cNvPr>
          <p:cNvCxnSpPr/>
          <p:nvPr/>
        </p:nvCxnSpPr>
        <p:spPr>
          <a:xfrm>
            <a:off x="8169137" y="107259"/>
            <a:ext cx="0" cy="28492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E5EC61-8903-4349-B9AF-51197C32F024}"/>
              </a:ext>
            </a:extLst>
          </p:cNvPr>
          <p:cNvCxnSpPr/>
          <p:nvPr/>
        </p:nvCxnSpPr>
        <p:spPr>
          <a:xfrm>
            <a:off x="12093437" y="107259"/>
            <a:ext cx="0" cy="28492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1EA60F-B742-4813-833E-C05B23149B15}"/>
              </a:ext>
            </a:extLst>
          </p:cNvPr>
          <p:cNvCxnSpPr>
            <a:cxnSpLocks/>
          </p:cNvCxnSpPr>
          <p:nvPr/>
        </p:nvCxnSpPr>
        <p:spPr>
          <a:xfrm flipV="1">
            <a:off x="7341704" y="249720"/>
            <a:ext cx="827433" cy="125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9944C41-00F7-4E97-9F08-1068C84FC832}"/>
              </a:ext>
            </a:extLst>
          </p:cNvPr>
          <p:cNvSpPr txBox="1"/>
          <p:nvPr/>
        </p:nvSpPr>
        <p:spPr>
          <a:xfrm>
            <a:off x="5098967" y="0"/>
            <a:ext cx="5067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Comic Sans MS" panose="030F0702030302020204" pitchFamily="66" charset="0"/>
                <a:cs typeface="Arial" panose="020B0604020202020204" pitchFamily="34" charset="0"/>
              </a:rPr>
              <a:t>Inheritance</a:t>
            </a:r>
          </a:p>
        </p:txBody>
      </p:sp>
    </p:spTree>
    <p:extLst>
      <p:ext uri="{BB962C8B-B14F-4D97-AF65-F5344CB8AC3E}">
        <p14:creationId xmlns:p14="http://schemas.microsoft.com/office/powerpoint/2010/main" val="293097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3F7880C-B9BA-46AE-AB0A-3177606B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3"/>
          <a:stretch/>
        </p:blipFill>
        <p:spPr>
          <a:xfrm rot="5400000">
            <a:off x="-1376045" y="1376045"/>
            <a:ext cx="6858000" cy="41059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8E094D-2156-41D5-BE4B-36A919E9C911}"/>
              </a:ext>
            </a:extLst>
          </p:cNvPr>
          <p:cNvCxnSpPr/>
          <p:nvPr/>
        </p:nvCxnSpPr>
        <p:spPr>
          <a:xfrm>
            <a:off x="0" y="3762375"/>
            <a:ext cx="410591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B0C707-AA09-4C9F-9686-B59CA3C3DC03}"/>
              </a:ext>
            </a:extLst>
          </p:cNvPr>
          <p:cNvCxnSpPr/>
          <p:nvPr/>
        </p:nvCxnSpPr>
        <p:spPr>
          <a:xfrm flipV="1">
            <a:off x="4038600" y="3219450"/>
            <a:ext cx="0" cy="5429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56C2DA-5443-445C-BA71-A81F0782F561}"/>
              </a:ext>
            </a:extLst>
          </p:cNvPr>
          <p:cNvCxnSpPr/>
          <p:nvPr/>
        </p:nvCxnSpPr>
        <p:spPr>
          <a:xfrm flipH="1">
            <a:off x="0" y="3238500"/>
            <a:ext cx="410591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8D6F7D-7C7C-4893-B77E-59C6030B51C0}"/>
              </a:ext>
            </a:extLst>
          </p:cNvPr>
          <p:cNvCxnSpPr/>
          <p:nvPr/>
        </p:nvCxnSpPr>
        <p:spPr>
          <a:xfrm>
            <a:off x="0" y="3219450"/>
            <a:ext cx="0" cy="5429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90DE6B-7ACD-4172-A6C9-48CDEAED2566}"/>
              </a:ext>
            </a:extLst>
          </p:cNvPr>
          <p:cNvCxnSpPr>
            <a:cxnSpLocks/>
          </p:cNvCxnSpPr>
          <p:nvPr/>
        </p:nvCxnSpPr>
        <p:spPr>
          <a:xfrm flipH="1" flipV="1">
            <a:off x="4105911" y="3490912"/>
            <a:ext cx="802640" cy="5665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A3C6E5-A31A-4679-9C9E-AC48EF27C188}"/>
              </a:ext>
            </a:extLst>
          </p:cNvPr>
          <p:cNvSpPr txBox="1"/>
          <p:nvPr/>
        </p:nvSpPr>
        <p:spPr>
          <a:xfrm>
            <a:off x="4668679" y="4057473"/>
            <a:ext cx="1636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Comic Sans MS" panose="030F0702030302020204" pitchFamily="66" charset="0"/>
                <a:cs typeface="Arial" panose="020B0604020202020204" pitchFamily="34" charset="0"/>
              </a:rPr>
              <a:t>Similes</a:t>
            </a:r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BEAB915E-1507-41B8-81A2-A808B1226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8"/>
          <a:stretch/>
        </p:blipFill>
        <p:spPr>
          <a:xfrm rot="5400000">
            <a:off x="6308725" y="974724"/>
            <a:ext cx="6858000" cy="49085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68E79-085A-4BDF-98DB-F990883054F3}"/>
              </a:ext>
            </a:extLst>
          </p:cNvPr>
          <p:cNvCxnSpPr/>
          <p:nvPr/>
        </p:nvCxnSpPr>
        <p:spPr>
          <a:xfrm flipH="1">
            <a:off x="7520608" y="144118"/>
            <a:ext cx="410591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DA9A47-F557-47E7-9376-8874AB03CCFE}"/>
              </a:ext>
            </a:extLst>
          </p:cNvPr>
          <p:cNvCxnSpPr/>
          <p:nvPr/>
        </p:nvCxnSpPr>
        <p:spPr>
          <a:xfrm flipH="1">
            <a:off x="7520608" y="694084"/>
            <a:ext cx="410591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29E08A-B4BA-433B-947C-225FF879898B}"/>
              </a:ext>
            </a:extLst>
          </p:cNvPr>
          <p:cNvCxnSpPr/>
          <p:nvPr/>
        </p:nvCxnSpPr>
        <p:spPr>
          <a:xfrm>
            <a:off x="7520608" y="144118"/>
            <a:ext cx="0" cy="5184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8A37B5-D531-4B58-B9E0-A1ECDF0C670B}"/>
              </a:ext>
            </a:extLst>
          </p:cNvPr>
          <p:cNvCxnSpPr/>
          <p:nvPr/>
        </p:nvCxnSpPr>
        <p:spPr>
          <a:xfrm>
            <a:off x="11626518" y="144118"/>
            <a:ext cx="0" cy="54996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77FA44-6069-46CA-85D0-9585EB7303D7}"/>
              </a:ext>
            </a:extLst>
          </p:cNvPr>
          <p:cNvSpPr txBox="1"/>
          <p:nvPr/>
        </p:nvSpPr>
        <p:spPr>
          <a:xfrm>
            <a:off x="4837266" y="122871"/>
            <a:ext cx="2695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  <a:cs typeface="Arial" panose="020B0604020202020204" pitchFamily="34" charset="0"/>
              </a:rPr>
              <a:t>Types of language – why is using ‘barked’ more effective than ‘said’?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AAF779-40CA-416E-8CCD-C8EA9E866005}"/>
              </a:ext>
            </a:extLst>
          </p:cNvPr>
          <p:cNvCxnSpPr>
            <a:cxnSpLocks/>
          </p:cNvCxnSpPr>
          <p:nvPr/>
        </p:nvCxnSpPr>
        <p:spPr>
          <a:xfrm>
            <a:off x="6493565" y="308736"/>
            <a:ext cx="102704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209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51E8318-57FD-4DBE-B3B4-ABAECDF80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5" b="3382"/>
          <a:stretch/>
        </p:blipFill>
        <p:spPr>
          <a:xfrm rot="5400000">
            <a:off x="-1155418" y="2171417"/>
            <a:ext cx="5842000" cy="3531165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79F32C5-58FA-4FF1-A9B8-6B769089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3"/>
          <a:stretch/>
        </p:blipFill>
        <p:spPr>
          <a:xfrm rot="5400000">
            <a:off x="3063306" y="2240115"/>
            <a:ext cx="5842001" cy="3393769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F661CFA4-32AC-423F-BCAA-A113A9C220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9" t="14222" r="1629" b="1408"/>
          <a:stretch/>
        </p:blipFill>
        <p:spPr>
          <a:xfrm rot="5400000">
            <a:off x="7348005" y="2014006"/>
            <a:ext cx="5933439" cy="3754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E2ABD-290C-47F6-BA80-57278E4F5F13}"/>
              </a:ext>
            </a:extLst>
          </p:cNvPr>
          <p:cNvSpPr txBox="1"/>
          <p:nvPr/>
        </p:nvSpPr>
        <p:spPr>
          <a:xfrm>
            <a:off x="1570026" y="301625"/>
            <a:ext cx="831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  <a:cs typeface="Arial" panose="020B0604020202020204" pitchFamily="34" charset="0"/>
              </a:rPr>
              <a:t>Calculating profit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295A0C-25B9-404E-A90F-9F2B34C9E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7" y="5791199"/>
            <a:ext cx="1607787" cy="93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3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CA35-FD92-4BDC-AD1E-D8EA3D5D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Step-by-Step Guide 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34725-EC96-404C-BBB0-0FDC9645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>
                <a:latin typeface="Comic Sans MS" panose="030F0702030302020204" pitchFamily="66" charset="0"/>
                <a:cs typeface="Arial" panose="020B0604020202020204" pitchFamily="34" charset="0"/>
              </a:rPr>
              <a:t>Step 2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cs typeface="Arial" panose="020B0604020202020204" pitchFamily="34" charset="0"/>
              </a:rPr>
              <a:t>Look for any additional resources to support learning when introducing something new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15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1B6B03-45AD-493F-AA16-B1CF5CBD37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666749"/>
            <a:ext cx="5334001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ialogue Words: Other Words for 'Said' | Now Novel">
            <a:extLst>
              <a:ext uri="{FF2B5EF4-FFF2-40B4-BE49-F238E27FC236}">
                <a16:creationId xmlns:a16="http://schemas.microsoft.com/office/drawing/2014/main" id="{BF9366FE-9784-404E-90FE-16C2BFDA0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566738"/>
            <a:ext cx="5626342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6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327</Words>
  <Application>Microsoft Office PowerPoint</Application>
  <PresentationFormat>Widescreen</PresentationFormat>
  <Paragraphs>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Comic Sans MS</vt:lpstr>
      <vt:lpstr>Gill Sans MT</vt:lpstr>
      <vt:lpstr>Times New Roman</vt:lpstr>
      <vt:lpstr>Office Theme</vt:lpstr>
      <vt:lpstr>Planning STEM through Stories</vt:lpstr>
      <vt:lpstr>Step-by-Step Guide on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Step-by-Step Guide on Planning</vt:lpstr>
      <vt:lpstr>PowerPoint Presentation</vt:lpstr>
      <vt:lpstr>PowerPoint Presentation</vt:lpstr>
      <vt:lpstr>Step-by-Step Guide on Planning</vt:lpstr>
      <vt:lpstr>PowerPoint Presentation</vt:lpstr>
      <vt:lpstr>PowerPoint Presentation</vt:lpstr>
      <vt:lpstr>Remember…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STEM through Stories</dc:title>
  <dc:creator>Laura McCafferty</dc:creator>
  <cp:lastModifiedBy>McCafferty L (Laura)</cp:lastModifiedBy>
  <cp:revision>3</cp:revision>
  <dcterms:created xsi:type="dcterms:W3CDTF">2022-05-10T08:13:25Z</dcterms:created>
  <dcterms:modified xsi:type="dcterms:W3CDTF">2022-10-31T14:31:00Z</dcterms:modified>
</cp:coreProperties>
</file>