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6" r:id="rId4"/>
    <p:sldId id="262" r:id="rId5"/>
    <p:sldId id="263" r:id="rId6"/>
    <p:sldId id="261"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73E0B-B8C4-476C-A6D1-052C5F32F8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AFB7701-9E9A-415B-889B-C4291DAA3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5D5267-6765-49FB-8212-328B1E34DF04}"/>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4EB3C484-805B-496D-BFA9-6DD9DF15E7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1E4887-C573-4DF6-9981-25CCF300FE4A}"/>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26151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DA0D-64AD-48D7-A5CC-5CDE57330A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7BF8B-53AD-4A83-B7E9-8F4F978AB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97DBA6-E57B-4C87-ACE9-99122B543EDE}"/>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9FC343A1-D397-4BC2-8770-74D276483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7B1617-4E77-4F2A-AE43-732AED797165}"/>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34939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0F4A77-C64B-4A9E-B8AA-4E7DEFAFFB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D39E68-A9AF-4A81-80DC-7F868AAD15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CDFFBB-CD59-4DDB-AF06-98620366E930}"/>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A41B1E23-0D46-4B66-AB2C-E14CF20BB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763741-AC96-4425-AF89-C3FEAC615F61}"/>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16168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6C2A-7C7D-4733-9AB5-5FA12E5183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95632C-F0D7-48FA-96B7-BF321192F0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CF1992-3D29-4A59-9B70-A2456083B5D6}"/>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F986C5B5-37B8-4810-A9D7-C2B2B6AFC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481F72-6462-471D-99BD-045AA2B767D7}"/>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192474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68A6-5E8F-4176-AE52-5229A15896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46E146-4A9F-4469-B7CE-584D57E9F6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F4F6E9-EBE3-48C5-A3B4-85325EC279C6}"/>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240D145A-940E-4961-A2C2-D8B4FE1D20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BB21BE-C851-49D4-A86C-505306A0C7D9}"/>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326188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EBE7-B8F6-4EFE-AD8C-E1B7A28023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5D4C0E-897B-40BB-A4E5-AE7153C02C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F9619F-8F9E-4C57-A2ED-FF590F1FC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6CA1EE-28C4-4F07-B9F1-F66BF4F353F7}"/>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6" name="Footer Placeholder 5">
            <a:extLst>
              <a:ext uri="{FF2B5EF4-FFF2-40B4-BE49-F238E27FC236}">
                <a16:creationId xmlns:a16="http://schemas.microsoft.com/office/drawing/2014/main" id="{1B115D94-9E0D-42BF-9075-E36BC178AD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8E2789-4E1E-4FDE-A732-8E9478547CD4}"/>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302978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6C21-876C-49EA-B29F-29CCD76BDB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80502C-08E4-4C3C-83DA-80DEB24382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33750C-FBE3-400F-B040-48ABAF1074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47C39-6322-4712-B580-2872A6AE3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984F79-7F91-4831-BDBB-5C8FAB1131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1EE0F9-6B5D-4A53-B851-597140248022}"/>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8" name="Footer Placeholder 7">
            <a:extLst>
              <a:ext uri="{FF2B5EF4-FFF2-40B4-BE49-F238E27FC236}">
                <a16:creationId xmlns:a16="http://schemas.microsoft.com/office/drawing/2014/main" id="{44693317-D3EF-4C56-AADB-484C6A229E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1D09DD-623C-4A1F-9289-4C402A8A5992}"/>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149883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FA79-F2ED-41DB-8EDE-70A6DA5BAF2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83FA3C-3BA4-4CE2-BB2D-05E4E1EA8330}"/>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4" name="Footer Placeholder 3">
            <a:extLst>
              <a:ext uri="{FF2B5EF4-FFF2-40B4-BE49-F238E27FC236}">
                <a16:creationId xmlns:a16="http://schemas.microsoft.com/office/drawing/2014/main" id="{1B59B4A0-182B-48B1-9292-17C67C6445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B2CC75-3E55-41A9-9100-1CD35FE26928}"/>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35037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1C4C5C-8F22-46D6-B72B-07DA335F8648}"/>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3" name="Footer Placeholder 2">
            <a:extLst>
              <a:ext uri="{FF2B5EF4-FFF2-40B4-BE49-F238E27FC236}">
                <a16:creationId xmlns:a16="http://schemas.microsoft.com/office/drawing/2014/main" id="{DCC6AE2B-BD23-46D7-A5FF-2491233E1C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8F5EFBF-6CEF-4016-BC70-42EFAD7D07F8}"/>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86233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070F-CD39-477C-AF2C-EE949A45A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8CB6C99-99A7-4572-8F22-AB72986DE1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D91EBC-7A20-4734-A293-366637972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BA6AF-309F-4022-A506-853CE58B0295}"/>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6" name="Footer Placeholder 5">
            <a:extLst>
              <a:ext uri="{FF2B5EF4-FFF2-40B4-BE49-F238E27FC236}">
                <a16:creationId xmlns:a16="http://schemas.microsoft.com/office/drawing/2014/main" id="{F0507725-4FC7-41CB-ABF9-2E1915D59B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C55698-89BF-475B-A76D-A8BA858B5621}"/>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88079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6551-C0FB-40F2-8F1C-376E1E9F0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65BBA6-8475-414E-A984-9592FA1525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5602DA-255E-4F28-BE51-2043DD33F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F48E5-5879-4D4F-BEBC-8BAC1A5D27C4}"/>
              </a:ext>
            </a:extLst>
          </p:cNvPr>
          <p:cNvSpPr>
            <a:spLocks noGrp="1"/>
          </p:cNvSpPr>
          <p:nvPr>
            <p:ph type="dt" sz="half" idx="10"/>
          </p:nvPr>
        </p:nvSpPr>
        <p:spPr/>
        <p:txBody>
          <a:bodyPr/>
          <a:lstStyle/>
          <a:p>
            <a:fld id="{6B92DC78-4D30-4E08-A430-8FC540C3E980}" type="datetimeFigureOut">
              <a:rPr lang="en-GB" smtClean="0"/>
              <a:t>20/12/2023</a:t>
            </a:fld>
            <a:endParaRPr lang="en-GB"/>
          </a:p>
        </p:txBody>
      </p:sp>
      <p:sp>
        <p:nvSpPr>
          <p:cNvPr id="6" name="Footer Placeholder 5">
            <a:extLst>
              <a:ext uri="{FF2B5EF4-FFF2-40B4-BE49-F238E27FC236}">
                <a16:creationId xmlns:a16="http://schemas.microsoft.com/office/drawing/2014/main" id="{215345ED-DF7A-4413-B906-47EE71C26D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524039-A910-447B-903A-F58A1B25CA2F}"/>
              </a:ext>
            </a:extLst>
          </p:cNvPr>
          <p:cNvSpPr>
            <a:spLocks noGrp="1"/>
          </p:cNvSpPr>
          <p:nvPr>
            <p:ph type="sldNum" sz="quarter" idx="12"/>
          </p:nvPr>
        </p:nvSpPr>
        <p:spPr/>
        <p:txBody>
          <a:bodyPr/>
          <a:lstStyle/>
          <a:p>
            <a:fld id="{4E7D3B82-31F9-41B8-A719-6D6D9ED47CE9}" type="slidenum">
              <a:rPr lang="en-GB" smtClean="0"/>
              <a:t>‹#›</a:t>
            </a:fld>
            <a:endParaRPr lang="en-GB"/>
          </a:p>
        </p:txBody>
      </p:sp>
    </p:spTree>
    <p:extLst>
      <p:ext uri="{BB962C8B-B14F-4D97-AF65-F5344CB8AC3E}">
        <p14:creationId xmlns:p14="http://schemas.microsoft.com/office/powerpoint/2010/main" val="249412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98DFE6-921A-4288-88DD-6F5DB764C5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2EEAFC-2E66-47FE-95AB-66219EA9C3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EABB8D-FE0C-4718-A014-9A038DC795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2DC78-4D30-4E08-A430-8FC540C3E980}" type="datetimeFigureOut">
              <a:rPr lang="en-GB" smtClean="0"/>
              <a:t>20/12/2023</a:t>
            </a:fld>
            <a:endParaRPr lang="en-GB"/>
          </a:p>
        </p:txBody>
      </p:sp>
      <p:sp>
        <p:nvSpPr>
          <p:cNvPr id="5" name="Footer Placeholder 4">
            <a:extLst>
              <a:ext uri="{FF2B5EF4-FFF2-40B4-BE49-F238E27FC236}">
                <a16:creationId xmlns:a16="http://schemas.microsoft.com/office/drawing/2014/main" id="{A8ED475B-AFD3-465B-BDFD-F56B8B811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262E21-1177-4AC0-AFA9-84AA216DC9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D3B82-31F9-41B8-A719-6D6D9ED47CE9}" type="slidenum">
              <a:rPr lang="en-GB" smtClean="0"/>
              <a:t>‹#›</a:t>
            </a:fld>
            <a:endParaRPr lang="en-GB"/>
          </a:p>
        </p:txBody>
      </p:sp>
    </p:spTree>
    <p:extLst>
      <p:ext uri="{BB962C8B-B14F-4D97-AF65-F5344CB8AC3E}">
        <p14:creationId xmlns:p14="http://schemas.microsoft.com/office/powerpoint/2010/main" val="123888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UM8oN4yzJqw"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gov.scot/parentzone/learning-at-home/supporting-science-at-home/" TargetMode="External"/><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s://www.youtube.com/watch?v=6c5cb0u0rP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forms.office.com/e/KVNihmz7E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FFBF6E-4AF2-409C-A6D3-87C0F9183D87}"/>
              </a:ext>
            </a:extLst>
          </p:cNvPr>
          <p:cNvSpPr txBox="1"/>
          <p:nvPr/>
        </p:nvSpPr>
        <p:spPr>
          <a:xfrm>
            <a:off x="752475" y="426475"/>
            <a:ext cx="11106149" cy="4401205"/>
          </a:xfrm>
          <a:prstGeom prst="rect">
            <a:avLst/>
          </a:prstGeom>
          <a:noFill/>
        </p:spPr>
        <p:txBody>
          <a:bodyPr wrap="square" rtlCol="0">
            <a:spAutoFit/>
          </a:bodyPr>
          <a:lstStyle/>
          <a:p>
            <a:r>
              <a:rPr lang="en-GB" sz="2000" dirty="0">
                <a:latin typeface="Comic Sans MS" panose="030F0702030302020204" pitchFamily="66" charset="0"/>
              </a:rPr>
              <a:t>First, read the story with your child or watch it together here:</a:t>
            </a:r>
          </a:p>
          <a:p>
            <a:r>
              <a:rPr lang="en-GB" sz="2000" dirty="0">
                <a:hlinkClick r:id="rId2"/>
              </a:rPr>
              <a:t>The Most Magnificent Thing by Ashley Spires - YouTube</a:t>
            </a:r>
            <a:r>
              <a:rPr lang="en-GB" sz="2000" dirty="0">
                <a:latin typeface="Comic Sans MS" panose="030F0702030302020204" pitchFamily="66" charset="0"/>
              </a:rPr>
              <a:t> </a:t>
            </a:r>
          </a:p>
          <a:p>
            <a:endParaRPr lang="en-GB" sz="2000" dirty="0">
              <a:latin typeface="Comic Sans MS" panose="030F0702030302020204" pitchFamily="66" charset="0"/>
            </a:endParaRPr>
          </a:p>
          <a:p>
            <a:r>
              <a:rPr lang="en-GB" sz="2000" dirty="0">
                <a:latin typeface="Comic Sans MS" panose="030F0702030302020204" pitchFamily="66" charset="0"/>
              </a:rPr>
              <a:t>Then discuss:</a:t>
            </a:r>
          </a:p>
          <a:p>
            <a:endParaRPr lang="en-GB" sz="2000" dirty="0">
              <a:latin typeface="Comic Sans MS" panose="030F0702030302020204" pitchFamily="66" charset="0"/>
            </a:endParaRPr>
          </a:p>
          <a:p>
            <a:pPr marL="457200" indent="-457200">
              <a:buAutoNum type="arabicPeriod"/>
            </a:pPr>
            <a:r>
              <a:rPr lang="en-GB" sz="2000" dirty="0">
                <a:latin typeface="Comic Sans MS" panose="030F0702030302020204" pitchFamily="66" charset="0"/>
              </a:rPr>
              <a:t>What do you both like about it? </a:t>
            </a:r>
          </a:p>
          <a:p>
            <a:pPr marL="457200" indent="-457200">
              <a:buAutoNum type="arabicPeriod"/>
            </a:pPr>
            <a:endParaRPr lang="en-GB" sz="2000" b="0" i="0" dirty="0">
              <a:solidFill>
                <a:srgbClr val="111111"/>
              </a:solidFill>
              <a:effectLst/>
              <a:latin typeface="Comic Sans MS" panose="030F0702030302020204" pitchFamily="66" charset="0"/>
            </a:endParaRPr>
          </a:p>
          <a:p>
            <a:pPr marL="457200" indent="-457200">
              <a:buAutoNum type="arabicPeriod"/>
            </a:pPr>
            <a:r>
              <a:rPr lang="en-GB" sz="2000" b="0" i="0" dirty="0">
                <a:solidFill>
                  <a:srgbClr val="111111"/>
                </a:solidFill>
                <a:effectLst/>
                <a:latin typeface="Comic Sans MS" panose="030F0702030302020204" pitchFamily="66" charset="0"/>
              </a:rPr>
              <a:t>How many “tries” (count them!) did it take the little girl to make </a:t>
            </a:r>
            <a:r>
              <a:rPr lang="en-GB" sz="2000" b="0" i="0">
                <a:solidFill>
                  <a:srgbClr val="111111"/>
                </a:solidFill>
                <a:effectLst/>
                <a:latin typeface="Comic Sans MS" panose="030F0702030302020204" pitchFamily="66" charset="0"/>
              </a:rPr>
              <a:t>her ‘magnificent thing’? </a:t>
            </a:r>
            <a:r>
              <a:rPr lang="en-GB" sz="2000" b="0" i="0" dirty="0">
                <a:solidFill>
                  <a:srgbClr val="111111"/>
                </a:solidFill>
                <a:effectLst/>
                <a:latin typeface="Comic Sans MS" panose="030F0702030302020204" pitchFamily="66" charset="0"/>
              </a:rPr>
              <a:t>What does it mean to ‘persevere’? Why is it important to persevere?</a:t>
            </a:r>
          </a:p>
          <a:p>
            <a:pPr marL="457200" indent="-457200">
              <a:buAutoNum type="arabicPeriod"/>
            </a:pPr>
            <a:endParaRPr lang="en-GB" sz="2000" dirty="0">
              <a:solidFill>
                <a:srgbClr val="111111"/>
              </a:solidFill>
              <a:latin typeface="Comic Sans MS" panose="030F0702030302020204" pitchFamily="66" charset="0"/>
            </a:endParaRPr>
          </a:p>
          <a:p>
            <a:pPr marL="457200" indent="-457200">
              <a:buAutoNum type="arabicPeriod"/>
            </a:pPr>
            <a:r>
              <a:rPr lang="en-GB" sz="2000" dirty="0">
                <a:latin typeface="Comic Sans MS" panose="030F0702030302020204" pitchFamily="66" charset="0"/>
              </a:rPr>
              <a:t>Are there any parts you didn’t like? Why?</a:t>
            </a:r>
          </a:p>
          <a:p>
            <a:endParaRPr lang="en-GB" sz="2000" dirty="0">
              <a:latin typeface="Comic Sans MS" panose="030F0702030302020204" pitchFamily="66" charset="0"/>
            </a:endParaRPr>
          </a:p>
          <a:p>
            <a:r>
              <a:rPr lang="en-GB" sz="2000" dirty="0">
                <a:latin typeface="Comic Sans MS" panose="030F0702030302020204" pitchFamily="66" charset="0"/>
              </a:rPr>
              <a:t>4. What do you think the next ‘most magnificent thing’ will be that the little girl might invent? </a:t>
            </a:r>
          </a:p>
        </p:txBody>
      </p:sp>
      <p:sp>
        <p:nvSpPr>
          <p:cNvPr id="4" name="TextBox 3">
            <a:extLst>
              <a:ext uri="{FF2B5EF4-FFF2-40B4-BE49-F238E27FC236}">
                <a16:creationId xmlns:a16="http://schemas.microsoft.com/office/drawing/2014/main" id="{AF21BEE0-C637-4B50-85AF-ED87520EFBA0}"/>
              </a:ext>
            </a:extLst>
          </p:cNvPr>
          <p:cNvSpPr txBox="1"/>
          <p:nvPr/>
        </p:nvSpPr>
        <p:spPr>
          <a:xfrm>
            <a:off x="2445751" y="4637002"/>
            <a:ext cx="8882664" cy="1631216"/>
          </a:xfrm>
          <a:prstGeom prst="rect">
            <a:avLst/>
          </a:prstGeom>
          <a:noFill/>
        </p:spPr>
        <p:txBody>
          <a:bodyPr wrap="square" rtlCol="0">
            <a:spAutoFit/>
          </a:bodyPr>
          <a:lstStyle/>
          <a:p>
            <a:pPr algn="just"/>
            <a:r>
              <a:rPr lang="en-GB" sz="2000" dirty="0">
                <a:latin typeface="Comic Sans MS" panose="030F0702030302020204" pitchFamily="66" charset="0"/>
              </a:rPr>
              <a:t>Next look at the STEM challenges based around the story - feel free to do any or all of these! </a:t>
            </a:r>
          </a:p>
          <a:p>
            <a:pPr algn="just"/>
            <a:endParaRPr lang="en-GB" sz="2000" dirty="0">
              <a:latin typeface="Comic Sans MS" panose="030F0702030302020204" pitchFamily="66" charset="0"/>
            </a:endParaRPr>
          </a:p>
          <a:p>
            <a:pPr algn="just"/>
            <a:r>
              <a:rPr lang="en-GB" sz="2000" dirty="0">
                <a:latin typeface="Comic Sans MS" panose="030F0702030302020204" pitchFamily="66" charset="0"/>
              </a:rPr>
              <a:t>You can draw/write or take pictures so they can be shared with the class!</a:t>
            </a:r>
          </a:p>
        </p:txBody>
      </p:sp>
      <p:pic>
        <p:nvPicPr>
          <p:cNvPr id="2052" name="Picture 4" descr="Free Vector | Stem education logo with science and technology objects">
            <a:extLst>
              <a:ext uri="{FF2B5EF4-FFF2-40B4-BE49-F238E27FC236}">
                <a16:creationId xmlns:a16="http://schemas.microsoft.com/office/drawing/2014/main" id="{A57F3DD4-6490-46C1-9742-A21E737226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29" y="4935419"/>
            <a:ext cx="1693276" cy="12250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F7C84B8-7FE4-26BD-4653-9862F2186A69}"/>
              </a:ext>
            </a:extLst>
          </p:cNvPr>
          <p:cNvPicPr>
            <a:picLocks noChangeAspect="1"/>
          </p:cNvPicPr>
          <p:nvPr/>
        </p:nvPicPr>
        <p:blipFill>
          <a:blip r:embed="rId4"/>
          <a:stretch>
            <a:fillRect/>
          </a:stretch>
        </p:blipFill>
        <p:spPr>
          <a:xfrm>
            <a:off x="10679393" y="5963437"/>
            <a:ext cx="1098778" cy="572194"/>
          </a:xfrm>
          <a:prstGeom prst="rect">
            <a:avLst/>
          </a:prstGeom>
        </p:spPr>
      </p:pic>
      <p:pic>
        <p:nvPicPr>
          <p:cNvPr id="6" name="Picture 5">
            <a:extLst>
              <a:ext uri="{FF2B5EF4-FFF2-40B4-BE49-F238E27FC236}">
                <a16:creationId xmlns:a16="http://schemas.microsoft.com/office/drawing/2014/main" id="{32FCCC8A-E758-CD2D-E386-F9B7D558D454}"/>
              </a:ext>
            </a:extLst>
          </p:cNvPr>
          <p:cNvPicPr>
            <a:picLocks noChangeAspect="1"/>
          </p:cNvPicPr>
          <p:nvPr/>
        </p:nvPicPr>
        <p:blipFill>
          <a:blip r:embed="rId5"/>
          <a:stretch>
            <a:fillRect/>
          </a:stretch>
        </p:blipFill>
        <p:spPr>
          <a:xfrm>
            <a:off x="9212885" y="204678"/>
            <a:ext cx="2015897" cy="2015897"/>
          </a:xfrm>
          <a:prstGeom prst="rect">
            <a:avLst/>
          </a:prstGeom>
        </p:spPr>
      </p:pic>
    </p:spTree>
    <p:extLst>
      <p:ext uri="{BB962C8B-B14F-4D97-AF65-F5344CB8AC3E}">
        <p14:creationId xmlns:p14="http://schemas.microsoft.com/office/powerpoint/2010/main" val="425986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21BEE0-C637-4B50-85AF-ED87520EFBA0}"/>
              </a:ext>
            </a:extLst>
          </p:cNvPr>
          <p:cNvSpPr txBox="1"/>
          <p:nvPr/>
        </p:nvSpPr>
        <p:spPr>
          <a:xfrm>
            <a:off x="246925" y="5462116"/>
            <a:ext cx="10272870" cy="1323439"/>
          </a:xfrm>
          <a:prstGeom prst="rect">
            <a:avLst/>
          </a:prstGeom>
          <a:noFill/>
        </p:spPr>
        <p:txBody>
          <a:bodyPr wrap="square" rtlCol="0">
            <a:spAutoFit/>
          </a:bodyPr>
          <a:lstStyle/>
          <a:p>
            <a:pPr algn="ctr"/>
            <a:r>
              <a:rPr lang="en-GB" sz="1600" dirty="0">
                <a:latin typeface="Comic Sans MS" panose="030F0702030302020204" pitchFamily="66" charset="0"/>
              </a:rPr>
              <a:t>Look at the STEM challenges based around the story, feel free to do any or all of these! </a:t>
            </a:r>
          </a:p>
          <a:p>
            <a:pPr algn="ctr"/>
            <a:endParaRPr lang="en-GB" sz="1600" dirty="0">
              <a:latin typeface="Comic Sans MS" panose="030F0702030302020204" pitchFamily="66" charset="0"/>
            </a:endParaRPr>
          </a:p>
          <a:p>
            <a:pPr algn="ctr"/>
            <a:r>
              <a:rPr lang="en-GB" sz="1600" dirty="0">
                <a:latin typeface="Comic Sans MS" panose="030F0702030302020204" pitchFamily="66" charset="0"/>
              </a:rPr>
              <a:t>You can draw/write or take pictures so that you can share these with your class!</a:t>
            </a:r>
          </a:p>
          <a:p>
            <a:pPr algn="ctr"/>
            <a:r>
              <a:rPr lang="en-GB" sz="1600" dirty="0">
                <a:latin typeface="Comic Sans MS" panose="030F0702030302020204" pitchFamily="66" charset="0"/>
              </a:rPr>
              <a:t>We would love to know how you got on – if you would like to, please write a comment in the ‘feedback sheet’ </a:t>
            </a:r>
            <a:r>
              <a:rPr lang="en-GB" sz="1600" dirty="0">
                <a:latin typeface="Comic Sans MS" panose="030F0702030302020204" pitchFamily="66" charset="0"/>
                <a:sym typeface="Wingdings" panose="05000000000000000000" pitchFamily="2" charset="2"/>
              </a:rPr>
              <a:t></a:t>
            </a:r>
            <a:endParaRPr lang="en-GB" sz="1600" dirty="0">
              <a:latin typeface="Comic Sans MS" panose="030F0702030302020204" pitchFamily="66" charset="0"/>
            </a:endParaRPr>
          </a:p>
        </p:txBody>
      </p:sp>
      <p:pic>
        <p:nvPicPr>
          <p:cNvPr id="2052" name="Picture 4" descr="Free Vector | Stem education logo with science and technology objects">
            <a:extLst>
              <a:ext uri="{FF2B5EF4-FFF2-40B4-BE49-F238E27FC236}">
                <a16:creationId xmlns:a16="http://schemas.microsoft.com/office/drawing/2014/main" id="{A57F3DD4-6490-46C1-9742-A21E73722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24" y="1033766"/>
            <a:ext cx="1925825" cy="17417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C159ECF-2139-D024-F69E-C605F1D355B6}"/>
              </a:ext>
            </a:extLst>
          </p:cNvPr>
          <p:cNvSpPr txBox="1"/>
          <p:nvPr/>
        </p:nvSpPr>
        <p:spPr>
          <a:xfrm>
            <a:off x="2399251" y="168359"/>
            <a:ext cx="9161126" cy="5293757"/>
          </a:xfrm>
          <a:prstGeom prst="rect">
            <a:avLst/>
          </a:prstGeom>
          <a:noFill/>
        </p:spPr>
        <p:txBody>
          <a:bodyPr wrap="square">
            <a:spAutoFit/>
          </a:bodyPr>
          <a:lstStyle/>
          <a:p>
            <a:pPr algn="ctr"/>
            <a:r>
              <a:rPr lang="en-GB" sz="1600" b="1" u="sng" dirty="0">
                <a:latin typeface="Comic Sans MS" panose="030F0702030302020204" pitchFamily="66" charset="0"/>
              </a:rPr>
              <a:t>What is STEM and why is it important? </a:t>
            </a:r>
          </a:p>
          <a:p>
            <a:pPr algn="just"/>
            <a:endParaRPr lang="en-GB" sz="1400" dirty="0">
              <a:latin typeface="Comic Sans MS" panose="030F0702030302020204" pitchFamily="66" charset="0"/>
            </a:endParaRPr>
          </a:p>
          <a:p>
            <a:pPr algn="just"/>
            <a:r>
              <a:rPr lang="en-GB" sz="1400" dirty="0">
                <a:latin typeface="Comic Sans MS" panose="030F0702030302020204" pitchFamily="66" charset="0"/>
              </a:rPr>
              <a:t>STEM stands for science, technology, engineering and maths. These subjects give young people important skills for their future lives and work. </a:t>
            </a:r>
          </a:p>
          <a:p>
            <a:pPr algn="just"/>
            <a:endParaRPr lang="en-GB" sz="1400" dirty="0">
              <a:latin typeface="Comic Sans MS" panose="030F0702030302020204" pitchFamily="66" charset="0"/>
            </a:endParaRPr>
          </a:p>
          <a:p>
            <a:pPr algn="just"/>
            <a:r>
              <a:rPr lang="en-GB" sz="1400" dirty="0">
                <a:latin typeface="Comic Sans MS" panose="030F0702030302020204" pitchFamily="66" charset="0"/>
              </a:rPr>
              <a:t>The skills which come from doing STEM subjects are used in many different jobs:  from cooking to commerce; finance to farming; apps/game development to animal welfare and brewing to building. Some jobs might be STEM-specific, for example developing new food and drink products or calculating the likelihood of rain tomorrow. </a:t>
            </a:r>
          </a:p>
          <a:p>
            <a:pPr algn="just"/>
            <a:endParaRPr lang="en-GB" sz="1400" dirty="0">
              <a:latin typeface="Comic Sans MS" panose="030F0702030302020204" pitchFamily="66" charset="0"/>
            </a:endParaRPr>
          </a:p>
          <a:p>
            <a:pPr algn="just"/>
            <a:r>
              <a:rPr lang="en-GB" sz="1400" dirty="0">
                <a:latin typeface="Comic Sans MS" panose="030F0702030302020204" pitchFamily="66" charset="0"/>
              </a:rPr>
              <a:t>Others might be in a STEM-type workplace, for example a librarian in a medical school or a lawyer in an energy company. </a:t>
            </a:r>
          </a:p>
          <a:p>
            <a:pPr algn="just"/>
            <a:endParaRPr lang="en-GB" sz="1400" dirty="0">
              <a:latin typeface="Comic Sans MS" panose="030F0702030302020204" pitchFamily="66" charset="0"/>
            </a:endParaRPr>
          </a:p>
          <a:p>
            <a:pPr algn="just"/>
            <a:r>
              <a:rPr lang="en-GB" sz="1400" dirty="0">
                <a:latin typeface="Comic Sans MS" panose="030F0702030302020204" pitchFamily="66" charset="0"/>
              </a:rPr>
              <a:t>Whether or not young people end up working in a STEM job or workplace, they need the skills which STEM subjects give them. Employers are looking for young people with these skills, but there’s a big shortage (skills gap).</a:t>
            </a:r>
            <a:r>
              <a:rPr lang="en-GB" sz="1400" dirty="0">
                <a:hlinkClick r:id="rId3"/>
              </a:rPr>
              <a:t> </a:t>
            </a:r>
          </a:p>
          <a:p>
            <a:pPr algn="just"/>
            <a:endParaRPr lang="en-GB" sz="1400" i="1" dirty="0">
              <a:latin typeface="Comic Sans MS" panose="030F0702030302020204" pitchFamily="66" charset="0"/>
              <a:hlinkClick r:id="rId3"/>
            </a:endParaRPr>
          </a:p>
          <a:p>
            <a:pPr algn="just"/>
            <a:r>
              <a:rPr lang="en-GB" sz="1400" dirty="0">
                <a:latin typeface="Comic Sans MS" panose="030F0702030302020204" pitchFamily="66" charset="0"/>
              </a:rPr>
              <a:t>You can find out more here: </a:t>
            </a:r>
            <a:endParaRPr lang="en-GB" sz="1400" dirty="0">
              <a:latin typeface="Comic Sans MS" panose="030F0702030302020204" pitchFamily="66" charset="0"/>
              <a:hlinkClick r:id="rId3"/>
            </a:endParaRPr>
          </a:p>
          <a:p>
            <a:pPr algn="just"/>
            <a:r>
              <a:rPr lang="en-GB" sz="1200" i="1" dirty="0">
                <a:latin typeface="Comic Sans MS" panose="030F0702030302020204" pitchFamily="66" charset="0"/>
                <a:hlinkClick r:id="rId3"/>
              </a:rPr>
              <a:t>Supporting science, technologies, engineering and mathematics (STEM) at home | Learning at home | </a:t>
            </a:r>
            <a:r>
              <a:rPr lang="en-GB" sz="1200" i="1" dirty="0" err="1">
                <a:latin typeface="Comic Sans MS" panose="030F0702030302020204" pitchFamily="66" charset="0"/>
                <a:hlinkClick r:id="rId3"/>
              </a:rPr>
              <a:t>Parentzone</a:t>
            </a:r>
            <a:r>
              <a:rPr lang="en-GB" sz="1200" i="1" dirty="0">
                <a:latin typeface="Comic Sans MS" panose="030F0702030302020204" pitchFamily="66" charset="0"/>
                <a:hlinkClick r:id="rId3"/>
              </a:rPr>
              <a:t> Scotland | Education Scotland</a:t>
            </a:r>
            <a:endParaRPr lang="en-GB" sz="1200" i="1" dirty="0">
              <a:latin typeface="Comic Sans MS" panose="030F0702030302020204" pitchFamily="66" charset="0"/>
            </a:endParaRPr>
          </a:p>
          <a:p>
            <a:pPr algn="just"/>
            <a:endParaRPr lang="en-GB" sz="1400" i="1" dirty="0">
              <a:latin typeface="Comic Sans MS" panose="030F0702030302020204" pitchFamily="66" charset="0"/>
              <a:hlinkClick r:id="rId4"/>
            </a:endParaRPr>
          </a:p>
          <a:p>
            <a:pPr algn="just"/>
            <a:r>
              <a:rPr lang="en-GB" sz="1400" dirty="0">
                <a:latin typeface="Comic Sans MS" panose="030F0702030302020204" pitchFamily="66" charset="0"/>
              </a:rPr>
              <a:t>You can foster STEM skills at home by encouraging observation, curiosity, creativity and problem-solving and by building simple projects using household items/recycled materials; examples of the kinds of activities that could be done to help support STEM learning at home are those suggested in this pack. </a:t>
            </a:r>
          </a:p>
        </p:txBody>
      </p:sp>
      <p:pic>
        <p:nvPicPr>
          <p:cNvPr id="7" name="Picture 6">
            <a:extLst>
              <a:ext uri="{FF2B5EF4-FFF2-40B4-BE49-F238E27FC236}">
                <a16:creationId xmlns:a16="http://schemas.microsoft.com/office/drawing/2014/main" id="{C15D3FD8-1420-C03E-1091-2B70C8F08E84}"/>
              </a:ext>
            </a:extLst>
          </p:cNvPr>
          <p:cNvPicPr>
            <a:picLocks noChangeAspect="1"/>
          </p:cNvPicPr>
          <p:nvPr/>
        </p:nvPicPr>
        <p:blipFill>
          <a:blip r:embed="rId5"/>
          <a:stretch>
            <a:fillRect/>
          </a:stretch>
        </p:blipFill>
        <p:spPr>
          <a:xfrm>
            <a:off x="10679393" y="5963437"/>
            <a:ext cx="1098778" cy="572194"/>
          </a:xfrm>
          <a:prstGeom prst="rect">
            <a:avLst/>
          </a:prstGeom>
        </p:spPr>
      </p:pic>
    </p:spTree>
    <p:extLst>
      <p:ext uri="{BB962C8B-B14F-4D97-AF65-F5344CB8AC3E}">
        <p14:creationId xmlns:p14="http://schemas.microsoft.com/office/powerpoint/2010/main" val="41979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5A6ED401-F763-48ED-B1BC-29986FADB682}"/>
              </a:ext>
            </a:extLst>
          </p:cNvPr>
          <p:cNvCxnSpPr>
            <a:cxnSpLocks/>
          </p:cNvCxnSpPr>
          <p:nvPr/>
        </p:nvCxnSpPr>
        <p:spPr>
          <a:xfrm flipH="1">
            <a:off x="7134222" y="3712072"/>
            <a:ext cx="1938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1D663BC-1813-4E49-A3C4-F0B241632FA5}"/>
              </a:ext>
            </a:extLst>
          </p:cNvPr>
          <p:cNvCxnSpPr>
            <a:cxnSpLocks/>
            <a:endCxn id="15" idx="3"/>
          </p:cNvCxnSpPr>
          <p:nvPr/>
        </p:nvCxnSpPr>
        <p:spPr>
          <a:xfrm flipH="1" flipV="1">
            <a:off x="4743453" y="1272201"/>
            <a:ext cx="756681" cy="1717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BE9CB56-148B-4357-BF3B-24A12A7BA292}"/>
              </a:ext>
            </a:extLst>
          </p:cNvPr>
          <p:cNvCxnSpPr>
            <a:cxnSpLocks/>
          </p:cNvCxnSpPr>
          <p:nvPr/>
        </p:nvCxnSpPr>
        <p:spPr>
          <a:xfrm flipH="1">
            <a:off x="3716657" y="3483065"/>
            <a:ext cx="1745379" cy="29057"/>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5A83E8C-8EAA-4BAB-BB03-BEB9FABA2442}"/>
              </a:ext>
            </a:extLst>
          </p:cNvPr>
          <p:cNvSpPr/>
          <p:nvPr/>
        </p:nvSpPr>
        <p:spPr>
          <a:xfrm>
            <a:off x="5200647" y="2521744"/>
            <a:ext cx="2085978" cy="2124075"/>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latin typeface="Comic Sans MS" panose="030F0702030302020204" pitchFamily="66" charset="0"/>
              </a:rPr>
              <a:t>The Most Magnificent Thing</a:t>
            </a:r>
          </a:p>
        </p:txBody>
      </p:sp>
      <p:sp>
        <p:nvSpPr>
          <p:cNvPr id="14" name="Rectangle 13">
            <a:extLst>
              <a:ext uri="{FF2B5EF4-FFF2-40B4-BE49-F238E27FC236}">
                <a16:creationId xmlns:a16="http://schemas.microsoft.com/office/drawing/2014/main" id="{DC64BB5D-5250-4BDF-BDF2-CCFAEEBD1D2E}"/>
              </a:ext>
            </a:extLst>
          </p:cNvPr>
          <p:cNvSpPr/>
          <p:nvPr/>
        </p:nvSpPr>
        <p:spPr>
          <a:xfrm>
            <a:off x="8062639" y="249797"/>
            <a:ext cx="3806088" cy="6116531"/>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just"/>
            <a:endParaRPr lang="en-GB" sz="1600" dirty="0">
              <a:latin typeface="Comic Sans MS" panose="030F0702030302020204" pitchFamily="66" charset="0"/>
            </a:endParaRPr>
          </a:p>
          <a:p>
            <a:pPr algn="just"/>
            <a:endParaRPr lang="en-GB" sz="1600" dirty="0">
              <a:latin typeface="Comic Sans MS" panose="030F0702030302020204" pitchFamily="66" charset="0"/>
            </a:endParaRPr>
          </a:p>
          <a:p>
            <a:pPr algn="just"/>
            <a:endParaRPr lang="en-GB" sz="1600" dirty="0">
              <a:latin typeface="Comic Sans MS" panose="030F0702030302020204" pitchFamily="66" charset="0"/>
            </a:endParaRPr>
          </a:p>
          <a:p>
            <a:pPr algn="just"/>
            <a:endParaRPr lang="en-GB" sz="1600" dirty="0">
              <a:latin typeface="Comic Sans MS" panose="030F0702030302020204" pitchFamily="66" charset="0"/>
            </a:endParaRPr>
          </a:p>
          <a:p>
            <a:pPr algn="ctr"/>
            <a:r>
              <a:rPr lang="en-GB" sz="1600" b="1" dirty="0">
                <a:latin typeface="Comic Sans MS" panose="030F0702030302020204" pitchFamily="66" charset="0"/>
              </a:rPr>
              <a:t>Engineering</a:t>
            </a:r>
          </a:p>
          <a:p>
            <a:pPr algn="just"/>
            <a:r>
              <a:rPr lang="en-GB" sz="1600" b="0" i="1" dirty="0">
                <a:solidFill>
                  <a:schemeClr val="tx1"/>
                </a:solidFill>
                <a:effectLst/>
                <a:latin typeface="Comic Sans MS" panose="030F0702030302020204" pitchFamily="66" charset="0"/>
              </a:rPr>
              <a:t>The story illustrates the </a:t>
            </a:r>
            <a:r>
              <a:rPr lang="en-GB" sz="1600" i="1" dirty="0">
                <a:solidFill>
                  <a:schemeClr val="tx1"/>
                </a:solidFill>
                <a:latin typeface="Comic Sans MS" panose="030F0702030302020204" pitchFamily="66" charset="0"/>
              </a:rPr>
              <a:t>E</a:t>
            </a:r>
            <a:r>
              <a:rPr lang="en-GB" sz="1600" b="0" i="1" dirty="0">
                <a:solidFill>
                  <a:schemeClr val="tx1"/>
                </a:solidFill>
                <a:effectLst/>
                <a:latin typeface="Comic Sans MS" panose="030F0702030302020204" pitchFamily="66" charset="0"/>
              </a:rPr>
              <a:t>ngineering </a:t>
            </a:r>
            <a:r>
              <a:rPr lang="en-GB" sz="1600" i="1" dirty="0">
                <a:solidFill>
                  <a:schemeClr val="tx1"/>
                </a:solidFill>
                <a:latin typeface="Comic Sans MS" panose="030F0702030302020204" pitchFamily="66" charset="0"/>
              </a:rPr>
              <a:t>D</a:t>
            </a:r>
            <a:r>
              <a:rPr lang="en-GB" sz="1600" b="0" i="1" dirty="0">
                <a:solidFill>
                  <a:schemeClr val="tx1"/>
                </a:solidFill>
                <a:effectLst/>
                <a:latin typeface="Comic Sans MS" panose="030F0702030302020204" pitchFamily="66" charset="0"/>
              </a:rPr>
              <a:t>esign </a:t>
            </a:r>
            <a:r>
              <a:rPr lang="en-GB" sz="1600" i="1" dirty="0">
                <a:solidFill>
                  <a:schemeClr val="tx1"/>
                </a:solidFill>
                <a:latin typeface="Comic Sans MS" panose="030F0702030302020204" pitchFamily="66" charset="0"/>
              </a:rPr>
              <a:t>P</a:t>
            </a:r>
            <a:r>
              <a:rPr lang="en-GB" sz="1600" b="0" i="1" dirty="0">
                <a:solidFill>
                  <a:schemeClr val="tx1"/>
                </a:solidFill>
                <a:effectLst/>
                <a:latin typeface="Comic Sans MS" panose="030F0702030302020204" pitchFamily="66" charset="0"/>
              </a:rPr>
              <a:t>rocess: the girl has an idea about something that will make something better,</a:t>
            </a:r>
            <a:r>
              <a:rPr lang="en-GB" sz="1600" i="1" dirty="0">
                <a:solidFill>
                  <a:schemeClr val="tx1"/>
                </a:solidFill>
                <a:latin typeface="Comic Sans MS" panose="030F0702030302020204" pitchFamily="66" charset="0"/>
              </a:rPr>
              <a:t> </a:t>
            </a:r>
            <a:r>
              <a:rPr lang="en-GB" sz="1600" b="0" i="1" dirty="0">
                <a:solidFill>
                  <a:schemeClr val="tx1"/>
                </a:solidFill>
                <a:effectLst/>
                <a:latin typeface="Comic Sans MS" panose="030F0702030302020204" pitchFamily="66" charset="0"/>
              </a:rPr>
              <a:t>or a challeng</a:t>
            </a:r>
            <a:r>
              <a:rPr lang="en-GB" sz="1600" i="1" dirty="0">
                <a:solidFill>
                  <a:schemeClr val="tx1"/>
                </a:solidFill>
                <a:latin typeface="Comic Sans MS" panose="030F0702030302020204" pitchFamily="66" charset="0"/>
              </a:rPr>
              <a:t>e</a:t>
            </a:r>
            <a:r>
              <a:rPr lang="en-GB" sz="1600" b="0" i="1" dirty="0">
                <a:solidFill>
                  <a:schemeClr val="tx1"/>
                </a:solidFill>
                <a:effectLst/>
                <a:latin typeface="Comic Sans MS" panose="030F0702030302020204" pitchFamily="66" charset="0"/>
              </a:rPr>
              <a:t> and she sets out to build the solution that she can picture, then there are many rounds of building, testing and evaluating, and building again to improve the design. This is the </a:t>
            </a:r>
            <a:r>
              <a:rPr lang="en-GB" sz="1600" i="1" dirty="0">
                <a:solidFill>
                  <a:schemeClr val="tx1"/>
                </a:solidFill>
                <a:latin typeface="Comic Sans MS" panose="030F0702030302020204" pitchFamily="66" charset="0"/>
              </a:rPr>
              <a:t>E</a:t>
            </a:r>
            <a:r>
              <a:rPr lang="en-GB" sz="1600" b="0" i="1" dirty="0">
                <a:solidFill>
                  <a:schemeClr val="tx1"/>
                </a:solidFill>
                <a:effectLst/>
                <a:latin typeface="Comic Sans MS" panose="030F0702030302020204" pitchFamily="66" charset="0"/>
              </a:rPr>
              <a:t>ngineering </a:t>
            </a:r>
            <a:r>
              <a:rPr lang="en-GB" sz="1600" i="1" dirty="0">
                <a:solidFill>
                  <a:schemeClr val="tx1"/>
                </a:solidFill>
                <a:latin typeface="Comic Sans MS" panose="030F0702030302020204" pitchFamily="66" charset="0"/>
              </a:rPr>
              <a:t>D</a:t>
            </a:r>
            <a:r>
              <a:rPr lang="en-GB" sz="1600" b="0" i="1" dirty="0">
                <a:solidFill>
                  <a:schemeClr val="tx1"/>
                </a:solidFill>
                <a:effectLst/>
                <a:latin typeface="Comic Sans MS" panose="030F0702030302020204" pitchFamily="66" charset="0"/>
              </a:rPr>
              <a:t>esign </a:t>
            </a:r>
            <a:r>
              <a:rPr lang="en-GB" sz="1600" i="1" dirty="0">
                <a:solidFill>
                  <a:schemeClr val="tx1"/>
                </a:solidFill>
                <a:latin typeface="Comic Sans MS" panose="030F0702030302020204" pitchFamily="66" charset="0"/>
              </a:rPr>
              <a:t>P</a:t>
            </a:r>
            <a:r>
              <a:rPr lang="en-GB" sz="1600" b="0" i="1" dirty="0">
                <a:solidFill>
                  <a:schemeClr val="tx1"/>
                </a:solidFill>
                <a:effectLst/>
                <a:latin typeface="Comic Sans MS" panose="030F0702030302020204" pitchFamily="66" charset="0"/>
              </a:rPr>
              <a:t>rocess in action!</a:t>
            </a:r>
            <a:endParaRPr lang="en-GB" sz="1600" i="1" dirty="0">
              <a:solidFill>
                <a:schemeClr val="tx1"/>
              </a:solidFill>
              <a:latin typeface="Comic Sans MS" panose="030F0702030302020204" pitchFamily="66" charset="0"/>
            </a:endParaRPr>
          </a:p>
          <a:p>
            <a:pPr algn="just"/>
            <a:endParaRPr lang="en-GB" sz="1600" b="1" dirty="0">
              <a:solidFill>
                <a:schemeClr val="tx1"/>
              </a:solidFill>
              <a:latin typeface="Comic Sans MS" panose="030F0702030302020204" pitchFamily="66" charset="0"/>
            </a:endParaRPr>
          </a:p>
          <a:p>
            <a:pPr algn="just"/>
            <a:r>
              <a:rPr lang="en-GB" sz="1600" dirty="0">
                <a:latin typeface="Comic Sans MS" panose="030F0702030302020204" pitchFamily="66" charset="0"/>
              </a:rPr>
              <a:t>The </a:t>
            </a:r>
            <a:r>
              <a:rPr lang="en-GB" sz="1600" i="1" dirty="0">
                <a:latin typeface="Comic Sans MS" panose="030F0702030302020204" pitchFamily="66" charset="0"/>
              </a:rPr>
              <a:t>‘Most Magnificent Thing</a:t>
            </a:r>
            <a:r>
              <a:rPr lang="en-GB" sz="1600" dirty="0">
                <a:latin typeface="Comic Sans MS" panose="030F0702030302020204" pitchFamily="66" charset="0"/>
              </a:rPr>
              <a:t>’ was </a:t>
            </a:r>
          </a:p>
          <a:p>
            <a:pPr algn="just"/>
            <a:r>
              <a:rPr lang="en-GB" sz="1600" dirty="0">
                <a:latin typeface="Comic Sans MS" panose="030F0702030302020204" pitchFamily="66" charset="0"/>
              </a:rPr>
              <a:t>created from recycled things. Collect scraps of paper and things you would normally throw away (make sure they’re clean!) Make or build your own ‘</a:t>
            </a:r>
            <a:r>
              <a:rPr lang="en-GB" sz="1600" i="1" dirty="0">
                <a:latin typeface="Comic Sans MS" panose="030F0702030302020204" pitchFamily="66" charset="0"/>
              </a:rPr>
              <a:t>Most Magnificent Thing’ </a:t>
            </a:r>
            <a:r>
              <a:rPr lang="en-GB" sz="1600" dirty="0">
                <a:latin typeface="Comic Sans MS" panose="030F0702030302020204" pitchFamily="66" charset="0"/>
              </a:rPr>
              <a:t>for your bedroom or for the classroom with the items. Think about its purpose and how it is going to improve or solve a problem. Or you could draw your idea and label it, explaining what it is for</a:t>
            </a:r>
            <a:r>
              <a:rPr lang="en-GB" sz="1600" dirty="0"/>
              <a:t>. </a:t>
            </a:r>
          </a:p>
          <a:p>
            <a:pPr algn="ctr"/>
            <a:endParaRPr lang="en-GB" sz="1400" dirty="0"/>
          </a:p>
          <a:p>
            <a:pPr algn="ctr"/>
            <a:endParaRPr lang="en-GB" sz="1400" dirty="0"/>
          </a:p>
          <a:p>
            <a:pPr algn="ctr"/>
            <a:endParaRPr lang="en-GB" sz="1400" dirty="0"/>
          </a:p>
          <a:p>
            <a:pPr algn="ctr"/>
            <a:endParaRPr lang="en-GB" sz="1400" dirty="0"/>
          </a:p>
          <a:p>
            <a:pPr algn="ctr"/>
            <a:endParaRPr lang="en-GB" sz="1600" dirty="0">
              <a:latin typeface="Comic Sans MS" panose="030F0702030302020204" pitchFamily="66" charset="0"/>
            </a:endParaRPr>
          </a:p>
        </p:txBody>
      </p:sp>
      <p:sp>
        <p:nvSpPr>
          <p:cNvPr id="15" name="Rectangle 14">
            <a:extLst>
              <a:ext uri="{FF2B5EF4-FFF2-40B4-BE49-F238E27FC236}">
                <a16:creationId xmlns:a16="http://schemas.microsoft.com/office/drawing/2014/main" id="{019A4086-A0CE-4928-A21A-7D36DF6F5ED9}"/>
              </a:ext>
            </a:extLst>
          </p:cNvPr>
          <p:cNvSpPr/>
          <p:nvPr/>
        </p:nvSpPr>
        <p:spPr>
          <a:xfrm>
            <a:off x="361370" y="117292"/>
            <a:ext cx="4382083" cy="2309817"/>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b="1" dirty="0">
              <a:latin typeface="Comic Sans MS" panose="030F0702030302020204" pitchFamily="66" charset="0"/>
            </a:endParaRPr>
          </a:p>
          <a:p>
            <a:pPr algn="ctr"/>
            <a:endParaRPr lang="en-GB" sz="1600" b="1" dirty="0">
              <a:latin typeface="Comic Sans MS" panose="030F0702030302020204" pitchFamily="66" charset="0"/>
            </a:endParaRPr>
          </a:p>
          <a:p>
            <a:pPr algn="ctr"/>
            <a:endParaRPr lang="en-GB" sz="1600" b="1" dirty="0">
              <a:latin typeface="Comic Sans MS" panose="030F0702030302020204" pitchFamily="66" charset="0"/>
            </a:endParaRPr>
          </a:p>
          <a:p>
            <a:pPr algn="ctr"/>
            <a:endParaRPr lang="en-GB" sz="1600" b="1" dirty="0">
              <a:latin typeface="Comic Sans MS" panose="030F0702030302020204" pitchFamily="66" charset="0"/>
            </a:endParaRPr>
          </a:p>
          <a:p>
            <a:pPr algn="ctr"/>
            <a:r>
              <a:rPr lang="en-GB" sz="1600" b="1" dirty="0">
                <a:latin typeface="Comic Sans MS" panose="030F0702030302020204" pitchFamily="66" charset="0"/>
              </a:rPr>
              <a:t>Science</a:t>
            </a:r>
          </a:p>
          <a:p>
            <a:pPr algn="l"/>
            <a:r>
              <a:rPr lang="en-GB" sz="1600" b="0" i="0" dirty="0">
                <a:solidFill>
                  <a:srgbClr val="4A4A4A"/>
                </a:solidFill>
                <a:effectLst/>
                <a:latin typeface="Comic Sans MS" panose="030F0702030302020204" pitchFamily="66" charset="0"/>
              </a:rPr>
              <a:t>What will happen if the little girl rides her invention along a bumpy road? Will it be easy? It's easier to roll fast on some </a:t>
            </a:r>
            <a:r>
              <a:rPr lang="en-GB" sz="1600" b="0" i="0" dirty="0">
                <a:solidFill>
                  <a:srgbClr val="000000"/>
                </a:solidFill>
                <a:effectLst/>
                <a:latin typeface="Comic Sans MS" panose="030F0702030302020204" pitchFamily="66" charset="0"/>
              </a:rPr>
              <a:t>surfaces</a:t>
            </a:r>
            <a:r>
              <a:rPr lang="en-GB" sz="1600" dirty="0">
                <a:solidFill>
                  <a:srgbClr val="4A4A4A"/>
                </a:solidFill>
                <a:latin typeface="Comic Sans MS" panose="030F0702030302020204" pitchFamily="66" charset="0"/>
              </a:rPr>
              <a:t> but t</a:t>
            </a:r>
            <a:r>
              <a:rPr lang="en-GB" sz="1600" b="0" i="0" dirty="0">
                <a:solidFill>
                  <a:srgbClr val="4A4A4A"/>
                </a:solidFill>
                <a:effectLst/>
                <a:latin typeface="Comic Sans MS" panose="030F0702030302020204" pitchFamily="66" charset="0"/>
              </a:rPr>
              <a:t>here's something that slows you down when it isn’t smooth</a:t>
            </a:r>
            <a:r>
              <a:rPr lang="en-GB" sz="1600" dirty="0">
                <a:solidFill>
                  <a:srgbClr val="4A4A4A"/>
                </a:solidFill>
                <a:latin typeface="Comic Sans MS" panose="030F0702030302020204" pitchFamily="66" charset="0"/>
              </a:rPr>
              <a:t>!</a:t>
            </a:r>
            <a:r>
              <a:rPr lang="en-GB" sz="1600" b="0" i="0" dirty="0">
                <a:solidFill>
                  <a:srgbClr val="4A4A4A"/>
                </a:solidFill>
                <a:effectLst/>
                <a:latin typeface="Comic Sans MS" panose="030F0702030302020204" pitchFamily="66" charset="0"/>
              </a:rPr>
              <a:t> It’s called friction! </a:t>
            </a:r>
            <a:r>
              <a:rPr lang="en-GB" sz="1600" b="0" i="0" dirty="0">
                <a:solidFill>
                  <a:srgbClr val="000000"/>
                </a:solidFill>
                <a:effectLst/>
                <a:latin typeface="Comic Sans MS" panose="030F0702030302020204" pitchFamily="66" charset="0"/>
              </a:rPr>
              <a:t>Let’s  do an experiment to </a:t>
            </a:r>
            <a:r>
              <a:rPr lang="en-GB" sz="1600" dirty="0">
                <a:solidFill>
                  <a:srgbClr val="000000"/>
                </a:solidFill>
                <a:latin typeface="Comic Sans MS" panose="030F0702030302020204" pitchFamily="66" charset="0"/>
              </a:rPr>
              <a:t>find out about </a:t>
            </a:r>
            <a:r>
              <a:rPr lang="en-GB" sz="1600" b="0" i="0" dirty="0">
                <a:solidFill>
                  <a:srgbClr val="000000"/>
                </a:solidFill>
                <a:effectLst/>
                <a:latin typeface="Comic Sans MS" panose="030F0702030302020204" pitchFamily="66" charset="0"/>
              </a:rPr>
              <a:t>friction! (</a:t>
            </a:r>
            <a:r>
              <a:rPr lang="en-GB" sz="1600" b="0" i="1" dirty="0">
                <a:solidFill>
                  <a:srgbClr val="000000"/>
                </a:solidFill>
                <a:effectLst/>
                <a:latin typeface="Comic Sans MS" panose="030F0702030302020204" pitchFamily="66" charset="0"/>
              </a:rPr>
              <a:t>please see next page) </a:t>
            </a:r>
          </a:p>
          <a:p>
            <a:pPr algn="l"/>
            <a:endParaRPr lang="en-GB" sz="1600" b="0" i="0" dirty="0">
              <a:solidFill>
                <a:srgbClr val="4A4A4A"/>
              </a:solidFill>
              <a:effectLst/>
              <a:latin typeface="FSElliot Regular"/>
            </a:endParaRPr>
          </a:p>
          <a:p>
            <a:pPr algn="l"/>
            <a:r>
              <a:rPr lang="en-GB" sz="1600" b="0" i="0" dirty="0">
                <a:solidFill>
                  <a:srgbClr val="000000"/>
                </a:solidFill>
                <a:effectLst/>
                <a:latin typeface="FSElliot Thin"/>
              </a:rPr>
              <a:t> </a:t>
            </a:r>
          </a:p>
          <a:p>
            <a:pPr algn="ctr"/>
            <a:endParaRPr lang="en-GB" sz="1600" b="1" dirty="0">
              <a:latin typeface="Comic Sans MS" panose="030F0702030302020204" pitchFamily="66" charset="0"/>
            </a:endParaRPr>
          </a:p>
          <a:p>
            <a:pPr algn="ctr"/>
            <a:endParaRPr lang="en-GB" sz="1600" b="1" dirty="0">
              <a:latin typeface="Comic Sans MS" panose="030F0702030302020204" pitchFamily="66" charset="0"/>
            </a:endParaRPr>
          </a:p>
        </p:txBody>
      </p:sp>
      <p:sp>
        <p:nvSpPr>
          <p:cNvPr id="16" name="Rectangle 15">
            <a:extLst>
              <a:ext uri="{FF2B5EF4-FFF2-40B4-BE49-F238E27FC236}">
                <a16:creationId xmlns:a16="http://schemas.microsoft.com/office/drawing/2014/main" id="{AAAB8085-D5AC-4C41-B753-F21931D7217C}"/>
              </a:ext>
            </a:extLst>
          </p:cNvPr>
          <p:cNvSpPr/>
          <p:nvPr/>
        </p:nvSpPr>
        <p:spPr>
          <a:xfrm>
            <a:off x="305475" y="2564295"/>
            <a:ext cx="4420180" cy="207472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latin typeface="Comic Sans MS" panose="030F0702030302020204" pitchFamily="66" charset="0"/>
              </a:rPr>
              <a:t> Engineering &amp; Design</a:t>
            </a:r>
          </a:p>
          <a:p>
            <a:pPr algn="just"/>
            <a:r>
              <a:rPr lang="en-GB" sz="1600" dirty="0">
                <a:latin typeface="Comic Sans MS" panose="030F0702030302020204" pitchFamily="66" charset="0"/>
              </a:rPr>
              <a:t>The little girl has a dog for an assistant who looks a bit like a robot! Design another pet assistant robot; what does  it do to help the  little girl?  You can draw your design or make it out of recycled materials and take pictures! </a:t>
            </a:r>
          </a:p>
        </p:txBody>
      </p:sp>
      <p:sp>
        <p:nvSpPr>
          <p:cNvPr id="5" name="TextBox 4">
            <a:extLst>
              <a:ext uri="{FF2B5EF4-FFF2-40B4-BE49-F238E27FC236}">
                <a16:creationId xmlns:a16="http://schemas.microsoft.com/office/drawing/2014/main" id="{E31A1454-46D0-43E3-974B-7BC581828B4F}"/>
              </a:ext>
            </a:extLst>
          </p:cNvPr>
          <p:cNvSpPr txBox="1"/>
          <p:nvPr/>
        </p:nvSpPr>
        <p:spPr>
          <a:xfrm>
            <a:off x="4670103" y="5222065"/>
            <a:ext cx="3261360" cy="923330"/>
          </a:xfrm>
          <a:prstGeom prst="rect">
            <a:avLst/>
          </a:prstGeom>
          <a:noFill/>
        </p:spPr>
        <p:txBody>
          <a:bodyPr wrap="square" rtlCol="0">
            <a:spAutoFit/>
          </a:bodyPr>
          <a:lstStyle/>
          <a:p>
            <a:pPr algn="ctr"/>
            <a:r>
              <a:rPr lang="en-GB" b="1" dirty="0">
                <a:latin typeface="Comic Sans MS" panose="030F0702030302020204" pitchFamily="66" charset="0"/>
              </a:rPr>
              <a:t>You can do any or all of these STEM activities! Have fun!</a:t>
            </a:r>
          </a:p>
        </p:txBody>
      </p:sp>
      <p:sp>
        <p:nvSpPr>
          <p:cNvPr id="26" name="Rectangle 25">
            <a:extLst>
              <a:ext uri="{FF2B5EF4-FFF2-40B4-BE49-F238E27FC236}">
                <a16:creationId xmlns:a16="http://schemas.microsoft.com/office/drawing/2014/main" id="{9E792D89-8906-9FF0-A62A-00AABCF27DC6}"/>
              </a:ext>
            </a:extLst>
          </p:cNvPr>
          <p:cNvSpPr/>
          <p:nvPr/>
        </p:nvSpPr>
        <p:spPr>
          <a:xfrm>
            <a:off x="323273" y="4776206"/>
            <a:ext cx="4420180" cy="1834144"/>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latin typeface="Comic Sans MS" panose="030F0702030302020204" pitchFamily="66" charset="0"/>
              </a:rPr>
              <a:t>Engineering &amp; Design</a:t>
            </a:r>
            <a:endParaRPr lang="en-GB" dirty="0">
              <a:latin typeface="Comic Sans MS" panose="030F0702030302020204" pitchFamily="66" charset="0"/>
            </a:endParaRPr>
          </a:p>
          <a:p>
            <a:pPr algn="just"/>
            <a:r>
              <a:rPr lang="en-GB" sz="1600" dirty="0">
                <a:latin typeface="Comic Sans MS" panose="030F0702030302020204" pitchFamily="66" charset="0"/>
              </a:rPr>
              <a:t>Can you design a safety helmet for the little girl for her to wear when she rides on her invention (a scooter that allows her dog to ride with her!)? You can draw it and label all the different parts and its special features!</a:t>
            </a:r>
          </a:p>
        </p:txBody>
      </p:sp>
      <p:cxnSp>
        <p:nvCxnSpPr>
          <p:cNvPr id="29" name="Straight Connector 28">
            <a:extLst>
              <a:ext uri="{FF2B5EF4-FFF2-40B4-BE49-F238E27FC236}">
                <a16:creationId xmlns:a16="http://schemas.microsoft.com/office/drawing/2014/main" id="{6A4B4C02-F5EE-F534-56F7-2340F2C492AB}"/>
              </a:ext>
            </a:extLst>
          </p:cNvPr>
          <p:cNvCxnSpPr>
            <a:cxnSpLocks/>
          </p:cNvCxnSpPr>
          <p:nvPr/>
        </p:nvCxnSpPr>
        <p:spPr>
          <a:xfrm flipV="1">
            <a:off x="4725655" y="4430892"/>
            <a:ext cx="853431" cy="655458"/>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174E77A3-7814-BFEA-5D92-022D0686CE8C}"/>
              </a:ext>
            </a:extLst>
          </p:cNvPr>
          <p:cNvPicPr>
            <a:picLocks noChangeAspect="1"/>
          </p:cNvPicPr>
          <p:nvPr/>
        </p:nvPicPr>
        <p:blipFill>
          <a:blip r:embed="rId2"/>
          <a:stretch>
            <a:fillRect/>
          </a:stretch>
        </p:blipFill>
        <p:spPr>
          <a:xfrm>
            <a:off x="10679393" y="5963437"/>
            <a:ext cx="1098778" cy="572194"/>
          </a:xfrm>
          <a:prstGeom prst="rect">
            <a:avLst/>
          </a:prstGeom>
        </p:spPr>
      </p:pic>
      <p:pic>
        <p:nvPicPr>
          <p:cNvPr id="11" name="Picture 10">
            <a:extLst>
              <a:ext uri="{FF2B5EF4-FFF2-40B4-BE49-F238E27FC236}">
                <a16:creationId xmlns:a16="http://schemas.microsoft.com/office/drawing/2014/main" id="{D5FA2E06-1AA5-35D7-3707-3C7C5550EFB9}"/>
              </a:ext>
            </a:extLst>
          </p:cNvPr>
          <p:cNvPicPr>
            <a:picLocks noChangeAspect="1"/>
          </p:cNvPicPr>
          <p:nvPr/>
        </p:nvPicPr>
        <p:blipFill>
          <a:blip r:embed="rId3"/>
          <a:stretch>
            <a:fillRect/>
          </a:stretch>
        </p:blipFill>
        <p:spPr>
          <a:xfrm>
            <a:off x="5238745" y="243813"/>
            <a:ext cx="2124076" cy="2124076"/>
          </a:xfrm>
          <a:prstGeom prst="rect">
            <a:avLst/>
          </a:prstGeom>
        </p:spPr>
      </p:pic>
    </p:spTree>
    <p:extLst>
      <p:ext uri="{BB962C8B-B14F-4D97-AF65-F5344CB8AC3E}">
        <p14:creationId xmlns:p14="http://schemas.microsoft.com/office/powerpoint/2010/main" val="35827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A4832-2CE0-6F84-A73E-2525B5C9FE14}"/>
              </a:ext>
            </a:extLst>
          </p:cNvPr>
          <p:cNvSpPr>
            <a:spLocks noGrp="1"/>
          </p:cNvSpPr>
          <p:nvPr>
            <p:ph type="title"/>
          </p:nvPr>
        </p:nvSpPr>
        <p:spPr>
          <a:xfrm>
            <a:off x="0" y="42068"/>
            <a:ext cx="12192000" cy="843757"/>
          </a:xfrm>
        </p:spPr>
        <p:txBody>
          <a:bodyPr>
            <a:normAutofit/>
          </a:bodyPr>
          <a:lstStyle/>
          <a:p>
            <a:pPr algn="ctr"/>
            <a:r>
              <a:rPr lang="en-GB" sz="3200" dirty="0">
                <a:latin typeface="Comic Sans MS" panose="030F0702030302020204" pitchFamily="66" charset="0"/>
              </a:rPr>
              <a:t>Let’s find out about friction!</a:t>
            </a:r>
          </a:p>
        </p:txBody>
      </p:sp>
      <p:sp>
        <p:nvSpPr>
          <p:cNvPr id="3" name="Content Placeholder 2">
            <a:extLst>
              <a:ext uri="{FF2B5EF4-FFF2-40B4-BE49-F238E27FC236}">
                <a16:creationId xmlns:a16="http://schemas.microsoft.com/office/drawing/2014/main" id="{EE347FCA-8B4B-B353-411E-F42636494320}"/>
              </a:ext>
            </a:extLst>
          </p:cNvPr>
          <p:cNvSpPr>
            <a:spLocks noGrp="1"/>
          </p:cNvSpPr>
          <p:nvPr>
            <p:ph idx="1"/>
          </p:nvPr>
        </p:nvSpPr>
        <p:spPr>
          <a:xfrm>
            <a:off x="461963" y="1006871"/>
            <a:ext cx="11277599" cy="5565775"/>
          </a:xfrm>
        </p:spPr>
        <p:txBody>
          <a:bodyPr>
            <a:normAutofit lnSpcReduction="10000"/>
          </a:bodyPr>
          <a:lstStyle/>
          <a:p>
            <a:pPr marL="0" indent="0" algn="l">
              <a:buNone/>
            </a:pPr>
            <a:r>
              <a:rPr lang="en-GB" sz="1600" b="1" i="0" dirty="0">
                <a:solidFill>
                  <a:srgbClr val="4A4A4A"/>
                </a:solidFill>
                <a:effectLst/>
                <a:latin typeface="Comic Sans MS" panose="030F0702030302020204" pitchFamily="66" charset="0"/>
              </a:rPr>
              <a:t>We are going to:</a:t>
            </a:r>
          </a:p>
          <a:p>
            <a:pPr algn="l">
              <a:buFont typeface="Arial" panose="020B0604020202020204" pitchFamily="34" charset="0"/>
              <a:buChar char="•"/>
            </a:pPr>
            <a:r>
              <a:rPr lang="en-GB" sz="1600" b="0" i="0" dirty="0">
                <a:solidFill>
                  <a:srgbClr val="4A4A4A"/>
                </a:solidFill>
                <a:effectLst/>
                <a:latin typeface="Comic Sans MS" panose="030F0702030302020204" pitchFamily="66" charset="0"/>
              </a:rPr>
              <a:t>build a ramp</a:t>
            </a:r>
          </a:p>
          <a:p>
            <a:pPr algn="l">
              <a:buFont typeface="Arial" panose="020B0604020202020204" pitchFamily="34" charset="0"/>
              <a:buChar char="•"/>
            </a:pPr>
            <a:r>
              <a:rPr lang="en-GB" sz="1600" b="0" i="0" dirty="0">
                <a:solidFill>
                  <a:srgbClr val="4A4A4A"/>
                </a:solidFill>
                <a:effectLst/>
                <a:latin typeface="Comic Sans MS" panose="030F0702030302020204" pitchFamily="66" charset="0"/>
              </a:rPr>
              <a:t>roll something down it</a:t>
            </a:r>
          </a:p>
          <a:p>
            <a:pPr algn="l">
              <a:buFont typeface="Arial" panose="020B0604020202020204" pitchFamily="34" charset="0"/>
              <a:buChar char="•"/>
            </a:pPr>
            <a:r>
              <a:rPr lang="en-GB" sz="1600" b="0" i="0" dirty="0">
                <a:solidFill>
                  <a:srgbClr val="4A4A4A"/>
                </a:solidFill>
                <a:effectLst/>
                <a:latin typeface="Comic Sans MS" panose="030F0702030302020204" pitchFamily="66" charset="0"/>
              </a:rPr>
              <a:t>see how far it rolls</a:t>
            </a:r>
          </a:p>
          <a:p>
            <a:pPr algn="l">
              <a:buFont typeface="Arial" panose="020B0604020202020204" pitchFamily="34" charset="0"/>
              <a:buChar char="•"/>
            </a:pPr>
            <a:r>
              <a:rPr lang="en-GB" sz="1600" b="0" i="0" dirty="0">
                <a:solidFill>
                  <a:srgbClr val="4A4A4A"/>
                </a:solidFill>
                <a:effectLst/>
                <a:latin typeface="Comic Sans MS" panose="030F0702030302020204" pitchFamily="66" charset="0"/>
              </a:rPr>
              <a:t>do some testing </a:t>
            </a:r>
          </a:p>
          <a:p>
            <a:pPr marL="0" indent="0">
              <a:buNone/>
            </a:pPr>
            <a:r>
              <a:rPr lang="en-GB" sz="1600" b="1" dirty="0">
                <a:latin typeface="Comic Sans MS" panose="030F0702030302020204" pitchFamily="66" charset="0"/>
              </a:rPr>
              <a:t>You will need:</a:t>
            </a:r>
          </a:p>
          <a:p>
            <a:pPr marL="0" indent="0">
              <a:buNone/>
            </a:pPr>
            <a:r>
              <a:rPr lang="en-GB" sz="1600" dirty="0">
                <a:latin typeface="Comic Sans MS" panose="030F0702030302020204" pitchFamily="66" charset="0"/>
              </a:rPr>
              <a:t>1. Something with wheels - a toy car or anything that rolls! </a:t>
            </a:r>
          </a:p>
          <a:p>
            <a:pPr marL="0" indent="0">
              <a:buNone/>
            </a:pPr>
            <a:r>
              <a:rPr lang="en-GB" sz="1600" dirty="0">
                <a:latin typeface="Comic Sans MS" panose="030F0702030302020204" pitchFamily="66" charset="0"/>
              </a:rPr>
              <a:t>2. A ramp  - build your own out of cardboard, books and a chopping board, or however you like!</a:t>
            </a:r>
          </a:p>
          <a:p>
            <a:pPr marL="0" indent="0">
              <a:buNone/>
            </a:pPr>
            <a:r>
              <a:rPr lang="en-GB" sz="1600" dirty="0">
                <a:latin typeface="Comic Sans MS" panose="030F0702030302020204" pitchFamily="66" charset="0"/>
              </a:rPr>
              <a:t>3. Two or more different surfaces in your home. Maybe your living room has a carpet, and your kitchen floor doesn’t?</a:t>
            </a:r>
          </a:p>
          <a:p>
            <a:pPr marL="0" indent="0">
              <a:buNone/>
            </a:pPr>
            <a:r>
              <a:rPr lang="en-GB" sz="1600" dirty="0">
                <a:latin typeface="Comic Sans MS" panose="030F0702030302020204" pitchFamily="66" charset="0"/>
              </a:rPr>
              <a:t>4. Something to measure with: a tape measure, ruler, or you can just use the length of your hand.</a:t>
            </a:r>
          </a:p>
          <a:p>
            <a:pPr marL="0" indent="0">
              <a:buNone/>
            </a:pPr>
            <a:r>
              <a:rPr lang="en-GB" sz="1600" dirty="0">
                <a:latin typeface="Comic Sans MS" panose="030F0702030302020204" pitchFamily="66" charset="0"/>
              </a:rPr>
              <a:t>5. Paper and a pen/pencil to write down your results.</a:t>
            </a:r>
          </a:p>
          <a:p>
            <a:pPr marL="0" indent="0">
              <a:buNone/>
            </a:pPr>
            <a:r>
              <a:rPr lang="en-GB" sz="1600" b="1" dirty="0">
                <a:latin typeface="Comic Sans MS" panose="030F0702030302020204" pitchFamily="66" charset="0"/>
              </a:rPr>
              <a:t>Instructions</a:t>
            </a:r>
          </a:p>
          <a:p>
            <a:pPr marL="0" indent="0">
              <a:buNone/>
            </a:pPr>
            <a:r>
              <a:rPr lang="en-GB" sz="1600" dirty="0">
                <a:latin typeface="Comic Sans MS" panose="030F0702030302020204" pitchFamily="66" charset="0"/>
              </a:rPr>
              <a:t>1. Build your ramp: How steep are you going to make it? Are you going to make it big or small?</a:t>
            </a:r>
          </a:p>
          <a:p>
            <a:pPr marL="0" indent="0">
              <a:buNone/>
            </a:pPr>
            <a:r>
              <a:rPr lang="en-GB" sz="1600" dirty="0">
                <a:latin typeface="Comic Sans MS" panose="030F0702030302020204" pitchFamily="66" charset="0"/>
              </a:rPr>
              <a:t>2. Test your ramp: put the car at the top of the ramp and let it go. How far does the car go along the floor? Now move it onto the other surface and repeat. </a:t>
            </a:r>
            <a:endParaRPr lang="en-GB" sz="1500" b="0" i="0" dirty="0">
              <a:solidFill>
                <a:srgbClr val="4A4A4A"/>
              </a:solidFill>
              <a:effectLst/>
              <a:latin typeface="Comic Sans MS" panose="030F0702030302020204" pitchFamily="66" charset="0"/>
            </a:endParaRPr>
          </a:p>
          <a:p>
            <a:pPr marL="0" indent="0" algn="l">
              <a:buNone/>
            </a:pPr>
            <a:r>
              <a:rPr lang="en-GB" sz="1600" b="0" i="0" dirty="0">
                <a:effectLst/>
                <a:latin typeface="Comic Sans MS" panose="030F0702030302020204" pitchFamily="66" charset="0"/>
              </a:rPr>
              <a:t>Which surface was bumpier? Which surface did the car go furthest on?</a:t>
            </a:r>
          </a:p>
          <a:p>
            <a:pPr marL="0" indent="0" algn="l">
              <a:buNone/>
            </a:pPr>
            <a:r>
              <a:rPr lang="en-GB" sz="1600" b="0" i="0" dirty="0">
                <a:effectLst/>
                <a:latin typeface="Comic Sans MS" panose="030F0702030302020204" pitchFamily="66" charset="0"/>
              </a:rPr>
              <a:t>Does friction speed things up or slow things down? Which surface had more friction?</a:t>
            </a:r>
          </a:p>
          <a:p>
            <a:endParaRPr lang="en-GB" sz="1600" dirty="0">
              <a:latin typeface="Comic Sans MS" panose="030F0702030302020204" pitchFamily="66" charset="0"/>
            </a:endParaRPr>
          </a:p>
          <a:p>
            <a:pPr marL="0" indent="0">
              <a:buNone/>
            </a:pPr>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a:p>
            <a:endParaRPr lang="en-GB" sz="1600" dirty="0">
              <a:latin typeface="Comic Sans MS" panose="030F0702030302020204" pitchFamily="66" charset="0"/>
            </a:endParaRPr>
          </a:p>
        </p:txBody>
      </p:sp>
      <p:sp>
        <p:nvSpPr>
          <p:cNvPr id="9" name="TextBox 8">
            <a:extLst>
              <a:ext uri="{FF2B5EF4-FFF2-40B4-BE49-F238E27FC236}">
                <a16:creationId xmlns:a16="http://schemas.microsoft.com/office/drawing/2014/main" id="{2B5280C9-2734-03C7-4F27-EA71B8DC7CF1}"/>
              </a:ext>
            </a:extLst>
          </p:cNvPr>
          <p:cNvSpPr txBox="1"/>
          <p:nvPr/>
        </p:nvSpPr>
        <p:spPr>
          <a:xfrm>
            <a:off x="7150893" y="811042"/>
            <a:ext cx="4357687" cy="2246769"/>
          </a:xfrm>
          <a:prstGeom prst="rect">
            <a:avLst/>
          </a:prstGeom>
          <a:noFill/>
        </p:spPr>
        <p:txBody>
          <a:bodyPr wrap="square" rtlCol="0">
            <a:spAutoFit/>
          </a:bodyPr>
          <a:lstStyle/>
          <a:p>
            <a:pPr algn="just"/>
            <a:r>
              <a:rPr lang="en-GB" sz="1400" dirty="0">
                <a:solidFill>
                  <a:srgbClr val="231F20"/>
                </a:solidFill>
                <a:latin typeface="Comic Sans MS" panose="030F0702030302020204" pitchFamily="66" charset="0"/>
              </a:rPr>
              <a:t>Friction is a force </a:t>
            </a:r>
            <a:r>
              <a:rPr lang="en-GB" sz="1400" b="1" dirty="0">
                <a:solidFill>
                  <a:srgbClr val="231F20"/>
                </a:solidFill>
                <a:latin typeface="Comic Sans MS" panose="030F0702030302020204" pitchFamily="66" charset="0"/>
              </a:rPr>
              <a:t>between two surfaces</a:t>
            </a:r>
            <a:r>
              <a:rPr lang="en-GB" sz="1400" dirty="0">
                <a:solidFill>
                  <a:srgbClr val="231F20"/>
                </a:solidFill>
                <a:latin typeface="Comic Sans MS" panose="030F0702030302020204" pitchFamily="66" charset="0"/>
              </a:rPr>
              <a:t> that are sliding, or trying to slide, across each other. Friction always works in the direction </a:t>
            </a:r>
            <a:r>
              <a:rPr lang="en-GB" sz="1400" b="1" dirty="0">
                <a:solidFill>
                  <a:srgbClr val="231F20"/>
                </a:solidFill>
                <a:latin typeface="Comic Sans MS" panose="030F0702030302020204" pitchFamily="66" charset="0"/>
              </a:rPr>
              <a:t>opposite</a:t>
            </a:r>
            <a:r>
              <a:rPr lang="en-GB" sz="1400" dirty="0">
                <a:solidFill>
                  <a:srgbClr val="231F20"/>
                </a:solidFill>
                <a:latin typeface="Comic Sans MS" panose="030F0702030302020204" pitchFamily="66" charset="0"/>
              </a:rPr>
              <a:t> to the direction in which the object is moving or trying to move. Friction always </a:t>
            </a:r>
            <a:r>
              <a:rPr lang="en-GB" sz="1400" b="0" i="0" dirty="0">
                <a:solidFill>
                  <a:srgbClr val="231F20"/>
                </a:solidFill>
                <a:effectLst/>
                <a:latin typeface="Comic Sans MS" panose="030F0702030302020204" pitchFamily="66" charset="0"/>
              </a:rPr>
              <a:t>slows a moving object down.</a:t>
            </a:r>
          </a:p>
          <a:p>
            <a:pPr algn="just"/>
            <a:r>
              <a:rPr lang="en-GB" sz="1400" b="0" i="0" dirty="0">
                <a:solidFill>
                  <a:srgbClr val="231F20"/>
                </a:solidFill>
                <a:effectLst/>
                <a:latin typeface="Comic Sans MS" panose="030F0702030302020204" pitchFamily="66" charset="0"/>
              </a:rPr>
              <a:t>The amount of friction depends on the materials from which the two surfaces are made: the rougher the surface, the more friction is produced. </a:t>
            </a:r>
            <a:endParaRPr lang="en-GB" sz="1600" b="0" i="0" dirty="0">
              <a:solidFill>
                <a:srgbClr val="231F20"/>
              </a:solidFill>
              <a:effectLst/>
              <a:latin typeface="Comic Sans MS" panose="030F0702030302020204" pitchFamily="66" charset="0"/>
            </a:endParaRPr>
          </a:p>
        </p:txBody>
      </p:sp>
      <p:sp>
        <p:nvSpPr>
          <p:cNvPr id="11" name="Rectangle 10">
            <a:extLst>
              <a:ext uri="{FF2B5EF4-FFF2-40B4-BE49-F238E27FC236}">
                <a16:creationId xmlns:a16="http://schemas.microsoft.com/office/drawing/2014/main" id="{E8E2AE71-BE7A-71A1-7895-018F087490C0}"/>
              </a:ext>
            </a:extLst>
          </p:cNvPr>
          <p:cNvSpPr/>
          <p:nvPr/>
        </p:nvSpPr>
        <p:spPr>
          <a:xfrm>
            <a:off x="7058025" y="710465"/>
            <a:ext cx="4543425" cy="2447925"/>
          </a:xfrm>
          <a:prstGeom prst="rect">
            <a:avLst/>
          </a:prstGeom>
          <a:no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004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C025958-67FA-DABD-E5CA-2E2AE227A616}"/>
              </a:ext>
            </a:extLst>
          </p:cNvPr>
          <p:cNvGraphicFramePr>
            <a:graphicFrameLocks noGrp="1"/>
          </p:cNvGraphicFramePr>
          <p:nvPr>
            <p:extLst>
              <p:ext uri="{D42A27DB-BD31-4B8C-83A1-F6EECF244321}">
                <p14:modId xmlns:p14="http://schemas.microsoft.com/office/powerpoint/2010/main" val="3937149252"/>
              </p:ext>
            </p:extLst>
          </p:nvPr>
        </p:nvGraphicFramePr>
        <p:xfrm>
          <a:off x="1107347" y="731520"/>
          <a:ext cx="10159067" cy="470293"/>
        </p:xfrm>
        <a:graphic>
          <a:graphicData uri="http://schemas.openxmlformats.org/drawingml/2006/table">
            <a:tbl>
              <a:tblPr/>
              <a:tblGrid>
                <a:gridCol w="10159067">
                  <a:extLst>
                    <a:ext uri="{9D8B030D-6E8A-4147-A177-3AD203B41FA5}">
                      <a16:colId xmlns:a16="http://schemas.microsoft.com/office/drawing/2014/main" val="608116120"/>
                    </a:ext>
                  </a:extLst>
                </a:gridCol>
              </a:tblGrid>
              <a:tr h="470293">
                <a:tc>
                  <a:txBody>
                    <a:bodyPr/>
                    <a:lstStyle/>
                    <a:p>
                      <a:pPr algn="ctr"/>
                      <a:r>
                        <a:rPr lang="en-GB" b="1" dirty="0">
                          <a:latin typeface="Comic Sans MS" panose="030F0702030302020204" pitchFamily="66" charset="0"/>
                        </a:rPr>
                        <a:t>How did you feel using this pack?</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849233"/>
                  </a:ext>
                </a:extLst>
              </a:tr>
            </a:tbl>
          </a:graphicData>
        </a:graphic>
      </p:graphicFrame>
      <p:pic>
        <p:nvPicPr>
          <p:cNvPr id="13" name="Picture 12">
            <a:extLst>
              <a:ext uri="{FF2B5EF4-FFF2-40B4-BE49-F238E27FC236}">
                <a16:creationId xmlns:a16="http://schemas.microsoft.com/office/drawing/2014/main" id="{671A9F8F-F52E-9EA9-C89C-6F17B5D612E2}"/>
              </a:ext>
            </a:extLst>
          </p:cNvPr>
          <p:cNvPicPr>
            <a:picLocks noChangeAspect="1"/>
          </p:cNvPicPr>
          <p:nvPr/>
        </p:nvPicPr>
        <p:blipFill>
          <a:blip r:embed="rId2"/>
          <a:stretch>
            <a:fillRect/>
          </a:stretch>
        </p:blipFill>
        <p:spPr>
          <a:xfrm>
            <a:off x="10679393" y="5963437"/>
            <a:ext cx="1098778" cy="572194"/>
          </a:xfrm>
          <a:prstGeom prst="rect">
            <a:avLst/>
          </a:prstGeom>
        </p:spPr>
      </p:pic>
      <p:pic>
        <p:nvPicPr>
          <p:cNvPr id="4" name="Picture 3" descr="A book cover of a child walking with a cart full of objects&#10;&#10;Description automatically generated">
            <a:extLst>
              <a:ext uri="{FF2B5EF4-FFF2-40B4-BE49-F238E27FC236}">
                <a16:creationId xmlns:a16="http://schemas.microsoft.com/office/drawing/2014/main" id="{49ADEC2F-CA1E-7C66-EC31-3E6089280393}"/>
              </a:ext>
            </a:extLst>
          </p:cNvPr>
          <p:cNvPicPr>
            <a:picLocks noChangeAspect="1"/>
          </p:cNvPicPr>
          <p:nvPr/>
        </p:nvPicPr>
        <p:blipFill>
          <a:blip r:embed="rId3"/>
          <a:stretch>
            <a:fillRect/>
          </a:stretch>
        </p:blipFill>
        <p:spPr>
          <a:xfrm>
            <a:off x="9336947" y="413635"/>
            <a:ext cx="2141787" cy="2141787"/>
          </a:xfrm>
          <a:prstGeom prst="rect">
            <a:avLst/>
          </a:prstGeom>
        </p:spPr>
      </p:pic>
      <p:sp>
        <p:nvSpPr>
          <p:cNvPr id="2" name="TextBox 1">
            <a:extLst>
              <a:ext uri="{FF2B5EF4-FFF2-40B4-BE49-F238E27FC236}">
                <a16:creationId xmlns:a16="http://schemas.microsoft.com/office/drawing/2014/main" id="{5D7F61A5-9B10-1186-4788-A276E013232A}"/>
              </a:ext>
            </a:extLst>
          </p:cNvPr>
          <p:cNvSpPr txBox="1"/>
          <p:nvPr/>
        </p:nvSpPr>
        <p:spPr>
          <a:xfrm>
            <a:off x="6356061" y="5443062"/>
            <a:ext cx="4728592" cy="369332"/>
          </a:xfrm>
          <a:prstGeom prst="rect">
            <a:avLst/>
          </a:prstGeom>
          <a:noFill/>
        </p:spPr>
        <p:txBody>
          <a:bodyPr wrap="square" rtlCol="0">
            <a:spAutoFit/>
          </a:bodyPr>
          <a:lstStyle/>
          <a:p>
            <a:r>
              <a:rPr lang="en-GB" dirty="0">
                <a:latin typeface="Comic Sans MS" panose="030F0702030302020204" pitchFamily="66" charset="0"/>
                <a:hlinkClick r:id="rId4"/>
              </a:rPr>
              <a:t>https://forms.office.com/e/KVNihmz7E2</a:t>
            </a:r>
            <a:r>
              <a:rPr lang="en-GB" dirty="0">
                <a:latin typeface="Comic Sans MS" panose="030F0702030302020204" pitchFamily="66" charset="0"/>
              </a:rPr>
              <a:t> </a:t>
            </a:r>
          </a:p>
        </p:txBody>
      </p:sp>
      <p:pic>
        <p:nvPicPr>
          <p:cNvPr id="12" name="Picture 11">
            <a:extLst>
              <a:ext uri="{FF2B5EF4-FFF2-40B4-BE49-F238E27FC236}">
                <a16:creationId xmlns:a16="http://schemas.microsoft.com/office/drawing/2014/main" id="{C0B2FC0C-4836-D6B8-CAA2-6B8A3E7FD441}"/>
              </a:ext>
            </a:extLst>
          </p:cNvPr>
          <p:cNvPicPr>
            <a:picLocks noChangeAspect="1"/>
          </p:cNvPicPr>
          <p:nvPr/>
        </p:nvPicPr>
        <p:blipFill>
          <a:blip r:embed="rId5"/>
          <a:stretch>
            <a:fillRect/>
          </a:stretch>
        </p:blipFill>
        <p:spPr>
          <a:xfrm>
            <a:off x="1107347" y="1764854"/>
            <a:ext cx="4467138" cy="4467138"/>
          </a:xfrm>
          <a:prstGeom prst="rect">
            <a:avLst/>
          </a:prstGeom>
        </p:spPr>
      </p:pic>
      <p:sp>
        <p:nvSpPr>
          <p:cNvPr id="14" name="TextBox 13">
            <a:extLst>
              <a:ext uri="{FF2B5EF4-FFF2-40B4-BE49-F238E27FC236}">
                <a16:creationId xmlns:a16="http://schemas.microsoft.com/office/drawing/2014/main" id="{8233BF4E-43B8-E944-DFA0-471912A63FF6}"/>
              </a:ext>
            </a:extLst>
          </p:cNvPr>
          <p:cNvSpPr txBox="1"/>
          <p:nvPr/>
        </p:nvSpPr>
        <p:spPr>
          <a:xfrm>
            <a:off x="6186880" y="2793689"/>
            <a:ext cx="5415094" cy="2308324"/>
          </a:xfrm>
          <a:prstGeom prst="rect">
            <a:avLst/>
          </a:prstGeom>
          <a:noFill/>
        </p:spPr>
        <p:txBody>
          <a:bodyPr wrap="square" rtlCol="0">
            <a:spAutoFit/>
          </a:bodyPr>
          <a:lstStyle/>
          <a:p>
            <a:pPr algn="just"/>
            <a:r>
              <a:rPr lang="en-GB" sz="1600" dirty="0">
                <a:latin typeface="Comic Sans MS" panose="030F0702030302020204" pitchFamily="66" charset="0"/>
              </a:rPr>
              <a:t>We would love to know how you got on and what you thought about this pack. </a:t>
            </a:r>
          </a:p>
          <a:p>
            <a:pPr algn="just"/>
            <a:endParaRPr lang="en-GB" sz="1600" dirty="0">
              <a:latin typeface="Comic Sans MS" panose="030F0702030302020204" pitchFamily="66" charset="0"/>
            </a:endParaRPr>
          </a:p>
          <a:p>
            <a:pPr algn="just"/>
            <a:r>
              <a:rPr lang="en-GB" sz="1600" dirty="0">
                <a:latin typeface="Comic Sans MS" panose="030F0702030302020204" pitchFamily="66" charset="0"/>
              </a:rPr>
              <a:t>If you would like to give us some feedback, please either click on the link or scan the QR code and complete the very short questionnaire. Thank you </a:t>
            </a:r>
            <a:r>
              <a:rPr lang="en-GB" sz="1600" dirty="0">
                <a:latin typeface="Comic Sans MS" panose="030F0702030302020204" pitchFamily="66" charset="0"/>
                <a:sym typeface="Wingdings" panose="05000000000000000000" pitchFamily="2" charset="2"/>
              </a:rPr>
              <a:t> </a:t>
            </a:r>
            <a:endParaRPr lang="en-GB" sz="1600" dirty="0">
              <a:latin typeface="Comic Sans MS" panose="030F0702030302020204" pitchFamily="66" charset="0"/>
            </a:endParaRPr>
          </a:p>
          <a:p>
            <a:pPr algn="just"/>
            <a:endParaRPr lang="en-GB" sz="1600" dirty="0">
              <a:latin typeface="Comic Sans MS" panose="030F0702030302020204" pitchFamily="66" charset="0"/>
            </a:endParaRPr>
          </a:p>
          <a:p>
            <a:pPr algn="just"/>
            <a:r>
              <a:rPr lang="en-GB" sz="1600" dirty="0">
                <a:latin typeface="Comic Sans MS" panose="030F0702030302020204" pitchFamily="66" charset="0"/>
              </a:rPr>
              <a:t>A paper copy is available too if you would prefer to complete the questionnaire that way. </a:t>
            </a:r>
          </a:p>
        </p:txBody>
      </p:sp>
    </p:spTree>
    <p:extLst>
      <p:ext uri="{BB962C8B-B14F-4D97-AF65-F5344CB8AC3E}">
        <p14:creationId xmlns:p14="http://schemas.microsoft.com/office/powerpoint/2010/main" val="418426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C025958-67FA-DABD-E5CA-2E2AE227A616}"/>
              </a:ext>
            </a:extLst>
          </p:cNvPr>
          <p:cNvGraphicFramePr>
            <a:graphicFrameLocks noGrp="1"/>
          </p:cNvGraphicFramePr>
          <p:nvPr>
            <p:extLst>
              <p:ext uri="{D42A27DB-BD31-4B8C-83A1-F6EECF244321}">
                <p14:modId xmlns:p14="http://schemas.microsoft.com/office/powerpoint/2010/main" val="823375228"/>
              </p:ext>
            </p:extLst>
          </p:nvPr>
        </p:nvGraphicFramePr>
        <p:xfrm>
          <a:off x="1107347" y="731520"/>
          <a:ext cx="10159067" cy="5272279"/>
        </p:xfrm>
        <a:graphic>
          <a:graphicData uri="http://schemas.openxmlformats.org/drawingml/2006/table">
            <a:tbl>
              <a:tblPr/>
              <a:tblGrid>
                <a:gridCol w="2135529">
                  <a:extLst>
                    <a:ext uri="{9D8B030D-6E8A-4147-A177-3AD203B41FA5}">
                      <a16:colId xmlns:a16="http://schemas.microsoft.com/office/drawing/2014/main" val="608116120"/>
                    </a:ext>
                  </a:extLst>
                </a:gridCol>
                <a:gridCol w="8023538">
                  <a:extLst>
                    <a:ext uri="{9D8B030D-6E8A-4147-A177-3AD203B41FA5}">
                      <a16:colId xmlns:a16="http://schemas.microsoft.com/office/drawing/2014/main" val="721353350"/>
                    </a:ext>
                  </a:extLst>
                </a:gridCol>
              </a:tblGrid>
              <a:tr h="470293">
                <a:tc gridSpan="2">
                  <a:txBody>
                    <a:bodyPr/>
                    <a:lstStyle/>
                    <a:p>
                      <a:pPr algn="ctr"/>
                      <a:r>
                        <a:rPr lang="en-GB" b="1" dirty="0">
                          <a:latin typeface="Comic Sans MS" panose="030F0702030302020204" pitchFamily="66" charset="0"/>
                        </a:rPr>
                        <a:t>How did you feel using this pack?</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849233"/>
                  </a:ext>
                </a:extLst>
              </a:tr>
              <a:tr h="1235826">
                <a:tc>
                  <a:txBody>
                    <a:bodyPr/>
                    <a:lstStyle/>
                    <a:p>
                      <a:r>
                        <a:rPr lang="en-GB" dirty="0">
                          <a:latin typeface="Comic Sans MS" panose="030F0702030302020204" pitchFamily="66" charset="0"/>
                        </a:rPr>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7373157"/>
                  </a:ext>
                </a:extLst>
              </a:tr>
              <a:tr h="1110676">
                <a:tc>
                  <a:txBody>
                    <a:bodyPr/>
                    <a:lstStyle/>
                    <a:p>
                      <a:r>
                        <a:rPr lang="en-GB" dirty="0">
                          <a:latin typeface="Comic Sans MS" panose="030F0702030302020204" pitchFamily="66" charset="0"/>
                        </a:rPr>
                        <a:t>Adult</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0458354"/>
                  </a:ext>
                </a:extLst>
              </a:tr>
              <a:tr h="1110676">
                <a:tc gridSpan="2">
                  <a:txBody>
                    <a:bodyPr/>
                    <a:lstStyle/>
                    <a:p>
                      <a:r>
                        <a:rPr lang="en-GB" dirty="0">
                          <a:latin typeface="Comic Sans MS" panose="030F0702030302020204" pitchFamily="66" charset="0"/>
                        </a:rPr>
                        <a:t>Any other comments?</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5181115"/>
                  </a:ext>
                </a:extLst>
              </a:tr>
              <a:tr h="1110676">
                <a:tc gridSpan="2">
                  <a:txBody>
                    <a:bodyPr/>
                    <a:lstStyle/>
                    <a:p>
                      <a:r>
                        <a:rPr lang="en-GB" dirty="0">
                          <a:latin typeface="Comic Sans MS" panose="030F0702030302020204" pitchFamily="66" charset="0"/>
                        </a:rPr>
                        <a:t>Do you have any ideas for other story books to use for STEM challenges/activities? </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hMerge="1">
                  <a:txBody>
                    <a:bodyPr/>
                    <a:lstStyle/>
                    <a:p>
                      <a:endParaRPr lang="en-GB"/>
                    </a:p>
                  </a:txBody>
                  <a:tcPr/>
                </a:tc>
                <a:extLst>
                  <a:ext uri="{0D108BD9-81ED-4DB2-BD59-A6C34878D82A}">
                    <a16:rowId xmlns:a16="http://schemas.microsoft.com/office/drawing/2014/main" val="2001821642"/>
                  </a:ext>
                </a:extLst>
              </a:tr>
            </a:tbl>
          </a:graphicData>
        </a:graphic>
      </p:graphicFrame>
      <p:sp>
        <p:nvSpPr>
          <p:cNvPr id="5" name="Smiley Face 4">
            <a:extLst>
              <a:ext uri="{FF2B5EF4-FFF2-40B4-BE49-F238E27FC236}">
                <a16:creationId xmlns:a16="http://schemas.microsoft.com/office/drawing/2014/main" id="{394BA9F0-8CB2-31A9-511D-55212FCA6A0D}"/>
              </a:ext>
            </a:extLst>
          </p:cNvPr>
          <p:cNvSpPr/>
          <p:nvPr/>
        </p:nvSpPr>
        <p:spPr>
          <a:xfrm>
            <a:off x="1362400" y="1552570"/>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miley Face 5">
            <a:extLst>
              <a:ext uri="{FF2B5EF4-FFF2-40B4-BE49-F238E27FC236}">
                <a16:creationId xmlns:a16="http://schemas.microsoft.com/office/drawing/2014/main" id="{7F92AA2C-53C4-F1A5-6859-66F1C56A7E6E}"/>
              </a:ext>
            </a:extLst>
          </p:cNvPr>
          <p:cNvSpPr/>
          <p:nvPr/>
        </p:nvSpPr>
        <p:spPr>
          <a:xfrm>
            <a:off x="1863706" y="1562166"/>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014F34CD-7F31-BF36-46FC-36B22EEE7F37}"/>
              </a:ext>
            </a:extLst>
          </p:cNvPr>
          <p:cNvSpPr/>
          <p:nvPr/>
        </p:nvSpPr>
        <p:spPr>
          <a:xfrm>
            <a:off x="2365012" y="1562166"/>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FE0AC0E3-E209-F8DD-AC99-9E706E529EC4}"/>
              </a:ext>
            </a:extLst>
          </p:cNvPr>
          <p:cNvSpPr/>
          <p:nvPr/>
        </p:nvSpPr>
        <p:spPr>
          <a:xfrm>
            <a:off x="1349212" y="2830152"/>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miley Face 8">
            <a:extLst>
              <a:ext uri="{FF2B5EF4-FFF2-40B4-BE49-F238E27FC236}">
                <a16:creationId xmlns:a16="http://schemas.microsoft.com/office/drawing/2014/main" id="{5A90C4F0-B6F2-B6B9-625A-3A7F2ADA5D16}"/>
              </a:ext>
            </a:extLst>
          </p:cNvPr>
          <p:cNvSpPr/>
          <p:nvPr/>
        </p:nvSpPr>
        <p:spPr>
          <a:xfrm>
            <a:off x="1884365" y="2821036"/>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6C5C2BDB-54E3-272D-1A4E-879843420826}"/>
              </a:ext>
            </a:extLst>
          </p:cNvPr>
          <p:cNvSpPr/>
          <p:nvPr/>
        </p:nvSpPr>
        <p:spPr>
          <a:xfrm>
            <a:off x="2419518" y="2821035"/>
            <a:ext cx="402671" cy="503339"/>
          </a:xfrm>
          <a:prstGeom prst="smileyFac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671A9F8F-F52E-9EA9-C89C-6F17B5D612E2}"/>
              </a:ext>
            </a:extLst>
          </p:cNvPr>
          <p:cNvPicPr>
            <a:picLocks noChangeAspect="1"/>
          </p:cNvPicPr>
          <p:nvPr/>
        </p:nvPicPr>
        <p:blipFill>
          <a:blip r:embed="rId2"/>
          <a:stretch>
            <a:fillRect/>
          </a:stretch>
        </p:blipFill>
        <p:spPr>
          <a:xfrm>
            <a:off x="10679393" y="5963437"/>
            <a:ext cx="1098778" cy="572194"/>
          </a:xfrm>
          <a:prstGeom prst="rect">
            <a:avLst/>
          </a:prstGeom>
        </p:spPr>
      </p:pic>
      <p:pic>
        <p:nvPicPr>
          <p:cNvPr id="4" name="Picture 3" descr="A book cover of a child walking with a cart full of objects&#10;&#10;Description automatically generated">
            <a:extLst>
              <a:ext uri="{FF2B5EF4-FFF2-40B4-BE49-F238E27FC236}">
                <a16:creationId xmlns:a16="http://schemas.microsoft.com/office/drawing/2014/main" id="{49ADEC2F-CA1E-7C66-EC31-3E6089280393}"/>
              </a:ext>
            </a:extLst>
          </p:cNvPr>
          <p:cNvPicPr>
            <a:picLocks noChangeAspect="1"/>
          </p:cNvPicPr>
          <p:nvPr/>
        </p:nvPicPr>
        <p:blipFill>
          <a:blip r:embed="rId3"/>
          <a:stretch>
            <a:fillRect/>
          </a:stretch>
        </p:blipFill>
        <p:spPr>
          <a:xfrm>
            <a:off x="10087716" y="260447"/>
            <a:ext cx="1701704" cy="1701704"/>
          </a:xfrm>
          <a:prstGeom prst="rect">
            <a:avLst/>
          </a:prstGeom>
        </p:spPr>
      </p:pic>
    </p:spTree>
    <p:extLst>
      <p:ext uri="{BB962C8B-B14F-4D97-AF65-F5344CB8AC3E}">
        <p14:creationId xmlns:p14="http://schemas.microsoft.com/office/powerpoint/2010/main" val="668777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428513C-A984-4664-A8DD-1B46897174FA}"/>
              </a:ext>
            </a:extLst>
          </p:cNvPr>
          <p:cNvSpPr txBox="1"/>
          <p:nvPr/>
        </p:nvSpPr>
        <p:spPr>
          <a:xfrm>
            <a:off x="3048000" y="3244334"/>
            <a:ext cx="6096000" cy="646331"/>
          </a:xfrm>
          <a:prstGeom prst="rect">
            <a:avLst/>
          </a:prstGeom>
          <a:noFill/>
        </p:spPr>
        <p:txBody>
          <a:bodyPr wrap="square">
            <a:spAutoFit/>
          </a:bodyPr>
          <a:lstStyle/>
          <a:p>
            <a:r>
              <a:rPr lang="en-GB" sz="1800" b="0" i="0" u="none" strike="noStrike" baseline="0" dirty="0">
                <a:solidFill>
                  <a:srgbClr val="000000"/>
                </a:solidFill>
                <a:latin typeface="Arial" panose="020B0604020202020204" pitchFamily="34" charset="0"/>
              </a:rPr>
              <a:t>	</a:t>
            </a:r>
          </a:p>
          <a:p>
            <a:r>
              <a:rPr lang="en-GB" sz="1800" b="0" i="0" u="none" strike="noStrike" baseline="0" dirty="0">
                <a:solidFill>
                  <a:srgbClr val="000000"/>
                </a:solidFill>
                <a:latin typeface="Arial" panose="020B0604020202020204" pitchFamily="34" charset="0"/>
              </a:rPr>
              <a:t>	</a:t>
            </a:r>
          </a:p>
        </p:txBody>
      </p:sp>
      <p:graphicFrame>
        <p:nvGraphicFramePr>
          <p:cNvPr id="12" name="Table 12">
            <a:extLst>
              <a:ext uri="{FF2B5EF4-FFF2-40B4-BE49-F238E27FC236}">
                <a16:creationId xmlns:a16="http://schemas.microsoft.com/office/drawing/2014/main" id="{236E3F05-4DF1-430E-BBF5-45DA39942674}"/>
              </a:ext>
            </a:extLst>
          </p:cNvPr>
          <p:cNvGraphicFramePr>
            <a:graphicFrameLocks noGrp="1"/>
          </p:cNvGraphicFramePr>
          <p:nvPr>
            <p:extLst>
              <p:ext uri="{D42A27DB-BD31-4B8C-83A1-F6EECF244321}">
                <p14:modId xmlns:p14="http://schemas.microsoft.com/office/powerpoint/2010/main" val="2120298063"/>
              </p:ext>
            </p:extLst>
          </p:nvPr>
        </p:nvGraphicFramePr>
        <p:xfrm>
          <a:off x="503381" y="753247"/>
          <a:ext cx="11185237" cy="5740082"/>
        </p:xfrm>
        <a:graphic>
          <a:graphicData uri="http://schemas.openxmlformats.org/drawingml/2006/table">
            <a:tbl>
              <a:tblPr firstRow="1" bandRow="1">
                <a:tableStyleId>{5C22544A-7EE6-4342-B048-85BDC9FD1C3A}</a:tableStyleId>
              </a:tblPr>
              <a:tblGrid>
                <a:gridCol w="1457866">
                  <a:extLst>
                    <a:ext uri="{9D8B030D-6E8A-4147-A177-3AD203B41FA5}">
                      <a16:colId xmlns:a16="http://schemas.microsoft.com/office/drawing/2014/main" val="649477113"/>
                    </a:ext>
                  </a:extLst>
                </a:gridCol>
                <a:gridCol w="4792143">
                  <a:extLst>
                    <a:ext uri="{9D8B030D-6E8A-4147-A177-3AD203B41FA5}">
                      <a16:colId xmlns:a16="http://schemas.microsoft.com/office/drawing/2014/main" val="1259265783"/>
                    </a:ext>
                  </a:extLst>
                </a:gridCol>
                <a:gridCol w="2467614">
                  <a:extLst>
                    <a:ext uri="{9D8B030D-6E8A-4147-A177-3AD203B41FA5}">
                      <a16:colId xmlns:a16="http://schemas.microsoft.com/office/drawing/2014/main" val="3661497639"/>
                    </a:ext>
                  </a:extLst>
                </a:gridCol>
                <a:gridCol w="2467614">
                  <a:extLst>
                    <a:ext uri="{9D8B030D-6E8A-4147-A177-3AD203B41FA5}">
                      <a16:colId xmlns:a16="http://schemas.microsoft.com/office/drawing/2014/main" val="2331528867"/>
                    </a:ext>
                  </a:extLst>
                </a:gridCol>
              </a:tblGrid>
              <a:tr h="610388">
                <a:tc>
                  <a:txBody>
                    <a:bodyPr/>
                    <a:lstStyle/>
                    <a:p>
                      <a:r>
                        <a:rPr lang="en-GB" sz="1800" b="0" dirty="0">
                          <a:effectLst/>
                          <a:latin typeface="+mn-lt"/>
                        </a:rPr>
                        <a:t>Curricular area</a:t>
                      </a:r>
                    </a:p>
                  </a:txBody>
                  <a:tcPr/>
                </a:tc>
                <a:tc gridSpan="3">
                  <a:txBody>
                    <a:bodyPr/>
                    <a:lstStyle/>
                    <a:p>
                      <a:pPr algn="ctr"/>
                      <a:r>
                        <a:rPr lang="en-GB" sz="1800" b="0" dirty="0">
                          <a:effectLst/>
                          <a:latin typeface="+mn-lt"/>
                        </a:rPr>
                        <a:t>Outcome</a:t>
                      </a:r>
                    </a:p>
                  </a:txBody>
                  <a:tcPr/>
                </a:tc>
                <a:tc hMerge="1">
                  <a:txBody>
                    <a:bodyPr/>
                    <a:lstStyle/>
                    <a:p>
                      <a:pPr algn="ctr"/>
                      <a:endParaRPr lang="en-GB" sz="1800" b="0" dirty="0">
                        <a:effectLst/>
                        <a:latin typeface="+mn-lt"/>
                      </a:endParaRPr>
                    </a:p>
                  </a:txBody>
                  <a:tcPr/>
                </a:tc>
                <a:tc hMerge="1">
                  <a:txBody>
                    <a:bodyPr/>
                    <a:lstStyle/>
                    <a:p>
                      <a:endParaRPr lang="en-GB"/>
                    </a:p>
                  </a:txBody>
                  <a:tcPr/>
                </a:tc>
                <a:extLst>
                  <a:ext uri="{0D108BD9-81ED-4DB2-BD59-A6C34878D82A}">
                    <a16:rowId xmlns:a16="http://schemas.microsoft.com/office/drawing/2014/main" val="816894685"/>
                  </a:ext>
                </a:extLst>
              </a:tr>
              <a:tr h="1104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cap="none" spc="0" dirty="0">
                          <a:ln w="0"/>
                          <a:solidFill>
                            <a:schemeClr val="tx1"/>
                          </a:solidFill>
                          <a:effectLst/>
                          <a:latin typeface="+mn-lt"/>
                        </a:rPr>
                        <a:t>Technologies</a:t>
                      </a:r>
                    </a:p>
                    <a:p>
                      <a:endParaRPr lang="en-GB" sz="1400" b="0" dirty="0">
                        <a:effectLst/>
                        <a:latin typeface="+mn-lt"/>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effectLst/>
                          <a:latin typeface="+mn-lt"/>
                        </a:rPr>
                        <a:t>Design and Construct Models/Products </a:t>
                      </a:r>
                      <a:r>
                        <a:rPr lang="en-GB" sz="1400" b="1" dirty="0">
                          <a:effectLst/>
                          <a:latin typeface="+mn-lt"/>
                        </a:rPr>
                        <a:t>TCH 0-09a/1-09a/2-09a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Representing ideas, concepts and products </a:t>
                      </a:r>
                      <a:r>
                        <a:rPr lang="en-GB" sz="1400" b="1" dirty="0"/>
                        <a:t>TCH 0-11a/1-11a/2-11a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a:effectLst/>
                        <a:latin typeface="+mn-lt"/>
                      </a:endParaRPr>
                    </a:p>
                    <a:p>
                      <a:r>
                        <a:rPr lang="en-GB" sz="1400" b="0" dirty="0">
                          <a:effectLst/>
                          <a:latin typeface="+mn-lt"/>
                        </a:rPr>
                        <a:t>I can explore and discover engineering disciplines and can create solutions </a:t>
                      </a:r>
                      <a:r>
                        <a:rPr lang="en-GB" sz="1400" b="1" dirty="0">
                          <a:effectLst/>
                          <a:latin typeface="+mn-lt"/>
                        </a:rPr>
                        <a:t>TCH 0-12a/1-12a</a:t>
                      </a:r>
                    </a:p>
                    <a:p>
                      <a:endParaRPr lang="en-GB" sz="1400" b="0" dirty="0">
                        <a:effectLst/>
                        <a:latin typeface="+mn-lt"/>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4755632"/>
                  </a:ext>
                </a:extLst>
              </a:tr>
              <a:tr h="867577">
                <a:tc>
                  <a:txBody>
                    <a:bodyPr/>
                    <a:lstStyle/>
                    <a:p>
                      <a:r>
                        <a:rPr lang="en-GB" sz="1400" b="0" dirty="0">
                          <a:effectLst/>
                          <a:latin typeface="+mn-lt"/>
                        </a:rPr>
                        <a:t>Science</a:t>
                      </a:r>
                    </a:p>
                  </a:txBody>
                  <a:tcPr/>
                </a:tc>
                <a:tc>
                  <a:txBody>
                    <a:bodyPr/>
                    <a:lstStyle/>
                    <a:p>
                      <a:r>
                        <a:rPr lang="en-GB" sz="1400" dirty="0"/>
                        <a:t>Through everyday experiences and play with a variety of toys and other objects, I can recognise simple types of forces and describe their effects. </a:t>
                      </a:r>
                      <a:r>
                        <a:rPr lang="en-GB" sz="1400" b="1" dirty="0"/>
                        <a:t>SCN 0-07a</a:t>
                      </a:r>
                      <a:endParaRPr lang="en-GB" sz="1400" b="1" dirty="0">
                        <a:effectLst/>
                        <a:latin typeface="+mn-lt"/>
                      </a:endParaRPr>
                    </a:p>
                  </a:txBody>
                  <a:tcPr/>
                </a:tc>
                <a:tc>
                  <a:txBody>
                    <a:bodyPr/>
                    <a:lstStyle/>
                    <a:p>
                      <a:r>
                        <a:rPr lang="en-GB" sz="1400" dirty="0"/>
                        <a:t>By investigating forces on toys and other objects, I can predict the effect on the shape</a:t>
                      </a:r>
                      <a:r>
                        <a:rPr lang="en-GB" sz="1400" b="1" i="1" dirty="0"/>
                        <a:t> or motion o</a:t>
                      </a:r>
                      <a:r>
                        <a:rPr lang="en-GB" sz="1400" b="1" dirty="0"/>
                        <a:t>f</a:t>
                      </a:r>
                      <a:r>
                        <a:rPr lang="en-GB" sz="1400" dirty="0"/>
                        <a:t> objects. </a:t>
                      </a:r>
                      <a:r>
                        <a:rPr lang="en-GB" sz="1400" b="1" dirty="0"/>
                        <a:t>SCN 1-07a</a:t>
                      </a:r>
                      <a:endParaRPr lang="en-GB" sz="1400" b="1" dirty="0">
                        <a:effectLst/>
                        <a:latin typeface="+mn-lt"/>
                      </a:endParaRPr>
                    </a:p>
                  </a:txBody>
                  <a:tcPr/>
                </a:tc>
                <a:tc>
                  <a:txBody>
                    <a:bodyPr/>
                    <a:lstStyle/>
                    <a:p>
                      <a:r>
                        <a:rPr lang="en-GB" sz="1400" dirty="0"/>
                        <a:t>By investigating how friction, including air resistance, affects motion, I can suggest ways to improve efficiency in moving objects. </a:t>
                      </a:r>
                      <a:r>
                        <a:rPr lang="en-GB" sz="1400" b="1" dirty="0"/>
                        <a:t>SCN 2-07a</a:t>
                      </a:r>
                      <a:endParaRPr lang="en-GB" sz="1400" b="1" dirty="0">
                        <a:effectLst/>
                        <a:latin typeface="+mn-lt"/>
                      </a:endParaRPr>
                    </a:p>
                  </a:txBody>
                  <a:tcPr/>
                </a:tc>
                <a:extLst>
                  <a:ext uri="{0D108BD9-81ED-4DB2-BD59-A6C34878D82A}">
                    <a16:rowId xmlns:a16="http://schemas.microsoft.com/office/drawing/2014/main" val="147493550"/>
                  </a:ext>
                </a:extLst>
              </a:tr>
              <a:tr h="803564">
                <a:tc>
                  <a:txBody>
                    <a:bodyPr/>
                    <a:lstStyle/>
                    <a:p>
                      <a:r>
                        <a:rPr lang="en-GB" sz="1400" b="0" dirty="0">
                          <a:effectLst/>
                          <a:latin typeface="+mn-lt"/>
                        </a:rPr>
                        <a:t>Art and Design</a:t>
                      </a:r>
                    </a:p>
                  </a:txBody>
                  <a:tcPr/>
                </a:tc>
                <a:tc>
                  <a:txBody>
                    <a:bodyPr/>
                    <a:lstStyle/>
                    <a:p>
                      <a:r>
                        <a:rPr lang="en-GB" sz="1400" b="0" dirty="0">
                          <a:effectLst/>
                          <a:latin typeface="+mn-lt"/>
                        </a:rPr>
                        <a:t>Working on my own and with others I use my curiosity and imagination to solve design problems </a:t>
                      </a:r>
                      <a:r>
                        <a:rPr lang="en-GB" sz="1400" b="1" dirty="0">
                          <a:effectLst/>
                          <a:latin typeface="+mn-lt"/>
                        </a:rPr>
                        <a:t>EXA 0-06a</a:t>
                      </a:r>
                    </a:p>
                  </a:txBody>
                  <a:tcPr/>
                </a:tc>
                <a:tc gridSpan="2">
                  <a:txBody>
                    <a:bodyPr/>
                    <a:lstStyle/>
                    <a:p>
                      <a:r>
                        <a:rPr lang="en-GB" sz="1400" b="0" dirty="0">
                          <a:effectLst/>
                          <a:latin typeface="+mn-lt"/>
                        </a:rPr>
                        <a:t>I can use exploration and imagination to solve design problems related to real life situations </a:t>
                      </a:r>
                      <a:r>
                        <a:rPr lang="en-GB" sz="1400" b="1" dirty="0">
                          <a:effectLst/>
                          <a:latin typeface="+mn-lt"/>
                        </a:rPr>
                        <a:t>EXA 1-06a</a:t>
                      </a:r>
                    </a:p>
                  </a:txBody>
                  <a:tcPr/>
                </a:tc>
                <a:tc hMerge="1">
                  <a:txBody>
                    <a:bodyPr/>
                    <a:lstStyle/>
                    <a:p>
                      <a:endParaRPr lang="en-GB"/>
                    </a:p>
                  </a:txBody>
                  <a:tcPr/>
                </a:tc>
                <a:extLst>
                  <a:ext uri="{0D108BD9-81ED-4DB2-BD59-A6C34878D82A}">
                    <a16:rowId xmlns:a16="http://schemas.microsoft.com/office/drawing/2014/main" val="2376675825"/>
                  </a:ext>
                </a:extLst>
              </a:tr>
              <a:tr h="766618">
                <a:tc>
                  <a:txBody>
                    <a:bodyPr/>
                    <a:lstStyle/>
                    <a:p>
                      <a:r>
                        <a:rPr lang="en-GB" sz="1400" b="0" dirty="0">
                          <a:effectLst/>
                          <a:latin typeface="+mn-lt"/>
                        </a:rPr>
                        <a:t>Literacy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u="none" strike="noStrike" kern="1200" baseline="0" dirty="0">
                          <a:solidFill>
                            <a:schemeClr val="dk1"/>
                          </a:solidFill>
                          <a:latin typeface="+mn-lt"/>
                          <a:ea typeface="+mn-ea"/>
                          <a:cs typeface="+mn-cs"/>
                        </a:rPr>
                        <a:t>I enjoy exploring events and characters in stories and other texts, sharing my thoughts in different ways. </a:t>
                      </a:r>
                      <a:r>
                        <a:rPr lang="en-GB" sz="1400" b="1" i="1" u="none" strike="noStrike" kern="1200" baseline="0" dirty="0">
                          <a:solidFill>
                            <a:schemeClr val="dk1"/>
                          </a:solidFill>
                          <a:latin typeface="+mn-lt"/>
                          <a:ea typeface="+mn-ea"/>
                          <a:cs typeface="+mn-cs"/>
                        </a:rPr>
                        <a:t>LIT 0-01c </a:t>
                      </a:r>
                      <a:r>
                        <a:rPr lang="en-GB" sz="1400" b="0" i="0" u="none" strike="noStrike" kern="1200" baseline="0" dirty="0">
                          <a:solidFill>
                            <a:schemeClr val="dk1"/>
                          </a:solidFill>
                          <a:latin typeface="+mn-lt"/>
                          <a:ea typeface="+mn-ea"/>
                          <a:cs typeface="+mn-cs"/>
                        </a:rPr>
                        <a:t>	</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u="none" strike="noStrike" kern="1200" baseline="0" dirty="0">
                        <a:solidFill>
                          <a:schemeClr val="dk1"/>
                        </a:solidFill>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val="2377017020"/>
                  </a:ext>
                </a:extLst>
              </a:tr>
              <a:tr h="999980">
                <a:tc>
                  <a:txBody>
                    <a:bodyPr/>
                    <a:lstStyle/>
                    <a:p>
                      <a:r>
                        <a:rPr lang="en-GB" sz="1400" b="0" dirty="0">
                          <a:effectLst/>
                          <a:latin typeface="+mn-lt"/>
                        </a:rPr>
                        <a:t>Literacy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u="none" strike="noStrike" kern="1200" baseline="0" dirty="0">
                          <a:solidFill>
                            <a:schemeClr val="dk1"/>
                          </a:solidFill>
                          <a:latin typeface="+mn-lt"/>
                          <a:ea typeface="+mn-ea"/>
                          <a:cs typeface="+mn-cs"/>
                        </a:rPr>
                        <a:t>To help me understand stories and other texts, I ask questions and link what I am learning with what I already know. </a:t>
                      </a:r>
                      <a:r>
                        <a:rPr lang="en-GB" sz="1400" b="1" i="1" u="none" strike="noStrike" kern="1200" baseline="0" dirty="0">
                          <a:solidFill>
                            <a:schemeClr val="dk1"/>
                          </a:solidFill>
                          <a:latin typeface="+mn-lt"/>
                          <a:ea typeface="+mn-ea"/>
                          <a:cs typeface="+mn-cs"/>
                        </a:rPr>
                        <a:t>LIT 0-07a / LIT 0-16a </a:t>
                      </a:r>
                      <a:r>
                        <a:rPr lang="en-GB" sz="1400" b="0" i="0" u="none" strike="noStrike" kern="1200" baseline="0" dirty="0">
                          <a:solidFill>
                            <a:schemeClr val="dk1"/>
                          </a:solidFill>
                          <a:latin typeface="+mn-lt"/>
                          <a:ea typeface="+mn-ea"/>
                          <a:cs typeface="+mn-cs"/>
                        </a:rPr>
                        <a:t>	</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u="none" strike="noStrike" kern="1200" baseline="0" dirty="0">
                          <a:solidFill>
                            <a:schemeClr val="dk1"/>
                          </a:solidFill>
                          <a:latin typeface="+mn-lt"/>
                          <a:ea typeface="+mn-ea"/>
                          <a:cs typeface="+mn-cs"/>
                        </a:rPr>
                        <a:t>I can show my understanding of what I listen to or watch by responding to and asking different kinds of questions. </a:t>
                      </a:r>
                      <a:r>
                        <a:rPr lang="en-GB" sz="1400" b="1" i="1" u="none" strike="noStrike" kern="1200" baseline="0" dirty="0">
                          <a:solidFill>
                            <a:schemeClr val="dk1"/>
                          </a:solidFill>
                          <a:latin typeface="+mn-lt"/>
                          <a:ea typeface="+mn-ea"/>
                          <a:cs typeface="+mn-cs"/>
                        </a:rPr>
                        <a:t>LIT 1-07a </a:t>
                      </a:r>
                      <a:r>
                        <a:rPr lang="en-GB" sz="1400" b="0" i="0" u="none" strike="noStrike" kern="1200" baseline="0" dirty="0">
                          <a:solidFill>
                            <a:schemeClr val="dk1"/>
                          </a:solidFill>
                          <a:latin typeface="+mn-lt"/>
                          <a:ea typeface="+mn-ea"/>
                          <a:cs typeface="+mn-cs"/>
                        </a:rPr>
                        <a:t>	</a:t>
                      </a:r>
                    </a:p>
                  </a:txBody>
                  <a:tcPr/>
                </a:tc>
                <a:tc hMerge="1">
                  <a:txBody>
                    <a:bodyPr/>
                    <a:lstStyle/>
                    <a:p>
                      <a:endParaRPr lang="en-GB"/>
                    </a:p>
                  </a:txBody>
                  <a:tcPr/>
                </a:tc>
                <a:extLst>
                  <a:ext uri="{0D108BD9-81ED-4DB2-BD59-A6C34878D82A}">
                    <a16:rowId xmlns:a16="http://schemas.microsoft.com/office/drawing/2014/main" val="1915461055"/>
                  </a:ext>
                </a:extLst>
              </a:tr>
            </a:tbl>
          </a:graphicData>
        </a:graphic>
      </p:graphicFrame>
      <p:sp>
        <p:nvSpPr>
          <p:cNvPr id="14" name="Rectangle 13">
            <a:extLst>
              <a:ext uri="{FF2B5EF4-FFF2-40B4-BE49-F238E27FC236}">
                <a16:creationId xmlns:a16="http://schemas.microsoft.com/office/drawing/2014/main" id="{A70F7A3E-3306-425A-93BA-D6E2A3D1C179}"/>
              </a:ext>
            </a:extLst>
          </p:cNvPr>
          <p:cNvSpPr/>
          <p:nvPr/>
        </p:nvSpPr>
        <p:spPr>
          <a:xfrm>
            <a:off x="0" y="45361"/>
            <a:ext cx="12192000" cy="707886"/>
          </a:xfrm>
          <a:prstGeom prst="rect">
            <a:avLst/>
          </a:prstGeom>
          <a:noFill/>
        </p:spPr>
        <p:txBody>
          <a:bodyPr wrap="squar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Some of the Curriculum for Excellence Experiences and Outcomes that these activities may cover</a:t>
            </a:r>
          </a:p>
          <a:p>
            <a:pPr algn="ctr"/>
            <a:r>
              <a:rPr lang="en-US" sz="2000" dirty="0">
                <a:ln w="0"/>
                <a:effectLst>
                  <a:outerShdw blurRad="38100" dist="19050" dir="2700000" algn="tl" rotWithShape="0">
                    <a:schemeClr val="dk1">
                      <a:alpha val="40000"/>
                    </a:schemeClr>
                  </a:outerShdw>
                </a:effectLst>
              </a:rPr>
              <a:t>‘The Most Magnificent Thing’</a:t>
            </a:r>
            <a:endParaRPr lang="en-US" sz="2000" b="0" cap="none" spc="0" dirty="0">
              <a:ln w="0"/>
              <a:solidFill>
                <a:schemeClr val="tx1"/>
              </a:solidFill>
              <a:effectLst>
                <a:outerShdw blurRad="38100" dist="19050" dir="2700000" algn="tl" rotWithShape="0">
                  <a:schemeClr val="dk1">
                    <a:alpha val="40000"/>
                  </a:schemeClr>
                </a:outerShdw>
              </a:effectLst>
            </a:endParaRPr>
          </a:p>
        </p:txBody>
      </p:sp>
      <p:pic>
        <p:nvPicPr>
          <p:cNvPr id="2" name="Picture 1">
            <a:extLst>
              <a:ext uri="{FF2B5EF4-FFF2-40B4-BE49-F238E27FC236}">
                <a16:creationId xmlns:a16="http://schemas.microsoft.com/office/drawing/2014/main" id="{701272FA-8FE5-DC7E-405E-63F4A75B50DC}"/>
              </a:ext>
            </a:extLst>
          </p:cNvPr>
          <p:cNvPicPr>
            <a:picLocks noChangeAspect="1"/>
          </p:cNvPicPr>
          <p:nvPr/>
        </p:nvPicPr>
        <p:blipFill>
          <a:blip r:embed="rId2"/>
          <a:stretch>
            <a:fillRect/>
          </a:stretch>
        </p:blipFill>
        <p:spPr>
          <a:xfrm>
            <a:off x="10679393" y="5963437"/>
            <a:ext cx="1098778" cy="572194"/>
          </a:xfrm>
          <a:prstGeom prst="rect">
            <a:avLst/>
          </a:prstGeom>
        </p:spPr>
      </p:pic>
    </p:spTree>
    <p:extLst>
      <p:ext uri="{BB962C8B-B14F-4D97-AF65-F5344CB8AC3E}">
        <p14:creationId xmlns:p14="http://schemas.microsoft.com/office/powerpoint/2010/main" val="2392197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1458</Words>
  <Application>Microsoft Office PowerPoint</Application>
  <PresentationFormat>Widescreen</PresentationFormat>
  <Paragraphs>127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Comic Sans MS</vt:lpstr>
      <vt:lpstr>FSElliot Regular</vt:lpstr>
      <vt:lpstr>FSElliot Thin</vt:lpstr>
      <vt:lpstr>Office Theme</vt:lpstr>
      <vt:lpstr>PowerPoint Presentation</vt:lpstr>
      <vt:lpstr>PowerPoint Presentation</vt:lpstr>
      <vt:lpstr>PowerPoint Presentation</vt:lpstr>
      <vt:lpstr>Let’s find out about friction!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Hynie</dc:creator>
  <cp:lastModifiedBy>Kim Aplin</cp:lastModifiedBy>
  <cp:revision>25</cp:revision>
  <dcterms:created xsi:type="dcterms:W3CDTF">2022-10-05T13:51:36Z</dcterms:created>
  <dcterms:modified xsi:type="dcterms:W3CDTF">2023-12-20T11:20:59Z</dcterms:modified>
</cp:coreProperties>
</file>