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6" r:id="rId4"/>
    <p:sldId id="262" r:id="rId5"/>
    <p:sldId id="261" r:id="rId6"/>
    <p:sldId id="263"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3E0B-B8C4-476C-A6D1-052C5F32F8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FB7701-9E9A-415B-889B-C4291DAA35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5D5267-6765-49FB-8212-328B1E34DF04}"/>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4EB3C484-805B-496D-BFA9-6DD9DF15E7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1E4887-C573-4DF6-9981-25CCF300FE4A}"/>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26151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CDA0D-64AD-48D7-A5CC-5CDE57330A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57BF8B-53AD-4A83-B7E9-8F4F978AB7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97DBA6-E57B-4C87-ACE9-99122B543EDE}"/>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9FC343A1-D397-4BC2-8770-74D2764830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7B1617-4E77-4F2A-AE43-732AED797165}"/>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34939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0F4A77-C64B-4A9E-B8AA-4E7DEFAFFB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D39E68-A9AF-4A81-80DC-7F868AAD1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CDFFBB-CD59-4DDB-AF06-98620366E930}"/>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A41B1E23-0D46-4B66-AB2C-E14CF20BB8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763741-AC96-4425-AF89-C3FEAC615F61}"/>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161686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6C2A-7C7D-4733-9AB5-5FA12E5183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95632C-F0D7-48FA-96B7-BF321192F0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CF1992-3D29-4A59-9B70-A2456083B5D6}"/>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F986C5B5-37B8-4810-A9D7-C2B2B6AFC7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481F72-6462-471D-99BD-045AA2B767D7}"/>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192474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68A6-5E8F-4176-AE52-5229A15896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46E146-4A9F-4469-B7CE-584D57E9F6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F4F6E9-EBE3-48C5-A3B4-85325EC279C6}"/>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240D145A-940E-4961-A2C2-D8B4FE1D2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BB21BE-C851-49D4-A86C-505306A0C7D9}"/>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326188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EBE7-B8F6-4EFE-AD8C-E1B7A28023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5D4C0E-897B-40BB-A4E5-AE7153C02C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F9619F-8F9E-4C57-A2ED-FF590F1FC4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CA1EE-28C4-4F07-B9F1-F66BF4F353F7}"/>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6" name="Footer Placeholder 5">
            <a:extLst>
              <a:ext uri="{FF2B5EF4-FFF2-40B4-BE49-F238E27FC236}">
                <a16:creationId xmlns:a16="http://schemas.microsoft.com/office/drawing/2014/main" id="{1B115D94-9E0D-42BF-9075-E36BC178AD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8E2789-4E1E-4FDE-A732-8E9478547CD4}"/>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302978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6C21-876C-49EA-B29F-29CCD76BDB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80502C-08E4-4C3C-83DA-80DEB2438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3750C-FBE3-400F-B040-48ABAF1074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547C39-6322-4712-B580-2872A6AE3E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984F79-7F91-4831-BDBB-5C8FAB1131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1EE0F9-6B5D-4A53-B851-597140248022}"/>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8" name="Footer Placeholder 7">
            <a:extLst>
              <a:ext uri="{FF2B5EF4-FFF2-40B4-BE49-F238E27FC236}">
                <a16:creationId xmlns:a16="http://schemas.microsoft.com/office/drawing/2014/main" id="{44693317-D3EF-4C56-AADB-484C6A229E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1D09DD-623C-4A1F-9289-4C402A8A5992}"/>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149883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FA79-F2ED-41DB-8EDE-70A6DA5BAF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83FA3C-3BA4-4CE2-BB2D-05E4E1EA8330}"/>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4" name="Footer Placeholder 3">
            <a:extLst>
              <a:ext uri="{FF2B5EF4-FFF2-40B4-BE49-F238E27FC236}">
                <a16:creationId xmlns:a16="http://schemas.microsoft.com/office/drawing/2014/main" id="{1B59B4A0-182B-48B1-9292-17C67C6445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B2CC75-3E55-41A9-9100-1CD35FE26928}"/>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35037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C4C5C-8F22-46D6-B72B-07DA335F8648}"/>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3" name="Footer Placeholder 2">
            <a:extLst>
              <a:ext uri="{FF2B5EF4-FFF2-40B4-BE49-F238E27FC236}">
                <a16:creationId xmlns:a16="http://schemas.microsoft.com/office/drawing/2014/main" id="{DCC6AE2B-BD23-46D7-A5FF-2491233E1C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F5EFBF-6CEF-4016-BC70-42EFAD7D07F8}"/>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86233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070F-CD39-477C-AF2C-EE949A45A6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CB6C99-99A7-4572-8F22-AB72986DE1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D91EBC-7A20-4734-A293-366637972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9BA6AF-309F-4022-A506-853CE58B0295}"/>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6" name="Footer Placeholder 5">
            <a:extLst>
              <a:ext uri="{FF2B5EF4-FFF2-40B4-BE49-F238E27FC236}">
                <a16:creationId xmlns:a16="http://schemas.microsoft.com/office/drawing/2014/main" id="{F0507725-4FC7-41CB-ABF9-2E1915D59B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C55698-89BF-475B-A76D-A8BA858B5621}"/>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880793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6551-C0FB-40F2-8F1C-376E1E9F0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65BBA6-8475-414E-A984-9592FA1525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5602DA-255E-4F28-BE51-2043DD33F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FF48E5-5879-4D4F-BEBC-8BAC1A5D27C4}"/>
              </a:ext>
            </a:extLst>
          </p:cNvPr>
          <p:cNvSpPr>
            <a:spLocks noGrp="1"/>
          </p:cNvSpPr>
          <p:nvPr>
            <p:ph type="dt" sz="half" idx="10"/>
          </p:nvPr>
        </p:nvSpPr>
        <p:spPr/>
        <p:txBody>
          <a:bodyPr/>
          <a:lstStyle/>
          <a:p>
            <a:fld id="{6B92DC78-4D30-4E08-A430-8FC540C3E980}" type="datetimeFigureOut">
              <a:rPr lang="en-GB" smtClean="0"/>
              <a:t>20/12/2023</a:t>
            </a:fld>
            <a:endParaRPr lang="en-GB"/>
          </a:p>
        </p:txBody>
      </p:sp>
      <p:sp>
        <p:nvSpPr>
          <p:cNvPr id="6" name="Footer Placeholder 5">
            <a:extLst>
              <a:ext uri="{FF2B5EF4-FFF2-40B4-BE49-F238E27FC236}">
                <a16:creationId xmlns:a16="http://schemas.microsoft.com/office/drawing/2014/main" id="{215345ED-DF7A-4413-B906-47EE71C26D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524039-A910-447B-903A-F58A1B25CA2F}"/>
              </a:ext>
            </a:extLst>
          </p:cNvPr>
          <p:cNvSpPr>
            <a:spLocks noGrp="1"/>
          </p:cNvSpPr>
          <p:nvPr>
            <p:ph type="sldNum" sz="quarter" idx="12"/>
          </p:nvPr>
        </p:nvSpPr>
        <p:spPr/>
        <p:txBody>
          <a:bodyPr/>
          <a:lstStyle/>
          <a:p>
            <a:fld id="{4E7D3B82-31F9-41B8-A719-6D6D9ED47CE9}" type="slidenum">
              <a:rPr lang="en-GB" smtClean="0"/>
              <a:t>‹#›</a:t>
            </a:fld>
            <a:endParaRPr lang="en-GB"/>
          </a:p>
        </p:txBody>
      </p:sp>
    </p:spTree>
    <p:extLst>
      <p:ext uri="{BB962C8B-B14F-4D97-AF65-F5344CB8AC3E}">
        <p14:creationId xmlns:p14="http://schemas.microsoft.com/office/powerpoint/2010/main" val="249412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8DFE6-921A-4288-88DD-6F5DB764C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2EEAFC-2E66-47FE-95AB-66219EA9C3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EABB8D-FE0C-4718-A014-9A038DC795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2DC78-4D30-4E08-A430-8FC540C3E980}" type="datetimeFigureOut">
              <a:rPr lang="en-GB" smtClean="0"/>
              <a:t>20/12/2023</a:t>
            </a:fld>
            <a:endParaRPr lang="en-GB"/>
          </a:p>
        </p:txBody>
      </p:sp>
      <p:sp>
        <p:nvSpPr>
          <p:cNvPr id="5" name="Footer Placeholder 4">
            <a:extLst>
              <a:ext uri="{FF2B5EF4-FFF2-40B4-BE49-F238E27FC236}">
                <a16:creationId xmlns:a16="http://schemas.microsoft.com/office/drawing/2014/main" id="{A8ED475B-AFD3-465B-BDFD-F56B8B811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262E21-1177-4AC0-AFA9-84AA216DC9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D3B82-31F9-41B8-A719-6D6D9ED47CE9}" type="slidenum">
              <a:rPr lang="en-GB" smtClean="0"/>
              <a:t>‹#›</a:t>
            </a:fld>
            <a:endParaRPr lang="en-GB"/>
          </a:p>
        </p:txBody>
      </p:sp>
    </p:spTree>
    <p:extLst>
      <p:ext uri="{BB962C8B-B14F-4D97-AF65-F5344CB8AC3E}">
        <p14:creationId xmlns:p14="http://schemas.microsoft.com/office/powerpoint/2010/main" val="1238887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6c5cb0u0rPM"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gov.scot/parentzone/learning-at-home/supporting-science-at-home/" TargetMode="External"/><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www.youtube.com/watch?v=6c5cb0u0rP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forms.office.com/e/b9NRU3dAs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FFBF6E-4AF2-409C-A6D3-87C0F9183D87}"/>
              </a:ext>
            </a:extLst>
          </p:cNvPr>
          <p:cNvSpPr txBox="1"/>
          <p:nvPr/>
        </p:nvSpPr>
        <p:spPr>
          <a:xfrm>
            <a:off x="947956" y="379191"/>
            <a:ext cx="10130904" cy="4093428"/>
          </a:xfrm>
          <a:prstGeom prst="rect">
            <a:avLst/>
          </a:prstGeom>
          <a:noFill/>
        </p:spPr>
        <p:txBody>
          <a:bodyPr wrap="square" rtlCol="0">
            <a:spAutoFit/>
          </a:bodyPr>
          <a:lstStyle/>
          <a:p>
            <a:r>
              <a:rPr lang="en-GB" sz="2000" dirty="0">
                <a:latin typeface="Comic Sans MS" panose="030F0702030302020204" pitchFamily="66" charset="0"/>
              </a:rPr>
              <a:t>First, read the story with your child or watch it together here: </a:t>
            </a:r>
          </a:p>
          <a:p>
            <a:endParaRPr lang="en-GB" sz="2000" dirty="0">
              <a:latin typeface="Comic Sans MS" panose="030F0702030302020204" pitchFamily="66" charset="0"/>
              <a:hlinkClick r:id="rId2"/>
            </a:endParaRPr>
          </a:p>
          <a:p>
            <a:r>
              <a:rPr lang="en-GB" sz="2000" dirty="0">
                <a:hlinkClick r:id="rId2"/>
              </a:rPr>
              <a:t>Whatever Next! Stories read aloud - YouTube</a:t>
            </a:r>
            <a:r>
              <a:rPr lang="en-GB" sz="2000" dirty="0">
                <a:latin typeface="Comic Sans MS" panose="030F0702030302020204" pitchFamily="66" charset="0"/>
              </a:rPr>
              <a:t>.</a:t>
            </a:r>
          </a:p>
          <a:p>
            <a:endParaRPr lang="en-GB" sz="2000" dirty="0">
              <a:latin typeface="Comic Sans MS" panose="030F0702030302020204" pitchFamily="66" charset="0"/>
            </a:endParaRPr>
          </a:p>
          <a:p>
            <a:r>
              <a:rPr lang="en-GB" sz="2000" dirty="0">
                <a:latin typeface="Comic Sans MS" panose="030F0702030302020204" pitchFamily="66" charset="0"/>
              </a:rPr>
              <a:t>Then discuss:</a:t>
            </a:r>
          </a:p>
          <a:p>
            <a:endParaRPr lang="en-GB" sz="2000" dirty="0">
              <a:latin typeface="Comic Sans MS" panose="030F0702030302020204" pitchFamily="66" charset="0"/>
            </a:endParaRPr>
          </a:p>
          <a:p>
            <a:r>
              <a:rPr lang="en-GB" sz="2000" dirty="0">
                <a:latin typeface="Comic Sans MS" panose="030F0702030302020204" pitchFamily="66" charset="0"/>
              </a:rPr>
              <a:t>1. What do you both like about it? </a:t>
            </a:r>
          </a:p>
          <a:p>
            <a:endParaRPr lang="en-GB" sz="2000" dirty="0">
              <a:latin typeface="Comic Sans MS" panose="030F0702030302020204" pitchFamily="66" charset="0"/>
            </a:endParaRPr>
          </a:p>
          <a:p>
            <a:r>
              <a:rPr lang="en-GB" sz="2000" dirty="0">
                <a:latin typeface="Comic Sans MS" panose="030F0702030302020204" pitchFamily="66" charset="0"/>
              </a:rPr>
              <a:t>2. Are there any parts you didn’t like? Why?</a:t>
            </a:r>
          </a:p>
          <a:p>
            <a:endParaRPr lang="en-GB" sz="2000" dirty="0">
              <a:latin typeface="Comic Sans MS" panose="030F0702030302020204" pitchFamily="66" charset="0"/>
            </a:endParaRPr>
          </a:p>
          <a:p>
            <a:r>
              <a:rPr lang="en-GB" sz="2000" dirty="0">
                <a:latin typeface="Comic Sans MS" panose="030F0702030302020204" pitchFamily="66" charset="0"/>
              </a:rPr>
              <a:t>3. Can you both think of a different ending? </a:t>
            </a:r>
          </a:p>
          <a:p>
            <a:endParaRPr lang="en-GB" sz="2000" dirty="0">
              <a:latin typeface="Comic Sans MS" panose="030F0702030302020204" pitchFamily="66" charset="0"/>
            </a:endParaRPr>
          </a:p>
          <a:p>
            <a:r>
              <a:rPr lang="en-GB" sz="2000" dirty="0">
                <a:latin typeface="Comic Sans MS" panose="030F0702030302020204" pitchFamily="66" charset="0"/>
              </a:rPr>
              <a:t>4. What do you think Baby Bear’s next adventure might be? </a:t>
            </a:r>
          </a:p>
        </p:txBody>
      </p:sp>
      <p:sp>
        <p:nvSpPr>
          <p:cNvPr id="4" name="TextBox 3">
            <a:extLst>
              <a:ext uri="{FF2B5EF4-FFF2-40B4-BE49-F238E27FC236}">
                <a16:creationId xmlns:a16="http://schemas.microsoft.com/office/drawing/2014/main" id="{AF21BEE0-C637-4B50-85AF-ED87520EFBA0}"/>
              </a:ext>
            </a:extLst>
          </p:cNvPr>
          <p:cNvSpPr txBox="1"/>
          <p:nvPr/>
        </p:nvSpPr>
        <p:spPr>
          <a:xfrm>
            <a:off x="2903451" y="4611843"/>
            <a:ext cx="8660476" cy="1631216"/>
          </a:xfrm>
          <a:prstGeom prst="rect">
            <a:avLst/>
          </a:prstGeom>
          <a:noFill/>
        </p:spPr>
        <p:txBody>
          <a:bodyPr wrap="square" rtlCol="0">
            <a:spAutoFit/>
          </a:bodyPr>
          <a:lstStyle/>
          <a:p>
            <a:pPr algn="just"/>
            <a:r>
              <a:rPr lang="en-GB" sz="2000" dirty="0">
                <a:latin typeface="Comic Sans MS" panose="030F0702030302020204" pitchFamily="66" charset="0"/>
              </a:rPr>
              <a:t>Next look at the STEM challenges based around the story - feel free to do any or all of these! </a:t>
            </a:r>
          </a:p>
          <a:p>
            <a:pPr algn="just"/>
            <a:endParaRPr lang="en-GB" sz="2000" dirty="0">
              <a:latin typeface="Comic Sans MS" panose="030F0702030302020204" pitchFamily="66" charset="0"/>
            </a:endParaRPr>
          </a:p>
          <a:p>
            <a:pPr algn="just"/>
            <a:r>
              <a:rPr lang="en-GB" sz="2000" dirty="0">
                <a:latin typeface="Comic Sans MS" panose="030F0702030302020204" pitchFamily="66" charset="0"/>
              </a:rPr>
              <a:t>You can draw/write or take pictures so they can be shared with the class!</a:t>
            </a:r>
          </a:p>
        </p:txBody>
      </p:sp>
      <p:pic>
        <p:nvPicPr>
          <p:cNvPr id="2052" name="Picture 4" descr="Free Vector | Stem education logo with science and technology objects">
            <a:extLst>
              <a:ext uri="{FF2B5EF4-FFF2-40B4-BE49-F238E27FC236}">
                <a16:creationId xmlns:a16="http://schemas.microsoft.com/office/drawing/2014/main" id="{A57F3DD4-6490-46C1-9742-A21E73722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37" y="4539817"/>
            <a:ext cx="2216727" cy="160376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25F4E9A-C345-46F6-42FC-6C440A7438FF}"/>
              </a:ext>
            </a:extLst>
          </p:cNvPr>
          <p:cNvPicPr>
            <a:picLocks noChangeAspect="1"/>
          </p:cNvPicPr>
          <p:nvPr/>
        </p:nvPicPr>
        <p:blipFill>
          <a:blip r:embed="rId4"/>
          <a:stretch>
            <a:fillRect/>
          </a:stretch>
        </p:blipFill>
        <p:spPr>
          <a:xfrm>
            <a:off x="8860896" y="653926"/>
            <a:ext cx="2940524" cy="3683182"/>
          </a:xfrm>
          <a:prstGeom prst="rect">
            <a:avLst/>
          </a:prstGeom>
        </p:spPr>
      </p:pic>
      <p:pic>
        <p:nvPicPr>
          <p:cNvPr id="5" name="Picture 4">
            <a:extLst>
              <a:ext uri="{FF2B5EF4-FFF2-40B4-BE49-F238E27FC236}">
                <a16:creationId xmlns:a16="http://schemas.microsoft.com/office/drawing/2014/main" id="{5F7C84B8-7FE4-26BD-4653-9862F2186A69}"/>
              </a:ext>
            </a:extLst>
          </p:cNvPr>
          <p:cNvPicPr>
            <a:picLocks noChangeAspect="1"/>
          </p:cNvPicPr>
          <p:nvPr/>
        </p:nvPicPr>
        <p:blipFill>
          <a:blip r:embed="rId5"/>
          <a:stretch>
            <a:fillRect/>
          </a:stretch>
        </p:blipFill>
        <p:spPr>
          <a:xfrm>
            <a:off x="10679393" y="5963437"/>
            <a:ext cx="1098778" cy="572194"/>
          </a:xfrm>
          <a:prstGeom prst="rect">
            <a:avLst/>
          </a:prstGeom>
        </p:spPr>
      </p:pic>
    </p:spTree>
    <p:extLst>
      <p:ext uri="{BB962C8B-B14F-4D97-AF65-F5344CB8AC3E}">
        <p14:creationId xmlns:p14="http://schemas.microsoft.com/office/powerpoint/2010/main" val="425986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21BEE0-C637-4B50-85AF-ED87520EFBA0}"/>
              </a:ext>
            </a:extLst>
          </p:cNvPr>
          <p:cNvSpPr txBox="1"/>
          <p:nvPr/>
        </p:nvSpPr>
        <p:spPr>
          <a:xfrm>
            <a:off x="55644" y="5612423"/>
            <a:ext cx="10640150" cy="1077218"/>
          </a:xfrm>
          <a:prstGeom prst="rect">
            <a:avLst/>
          </a:prstGeom>
          <a:noFill/>
        </p:spPr>
        <p:txBody>
          <a:bodyPr wrap="square" rtlCol="0">
            <a:spAutoFit/>
          </a:bodyPr>
          <a:lstStyle/>
          <a:p>
            <a:pPr algn="ctr"/>
            <a:r>
              <a:rPr lang="en-GB" sz="1600" dirty="0">
                <a:latin typeface="Comic Sans MS" panose="030F0702030302020204" pitchFamily="66" charset="0"/>
              </a:rPr>
              <a:t>Look at the STEM challenges based around the story, feel free to do any or all of these! </a:t>
            </a:r>
          </a:p>
          <a:p>
            <a:pPr algn="ctr"/>
            <a:endParaRPr lang="en-GB" sz="1600" dirty="0">
              <a:latin typeface="Comic Sans MS" panose="030F0702030302020204" pitchFamily="66" charset="0"/>
            </a:endParaRPr>
          </a:p>
          <a:p>
            <a:pPr algn="ctr"/>
            <a:r>
              <a:rPr lang="en-GB" sz="1600" dirty="0">
                <a:latin typeface="Comic Sans MS" panose="030F0702030302020204" pitchFamily="66" charset="0"/>
              </a:rPr>
              <a:t>You can draw/write or take so that you can share these with your class!</a:t>
            </a:r>
          </a:p>
          <a:p>
            <a:pPr algn="ctr"/>
            <a:r>
              <a:rPr lang="en-GB" sz="1600" dirty="0">
                <a:latin typeface="Comic Sans MS" panose="030F0702030302020204" pitchFamily="66" charset="0"/>
              </a:rPr>
              <a:t>We would love to know how you got on – if you would like to, please write a comment in the ‘feedback sheet’ </a:t>
            </a:r>
            <a:r>
              <a:rPr lang="en-GB" sz="1600" dirty="0">
                <a:latin typeface="Comic Sans MS" panose="030F0702030302020204" pitchFamily="66" charset="0"/>
                <a:sym typeface="Wingdings" panose="05000000000000000000" pitchFamily="2" charset="2"/>
              </a:rPr>
              <a:t></a:t>
            </a:r>
            <a:endParaRPr lang="en-GB" sz="1600" dirty="0">
              <a:latin typeface="Comic Sans MS" panose="030F0702030302020204" pitchFamily="66" charset="0"/>
            </a:endParaRPr>
          </a:p>
        </p:txBody>
      </p:sp>
      <p:pic>
        <p:nvPicPr>
          <p:cNvPr id="2052" name="Picture 4" descr="Free Vector | Stem education logo with science and technology objects">
            <a:extLst>
              <a:ext uri="{FF2B5EF4-FFF2-40B4-BE49-F238E27FC236}">
                <a16:creationId xmlns:a16="http://schemas.microsoft.com/office/drawing/2014/main" id="{A57F3DD4-6490-46C1-9742-A21E73722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24" y="1033766"/>
            <a:ext cx="1925825" cy="17417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159ECF-2139-D024-F69E-C605F1D355B6}"/>
              </a:ext>
            </a:extLst>
          </p:cNvPr>
          <p:cNvSpPr txBox="1"/>
          <p:nvPr/>
        </p:nvSpPr>
        <p:spPr>
          <a:xfrm>
            <a:off x="2399251" y="168359"/>
            <a:ext cx="9161126" cy="5293757"/>
          </a:xfrm>
          <a:prstGeom prst="rect">
            <a:avLst/>
          </a:prstGeom>
          <a:noFill/>
        </p:spPr>
        <p:txBody>
          <a:bodyPr wrap="square">
            <a:spAutoFit/>
          </a:bodyPr>
          <a:lstStyle/>
          <a:p>
            <a:pPr algn="ctr"/>
            <a:r>
              <a:rPr lang="en-GB" sz="1600" b="1" u="sng" dirty="0">
                <a:latin typeface="Comic Sans MS" panose="030F0702030302020204" pitchFamily="66" charset="0"/>
              </a:rPr>
              <a:t>What is STEM and why is it important? </a:t>
            </a:r>
          </a:p>
          <a:p>
            <a:pPr algn="just"/>
            <a:endParaRPr lang="en-GB" sz="1400" dirty="0">
              <a:latin typeface="Comic Sans MS" panose="030F0702030302020204" pitchFamily="66" charset="0"/>
            </a:endParaRPr>
          </a:p>
          <a:p>
            <a:pPr algn="just"/>
            <a:r>
              <a:rPr lang="en-GB" sz="1400" dirty="0">
                <a:latin typeface="Comic Sans MS" panose="030F0702030302020204" pitchFamily="66" charset="0"/>
              </a:rPr>
              <a:t>STEM stands for science, technology, engineering and maths. These subjects give young people important skills for their future lives and work. </a:t>
            </a:r>
          </a:p>
          <a:p>
            <a:pPr algn="just"/>
            <a:endParaRPr lang="en-GB" sz="1400" dirty="0">
              <a:latin typeface="Comic Sans MS" panose="030F0702030302020204" pitchFamily="66" charset="0"/>
            </a:endParaRPr>
          </a:p>
          <a:p>
            <a:pPr algn="just"/>
            <a:r>
              <a:rPr lang="en-GB" sz="1400" dirty="0">
                <a:latin typeface="Comic Sans MS" panose="030F0702030302020204" pitchFamily="66" charset="0"/>
              </a:rPr>
              <a:t>The skills which come from doing STEM subjects are used in many different jobs:  from cooking to commerce; finance to farming; apps/game development to animal welfare and brewing to building. Some jobs might be STEM-specific, for example developing new food and drink products or calculating the likelihood of rain tomorrow. </a:t>
            </a:r>
          </a:p>
          <a:p>
            <a:pPr algn="just"/>
            <a:endParaRPr lang="en-GB" sz="1400" dirty="0">
              <a:latin typeface="Comic Sans MS" panose="030F0702030302020204" pitchFamily="66" charset="0"/>
            </a:endParaRPr>
          </a:p>
          <a:p>
            <a:pPr algn="just"/>
            <a:r>
              <a:rPr lang="en-GB" sz="1400" dirty="0">
                <a:latin typeface="Comic Sans MS" panose="030F0702030302020204" pitchFamily="66" charset="0"/>
              </a:rPr>
              <a:t>Others might be in a STEM-type workplace, for example a librarian in a medical school or a lawyer in an energy company. </a:t>
            </a:r>
          </a:p>
          <a:p>
            <a:pPr algn="just"/>
            <a:endParaRPr lang="en-GB" sz="1400" dirty="0">
              <a:latin typeface="Comic Sans MS" panose="030F0702030302020204" pitchFamily="66" charset="0"/>
            </a:endParaRPr>
          </a:p>
          <a:p>
            <a:pPr algn="just"/>
            <a:r>
              <a:rPr lang="en-GB" sz="1400" dirty="0">
                <a:latin typeface="Comic Sans MS" panose="030F0702030302020204" pitchFamily="66" charset="0"/>
              </a:rPr>
              <a:t>Whether or not young people end up working in a STEM job or workplace, they need the skills which STEM subjects give them. Employers are looking for young people with these skills, but there’s a big shortage (skills gap).</a:t>
            </a:r>
            <a:r>
              <a:rPr lang="en-GB" sz="1400" dirty="0">
                <a:hlinkClick r:id="rId3"/>
              </a:rPr>
              <a:t> </a:t>
            </a:r>
          </a:p>
          <a:p>
            <a:pPr algn="just"/>
            <a:endParaRPr lang="en-GB" sz="1400" i="1" dirty="0">
              <a:latin typeface="Comic Sans MS" panose="030F0702030302020204" pitchFamily="66" charset="0"/>
              <a:hlinkClick r:id="rId3"/>
            </a:endParaRPr>
          </a:p>
          <a:p>
            <a:pPr algn="just"/>
            <a:r>
              <a:rPr lang="en-GB" sz="1400" dirty="0">
                <a:latin typeface="Comic Sans MS" panose="030F0702030302020204" pitchFamily="66" charset="0"/>
              </a:rPr>
              <a:t>You can find out more here: </a:t>
            </a:r>
            <a:endParaRPr lang="en-GB" sz="1400" dirty="0">
              <a:latin typeface="Comic Sans MS" panose="030F0702030302020204" pitchFamily="66" charset="0"/>
              <a:hlinkClick r:id="rId3"/>
            </a:endParaRPr>
          </a:p>
          <a:p>
            <a:pPr algn="just"/>
            <a:r>
              <a:rPr lang="en-GB" sz="1200" i="1" dirty="0">
                <a:latin typeface="Comic Sans MS" panose="030F0702030302020204" pitchFamily="66" charset="0"/>
                <a:hlinkClick r:id="rId3"/>
              </a:rPr>
              <a:t>Supporting science, technologies, engineering and mathematics (STEM) at home | Learning at home | </a:t>
            </a:r>
            <a:r>
              <a:rPr lang="en-GB" sz="1200" i="1" dirty="0" err="1">
                <a:latin typeface="Comic Sans MS" panose="030F0702030302020204" pitchFamily="66" charset="0"/>
                <a:hlinkClick r:id="rId3"/>
              </a:rPr>
              <a:t>Parentzone</a:t>
            </a:r>
            <a:r>
              <a:rPr lang="en-GB" sz="1200" i="1" dirty="0">
                <a:latin typeface="Comic Sans MS" panose="030F0702030302020204" pitchFamily="66" charset="0"/>
                <a:hlinkClick r:id="rId3"/>
              </a:rPr>
              <a:t> Scotland | Education Scotland</a:t>
            </a:r>
            <a:endParaRPr lang="en-GB" sz="1200" i="1" dirty="0">
              <a:latin typeface="Comic Sans MS" panose="030F0702030302020204" pitchFamily="66" charset="0"/>
            </a:endParaRPr>
          </a:p>
          <a:p>
            <a:pPr algn="just"/>
            <a:endParaRPr lang="en-GB" sz="1400" i="1" dirty="0">
              <a:latin typeface="Comic Sans MS" panose="030F0702030302020204" pitchFamily="66" charset="0"/>
              <a:hlinkClick r:id="rId4"/>
            </a:endParaRPr>
          </a:p>
          <a:p>
            <a:pPr algn="just"/>
            <a:r>
              <a:rPr lang="en-GB" sz="1400" dirty="0">
                <a:latin typeface="Comic Sans MS" panose="030F0702030302020204" pitchFamily="66" charset="0"/>
              </a:rPr>
              <a:t>You can foster STEM skills at home by encouraging observation, curiosity, creativity and problem-solving and by building simple projects using household items/recycled materials; examples of the kinds of activities that could be done to help support STEM learning at home are those suggested in this pack. </a:t>
            </a:r>
          </a:p>
        </p:txBody>
      </p:sp>
      <p:pic>
        <p:nvPicPr>
          <p:cNvPr id="7" name="Picture 6">
            <a:extLst>
              <a:ext uri="{FF2B5EF4-FFF2-40B4-BE49-F238E27FC236}">
                <a16:creationId xmlns:a16="http://schemas.microsoft.com/office/drawing/2014/main" id="{C15D3FD8-1420-C03E-1091-2B70C8F08E84}"/>
              </a:ext>
            </a:extLst>
          </p:cNvPr>
          <p:cNvPicPr>
            <a:picLocks noChangeAspect="1"/>
          </p:cNvPicPr>
          <p:nvPr/>
        </p:nvPicPr>
        <p:blipFill>
          <a:blip r:embed="rId5"/>
          <a:stretch>
            <a:fillRect/>
          </a:stretch>
        </p:blipFill>
        <p:spPr>
          <a:xfrm>
            <a:off x="10679393" y="5963437"/>
            <a:ext cx="1098778" cy="572194"/>
          </a:xfrm>
          <a:prstGeom prst="rect">
            <a:avLst/>
          </a:prstGeom>
        </p:spPr>
      </p:pic>
    </p:spTree>
    <p:extLst>
      <p:ext uri="{BB962C8B-B14F-4D97-AF65-F5344CB8AC3E}">
        <p14:creationId xmlns:p14="http://schemas.microsoft.com/office/powerpoint/2010/main" val="41979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A6ED401-F763-48ED-B1BC-29986FADB682}"/>
              </a:ext>
            </a:extLst>
          </p:cNvPr>
          <p:cNvCxnSpPr>
            <a:cxnSpLocks/>
          </p:cNvCxnSpPr>
          <p:nvPr/>
        </p:nvCxnSpPr>
        <p:spPr>
          <a:xfrm flipH="1">
            <a:off x="7134222" y="3712072"/>
            <a:ext cx="1938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1D663BC-1813-4E49-A3C4-F0B241632FA5}"/>
              </a:ext>
            </a:extLst>
          </p:cNvPr>
          <p:cNvCxnSpPr>
            <a:cxnSpLocks/>
            <a:stCxn id="13" idx="1"/>
            <a:endCxn id="15" idx="3"/>
          </p:cNvCxnSpPr>
          <p:nvPr/>
        </p:nvCxnSpPr>
        <p:spPr>
          <a:xfrm flipH="1" flipV="1">
            <a:off x="4324348" y="1606354"/>
            <a:ext cx="1159465" cy="1226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BE9CB56-148B-4357-BF3B-24A12A7BA292}"/>
              </a:ext>
            </a:extLst>
          </p:cNvPr>
          <p:cNvCxnSpPr>
            <a:cxnSpLocks/>
          </p:cNvCxnSpPr>
          <p:nvPr/>
        </p:nvCxnSpPr>
        <p:spPr>
          <a:xfrm flipH="1">
            <a:off x="3716657" y="3661347"/>
            <a:ext cx="1745379" cy="29057"/>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5A83E8C-8EAA-4BAB-BB03-BEB9FABA2442}"/>
              </a:ext>
            </a:extLst>
          </p:cNvPr>
          <p:cNvSpPr/>
          <p:nvPr/>
        </p:nvSpPr>
        <p:spPr>
          <a:xfrm>
            <a:off x="5200647" y="2521744"/>
            <a:ext cx="1933575" cy="2124075"/>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latin typeface="Comic Sans MS" panose="030F0702030302020204" pitchFamily="66" charset="0"/>
              </a:rPr>
              <a:t>Whatever next!</a:t>
            </a:r>
          </a:p>
        </p:txBody>
      </p:sp>
      <p:sp>
        <p:nvSpPr>
          <p:cNvPr id="14" name="Rectangle 13">
            <a:extLst>
              <a:ext uri="{FF2B5EF4-FFF2-40B4-BE49-F238E27FC236}">
                <a16:creationId xmlns:a16="http://schemas.microsoft.com/office/drawing/2014/main" id="{DC64BB5D-5250-4BDF-BDF2-CCFAEEBD1D2E}"/>
              </a:ext>
            </a:extLst>
          </p:cNvPr>
          <p:cNvSpPr/>
          <p:nvPr/>
        </p:nvSpPr>
        <p:spPr>
          <a:xfrm>
            <a:off x="7717068" y="335012"/>
            <a:ext cx="4134427" cy="6299677"/>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400" b="1" dirty="0">
              <a:latin typeface="Comic Sans MS" panose="030F0702030302020204" pitchFamily="66" charset="0"/>
            </a:endParaRPr>
          </a:p>
          <a:p>
            <a:pPr algn="ctr"/>
            <a:r>
              <a:rPr lang="en-GB" sz="1400" b="1" dirty="0">
                <a:latin typeface="Comic Sans MS" panose="030F0702030302020204" pitchFamily="66" charset="0"/>
              </a:rPr>
              <a:t>Science: Forces</a:t>
            </a:r>
          </a:p>
          <a:p>
            <a:pPr algn="just"/>
            <a:r>
              <a:rPr lang="en-GB" sz="1500" dirty="0">
                <a:latin typeface="Comic Sans MS" panose="030F0702030302020204" pitchFamily="66" charset="0"/>
              </a:rPr>
              <a:t>Make Baby Bear a rocket to help him get to the moon! </a:t>
            </a:r>
          </a:p>
          <a:p>
            <a:pPr algn="just"/>
            <a:endParaRPr lang="en-GB" sz="1500" dirty="0">
              <a:latin typeface="Comic Sans MS" panose="030F0702030302020204" pitchFamily="66" charset="0"/>
            </a:endParaRPr>
          </a:p>
          <a:p>
            <a:pPr algn="just"/>
            <a:r>
              <a:rPr lang="en-GB" sz="1500" dirty="0">
                <a:latin typeface="Comic Sans MS" panose="030F0702030302020204" pitchFamily="66" charset="0"/>
              </a:rPr>
              <a:t>You will need an empty, washed  milk carton, things to decorate your rocket (pens, feathers, glitter, coloured paper etc), scissors, sticky tape and a piece of paper. </a:t>
            </a:r>
          </a:p>
          <a:p>
            <a:pPr algn="just"/>
            <a:endParaRPr lang="en-GB" sz="1500" dirty="0">
              <a:latin typeface="Comic Sans MS" panose="030F0702030302020204" pitchFamily="66" charset="0"/>
            </a:endParaRPr>
          </a:p>
          <a:p>
            <a:pPr algn="just"/>
            <a:r>
              <a:rPr lang="en-GB" sz="1500" dirty="0">
                <a:latin typeface="Comic Sans MS" panose="030F0702030302020204" pitchFamily="66" charset="0"/>
              </a:rPr>
              <a:t>Make a cone shape from the paper that fits over the top of the milk bottle and stick it with tape: this is your rocket.</a:t>
            </a:r>
          </a:p>
          <a:p>
            <a:pPr algn="just"/>
            <a:r>
              <a:rPr lang="en-GB" sz="1500" dirty="0">
                <a:latin typeface="Comic Sans MS" panose="030F0702030302020204" pitchFamily="66" charset="0"/>
              </a:rPr>
              <a:t>Decorate your rocket – you could make it into Baby Bear!   Put it on to the top of the bottle  and hit the sides and launch your rocket into the air! </a:t>
            </a:r>
          </a:p>
          <a:p>
            <a:pPr algn="l"/>
            <a:endParaRPr lang="en-GB" sz="1500" b="0" i="0" dirty="0">
              <a:solidFill>
                <a:srgbClr val="000000"/>
              </a:solidFill>
              <a:effectLst/>
              <a:latin typeface="Comic Sans MS" panose="030F0702030302020204" pitchFamily="66" charset="0"/>
            </a:endParaRPr>
          </a:p>
          <a:p>
            <a:pPr algn="l"/>
            <a:endParaRPr lang="en-GB" sz="1500" dirty="0">
              <a:solidFill>
                <a:srgbClr val="000000"/>
              </a:solidFill>
              <a:latin typeface="Comic Sans MS" panose="030F0702030302020204" pitchFamily="66" charset="0"/>
            </a:endParaRPr>
          </a:p>
          <a:p>
            <a:pPr algn="l"/>
            <a:endParaRPr lang="en-GB" sz="1500" b="0" i="0" dirty="0">
              <a:solidFill>
                <a:srgbClr val="000000"/>
              </a:solidFill>
              <a:effectLst/>
              <a:latin typeface="Comic Sans MS" panose="030F0702030302020204" pitchFamily="66" charset="0"/>
            </a:endParaRPr>
          </a:p>
          <a:p>
            <a:pPr algn="l"/>
            <a:endParaRPr lang="en-GB" sz="1500" b="0" i="0" dirty="0">
              <a:solidFill>
                <a:srgbClr val="000000"/>
              </a:solidFill>
              <a:effectLst/>
              <a:latin typeface="Comic Sans MS" panose="030F0702030302020204" pitchFamily="66" charset="0"/>
            </a:endParaRPr>
          </a:p>
          <a:p>
            <a:pPr algn="l"/>
            <a:r>
              <a:rPr lang="en-GB" sz="1500" b="0" i="0" dirty="0">
                <a:solidFill>
                  <a:srgbClr val="000000"/>
                </a:solidFill>
                <a:effectLst/>
                <a:latin typeface="Comic Sans MS" panose="030F0702030302020204" pitchFamily="66" charset="0"/>
              </a:rPr>
              <a:t>What makes your rocket fly?</a:t>
            </a:r>
          </a:p>
          <a:p>
            <a:pPr algn="l"/>
            <a:r>
              <a:rPr lang="en-GB" sz="1500" b="0" i="0" dirty="0">
                <a:solidFill>
                  <a:srgbClr val="000000"/>
                </a:solidFill>
                <a:effectLst/>
                <a:latin typeface="Comic Sans MS" panose="030F0702030302020204" pitchFamily="66" charset="0"/>
              </a:rPr>
              <a:t>What makes it come down again?</a:t>
            </a:r>
          </a:p>
          <a:p>
            <a:pPr algn="l"/>
            <a:r>
              <a:rPr lang="en-GB" sz="1500" b="0" i="0" dirty="0">
                <a:solidFill>
                  <a:srgbClr val="000000"/>
                </a:solidFill>
                <a:effectLst/>
                <a:latin typeface="Comic Sans MS" panose="030F0702030302020204" pitchFamily="66" charset="0"/>
              </a:rPr>
              <a:t>How could you make your rocket travel higher?</a:t>
            </a:r>
          </a:p>
          <a:p>
            <a:pPr algn="l"/>
            <a:r>
              <a:rPr lang="en-GB" sz="1500" b="0" i="0" dirty="0">
                <a:solidFill>
                  <a:srgbClr val="000000"/>
                </a:solidFill>
                <a:effectLst/>
                <a:latin typeface="Comic Sans MS" panose="030F0702030302020204" pitchFamily="66" charset="0"/>
              </a:rPr>
              <a:t>How could you make your rocket</a:t>
            </a:r>
          </a:p>
          <a:p>
            <a:pPr algn="l"/>
            <a:r>
              <a:rPr lang="en-GB" sz="1500" b="0" i="0" dirty="0">
                <a:solidFill>
                  <a:srgbClr val="000000"/>
                </a:solidFill>
                <a:effectLst/>
                <a:latin typeface="Comic Sans MS" panose="030F0702030302020204" pitchFamily="66" charset="0"/>
              </a:rPr>
              <a:t> go more slowly?</a:t>
            </a:r>
          </a:p>
          <a:p>
            <a:pPr algn="l"/>
            <a:endParaRPr lang="en-GB" sz="1600" b="0" i="0" dirty="0">
              <a:solidFill>
                <a:srgbClr val="000000"/>
              </a:solidFill>
              <a:effectLst/>
              <a:latin typeface="SMGSans"/>
            </a:endParaRPr>
          </a:p>
          <a:p>
            <a:pPr algn="just"/>
            <a:endParaRPr lang="en-GB" sz="1600" dirty="0">
              <a:latin typeface="Comic Sans MS" panose="030F0702030302020204" pitchFamily="66" charset="0"/>
            </a:endParaRPr>
          </a:p>
        </p:txBody>
      </p:sp>
      <p:sp>
        <p:nvSpPr>
          <p:cNvPr id="15" name="Rectangle 14">
            <a:extLst>
              <a:ext uri="{FF2B5EF4-FFF2-40B4-BE49-F238E27FC236}">
                <a16:creationId xmlns:a16="http://schemas.microsoft.com/office/drawing/2014/main" id="{019A4086-A0CE-4928-A21A-7D36DF6F5ED9}"/>
              </a:ext>
            </a:extLst>
          </p:cNvPr>
          <p:cNvSpPr/>
          <p:nvPr/>
        </p:nvSpPr>
        <p:spPr>
          <a:xfrm>
            <a:off x="454935" y="335012"/>
            <a:ext cx="3869413" cy="254268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n-GB" sz="1400" i="1" dirty="0">
                <a:latin typeface="Comic Sans MS" panose="030F0702030302020204" pitchFamily="66" charset="0"/>
              </a:rPr>
              <a:t>Thinking of new and innovative ways of using things by creatively problem solving and adapting are key habits of mind in engineering</a:t>
            </a:r>
          </a:p>
          <a:p>
            <a:pPr algn="ctr"/>
            <a:r>
              <a:rPr lang="en-GB" sz="1600" b="1" dirty="0">
                <a:latin typeface="Comic Sans MS" panose="030F0702030302020204" pitchFamily="66" charset="0"/>
              </a:rPr>
              <a:t>Engineering</a:t>
            </a:r>
          </a:p>
          <a:p>
            <a:pPr algn="just"/>
            <a:r>
              <a:rPr lang="en-GB" sz="1600" dirty="0">
                <a:latin typeface="Comic Sans MS" panose="030F0702030302020204" pitchFamily="66" charset="0"/>
              </a:rPr>
              <a:t>Baby Bear turns an old box into a rocket. Can you find a box and turn it into something new and useful? </a:t>
            </a:r>
          </a:p>
          <a:p>
            <a:pPr algn="just"/>
            <a:r>
              <a:rPr lang="en-GB" sz="1600" dirty="0">
                <a:latin typeface="Comic Sans MS" panose="030F0702030302020204" pitchFamily="66" charset="0"/>
              </a:rPr>
              <a:t>Draw some of your ideas or make your model and take some  pictures!</a:t>
            </a:r>
          </a:p>
        </p:txBody>
      </p:sp>
      <p:sp>
        <p:nvSpPr>
          <p:cNvPr id="16" name="Rectangle 15">
            <a:extLst>
              <a:ext uri="{FF2B5EF4-FFF2-40B4-BE49-F238E27FC236}">
                <a16:creationId xmlns:a16="http://schemas.microsoft.com/office/drawing/2014/main" id="{AAAB8085-D5AC-4C41-B753-F21931D7217C}"/>
              </a:ext>
            </a:extLst>
          </p:cNvPr>
          <p:cNvSpPr/>
          <p:nvPr/>
        </p:nvSpPr>
        <p:spPr>
          <a:xfrm>
            <a:off x="454935" y="3078761"/>
            <a:ext cx="3869413" cy="1764896"/>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latin typeface="Comic Sans MS" panose="030F0702030302020204" pitchFamily="66" charset="0"/>
              </a:rPr>
              <a:t> Engineering &amp; Design</a:t>
            </a:r>
            <a:endParaRPr lang="en-GB" dirty="0">
              <a:latin typeface="Comic Sans MS" panose="030F0702030302020204" pitchFamily="66" charset="0"/>
            </a:endParaRPr>
          </a:p>
          <a:p>
            <a:pPr algn="just"/>
            <a:r>
              <a:rPr lang="en-GB" sz="1600" dirty="0">
                <a:latin typeface="Comic Sans MS" panose="030F0702030302020204" pitchFamily="66" charset="0"/>
              </a:rPr>
              <a:t>Can you design an astronaut’s spacesuit for Baby Bear to wear during his adventure? What will it look like? You can draw it and label all the different parts and its special features!</a:t>
            </a:r>
          </a:p>
        </p:txBody>
      </p:sp>
      <p:sp>
        <p:nvSpPr>
          <p:cNvPr id="5" name="TextBox 4">
            <a:extLst>
              <a:ext uri="{FF2B5EF4-FFF2-40B4-BE49-F238E27FC236}">
                <a16:creationId xmlns:a16="http://schemas.microsoft.com/office/drawing/2014/main" id="{E31A1454-46D0-43E3-974B-7BC581828B4F}"/>
              </a:ext>
            </a:extLst>
          </p:cNvPr>
          <p:cNvSpPr txBox="1"/>
          <p:nvPr/>
        </p:nvSpPr>
        <p:spPr>
          <a:xfrm>
            <a:off x="4589347" y="5256449"/>
            <a:ext cx="3261360" cy="923330"/>
          </a:xfrm>
          <a:prstGeom prst="rect">
            <a:avLst/>
          </a:prstGeom>
          <a:noFill/>
        </p:spPr>
        <p:txBody>
          <a:bodyPr wrap="square" rtlCol="0">
            <a:spAutoFit/>
          </a:bodyPr>
          <a:lstStyle/>
          <a:p>
            <a:pPr algn="ctr"/>
            <a:r>
              <a:rPr lang="en-GB" b="1" dirty="0">
                <a:latin typeface="Comic Sans MS" panose="030F0702030302020204" pitchFamily="66" charset="0"/>
              </a:rPr>
              <a:t>You can do any or all of these STEM activities! Have fun!</a:t>
            </a:r>
          </a:p>
        </p:txBody>
      </p:sp>
      <p:pic>
        <p:nvPicPr>
          <p:cNvPr id="3" name="Picture 2">
            <a:extLst>
              <a:ext uri="{FF2B5EF4-FFF2-40B4-BE49-F238E27FC236}">
                <a16:creationId xmlns:a16="http://schemas.microsoft.com/office/drawing/2014/main" id="{51E42D4C-4C84-97F1-6234-DB9306DDC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344" y="179179"/>
            <a:ext cx="1788179" cy="223522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9E792D89-8906-9FF0-A62A-00AABCF27DC6}"/>
              </a:ext>
            </a:extLst>
          </p:cNvPr>
          <p:cNvSpPr/>
          <p:nvPr/>
        </p:nvSpPr>
        <p:spPr>
          <a:xfrm>
            <a:off x="454936" y="5044909"/>
            <a:ext cx="3869412" cy="158978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latin typeface="Comic Sans MS" panose="030F0702030302020204" pitchFamily="66" charset="0"/>
              </a:rPr>
              <a:t>Engineering &amp; Design</a:t>
            </a:r>
            <a:endParaRPr lang="en-GB" dirty="0">
              <a:latin typeface="Comic Sans MS" panose="030F0702030302020204" pitchFamily="66" charset="0"/>
            </a:endParaRPr>
          </a:p>
          <a:p>
            <a:pPr algn="just"/>
            <a:r>
              <a:rPr lang="en-GB" sz="1600" dirty="0">
                <a:latin typeface="Comic Sans MS" panose="030F0702030302020204" pitchFamily="66" charset="0"/>
              </a:rPr>
              <a:t>Can you design a space rocket for Baby Bear? You can draw it and label all the different parts and its special features!</a:t>
            </a:r>
          </a:p>
        </p:txBody>
      </p:sp>
      <p:cxnSp>
        <p:nvCxnSpPr>
          <p:cNvPr id="29" name="Straight Connector 28">
            <a:extLst>
              <a:ext uri="{FF2B5EF4-FFF2-40B4-BE49-F238E27FC236}">
                <a16:creationId xmlns:a16="http://schemas.microsoft.com/office/drawing/2014/main" id="{6A4B4C02-F5EE-F534-56F7-2340F2C492AB}"/>
              </a:ext>
            </a:extLst>
          </p:cNvPr>
          <p:cNvCxnSpPr>
            <a:cxnSpLocks/>
          </p:cNvCxnSpPr>
          <p:nvPr/>
        </p:nvCxnSpPr>
        <p:spPr>
          <a:xfrm flipV="1">
            <a:off x="4324348" y="4430892"/>
            <a:ext cx="1254738" cy="1130317"/>
          </a:xfrm>
          <a:prstGeom prst="line">
            <a:avLst/>
          </a:prstGeom>
        </p:spPr>
        <p:style>
          <a:lnRef idx="1">
            <a:schemeClr val="accent1"/>
          </a:lnRef>
          <a:fillRef idx="0">
            <a:schemeClr val="accent1"/>
          </a:fillRef>
          <a:effectRef idx="0">
            <a:schemeClr val="accent1"/>
          </a:effectRef>
          <a:fontRef idx="minor">
            <a:schemeClr val="tx1"/>
          </a:fontRef>
        </p:style>
      </p:cxnSp>
      <p:pic>
        <p:nvPicPr>
          <p:cNvPr id="1031" name="Picture 1030">
            <a:extLst>
              <a:ext uri="{FF2B5EF4-FFF2-40B4-BE49-F238E27FC236}">
                <a16:creationId xmlns:a16="http://schemas.microsoft.com/office/drawing/2014/main" id="{58596A9B-C8C2-0C00-2461-6669A6B66399}"/>
              </a:ext>
            </a:extLst>
          </p:cNvPr>
          <p:cNvPicPr>
            <a:picLocks noChangeAspect="1"/>
          </p:cNvPicPr>
          <p:nvPr/>
        </p:nvPicPr>
        <p:blipFill>
          <a:blip r:embed="rId3"/>
          <a:stretch>
            <a:fillRect/>
          </a:stretch>
        </p:blipFill>
        <p:spPr>
          <a:xfrm>
            <a:off x="9869557" y="3812302"/>
            <a:ext cx="1435473" cy="1095257"/>
          </a:xfrm>
          <a:prstGeom prst="rect">
            <a:avLst/>
          </a:prstGeom>
        </p:spPr>
      </p:pic>
      <p:pic>
        <p:nvPicPr>
          <p:cNvPr id="2" name="Picture 1">
            <a:extLst>
              <a:ext uri="{FF2B5EF4-FFF2-40B4-BE49-F238E27FC236}">
                <a16:creationId xmlns:a16="http://schemas.microsoft.com/office/drawing/2014/main" id="{174E77A3-7814-BFEA-5D92-022D0686CE8C}"/>
              </a:ext>
            </a:extLst>
          </p:cNvPr>
          <p:cNvPicPr>
            <a:picLocks noChangeAspect="1"/>
          </p:cNvPicPr>
          <p:nvPr/>
        </p:nvPicPr>
        <p:blipFill>
          <a:blip r:embed="rId4"/>
          <a:stretch>
            <a:fillRect/>
          </a:stretch>
        </p:blipFill>
        <p:spPr>
          <a:xfrm>
            <a:off x="10679393" y="5963437"/>
            <a:ext cx="1098778" cy="572194"/>
          </a:xfrm>
          <a:prstGeom prst="rect">
            <a:avLst/>
          </a:prstGeom>
        </p:spPr>
      </p:pic>
    </p:spTree>
    <p:extLst>
      <p:ext uri="{BB962C8B-B14F-4D97-AF65-F5344CB8AC3E}">
        <p14:creationId xmlns:p14="http://schemas.microsoft.com/office/powerpoint/2010/main" val="35827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75A45E-A7DB-22A1-8E79-974486F93498}"/>
              </a:ext>
            </a:extLst>
          </p:cNvPr>
          <p:cNvSpPr>
            <a:spLocks noGrp="1"/>
          </p:cNvSpPr>
          <p:nvPr>
            <p:ph idx="1"/>
          </p:nvPr>
        </p:nvSpPr>
        <p:spPr>
          <a:xfrm>
            <a:off x="952500" y="1633537"/>
            <a:ext cx="5143500" cy="3590925"/>
          </a:xfrm>
        </p:spPr>
        <p:txBody>
          <a:bodyPr>
            <a:normAutofit lnSpcReduction="10000"/>
          </a:bodyPr>
          <a:lstStyle/>
          <a:p>
            <a:pPr marL="0" indent="0" algn="just">
              <a:buNone/>
            </a:pPr>
            <a:r>
              <a:rPr lang="en-GB" sz="2000" dirty="0">
                <a:latin typeface="Comic Sans MS" panose="030F0702030302020204" pitchFamily="66" charset="0"/>
              </a:rPr>
              <a:t>The bottle used as the rocket launcher is not empty: there is air inside it. Air is elastic (squashy), and when you squash  it, it pushes back and the air pressure inside the milk bottle increases. </a:t>
            </a:r>
          </a:p>
          <a:p>
            <a:pPr marL="0" indent="0" algn="just">
              <a:buNone/>
            </a:pPr>
            <a:r>
              <a:rPr lang="en-GB" sz="2000" dirty="0">
                <a:latin typeface="Comic Sans MS" panose="030F0702030302020204" pitchFamily="66" charset="0"/>
              </a:rPr>
              <a:t>The sudden increase in air pressure inside the bottle pushes hard on the bottom of the rocket, sending it flying high into the air. </a:t>
            </a:r>
          </a:p>
          <a:p>
            <a:pPr marL="0" indent="0" algn="just">
              <a:buNone/>
            </a:pPr>
            <a:r>
              <a:rPr lang="en-GB" sz="2000" dirty="0">
                <a:latin typeface="Comic Sans MS" panose="030F0702030302020204" pitchFamily="66" charset="0"/>
              </a:rPr>
              <a:t>Just as increasing the air pressure in the bottle sends the rocket flying, you use air pressure when you squeeze shampoo or ketchup from a plastic bottle!</a:t>
            </a:r>
          </a:p>
        </p:txBody>
      </p:sp>
      <p:sp>
        <p:nvSpPr>
          <p:cNvPr id="4" name="TextBox 3">
            <a:extLst>
              <a:ext uri="{FF2B5EF4-FFF2-40B4-BE49-F238E27FC236}">
                <a16:creationId xmlns:a16="http://schemas.microsoft.com/office/drawing/2014/main" id="{D147085D-0C23-BB49-E9FF-C60A6A388319}"/>
              </a:ext>
            </a:extLst>
          </p:cNvPr>
          <p:cNvSpPr txBox="1"/>
          <p:nvPr/>
        </p:nvSpPr>
        <p:spPr>
          <a:xfrm>
            <a:off x="0" y="800100"/>
            <a:ext cx="12192000" cy="400110"/>
          </a:xfrm>
          <a:prstGeom prst="rect">
            <a:avLst/>
          </a:prstGeom>
          <a:noFill/>
        </p:spPr>
        <p:txBody>
          <a:bodyPr wrap="square" rtlCol="0">
            <a:spAutoFit/>
          </a:bodyPr>
          <a:lstStyle/>
          <a:p>
            <a:pPr algn="ctr"/>
            <a:r>
              <a:rPr lang="en-GB" sz="2000" b="1" dirty="0">
                <a:latin typeface="Comic Sans MS" panose="030F0702030302020204" pitchFamily="66" charset="0"/>
              </a:rPr>
              <a:t>Rocket: What’s the science? </a:t>
            </a:r>
          </a:p>
        </p:txBody>
      </p:sp>
      <p:pic>
        <p:nvPicPr>
          <p:cNvPr id="6" name="Picture 5">
            <a:extLst>
              <a:ext uri="{FF2B5EF4-FFF2-40B4-BE49-F238E27FC236}">
                <a16:creationId xmlns:a16="http://schemas.microsoft.com/office/drawing/2014/main" id="{2522278D-B0E4-90B4-1C33-B014FBBD4676}"/>
              </a:ext>
            </a:extLst>
          </p:cNvPr>
          <p:cNvPicPr>
            <a:picLocks noChangeAspect="1"/>
          </p:cNvPicPr>
          <p:nvPr/>
        </p:nvPicPr>
        <p:blipFill>
          <a:blip r:embed="rId2"/>
          <a:stretch>
            <a:fillRect/>
          </a:stretch>
        </p:blipFill>
        <p:spPr>
          <a:xfrm>
            <a:off x="6515417" y="2778125"/>
            <a:ext cx="4867275" cy="3067050"/>
          </a:xfrm>
          <a:prstGeom prst="rect">
            <a:avLst/>
          </a:prstGeom>
        </p:spPr>
      </p:pic>
    </p:spTree>
    <p:extLst>
      <p:ext uri="{BB962C8B-B14F-4D97-AF65-F5344CB8AC3E}">
        <p14:creationId xmlns:p14="http://schemas.microsoft.com/office/powerpoint/2010/main" val="237757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025958-67FA-DABD-E5CA-2E2AE227A616}"/>
              </a:ext>
            </a:extLst>
          </p:cNvPr>
          <p:cNvGraphicFramePr>
            <a:graphicFrameLocks noGrp="1"/>
          </p:cNvGraphicFramePr>
          <p:nvPr>
            <p:extLst>
              <p:ext uri="{D42A27DB-BD31-4B8C-83A1-F6EECF244321}">
                <p14:modId xmlns:p14="http://schemas.microsoft.com/office/powerpoint/2010/main" val="3588721263"/>
              </p:ext>
            </p:extLst>
          </p:nvPr>
        </p:nvGraphicFramePr>
        <p:xfrm>
          <a:off x="1107345" y="731520"/>
          <a:ext cx="10159069" cy="470293"/>
        </p:xfrm>
        <a:graphic>
          <a:graphicData uri="http://schemas.openxmlformats.org/drawingml/2006/table">
            <a:tbl>
              <a:tblPr/>
              <a:tblGrid>
                <a:gridCol w="10159069">
                  <a:extLst>
                    <a:ext uri="{9D8B030D-6E8A-4147-A177-3AD203B41FA5}">
                      <a16:colId xmlns:a16="http://schemas.microsoft.com/office/drawing/2014/main" val="608116120"/>
                    </a:ext>
                  </a:extLst>
                </a:gridCol>
              </a:tblGrid>
              <a:tr h="470293">
                <a:tc>
                  <a:txBody>
                    <a:bodyPr/>
                    <a:lstStyle/>
                    <a:p>
                      <a:pPr algn="ctr"/>
                      <a:r>
                        <a:rPr lang="en-GB" b="1" dirty="0">
                          <a:latin typeface="Comic Sans MS" panose="030F0702030302020204" pitchFamily="66" charset="0"/>
                        </a:rPr>
                        <a:t>How did you feel using this pack?</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849233"/>
                  </a:ext>
                </a:extLst>
              </a:tr>
            </a:tbl>
          </a:graphicData>
        </a:graphic>
      </p:graphicFrame>
      <p:pic>
        <p:nvPicPr>
          <p:cNvPr id="12" name="Picture 11">
            <a:extLst>
              <a:ext uri="{FF2B5EF4-FFF2-40B4-BE49-F238E27FC236}">
                <a16:creationId xmlns:a16="http://schemas.microsoft.com/office/drawing/2014/main" id="{A1AA9CF5-C12E-2E37-FAB8-FE70184DFDB8}"/>
              </a:ext>
            </a:extLst>
          </p:cNvPr>
          <p:cNvPicPr>
            <a:picLocks noChangeAspect="1"/>
          </p:cNvPicPr>
          <p:nvPr/>
        </p:nvPicPr>
        <p:blipFill>
          <a:blip r:embed="rId2"/>
          <a:stretch>
            <a:fillRect/>
          </a:stretch>
        </p:blipFill>
        <p:spPr>
          <a:xfrm>
            <a:off x="9647340" y="191421"/>
            <a:ext cx="1843886" cy="2309578"/>
          </a:xfrm>
          <a:prstGeom prst="rect">
            <a:avLst/>
          </a:prstGeom>
        </p:spPr>
      </p:pic>
      <p:pic>
        <p:nvPicPr>
          <p:cNvPr id="13" name="Picture 12">
            <a:extLst>
              <a:ext uri="{FF2B5EF4-FFF2-40B4-BE49-F238E27FC236}">
                <a16:creationId xmlns:a16="http://schemas.microsoft.com/office/drawing/2014/main" id="{671A9F8F-F52E-9EA9-C89C-6F17B5D612E2}"/>
              </a:ext>
            </a:extLst>
          </p:cNvPr>
          <p:cNvPicPr>
            <a:picLocks noChangeAspect="1"/>
          </p:cNvPicPr>
          <p:nvPr/>
        </p:nvPicPr>
        <p:blipFill>
          <a:blip r:embed="rId3"/>
          <a:stretch>
            <a:fillRect/>
          </a:stretch>
        </p:blipFill>
        <p:spPr>
          <a:xfrm>
            <a:off x="10679393" y="5963437"/>
            <a:ext cx="1098778" cy="572194"/>
          </a:xfrm>
          <a:prstGeom prst="rect">
            <a:avLst/>
          </a:prstGeom>
        </p:spPr>
      </p:pic>
      <p:sp>
        <p:nvSpPr>
          <p:cNvPr id="2" name="TextBox 1">
            <a:extLst>
              <a:ext uri="{FF2B5EF4-FFF2-40B4-BE49-F238E27FC236}">
                <a16:creationId xmlns:a16="http://schemas.microsoft.com/office/drawing/2014/main" id="{6F05913F-F8B3-66C9-4258-830EA9B66D95}"/>
              </a:ext>
            </a:extLst>
          </p:cNvPr>
          <p:cNvSpPr txBox="1"/>
          <p:nvPr/>
        </p:nvSpPr>
        <p:spPr>
          <a:xfrm>
            <a:off x="6186880" y="2793689"/>
            <a:ext cx="5415094" cy="2308324"/>
          </a:xfrm>
          <a:prstGeom prst="rect">
            <a:avLst/>
          </a:prstGeom>
          <a:noFill/>
        </p:spPr>
        <p:txBody>
          <a:bodyPr wrap="square" rtlCol="0">
            <a:spAutoFit/>
          </a:bodyPr>
          <a:lstStyle/>
          <a:p>
            <a:pPr algn="just"/>
            <a:r>
              <a:rPr lang="en-GB" sz="1600" dirty="0">
                <a:latin typeface="Comic Sans MS" panose="030F0702030302020204" pitchFamily="66" charset="0"/>
              </a:rPr>
              <a:t>We would love to know how you got on and what you thought about this pack. </a:t>
            </a:r>
          </a:p>
          <a:p>
            <a:pPr algn="just"/>
            <a:endParaRPr lang="en-GB" sz="1600" dirty="0">
              <a:latin typeface="Comic Sans MS" panose="030F0702030302020204" pitchFamily="66" charset="0"/>
            </a:endParaRPr>
          </a:p>
          <a:p>
            <a:pPr algn="just"/>
            <a:r>
              <a:rPr lang="en-GB" sz="1600" dirty="0">
                <a:latin typeface="Comic Sans MS" panose="030F0702030302020204" pitchFamily="66" charset="0"/>
              </a:rPr>
              <a:t>If you would like to give us some feedback, please either click on the link or scan the QR code and complete the very short questionnaire. Thank you </a:t>
            </a:r>
            <a:r>
              <a:rPr lang="en-GB" sz="1600" dirty="0">
                <a:latin typeface="Comic Sans MS" panose="030F0702030302020204" pitchFamily="66" charset="0"/>
                <a:sym typeface="Wingdings" panose="05000000000000000000" pitchFamily="2" charset="2"/>
              </a:rPr>
              <a:t> </a:t>
            </a:r>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r>
              <a:rPr lang="en-GB" sz="1600" dirty="0">
                <a:latin typeface="Comic Sans MS" panose="030F0702030302020204" pitchFamily="66" charset="0"/>
              </a:rPr>
              <a:t>A paper copy is available too if you would prefer to complete the questionnaire that way. </a:t>
            </a:r>
          </a:p>
        </p:txBody>
      </p:sp>
      <p:sp>
        <p:nvSpPr>
          <p:cNvPr id="15" name="TextBox 14">
            <a:extLst>
              <a:ext uri="{FF2B5EF4-FFF2-40B4-BE49-F238E27FC236}">
                <a16:creationId xmlns:a16="http://schemas.microsoft.com/office/drawing/2014/main" id="{41C9A351-31DD-E27C-4A78-ACD2130AE9A9}"/>
              </a:ext>
            </a:extLst>
          </p:cNvPr>
          <p:cNvSpPr txBox="1"/>
          <p:nvPr/>
        </p:nvSpPr>
        <p:spPr>
          <a:xfrm>
            <a:off x="6716785" y="5363448"/>
            <a:ext cx="4714613" cy="338554"/>
          </a:xfrm>
          <a:prstGeom prst="rect">
            <a:avLst/>
          </a:prstGeom>
          <a:noFill/>
        </p:spPr>
        <p:txBody>
          <a:bodyPr wrap="square">
            <a:spAutoFit/>
          </a:bodyPr>
          <a:lstStyle/>
          <a:p>
            <a:r>
              <a:rPr lang="en-GB" sz="1600" dirty="0">
                <a:latin typeface="Comic Sans MS" panose="030F0702030302020204" pitchFamily="66" charset="0"/>
                <a:hlinkClick r:id="rId4"/>
              </a:rPr>
              <a:t>https://forms.office.com/e/b9NRU3dAsF</a:t>
            </a:r>
            <a:r>
              <a:rPr lang="en-GB" sz="1600" dirty="0">
                <a:latin typeface="Comic Sans MS" panose="030F0702030302020204" pitchFamily="66" charset="0"/>
              </a:rPr>
              <a:t> </a:t>
            </a:r>
          </a:p>
        </p:txBody>
      </p:sp>
      <p:pic>
        <p:nvPicPr>
          <p:cNvPr id="17" name="Picture 16">
            <a:extLst>
              <a:ext uri="{FF2B5EF4-FFF2-40B4-BE49-F238E27FC236}">
                <a16:creationId xmlns:a16="http://schemas.microsoft.com/office/drawing/2014/main" id="{CBF7D1B1-CC62-E4C8-5CA1-4079863E778A}"/>
              </a:ext>
            </a:extLst>
          </p:cNvPr>
          <p:cNvPicPr>
            <a:picLocks noChangeAspect="1"/>
          </p:cNvPicPr>
          <p:nvPr/>
        </p:nvPicPr>
        <p:blipFill>
          <a:blip r:embed="rId5"/>
          <a:stretch>
            <a:fillRect/>
          </a:stretch>
        </p:blipFill>
        <p:spPr>
          <a:xfrm>
            <a:off x="1112332" y="1551963"/>
            <a:ext cx="4714613" cy="4714613"/>
          </a:xfrm>
          <a:prstGeom prst="rect">
            <a:avLst/>
          </a:prstGeom>
        </p:spPr>
      </p:pic>
    </p:spTree>
    <p:extLst>
      <p:ext uri="{BB962C8B-B14F-4D97-AF65-F5344CB8AC3E}">
        <p14:creationId xmlns:p14="http://schemas.microsoft.com/office/powerpoint/2010/main" val="66877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025958-67FA-DABD-E5CA-2E2AE227A616}"/>
              </a:ext>
            </a:extLst>
          </p:cNvPr>
          <p:cNvGraphicFramePr>
            <a:graphicFrameLocks noGrp="1"/>
          </p:cNvGraphicFramePr>
          <p:nvPr/>
        </p:nvGraphicFramePr>
        <p:xfrm>
          <a:off x="1107345" y="731520"/>
          <a:ext cx="10159069" cy="5272279"/>
        </p:xfrm>
        <a:graphic>
          <a:graphicData uri="http://schemas.openxmlformats.org/drawingml/2006/table">
            <a:tbl>
              <a:tblPr/>
              <a:tblGrid>
                <a:gridCol w="2135531">
                  <a:extLst>
                    <a:ext uri="{9D8B030D-6E8A-4147-A177-3AD203B41FA5}">
                      <a16:colId xmlns:a16="http://schemas.microsoft.com/office/drawing/2014/main" val="608116120"/>
                    </a:ext>
                  </a:extLst>
                </a:gridCol>
                <a:gridCol w="8023538">
                  <a:extLst>
                    <a:ext uri="{9D8B030D-6E8A-4147-A177-3AD203B41FA5}">
                      <a16:colId xmlns:a16="http://schemas.microsoft.com/office/drawing/2014/main" val="721353350"/>
                    </a:ext>
                  </a:extLst>
                </a:gridCol>
              </a:tblGrid>
              <a:tr h="470293">
                <a:tc gridSpan="2">
                  <a:txBody>
                    <a:bodyPr/>
                    <a:lstStyle/>
                    <a:p>
                      <a:pPr algn="ctr"/>
                      <a:r>
                        <a:rPr lang="en-GB" b="1" dirty="0">
                          <a:latin typeface="Comic Sans MS" panose="030F0702030302020204" pitchFamily="66" charset="0"/>
                        </a:rPr>
                        <a:t>How did you feel using this pack?</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849233"/>
                  </a:ext>
                </a:extLst>
              </a:tr>
              <a:tr h="1235826">
                <a:tc>
                  <a:txBody>
                    <a:bodyPr/>
                    <a:lstStyle/>
                    <a:p>
                      <a:r>
                        <a:rPr lang="en-GB" dirty="0">
                          <a:latin typeface="Comic Sans MS" panose="030F0702030302020204" pitchFamily="66" charset="0"/>
                        </a:rPr>
                        <a:t>You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7373157"/>
                  </a:ext>
                </a:extLst>
              </a:tr>
              <a:tr h="1110676">
                <a:tc>
                  <a:txBody>
                    <a:bodyPr/>
                    <a:lstStyle/>
                    <a:p>
                      <a:r>
                        <a:rPr lang="en-GB" dirty="0">
                          <a:latin typeface="Comic Sans MS" panose="030F0702030302020204" pitchFamily="66" charset="0"/>
                        </a:rPr>
                        <a:t>Adult</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0458354"/>
                  </a:ext>
                </a:extLst>
              </a:tr>
              <a:tr h="1110676">
                <a:tc gridSpan="2">
                  <a:txBody>
                    <a:bodyPr/>
                    <a:lstStyle/>
                    <a:p>
                      <a:r>
                        <a:rPr lang="en-GB" dirty="0">
                          <a:latin typeface="Comic Sans MS" panose="030F0702030302020204" pitchFamily="66" charset="0"/>
                        </a:rPr>
                        <a:t>Any other comments?</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181115"/>
                  </a:ext>
                </a:extLst>
              </a:tr>
              <a:tr h="1110676">
                <a:tc gridSpan="2">
                  <a:txBody>
                    <a:bodyPr/>
                    <a:lstStyle/>
                    <a:p>
                      <a:r>
                        <a:rPr lang="en-GB" dirty="0">
                          <a:latin typeface="Comic Sans MS" panose="030F0702030302020204" pitchFamily="66" charset="0"/>
                        </a:rPr>
                        <a:t>Do you have any ideas for other story books to use for STEM challenges/activities? </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hMerge="1">
                  <a:txBody>
                    <a:bodyPr/>
                    <a:lstStyle/>
                    <a:p>
                      <a:endParaRPr lang="en-GB"/>
                    </a:p>
                  </a:txBody>
                  <a:tcPr/>
                </a:tc>
                <a:extLst>
                  <a:ext uri="{0D108BD9-81ED-4DB2-BD59-A6C34878D82A}">
                    <a16:rowId xmlns:a16="http://schemas.microsoft.com/office/drawing/2014/main" val="2001821642"/>
                  </a:ext>
                </a:extLst>
              </a:tr>
            </a:tbl>
          </a:graphicData>
        </a:graphic>
      </p:graphicFrame>
      <p:sp>
        <p:nvSpPr>
          <p:cNvPr id="5" name="Smiley Face 4">
            <a:extLst>
              <a:ext uri="{FF2B5EF4-FFF2-40B4-BE49-F238E27FC236}">
                <a16:creationId xmlns:a16="http://schemas.microsoft.com/office/drawing/2014/main" id="{394BA9F0-8CB2-31A9-511D-55212FCA6A0D}"/>
              </a:ext>
            </a:extLst>
          </p:cNvPr>
          <p:cNvSpPr/>
          <p:nvPr/>
        </p:nvSpPr>
        <p:spPr>
          <a:xfrm>
            <a:off x="1362400" y="1552570"/>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miley Face 5">
            <a:extLst>
              <a:ext uri="{FF2B5EF4-FFF2-40B4-BE49-F238E27FC236}">
                <a16:creationId xmlns:a16="http://schemas.microsoft.com/office/drawing/2014/main" id="{7F92AA2C-53C4-F1A5-6859-66F1C56A7E6E}"/>
              </a:ext>
            </a:extLst>
          </p:cNvPr>
          <p:cNvSpPr/>
          <p:nvPr/>
        </p:nvSpPr>
        <p:spPr>
          <a:xfrm>
            <a:off x="1863706" y="1562166"/>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miley Face 6">
            <a:extLst>
              <a:ext uri="{FF2B5EF4-FFF2-40B4-BE49-F238E27FC236}">
                <a16:creationId xmlns:a16="http://schemas.microsoft.com/office/drawing/2014/main" id="{014F34CD-7F31-BF36-46FC-36B22EEE7F37}"/>
              </a:ext>
            </a:extLst>
          </p:cNvPr>
          <p:cNvSpPr/>
          <p:nvPr/>
        </p:nvSpPr>
        <p:spPr>
          <a:xfrm>
            <a:off x="2365012" y="1562166"/>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miley Face 7">
            <a:extLst>
              <a:ext uri="{FF2B5EF4-FFF2-40B4-BE49-F238E27FC236}">
                <a16:creationId xmlns:a16="http://schemas.microsoft.com/office/drawing/2014/main" id="{FE0AC0E3-E209-F8DD-AC99-9E706E529EC4}"/>
              </a:ext>
            </a:extLst>
          </p:cNvPr>
          <p:cNvSpPr/>
          <p:nvPr/>
        </p:nvSpPr>
        <p:spPr>
          <a:xfrm>
            <a:off x="1362399" y="2760413"/>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miley Face 8">
            <a:extLst>
              <a:ext uri="{FF2B5EF4-FFF2-40B4-BE49-F238E27FC236}">
                <a16:creationId xmlns:a16="http://schemas.microsoft.com/office/drawing/2014/main" id="{5A90C4F0-B6F2-B6B9-625A-3A7F2ADA5D16}"/>
              </a:ext>
            </a:extLst>
          </p:cNvPr>
          <p:cNvSpPr/>
          <p:nvPr/>
        </p:nvSpPr>
        <p:spPr>
          <a:xfrm>
            <a:off x="1892562" y="2730475"/>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miley Face 9">
            <a:extLst>
              <a:ext uri="{FF2B5EF4-FFF2-40B4-BE49-F238E27FC236}">
                <a16:creationId xmlns:a16="http://schemas.microsoft.com/office/drawing/2014/main" id="{6C5C2BDB-54E3-272D-1A4E-879843420826}"/>
              </a:ext>
            </a:extLst>
          </p:cNvPr>
          <p:cNvSpPr/>
          <p:nvPr/>
        </p:nvSpPr>
        <p:spPr>
          <a:xfrm>
            <a:off x="2422725" y="2730474"/>
            <a:ext cx="402671" cy="503339"/>
          </a:xfrm>
          <a:prstGeom prst="smileyFac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1AA9CF5-C12E-2E37-FAB8-FE70184DFDB8}"/>
              </a:ext>
            </a:extLst>
          </p:cNvPr>
          <p:cNvPicPr>
            <a:picLocks noChangeAspect="1"/>
          </p:cNvPicPr>
          <p:nvPr/>
        </p:nvPicPr>
        <p:blipFill>
          <a:blip r:embed="rId2"/>
          <a:stretch>
            <a:fillRect/>
          </a:stretch>
        </p:blipFill>
        <p:spPr>
          <a:xfrm>
            <a:off x="10624058" y="192675"/>
            <a:ext cx="1286617" cy="1611565"/>
          </a:xfrm>
          <a:prstGeom prst="rect">
            <a:avLst/>
          </a:prstGeom>
        </p:spPr>
      </p:pic>
      <p:pic>
        <p:nvPicPr>
          <p:cNvPr id="13" name="Picture 12">
            <a:extLst>
              <a:ext uri="{FF2B5EF4-FFF2-40B4-BE49-F238E27FC236}">
                <a16:creationId xmlns:a16="http://schemas.microsoft.com/office/drawing/2014/main" id="{671A9F8F-F52E-9EA9-C89C-6F17B5D612E2}"/>
              </a:ext>
            </a:extLst>
          </p:cNvPr>
          <p:cNvPicPr>
            <a:picLocks noChangeAspect="1"/>
          </p:cNvPicPr>
          <p:nvPr/>
        </p:nvPicPr>
        <p:blipFill>
          <a:blip r:embed="rId3"/>
          <a:stretch>
            <a:fillRect/>
          </a:stretch>
        </p:blipFill>
        <p:spPr>
          <a:xfrm>
            <a:off x="10679393" y="5963437"/>
            <a:ext cx="1098778" cy="572194"/>
          </a:xfrm>
          <a:prstGeom prst="rect">
            <a:avLst/>
          </a:prstGeom>
        </p:spPr>
      </p:pic>
    </p:spTree>
    <p:extLst>
      <p:ext uri="{BB962C8B-B14F-4D97-AF65-F5344CB8AC3E}">
        <p14:creationId xmlns:p14="http://schemas.microsoft.com/office/powerpoint/2010/main" val="46863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28513C-A984-4664-A8DD-1B46897174FA}"/>
              </a:ext>
            </a:extLst>
          </p:cNvPr>
          <p:cNvSpPr txBox="1"/>
          <p:nvPr/>
        </p:nvSpPr>
        <p:spPr>
          <a:xfrm>
            <a:off x="3048000" y="3244334"/>
            <a:ext cx="6096000" cy="646331"/>
          </a:xfrm>
          <a:prstGeom prst="rect">
            <a:avLst/>
          </a:prstGeom>
          <a:noFill/>
        </p:spPr>
        <p:txBody>
          <a:bodyPr wrap="square">
            <a:spAutoFit/>
          </a:bodyPr>
          <a:lstStyle/>
          <a:p>
            <a:r>
              <a:rPr lang="en-GB" sz="1800" b="0" i="0" u="none" strike="noStrike" baseline="0" dirty="0">
                <a:solidFill>
                  <a:srgbClr val="000000"/>
                </a:solidFill>
                <a:latin typeface="Arial" panose="020B0604020202020204" pitchFamily="34" charset="0"/>
              </a:rPr>
              <a:t>	</a:t>
            </a:r>
          </a:p>
          <a:p>
            <a:r>
              <a:rPr lang="en-GB" sz="1800" b="0" i="0" u="none" strike="noStrike" baseline="0" dirty="0">
                <a:solidFill>
                  <a:srgbClr val="000000"/>
                </a:solidFill>
                <a:latin typeface="Arial" panose="020B0604020202020204" pitchFamily="34" charset="0"/>
              </a:rPr>
              <a:t>	</a:t>
            </a:r>
          </a:p>
        </p:txBody>
      </p:sp>
      <p:graphicFrame>
        <p:nvGraphicFramePr>
          <p:cNvPr id="12" name="Table 12">
            <a:extLst>
              <a:ext uri="{FF2B5EF4-FFF2-40B4-BE49-F238E27FC236}">
                <a16:creationId xmlns:a16="http://schemas.microsoft.com/office/drawing/2014/main" id="{236E3F05-4DF1-430E-BBF5-45DA39942674}"/>
              </a:ext>
            </a:extLst>
          </p:cNvPr>
          <p:cNvGraphicFramePr>
            <a:graphicFrameLocks noGrp="1"/>
          </p:cNvGraphicFramePr>
          <p:nvPr>
            <p:extLst>
              <p:ext uri="{D42A27DB-BD31-4B8C-83A1-F6EECF244321}">
                <p14:modId xmlns:p14="http://schemas.microsoft.com/office/powerpoint/2010/main" val="2712735214"/>
              </p:ext>
            </p:extLst>
          </p:nvPr>
        </p:nvGraphicFramePr>
        <p:xfrm>
          <a:off x="503381" y="981381"/>
          <a:ext cx="11185237" cy="5449419"/>
        </p:xfrm>
        <a:graphic>
          <a:graphicData uri="http://schemas.openxmlformats.org/drawingml/2006/table">
            <a:tbl>
              <a:tblPr firstRow="1" bandRow="1">
                <a:tableStyleId>{5C22544A-7EE6-4342-B048-85BDC9FD1C3A}</a:tableStyleId>
              </a:tblPr>
              <a:tblGrid>
                <a:gridCol w="1457866">
                  <a:extLst>
                    <a:ext uri="{9D8B030D-6E8A-4147-A177-3AD203B41FA5}">
                      <a16:colId xmlns:a16="http://schemas.microsoft.com/office/drawing/2014/main" val="649477113"/>
                    </a:ext>
                  </a:extLst>
                </a:gridCol>
                <a:gridCol w="4792143">
                  <a:extLst>
                    <a:ext uri="{9D8B030D-6E8A-4147-A177-3AD203B41FA5}">
                      <a16:colId xmlns:a16="http://schemas.microsoft.com/office/drawing/2014/main" val="1259265783"/>
                    </a:ext>
                  </a:extLst>
                </a:gridCol>
                <a:gridCol w="4935228">
                  <a:extLst>
                    <a:ext uri="{9D8B030D-6E8A-4147-A177-3AD203B41FA5}">
                      <a16:colId xmlns:a16="http://schemas.microsoft.com/office/drawing/2014/main" val="3661497639"/>
                    </a:ext>
                  </a:extLst>
                </a:gridCol>
              </a:tblGrid>
              <a:tr h="610388">
                <a:tc>
                  <a:txBody>
                    <a:bodyPr/>
                    <a:lstStyle/>
                    <a:p>
                      <a:r>
                        <a:rPr lang="en-GB" sz="1800" b="0" dirty="0">
                          <a:effectLst/>
                          <a:latin typeface="+mn-lt"/>
                        </a:rPr>
                        <a:t>Curricular area</a:t>
                      </a:r>
                    </a:p>
                  </a:txBody>
                  <a:tcPr/>
                </a:tc>
                <a:tc gridSpan="2">
                  <a:txBody>
                    <a:bodyPr/>
                    <a:lstStyle/>
                    <a:p>
                      <a:pPr algn="ctr"/>
                      <a:r>
                        <a:rPr lang="en-GB" sz="1800" b="0" dirty="0">
                          <a:effectLst/>
                          <a:latin typeface="+mn-lt"/>
                        </a:rPr>
                        <a:t>Outcome</a:t>
                      </a:r>
                    </a:p>
                  </a:txBody>
                  <a:tcPr/>
                </a:tc>
                <a:tc hMerge="1">
                  <a:txBody>
                    <a:bodyPr/>
                    <a:lstStyle/>
                    <a:p>
                      <a:pPr algn="ctr"/>
                      <a:endParaRPr lang="en-GB" sz="1800" b="0" dirty="0">
                        <a:effectLst/>
                        <a:latin typeface="+mn-lt"/>
                      </a:endParaRPr>
                    </a:p>
                  </a:txBody>
                  <a:tcPr/>
                </a:tc>
                <a:extLst>
                  <a:ext uri="{0D108BD9-81ED-4DB2-BD59-A6C34878D82A}">
                    <a16:rowId xmlns:a16="http://schemas.microsoft.com/office/drawing/2014/main" val="816894685"/>
                  </a:ext>
                </a:extLst>
              </a:tr>
              <a:tr h="1104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chemeClr val="tx1"/>
                          </a:solidFill>
                          <a:effectLst/>
                          <a:latin typeface="+mn-lt"/>
                        </a:rPr>
                        <a:t>Technologies</a:t>
                      </a:r>
                    </a:p>
                    <a:p>
                      <a:endParaRPr lang="en-GB" sz="1400" b="0" dirty="0">
                        <a:effectLst/>
                        <a:latin typeface="+mn-lt"/>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effectLst/>
                          <a:latin typeface="+mn-lt"/>
                        </a:rPr>
                        <a:t>Design and Construct Models/Products </a:t>
                      </a:r>
                      <a:r>
                        <a:rPr lang="en-GB" sz="1400" b="1" dirty="0">
                          <a:effectLst/>
                          <a:latin typeface="+mn-lt"/>
                        </a:rPr>
                        <a:t>TCH 0-09a/1-09a/2-09a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Representing ideas, concepts and products </a:t>
                      </a:r>
                      <a:r>
                        <a:rPr lang="en-GB" sz="1400" b="1" dirty="0"/>
                        <a:t>TCH 0-11a/1-11a/2-11a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effectLst/>
                        <a:latin typeface="+mn-lt"/>
                      </a:endParaRPr>
                    </a:p>
                    <a:p>
                      <a:r>
                        <a:rPr lang="en-GB" sz="1400" b="0" dirty="0">
                          <a:effectLst/>
                          <a:latin typeface="+mn-lt"/>
                        </a:rPr>
                        <a:t>I can explore and discover engineering disciplines and can create solutions </a:t>
                      </a:r>
                      <a:r>
                        <a:rPr lang="en-GB" sz="1400" b="1" dirty="0">
                          <a:effectLst/>
                          <a:latin typeface="+mn-lt"/>
                        </a:rPr>
                        <a:t>TCH 0-12a/1-12a</a:t>
                      </a:r>
                    </a:p>
                    <a:p>
                      <a:endParaRPr lang="en-GB" sz="1400" b="0" dirty="0">
                        <a:effectLst/>
                        <a:latin typeface="+mn-lt"/>
                      </a:endParaRPr>
                    </a:p>
                  </a:txBody>
                  <a:tcPr/>
                </a:tc>
                <a:tc hMerge="1">
                  <a:txBody>
                    <a:bodyPr/>
                    <a:lstStyle/>
                    <a:p>
                      <a:endParaRPr lang="en-GB"/>
                    </a:p>
                  </a:txBody>
                  <a:tcPr/>
                </a:tc>
                <a:extLst>
                  <a:ext uri="{0D108BD9-81ED-4DB2-BD59-A6C34878D82A}">
                    <a16:rowId xmlns:a16="http://schemas.microsoft.com/office/drawing/2014/main" val="1964755632"/>
                  </a:ext>
                </a:extLst>
              </a:tr>
              <a:tr h="867577">
                <a:tc>
                  <a:txBody>
                    <a:bodyPr/>
                    <a:lstStyle/>
                    <a:p>
                      <a:r>
                        <a:rPr lang="en-GB" sz="1400" b="0" dirty="0">
                          <a:effectLst/>
                          <a:latin typeface="+mn-lt"/>
                        </a:rPr>
                        <a:t>Science</a:t>
                      </a:r>
                    </a:p>
                  </a:txBody>
                  <a:tcPr/>
                </a:tc>
                <a:tc>
                  <a:txBody>
                    <a:bodyPr/>
                    <a:lstStyle/>
                    <a:p>
                      <a:r>
                        <a:rPr lang="en-GB" sz="1400" dirty="0"/>
                        <a:t>Through everyday experiences and play with a variety of toys and other objects, I can recognise simple types of forces and describe their effects. </a:t>
                      </a:r>
                      <a:r>
                        <a:rPr lang="en-GB" sz="1400" b="1" dirty="0"/>
                        <a:t>SCN 0-07a</a:t>
                      </a:r>
                      <a:endParaRPr lang="en-GB" sz="1400" b="1" dirty="0">
                        <a:effectLst/>
                        <a:latin typeface="+mn-lt"/>
                      </a:endParaRPr>
                    </a:p>
                  </a:txBody>
                  <a:tcPr/>
                </a:tc>
                <a:tc>
                  <a:txBody>
                    <a:bodyPr/>
                    <a:lstStyle/>
                    <a:p>
                      <a:r>
                        <a:rPr lang="en-GB" sz="1400" dirty="0"/>
                        <a:t>By investigating forces on toys and other objects, I can predict the effect on the shape or motion of objects. </a:t>
                      </a:r>
                      <a:r>
                        <a:rPr lang="en-GB" sz="1400" b="1" dirty="0"/>
                        <a:t>SCN 1-07a</a:t>
                      </a:r>
                      <a:endParaRPr lang="en-GB" sz="1400" b="1" dirty="0">
                        <a:effectLst/>
                        <a:latin typeface="+mn-lt"/>
                      </a:endParaRPr>
                    </a:p>
                  </a:txBody>
                  <a:tcPr/>
                </a:tc>
                <a:extLst>
                  <a:ext uri="{0D108BD9-81ED-4DB2-BD59-A6C34878D82A}">
                    <a16:rowId xmlns:a16="http://schemas.microsoft.com/office/drawing/2014/main" val="147493550"/>
                  </a:ext>
                </a:extLst>
              </a:tr>
              <a:tr h="803564">
                <a:tc>
                  <a:txBody>
                    <a:bodyPr/>
                    <a:lstStyle/>
                    <a:p>
                      <a:r>
                        <a:rPr lang="en-GB" sz="1400" b="0" dirty="0">
                          <a:effectLst/>
                          <a:latin typeface="+mn-lt"/>
                        </a:rPr>
                        <a:t>Art and Design</a:t>
                      </a:r>
                    </a:p>
                  </a:txBody>
                  <a:tcPr/>
                </a:tc>
                <a:tc>
                  <a:txBody>
                    <a:bodyPr/>
                    <a:lstStyle/>
                    <a:p>
                      <a:r>
                        <a:rPr lang="en-GB" sz="1400" b="0" dirty="0">
                          <a:effectLst/>
                          <a:latin typeface="+mn-lt"/>
                        </a:rPr>
                        <a:t>Working on my own and with others I use my curiosity and imagination to solve design problems </a:t>
                      </a:r>
                      <a:r>
                        <a:rPr lang="en-GB" sz="1400" b="1" dirty="0">
                          <a:effectLst/>
                          <a:latin typeface="+mn-lt"/>
                        </a:rPr>
                        <a:t>EXA 0-06a</a:t>
                      </a:r>
                    </a:p>
                  </a:txBody>
                  <a:tcPr/>
                </a:tc>
                <a:tc>
                  <a:txBody>
                    <a:bodyPr/>
                    <a:lstStyle/>
                    <a:p>
                      <a:r>
                        <a:rPr lang="en-GB" sz="1400" b="0" dirty="0">
                          <a:effectLst/>
                          <a:latin typeface="+mn-lt"/>
                        </a:rPr>
                        <a:t>I can use exploration and imagination to solve design problems related to real life situations </a:t>
                      </a:r>
                      <a:r>
                        <a:rPr lang="en-GB" sz="1400" b="1" dirty="0">
                          <a:effectLst/>
                          <a:latin typeface="+mn-lt"/>
                        </a:rPr>
                        <a:t>EXA 1-06a</a:t>
                      </a:r>
                    </a:p>
                  </a:txBody>
                  <a:tcPr/>
                </a:tc>
                <a:extLst>
                  <a:ext uri="{0D108BD9-81ED-4DB2-BD59-A6C34878D82A}">
                    <a16:rowId xmlns:a16="http://schemas.microsoft.com/office/drawing/2014/main" val="2376675825"/>
                  </a:ext>
                </a:extLst>
              </a:tr>
              <a:tr h="766618">
                <a:tc>
                  <a:txBody>
                    <a:bodyPr/>
                    <a:lstStyle/>
                    <a:p>
                      <a:r>
                        <a:rPr lang="en-GB" sz="1400" b="0" dirty="0">
                          <a:effectLst/>
                          <a:latin typeface="+mn-lt"/>
                        </a:rPr>
                        <a:t>Literacy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kern="1200" baseline="0" dirty="0">
                          <a:solidFill>
                            <a:schemeClr val="dk1"/>
                          </a:solidFill>
                          <a:latin typeface="+mn-lt"/>
                          <a:ea typeface="+mn-ea"/>
                          <a:cs typeface="+mn-cs"/>
                        </a:rPr>
                        <a:t>I enjoy exploring events and characters in stories and other texts, sharing my thoughts in different ways. </a:t>
                      </a:r>
                      <a:r>
                        <a:rPr lang="en-GB" sz="1400" b="1" i="1" u="none" strike="noStrike" kern="1200" baseline="0" dirty="0">
                          <a:solidFill>
                            <a:schemeClr val="dk1"/>
                          </a:solidFill>
                          <a:latin typeface="+mn-lt"/>
                          <a:ea typeface="+mn-ea"/>
                          <a:cs typeface="+mn-cs"/>
                        </a:rPr>
                        <a:t>LIT 0-01c </a:t>
                      </a:r>
                      <a:r>
                        <a:rPr lang="en-GB" sz="14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377017020"/>
                  </a:ext>
                </a:extLst>
              </a:tr>
              <a:tr h="999980">
                <a:tc>
                  <a:txBody>
                    <a:bodyPr/>
                    <a:lstStyle/>
                    <a:p>
                      <a:r>
                        <a:rPr lang="en-GB" sz="1400" b="0" dirty="0">
                          <a:effectLst/>
                          <a:latin typeface="+mn-lt"/>
                        </a:rPr>
                        <a:t>Literacy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kern="1200" baseline="0" dirty="0">
                          <a:solidFill>
                            <a:schemeClr val="dk1"/>
                          </a:solidFill>
                          <a:latin typeface="+mn-lt"/>
                          <a:ea typeface="+mn-ea"/>
                          <a:cs typeface="+mn-cs"/>
                        </a:rPr>
                        <a:t>To help me understand stories and other texts, I ask questions and link what I am learning with what I already know. </a:t>
                      </a:r>
                      <a:r>
                        <a:rPr lang="en-GB" sz="1400" b="1" i="1" u="none" strike="noStrike" kern="1200" baseline="0" dirty="0">
                          <a:solidFill>
                            <a:schemeClr val="dk1"/>
                          </a:solidFill>
                          <a:latin typeface="+mn-lt"/>
                          <a:ea typeface="+mn-ea"/>
                          <a:cs typeface="+mn-cs"/>
                        </a:rPr>
                        <a:t>LIT 0-07a / LIT 0-16a </a:t>
                      </a:r>
                      <a:r>
                        <a:rPr lang="en-GB" sz="14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kern="1200" baseline="0" dirty="0">
                          <a:solidFill>
                            <a:schemeClr val="dk1"/>
                          </a:solidFill>
                          <a:latin typeface="+mn-lt"/>
                          <a:ea typeface="+mn-ea"/>
                          <a:cs typeface="+mn-cs"/>
                        </a:rPr>
                        <a:t>I can show my understanding of what I listen to or watch by responding to and asking different kinds of questions. </a:t>
                      </a:r>
                      <a:r>
                        <a:rPr lang="en-GB" sz="1400" b="1" i="1" u="none" strike="noStrike" kern="1200" baseline="0" dirty="0">
                          <a:solidFill>
                            <a:schemeClr val="dk1"/>
                          </a:solidFill>
                          <a:latin typeface="+mn-lt"/>
                          <a:ea typeface="+mn-ea"/>
                          <a:cs typeface="+mn-cs"/>
                        </a:rPr>
                        <a:t>LIT 1-07a </a:t>
                      </a:r>
                      <a:r>
                        <a:rPr lang="en-GB" sz="14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1915461055"/>
                  </a:ext>
                </a:extLst>
              </a:tr>
            </a:tbl>
          </a:graphicData>
        </a:graphic>
      </p:graphicFrame>
      <p:sp>
        <p:nvSpPr>
          <p:cNvPr id="14" name="Rectangle 13">
            <a:extLst>
              <a:ext uri="{FF2B5EF4-FFF2-40B4-BE49-F238E27FC236}">
                <a16:creationId xmlns:a16="http://schemas.microsoft.com/office/drawing/2014/main" id="{A70F7A3E-3306-425A-93BA-D6E2A3D1C179}"/>
              </a:ext>
            </a:extLst>
          </p:cNvPr>
          <p:cNvSpPr/>
          <p:nvPr/>
        </p:nvSpPr>
        <p:spPr>
          <a:xfrm>
            <a:off x="0" y="45361"/>
            <a:ext cx="12192000" cy="707886"/>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Some of the Curriculum for Excellence Experiences and Outcomes that these activities may cover</a:t>
            </a:r>
          </a:p>
          <a:p>
            <a:pPr algn="ctr"/>
            <a:r>
              <a:rPr lang="en-US" sz="2000" b="0" cap="none" spc="0" dirty="0">
                <a:ln w="0"/>
                <a:solidFill>
                  <a:schemeClr val="tx1"/>
                </a:solidFill>
                <a:effectLst>
                  <a:outerShdw blurRad="38100" dist="19050" dir="2700000" algn="tl" rotWithShape="0">
                    <a:schemeClr val="dk1">
                      <a:alpha val="40000"/>
                    </a:schemeClr>
                  </a:outerShdw>
                </a:effectLst>
              </a:rPr>
              <a:t>Whatever next!</a:t>
            </a:r>
          </a:p>
        </p:txBody>
      </p:sp>
      <p:pic>
        <p:nvPicPr>
          <p:cNvPr id="2" name="Picture 1">
            <a:extLst>
              <a:ext uri="{FF2B5EF4-FFF2-40B4-BE49-F238E27FC236}">
                <a16:creationId xmlns:a16="http://schemas.microsoft.com/office/drawing/2014/main" id="{701272FA-8FE5-DC7E-405E-63F4A75B50DC}"/>
              </a:ext>
            </a:extLst>
          </p:cNvPr>
          <p:cNvPicPr>
            <a:picLocks noChangeAspect="1"/>
          </p:cNvPicPr>
          <p:nvPr/>
        </p:nvPicPr>
        <p:blipFill>
          <a:blip r:embed="rId2"/>
          <a:stretch>
            <a:fillRect/>
          </a:stretch>
        </p:blipFill>
        <p:spPr>
          <a:xfrm>
            <a:off x="10679393" y="5963437"/>
            <a:ext cx="1098778" cy="572194"/>
          </a:xfrm>
          <a:prstGeom prst="rect">
            <a:avLst/>
          </a:prstGeom>
        </p:spPr>
      </p:pic>
    </p:spTree>
    <p:extLst>
      <p:ext uri="{BB962C8B-B14F-4D97-AF65-F5344CB8AC3E}">
        <p14:creationId xmlns:p14="http://schemas.microsoft.com/office/powerpoint/2010/main" val="2392197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1158</Words>
  <Application>Microsoft Office PowerPoint</Application>
  <PresentationFormat>Widescreen</PresentationFormat>
  <Paragraphs>103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Comic Sans MS</vt:lpstr>
      <vt:lpstr>SMGSans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Hynie</dc:creator>
  <cp:lastModifiedBy>Kim Aplin</cp:lastModifiedBy>
  <cp:revision>20</cp:revision>
  <dcterms:created xsi:type="dcterms:W3CDTF">2022-10-05T13:51:36Z</dcterms:created>
  <dcterms:modified xsi:type="dcterms:W3CDTF">2023-12-20T13:39:25Z</dcterms:modified>
</cp:coreProperties>
</file>