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62" r:id="rId5"/>
    <p:sldId id="261"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E0B-B8C4-476C-A6D1-052C5F32F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FB7701-9E9A-415B-889B-C4291DAA3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5D5267-6765-49FB-8212-328B1E34DF0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4EB3C484-805B-496D-BFA9-6DD9DF15E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E4887-C573-4DF6-9981-25CCF300FE4A}"/>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6151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DA0D-64AD-48D7-A5CC-5CDE57330A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7BF8B-53AD-4A83-B7E9-8F4F978AB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7DBA6-E57B-4C87-ACE9-99122B543EDE}"/>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9FC343A1-D397-4BC2-8770-74D276483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B1617-4E77-4F2A-AE43-732AED797165}"/>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4939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F4A77-C64B-4A9E-B8AA-4E7DEFAFFB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D39E68-A9AF-4A81-80DC-7F868AAD1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DFFBB-CD59-4DDB-AF06-98620366E9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41B1E23-0D46-4B66-AB2C-E14CF20BB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63741-AC96-4425-AF89-C3FEAC615F6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616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6C2A-7C7D-4733-9AB5-5FA12E5183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95632C-F0D7-48FA-96B7-BF321192F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CF1992-3D29-4A59-9B70-A2456083B5D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F986C5B5-37B8-4810-A9D7-C2B2B6AFC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81F72-6462-471D-99BD-045AA2B767D7}"/>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92474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68A6-5E8F-4176-AE52-5229A1589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6E146-4A9F-4469-B7CE-584D57E9F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4F6E9-EBE3-48C5-A3B4-85325EC279C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240D145A-940E-4961-A2C2-D8B4FE1D2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B21BE-C851-49D4-A86C-505306A0C7D9}"/>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26188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EBE7-B8F6-4EFE-AD8C-E1B7A28023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5D4C0E-897B-40BB-A4E5-AE7153C02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F9619F-8F9E-4C57-A2ED-FF590F1FC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CA1EE-28C4-4F07-B9F1-F66BF4F353F7}"/>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1B115D94-9E0D-42BF-9075-E36BC178A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8E2789-4E1E-4FDE-A732-8E9478547CD4}"/>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02978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6C21-876C-49EA-B29F-29CCD76BDB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80502C-08E4-4C3C-83DA-80DEB2438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750C-FBE3-400F-B040-48ABAF1074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47C39-6322-4712-B580-2872A6AE3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84F79-7F91-4831-BDBB-5C8FAB113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1EE0F9-6B5D-4A53-B851-597140248022}"/>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8" name="Footer Placeholder 7">
            <a:extLst>
              <a:ext uri="{FF2B5EF4-FFF2-40B4-BE49-F238E27FC236}">
                <a16:creationId xmlns:a16="http://schemas.microsoft.com/office/drawing/2014/main" id="{44693317-D3EF-4C56-AADB-484C6A229E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D09DD-623C-4A1F-9289-4C402A8A5992}"/>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49883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FA79-F2ED-41DB-8EDE-70A6DA5BA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83FA3C-3BA4-4CE2-BB2D-05E4E1EA83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4" name="Footer Placeholder 3">
            <a:extLst>
              <a:ext uri="{FF2B5EF4-FFF2-40B4-BE49-F238E27FC236}">
                <a16:creationId xmlns:a16="http://schemas.microsoft.com/office/drawing/2014/main" id="{1B59B4A0-182B-48B1-9292-17C67C6445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2CC75-3E55-41A9-9100-1CD35FE2692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503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C4C5C-8F22-46D6-B72B-07DA335F8648}"/>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3" name="Footer Placeholder 2">
            <a:extLst>
              <a:ext uri="{FF2B5EF4-FFF2-40B4-BE49-F238E27FC236}">
                <a16:creationId xmlns:a16="http://schemas.microsoft.com/office/drawing/2014/main" id="{DCC6AE2B-BD23-46D7-A5FF-2491233E1C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F5EFBF-6CEF-4016-BC70-42EFAD7D07F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6233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070F-CD39-477C-AF2C-EE949A45A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B6C99-99A7-4572-8F22-AB72986DE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91EBC-7A20-4734-A293-36663797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BA6AF-309F-4022-A506-853CE58B0295}"/>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F0507725-4FC7-41CB-ABF9-2E1915D59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55698-89BF-475B-A76D-A8BA858B562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8079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551-C0FB-40F2-8F1C-376E1E9F0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65BBA6-8475-414E-A984-9592FA152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5602DA-255E-4F28-BE51-2043DD33F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F48E5-5879-4D4F-BEBC-8BAC1A5D27C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215345ED-DF7A-4413-B906-47EE71C26D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24039-A910-447B-903A-F58A1B25CA2F}"/>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49412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8DFE6-921A-4288-88DD-6F5DB764C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EEAFC-2E66-47FE-95AB-66219EA9C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ABB8D-FE0C-4718-A014-9A038DC79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8ED475B-AFD3-465B-BDFD-F56B8B811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262E21-1177-4AC0-AFA9-84AA216DC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D3B82-31F9-41B8-A719-6D6D9ED47CE9}" type="slidenum">
              <a:rPr lang="en-GB" smtClean="0"/>
              <a:t>‹#›</a:t>
            </a:fld>
            <a:endParaRPr lang="en-GB"/>
          </a:p>
        </p:txBody>
      </p:sp>
    </p:spTree>
    <p:extLst>
      <p:ext uri="{BB962C8B-B14F-4D97-AF65-F5344CB8AC3E}">
        <p14:creationId xmlns:p14="http://schemas.microsoft.com/office/powerpoint/2010/main" val="123888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1MLhaSCjFLE&amp;t=13s"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parentzone/learning-at-home/supporting-science-at-home/"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youtube.com/watch?v=6c5cb0u0rP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forms.office.com/e/SCb1g9rJZ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FBF6E-4AF2-409C-A6D3-87C0F9183D87}"/>
              </a:ext>
            </a:extLst>
          </p:cNvPr>
          <p:cNvSpPr txBox="1"/>
          <p:nvPr/>
        </p:nvSpPr>
        <p:spPr>
          <a:xfrm>
            <a:off x="947956" y="699322"/>
            <a:ext cx="10536572" cy="3170099"/>
          </a:xfrm>
          <a:prstGeom prst="rect">
            <a:avLst/>
          </a:prstGeom>
          <a:noFill/>
        </p:spPr>
        <p:txBody>
          <a:bodyPr wrap="square" rtlCol="0">
            <a:spAutoFit/>
          </a:bodyPr>
          <a:lstStyle/>
          <a:p>
            <a:r>
              <a:rPr lang="en-GB" sz="2000" dirty="0">
                <a:latin typeface="Comic Sans MS" panose="030F0702030302020204" pitchFamily="66" charset="0"/>
              </a:rPr>
              <a:t>First, read the story with your child or watch it together here:</a:t>
            </a:r>
          </a:p>
          <a:p>
            <a:r>
              <a:rPr lang="en-GB" sz="2000" dirty="0">
                <a:hlinkClick r:id="rId2"/>
              </a:rPr>
              <a:t>The Extraordinary Gardener by Sam Boughton - YouTube</a:t>
            </a:r>
            <a:r>
              <a:rPr lang="en-GB" sz="2000" dirty="0">
                <a:latin typeface="Comic Sans MS" panose="030F0702030302020204" pitchFamily="66" charset="0"/>
              </a:rPr>
              <a:t> </a:t>
            </a:r>
          </a:p>
          <a:p>
            <a:endParaRPr lang="en-GB" sz="2000" dirty="0">
              <a:latin typeface="Comic Sans MS" panose="030F0702030302020204" pitchFamily="66" charset="0"/>
            </a:endParaRPr>
          </a:p>
          <a:p>
            <a:r>
              <a:rPr lang="en-GB" sz="2000" dirty="0">
                <a:latin typeface="Comic Sans MS" panose="030F0702030302020204" pitchFamily="66" charset="0"/>
              </a:rPr>
              <a:t>Then discuss:</a:t>
            </a:r>
          </a:p>
          <a:p>
            <a:endParaRPr lang="en-GB" sz="2000" dirty="0">
              <a:latin typeface="Comic Sans MS" panose="030F0702030302020204" pitchFamily="66" charset="0"/>
            </a:endParaRPr>
          </a:p>
          <a:p>
            <a:r>
              <a:rPr lang="en-GB" sz="2000" dirty="0">
                <a:latin typeface="Comic Sans MS" panose="030F0702030302020204" pitchFamily="66" charset="0"/>
              </a:rPr>
              <a:t>1. What do you both like about it? </a:t>
            </a:r>
          </a:p>
          <a:p>
            <a:endParaRPr lang="en-GB" sz="2000" dirty="0">
              <a:latin typeface="Comic Sans MS" panose="030F0702030302020204" pitchFamily="66" charset="0"/>
            </a:endParaRPr>
          </a:p>
          <a:p>
            <a:r>
              <a:rPr lang="en-GB" sz="2000" dirty="0">
                <a:latin typeface="Comic Sans MS" panose="030F0702030302020204" pitchFamily="66" charset="0"/>
              </a:rPr>
              <a:t>2. Are there any parts you didn’t like? Why?</a:t>
            </a:r>
          </a:p>
          <a:p>
            <a:endParaRPr lang="en-GB" sz="2000" dirty="0">
              <a:latin typeface="Comic Sans MS" panose="030F0702030302020204" pitchFamily="66" charset="0"/>
            </a:endParaRPr>
          </a:p>
          <a:p>
            <a:r>
              <a:rPr lang="en-GB" sz="2000" dirty="0">
                <a:latin typeface="Comic Sans MS" panose="030F0702030302020204" pitchFamily="66" charset="0"/>
              </a:rPr>
              <a:t>3. Look at the double page of Joe’s world. What do you both notice? Can you spot Joe?</a:t>
            </a:r>
          </a:p>
        </p:txBody>
      </p:sp>
      <p:sp>
        <p:nvSpPr>
          <p:cNvPr id="4" name="TextBox 3">
            <a:extLst>
              <a:ext uri="{FF2B5EF4-FFF2-40B4-BE49-F238E27FC236}">
                <a16:creationId xmlns:a16="http://schemas.microsoft.com/office/drawing/2014/main" id="{AF21BEE0-C637-4B50-85AF-ED87520EFBA0}"/>
              </a:ext>
            </a:extLst>
          </p:cNvPr>
          <p:cNvSpPr txBox="1"/>
          <p:nvPr/>
        </p:nvSpPr>
        <p:spPr>
          <a:xfrm>
            <a:off x="2903451" y="4611843"/>
            <a:ext cx="8660476" cy="1631216"/>
          </a:xfrm>
          <a:prstGeom prst="rect">
            <a:avLst/>
          </a:prstGeom>
          <a:noFill/>
        </p:spPr>
        <p:txBody>
          <a:bodyPr wrap="square" rtlCol="0">
            <a:spAutoFit/>
          </a:bodyPr>
          <a:lstStyle/>
          <a:p>
            <a:pPr algn="just"/>
            <a:r>
              <a:rPr lang="en-GB" sz="2000" dirty="0">
                <a:latin typeface="Comic Sans MS" panose="030F0702030302020204" pitchFamily="66" charset="0"/>
              </a:rPr>
              <a:t>Next look at the STEM challenges based around the story - feel free to do any or all of these!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You can draw/write or take pictures so they can be shared with the class!</a:t>
            </a: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7" y="4539817"/>
            <a:ext cx="2216727" cy="1603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7C84B8-7FE4-26BD-4653-9862F2186A69}"/>
              </a:ext>
            </a:extLst>
          </p:cNvPr>
          <p:cNvPicPr>
            <a:picLocks noChangeAspect="1"/>
          </p:cNvPicPr>
          <p:nvPr/>
        </p:nvPicPr>
        <p:blipFill>
          <a:blip r:embed="rId4"/>
          <a:stretch>
            <a:fillRect/>
          </a:stretch>
        </p:blipFill>
        <p:spPr>
          <a:xfrm>
            <a:off x="10679393" y="5963437"/>
            <a:ext cx="1098778" cy="572194"/>
          </a:xfrm>
          <a:prstGeom prst="rect">
            <a:avLst/>
          </a:prstGeom>
        </p:spPr>
      </p:pic>
      <p:pic>
        <p:nvPicPr>
          <p:cNvPr id="2" name="Picture 1">
            <a:extLst>
              <a:ext uri="{FF2B5EF4-FFF2-40B4-BE49-F238E27FC236}">
                <a16:creationId xmlns:a16="http://schemas.microsoft.com/office/drawing/2014/main" id="{88C9B4C6-AD70-5982-BCDE-E1FD7F6BA09B}"/>
              </a:ext>
            </a:extLst>
          </p:cNvPr>
          <p:cNvPicPr>
            <a:picLocks noChangeAspect="1"/>
          </p:cNvPicPr>
          <p:nvPr/>
        </p:nvPicPr>
        <p:blipFill>
          <a:blip r:embed="rId5"/>
          <a:stretch>
            <a:fillRect/>
          </a:stretch>
        </p:blipFill>
        <p:spPr>
          <a:xfrm>
            <a:off x="8744841" y="379191"/>
            <a:ext cx="3033330" cy="2461288"/>
          </a:xfrm>
          <a:prstGeom prst="rect">
            <a:avLst/>
          </a:prstGeom>
        </p:spPr>
      </p:pic>
    </p:spTree>
    <p:extLst>
      <p:ext uri="{BB962C8B-B14F-4D97-AF65-F5344CB8AC3E}">
        <p14:creationId xmlns:p14="http://schemas.microsoft.com/office/powerpoint/2010/main" val="42598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1BEE0-C637-4B50-85AF-ED87520EFBA0}"/>
              </a:ext>
            </a:extLst>
          </p:cNvPr>
          <p:cNvSpPr txBox="1"/>
          <p:nvPr/>
        </p:nvSpPr>
        <p:spPr>
          <a:xfrm>
            <a:off x="133350" y="5612423"/>
            <a:ext cx="10546043" cy="1077218"/>
          </a:xfrm>
          <a:prstGeom prst="rect">
            <a:avLst/>
          </a:prstGeom>
          <a:noFill/>
        </p:spPr>
        <p:txBody>
          <a:bodyPr wrap="square" rtlCol="0">
            <a:spAutoFit/>
          </a:bodyPr>
          <a:lstStyle/>
          <a:p>
            <a:pPr algn="ctr"/>
            <a:r>
              <a:rPr lang="en-GB" sz="1600" dirty="0">
                <a:latin typeface="Comic Sans MS" panose="030F0702030302020204" pitchFamily="66" charset="0"/>
              </a:rPr>
              <a:t>Look at the STEM challenges based around the story, feel free to do any or all of these! </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You can draw/write or take so that you can share these with your class!</a:t>
            </a:r>
          </a:p>
          <a:p>
            <a:pPr algn="just"/>
            <a:r>
              <a:rPr lang="en-GB" sz="1600" dirty="0">
                <a:latin typeface="Comic Sans MS" panose="030F0702030302020204" pitchFamily="66" charset="0"/>
              </a:rPr>
              <a:t>We would love to know how you got on – if you would like to, please write a comment in the ‘feedback sheet’ </a:t>
            </a:r>
            <a:r>
              <a:rPr lang="en-GB" sz="1600" dirty="0">
                <a:latin typeface="Comic Sans MS" panose="030F0702030302020204" pitchFamily="66" charset="0"/>
                <a:sym typeface="Wingdings" panose="05000000000000000000" pitchFamily="2" charset="2"/>
              </a:rPr>
              <a:t></a:t>
            </a:r>
            <a:endParaRPr lang="en-GB" sz="1600" dirty="0">
              <a:latin typeface="Comic Sans MS" panose="030F0702030302020204" pitchFamily="66" charset="0"/>
            </a:endParaRP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4" y="1033766"/>
            <a:ext cx="1925825" cy="174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159ECF-2139-D024-F69E-C605F1D355B6}"/>
              </a:ext>
            </a:extLst>
          </p:cNvPr>
          <p:cNvSpPr txBox="1"/>
          <p:nvPr/>
        </p:nvSpPr>
        <p:spPr>
          <a:xfrm>
            <a:off x="2399251" y="168359"/>
            <a:ext cx="9161126" cy="5293757"/>
          </a:xfrm>
          <a:prstGeom prst="rect">
            <a:avLst/>
          </a:prstGeom>
          <a:noFill/>
        </p:spPr>
        <p:txBody>
          <a:bodyPr wrap="square">
            <a:spAutoFit/>
          </a:bodyPr>
          <a:lstStyle/>
          <a:p>
            <a:pPr algn="ctr"/>
            <a:r>
              <a:rPr lang="en-GB" sz="1600" b="1" u="sng" dirty="0">
                <a:latin typeface="Comic Sans MS" panose="030F0702030302020204" pitchFamily="66" charset="0"/>
              </a:rPr>
              <a:t>What is STEM and why is it important?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STEM stands for science, technology, engineering and maths. These subjects give young people important skills for their future lives and work.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The skills which come from doing STEM subjects are used in many different jobs:  from cooking to commerce; finance to farming; apps/game development to animal welfare and brewing to building. Some jobs might be STEM-specific, for example developing new food and drink products or calculating the likelihood of rain tomorrow.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Others might be in a STEM-type workplace, for example a librarian in a medical school or a lawyer in an energy company.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Whether or not young people end up working in a STEM job or workplace, they need the skills which STEM subjects give them. Employers are looking for young people with these skills, but there’s a big shortage (skills gap).</a:t>
            </a:r>
            <a:r>
              <a:rPr lang="en-GB" sz="1400" dirty="0">
                <a:hlinkClick r:id="rId3"/>
              </a:rPr>
              <a:t> </a:t>
            </a:r>
          </a:p>
          <a:p>
            <a:pPr algn="just"/>
            <a:endParaRPr lang="en-GB" sz="1400" i="1" dirty="0">
              <a:latin typeface="Comic Sans MS" panose="030F0702030302020204" pitchFamily="66" charset="0"/>
              <a:hlinkClick r:id="rId3"/>
            </a:endParaRPr>
          </a:p>
          <a:p>
            <a:pPr algn="just"/>
            <a:r>
              <a:rPr lang="en-GB" sz="1400" dirty="0">
                <a:latin typeface="Comic Sans MS" panose="030F0702030302020204" pitchFamily="66" charset="0"/>
              </a:rPr>
              <a:t>You can find out more here: </a:t>
            </a:r>
            <a:endParaRPr lang="en-GB" sz="1400" dirty="0">
              <a:latin typeface="Comic Sans MS" panose="030F0702030302020204" pitchFamily="66" charset="0"/>
              <a:hlinkClick r:id="rId3"/>
            </a:endParaRPr>
          </a:p>
          <a:p>
            <a:pPr algn="just"/>
            <a:r>
              <a:rPr lang="en-GB" sz="1200" i="1" dirty="0">
                <a:latin typeface="Comic Sans MS" panose="030F0702030302020204" pitchFamily="66" charset="0"/>
                <a:hlinkClick r:id="rId3"/>
              </a:rPr>
              <a:t>Supporting science, technologies, engineering and mathematics (STEM) at home | Learning at home | </a:t>
            </a:r>
            <a:r>
              <a:rPr lang="en-GB" sz="1200" i="1" dirty="0" err="1">
                <a:latin typeface="Comic Sans MS" panose="030F0702030302020204" pitchFamily="66" charset="0"/>
                <a:hlinkClick r:id="rId3"/>
              </a:rPr>
              <a:t>Parentzone</a:t>
            </a:r>
            <a:r>
              <a:rPr lang="en-GB" sz="1200" i="1" dirty="0">
                <a:latin typeface="Comic Sans MS" panose="030F0702030302020204" pitchFamily="66" charset="0"/>
                <a:hlinkClick r:id="rId3"/>
              </a:rPr>
              <a:t> Scotland | Education Scotland</a:t>
            </a:r>
            <a:endParaRPr lang="en-GB" sz="1200" i="1" dirty="0">
              <a:latin typeface="Comic Sans MS" panose="030F0702030302020204" pitchFamily="66" charset="0"/>
            </a:endParaRPr>
          </a:p>
          <a:p>
            <a:pPr algn="just"/>
            <a:endParaRPr lang="en-GB" sz="1400" i="1" dirty="0">
              <a:latin typeface="Comic Sans MS" panose="030F0702030302020204" pitchFamily="66" charset="0"/>
              <a:hlinkClick r:id="rId4"/>
            </a:endParaRPr>
          </a:p>
          <a:p>
            <a:pPr algn="just"/>
            <a:r>
              <a:rPr lang="en-GB" sz="1400" dirty="0">
                <a:latin typeface="Comic Sans MS" panose="030F0702030302020204" pitchFamily="66" charset="0"/>
              </a:rPr>
              <a:t>You can foster STEM skills at home by encouraging observation, curiosity, creativity and problem-solving and by building simple projects using household items/recycled materials; examples of the kinds of activities that could be done to help support STEM learning at home are those suggested in this pack. </a:t>
            </a:r>
          </a:p>
        </p:txBody>
      </p:sp>
      <p:pic>
        <p:nvPicPr>
          <p:cNvPr id="7" name="Picture 6">
            <a:extLst>
              <a:ext uri="{FF2B5EF4-FFF2-40B4-BE49-F238E27FC236}">
                <a16:creationId xmlns:a16="http://schemas.microsoft.com/office/drawing/2014/main" id="{C15D3FD8-1420-C03E-1091-2B70C8F08E84}"/>
              </a:ext>
            </a:extLst>
          </p:cNvPr>
          <p:cNvPicPr>
            <a:picLocks noChangeAspect="1"/>
          </p:cNvPicPr>
          <p:nvPr/>
        </p:nvPicPr>
        <p:blipFill>
          <a:blip r:embed="rId5"/>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4197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A6ED401-F763-48ED-B1BC-29986FADB682}"/>
              </a:ext>
            </a:extLst>
          </p:cNvPr>
          <p:cNvCxnSpPr>
            <a:cxnSpLocks/>
          </p:cNvCxnSpPr>
          <p:nvPr/>
        </p:nvCxnSpPr>
        <p:spPr>
          <a:xfrm flipH="1">
            <a:off x="7134222" y="3712072"/>
            <a:ext cx="193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663BC-1813-4E49-A3C4-F0B241632FA5}"/>
              </a:ext>
            </a:extLst>
          </p:cNvPr>
          <p:cNvCxnSpPr>
            <a:cxnSpLocks/>
            <a:stCxn id="13" idx="1"/>
            <a:endCxn id="15" idx="3"/>
          </p:cNvCxnSpPr>
          <p:nvPr/>
        </p:nvCxnSpPr>
        <p:spPr>
          <a:xfrm flipH="1" flipV="1">
            <a:off x="4589347" y="1297908"/>
            <a:ext cx="753537" cy="1561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E9CB56-148B-4357-BF3B-24A12A7BA292}"/>
              </a:ext>
            </a:extLst>
          </p:cNvPr>
          <p:cNvCxnSpPr>
            <a:cxnSpLocks/>
          </p:cNvCxnSpPr>
          <p:nvPr/>
        </p:nvCxnSpPr>
        <p:spPr>
          <a:xfrm flipH="1">
            <a:off x="3716657" y="3786390"/>
            <a:ext cx="1745379" cy="290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5A83E8C-8EAA-4BAB-BB03-BEB9FABA2442}"/>
              </a:ext>
            </a:extLst>
          </p:cNvPr>
          <p:cNvSpPr/>
          <p:nvPr/>
        </p:nvSpPr>
        <p:spPr>
          <a:xfrm>
            <a:off x="4983376" y="2547938"/>
            <a:ext cx="2454871" cy="2124075"/>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The Extraordinary </a:t>
            </a:r>
          </a:p>
          <a:p>
            <a:pPr algn="ctr"/>
            <a:r>
              <a:rPr lang="en-GB" b="1" dirty="0">
                <a:latin typeface="Comic Sans MS" panose="030F0702030302020204" pitchFamily="66" charset="0"/>
              </a:rPr>
              <a:t>Gardener </a:t>
            </a:r>
          </a:p>
        </p:txBody>
      </p:sp>
      <p:sp>
        <p:nvSpPr>
          <p:cNvPr id="14" name="Rectangle 13">
            <a:extLst>
              <a:ext uri="{FF2B5EF4-FFF2-40B4-BE49-F238E27FC236}">
                <a16:creationId xmlns:a16="http://schemas.microsoft.com/office/drawing/2014/main" id="{DC64BB5D-5250-4BDF-BDF2-CCFAEEBD1D2E}"/>
              </a:ext>
            </a:extLst>
          </p:cNvPr>
          <p:cNvSpPr/>
          <p:nvPr/>
        </p:nvSpPr>
        <p:spPr>
          <a:xfrm>
            <a:off x="7827515" y="242013"/>
            <a:ext cx="4076464" cy="561350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en-GB" sz="1600" b="1" i="0" dirty="0">
              <a:solidFill>
                <a:srgbClr val="141414"/>
              </a:solidFill>
              <a:effectLst/>
              <a:latin typeface="Comic Sans MS" panose="030F0702030302020204" pitchFamily="66" charset="0"/>
            </a:endParaRPr>
          </a:p>
          <a:p>
            <a:pPr algn="ctr" fontAlgn="base"/>
            <a:endParaRPr lang="en-GB" sz="1600" b="1" dirty="0">
              <a:solidFill>
                <a:srgbClr val="141414"/>
              </a:solidFill>
              <a:latin typeface="Comic Sans MS" panose="030F0702030302020204" pitchFamily="66" charset="0"/>
            </a:endParaRPr>
          </a:p>
          <a:p>
            <a:pPr algn="ctr" fontAlgn="base"/>
            <a:endParaRPr lang="en-GB" sz="1600" b="1" i="0" dirty="0">
              <a:solidFill>
                <a:srgbClr val="141414"/>
              </a:solidFill>
              <a:effectLst/>
              <a:latin typeface="Comic Sans MS" panose="030F0702030302020204" pitchFamily="66" charset="0"/>
            </a:endParaRPr>
          </a:p>
          <a:p>
            <a:pPr algn="ctr" fontAlgn="base"/>
            <a:endParaRPr lang="en-GB" sz="1600" b="1" dirty="0">
              <a:solidFill>
                <a:srgbClr val="141414"/>
              </a:solidFill>
              <a:latin typeface="Comic Sans MS" panose="030F0702030302020204" pitchFamily="66" charset="0"/>
            </a:endParaRPr>
          </a:p>
          <a:p>
            <a:pPr algn="ctr" fontAlgn="base"/>
            <a:r>
              <a:rPr lang="en-GB" sz="1600" b="1" i="0" dirty="0">
                <a:solidFill>
                  <a:srgbClr val="141414"/>
                </a:solidFill>
                <a:effectLst/>
                <a:latin typeface="Comic Sans MS" panose="030F0702030302020204" pitchFamily="66" charset="0"/>
              </a:rPr>
              <a:t>Science</a:t>
            </a:r>
          </a:p>
          <a:p>
            <a:pPr algn="just" fontAlgn="base"/>
            <a:r>
              <a:rPr lang="en-GB" sz="1600" dirty="0">
                <a:solidFill>
                  <a:srgbClr val="141414"/>
                </a:solidFill>
                <a:latin typeface="Comic Sans MS" panose="030F0702030302020204" pitchFamily="66" charset="0"/>
              </a:rPr>
              <a:t>Some trees such as Ash</a:t>
            </a:r>
          </a:p>
          <a:p>
            <a:pPr algn="just" fontAlgn="base"/>
            <a:r>
              <a:rPr lang="en-GB" sz="1600" dirty="0">
                <a:solidFill>
                  <a:srgbClr val="141414"/>
                </a:solidFill>
                <a:latin typeface="Comic Sans MS" panose="030F0702030302020204" pitchFamily="66" charset="0"/>
              </a:rPr>
              <a:t>trees and Sycamore trees </a:t>
            </a:r>
          </a:p>
          <a:p>
            <a:pPr algn="just" fontAlgn="base"/>
            <a:r>
              <a:rPr lang="en-GB" sz="1600" dirty="0">
                <a:solidFill>
                  <a:srgbClr val="141414"/>
                </a:solidFill>
                <a:latin typeface="Comic Sans MS" panose="030F0702030302020204" pitchFamily="66" charset="0"/>
              </a:rPr>
              <a:t>have ‘helicopter seeds’ </a:t>
            </a:r>
          </a:p>
          <a:p>
            <a:pPr algn="just" fontAlgn="base"/>
            <a:r>
              <a:rPr lang="en-GB" sz="1600" dirty="0">
                <a:solidFill>
                  <a:srgbClr val="141414"/>
                </a:solidFill>
                <a:latin typeface="Comic Sans MS" panose="030F0702030302020204" pitchFamily="66" charset="0"/>
              </a:rPr>
              <a:t>which are a type of seed that spin as they fall from a tree. The spinning movement and the fact that they are light and can catch the wind takes them further from the parent tree than if they just dropped to the floor. This helps the trees to grow in new places so that they aren’t crowded together and competing for light, water and all the things that they need from the soil to grow into healthy plants. This means new seeds have more space and a better chance of growing into a new tree.</a:t>
            </a:r>
          </a:p>
          <a:p>
            <a:pPr algn="just" fontAlgn="base"/>
            <a:r>
              <a:rPr lang="en-GB" sz="1600" i="0" dirty="0">
                <a:solidFill>
                  <a:srgbClr val="141414"/>
                </a:solidFill>
                <a:effectLst/>
                <a:latin typeface="Comic Sans MS" panose="030F0702030302020204" pitchFamily="66" charset="0"/>
              </a:rPr>
              <a:t>Can you make your own ‘seed helicopter’ and watch as it spins to the ground just like the seed? </a:t>
            </a:r>
          </a:p>
          <a:p>
            <a:pPr algn="just" fontAlgn="base"/>
            <a:endParaRPr lang="en-GB" sz="1600" i="0" dirty="0">
              <a:solidFill>
                <a:srgbClr val="141414"/>
              </a:solidFill>
              <a:effectLst/>
              <a:latin typeface="Comic Sans MS" panose="030F0702030302020204" pitchFamily="66" charset="0"/>
            </a:endParaRPr>
          </a:p>
          <a:p>
            <a:pPr algn="just" fontAlgn="base"/>
            <a:r>
              <a:rPr lang="en-GB" sz="1600" dirty="0">
                <a:solidFill>
                  <a:srgbClr val="141414"/>
                </a:solidFill>
                <a:latin typeface="Comic Sans MS" panose="030F0702030302020204" pitchFamily="66" charset="0"/>
              </a:rPr>
              <a:t>(Please see next page for instructions) </a:t>
            </a:r>
          </a:p>
          <a:p>
            <a:pPr algn="just" fontAlgn="base"/>
            <a:endParaRPr lang="en-GB" sz="1600" dirty="0">
              <a:solidFill>
                <a:srgbClr val="141414"/>
              </a:solidFill>
              <a:latin typeface="Comic Sans MS" panose="030F0702030302020204" pitchFamily="66" charset="0"/>
            </a:endParaRPr>
          </a:p>
          <a:p>
            <a:pPr algn="ctr" fontAlgn="base"/>
            <a:endParaRPr lang="en-GB" sz="1600" i="0" dirty="0">
              <a:solidFill>
                <a:srgbClr val="141414"/>
              </a:solidFill>
              <a:effectLst/>
              <a:latin typeface="Comic Sans MS" panose="030F0702030302020204" pitchFamily="66" charset="0"/>
            </a:endParaRPr>
          </a:p>
          <a:p>
            <a:pPr algn="ctr" fontAlgn="base"/>
            <a:endParaRPr lang="en-GB" sz="1600" i="0" dirty="0">
              <a:solidFill>
                <a:srgbClr val="141414"/>
              </a:solidFill>
              <a:effectLst/>
              <a:latin typeface="Comic Sans MS" panose="030F0702030302020204" pitchFamily="66" charset="0"/>
            </a:endParaRPr>
          </a:p>
          <a:p>
            <a:pPr algn="just" fontAlgn="base"/>
            <a:endParaRPr lang="en-GB" sz="1600" i="0" dirty="0">
              <a:solidFill>
                <a:srgbClr val="141414"/>
              </a:solidFill>
              <a:effectLst/>
              <a:latin typeface="Comic Sans MS" panose="030F0702030302020204" pitchFamily="66" charset="0"/>
            </a:endParaRPr>
          </a:p>
          <a:p>
            <a:pPr algn="ctr"/>
            <a:endParaRPr lang="en-GB" sz="1600" b="0" i="0" dirty="0">
              <a:solidFill>
                <a:srgbClr val="000000"/>
              </a:solidFill>
              <a:effectLst/>
              <a:latin typeface="SMGSans"/>
            </a:endParaRPr>
          </a:p>
        </p:txBody>
      </p:sp>
      <p:sp>
        <p:nvSpPr>
          <p:cNvPr id="15" name="Rectangle 14">
            <a:extLst>
              <a:ext uri="{FF2B5EF4-FFF2-40B4-BE49-F238E27FC236}">
                <a16:creationId xmlns:a16="http://schemas.microsoft.com/office/drawing/2014/main" id="{019A4086-A0CE-4928-A21A-7D36DF6F5ED9}"/>
              </a:ext>
            </a:extLst>
          </p:cNvPr>
          <p:cNvSpPr/>
          <p:nvPr/>
        </p:nvSpPr>
        <p:spPr>
          <a:xfrm>
            <a:off x="336937" y="235870"/>
            <a:ext cx="4252410" cy="212407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solidFill>
                  <a:schemeClr val="tx1"/>
                </a:solidFill>
                <a:latin typeface="Comic Sans MS" panose="030F0702030302020204" pitchFamily="66" charset="0"/>
              </a:rPr>
              <a:t>Thinking of new and innovative ways of using things by creatively problem solving and adapting are key habits of mind in engineering</a:t>
            </a:r>
          </a:p>
          <a:p>
            <a:pPr algn="ctr"/>
            <a:r>
              <a:rPr lang="en-GB" sz="1600" b="1" dirty="0">
                <a:solidFill>
                  <a:schemeClr val="tx1"/>
                </a:solidFill>
                <a:latin typeface="Comic Sans MS" panose="030F0702030302020204" pitchFamily="66" charset="0"/>
              </a:rPr>
              <a:t>Engineering</a:t>
            </a:r>
          </a:p>
          <a:p>
            <a:pPr algn="just"/>
            <a:r>
              <a:rPr lang="en-GB" sz="1600" dirty="0">
                <a:solidFill>
                  <a:schemeClr val="tx1"/>
                </a:solidFill>
                <a:latin typeface="Comic Sans MS" panose="030F0702030302020204" pitchFamily="66" charset="0"/>
              </a:rPr>
              <a:t>Can you design a birdfeeder? Draw some of your ideas and/or make it from recycled materials/unwanted household items and take some  pictures! </a:t>
            </a:r>
          </a:p>
        </p:txBody>
      </p:sp>
      <p:sp>
        <p:nvSpPr>
          <p:cNvPr id="16" name="Rectangle 15">
            <a:extLst>
              <a:ext uri="{FF2B5EF4-FFF2-40B4-BE49-F238E27FC236}">
                <a16:creationId xmlns:a16="http://schemas.microsoft.com/office/drawing/2014/main" id="{AAAB8085-D5AC-4C41-B753-F21931D7217C}"/>
              </a:ext>
            </a:extLst>
          </p:cNvPr>
          <p:cNvSpPr/>
          <p:nvPr/>
        </p:nvSpPr>
        <p:spPr>
          <a:xfrm>
            <a:off x="341699" y="2462783"/>
            <a:ext cx="4252410" cy="205864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Comic Sans MS" panose="030F0702030302020204" pitchFamily="66" charset="0"/>
              </a:rPr>
              <a:t>Science</a:t>
            </a:r>
          </a:p>
          <a:p>
            <a:pPr algn="just"/>
            <a:r>
              <a:rPr lang="en-GB" sz="1600" b="1" kern="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Look inside an apple and grow a tree!</a:t>
            </a:r>
            <a:br>
              <a:rPr lang="en-GB" sz="1600" b="1" kern="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600" kern="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Cut an apple in half and draw a picture of the seeds inside. </a:t>
            </a:r>
            <a:r>
              <a:rPr lang="en-GB" sz="1600" kern="0" dirty="0">
                <a:solidFill>
                  <a:srgbClr val="333333"/>
                </a:solidFill>
                <a:effectLst/>
                <a:latin typeface="Comic Sans MS" panose="030F0702030302020204" pitchFamily="66" charset="0"/>
                <a:ea typeface="Times New Roman" panose="02020603050405020304" pitchFamily="18" charset="0"/>
              </a:rPr>
              <a:t>You could try planting them in a small pot like Joe? You will need to look after the seeds and to wait – </a:t>
            </a:r>
            <a:r>
              <a:rPr lang="en-GB" sz="1600" kern="0" dirty="0">
                <a:solidFill>
                  <a:srgbClr val="333333"/>
                </a:solidFill>
                <a:latin typeface="Comic Sans MS" panose="030F0702030302020204" pitchFamily="66" charset="0"/>
                <a:ea typeface="Times New Roman" panose="02020603050405020304" pitchFamily="18" charset="0"/>
              </a:rPr>
              <a:t>they may take a long time to grow, or they might not grow at all!</a:t>
            </a:r>
            <a:r>
              <a:rPr lang="en-GB" sz="1600" kern="0" dirty="0">
                <a:solidFill>
                  <a:srgbClr val="FF0000"/>
                </a:solidFill>
                <a:latin typeface="Comic Sans MS" panose="030F0702030302020204" pitchFamily="66" charset="0"/>
                <a:ea typeface="Times New Roman" panose="02020603050405020304" pitchFamily="18" charset="0"/>
              </a:rPr>
              <a:t>*</a:t>
            </a:r>
            <a:endParaRPr lang="en-GB" sz="1600" dirty="0">
              <a:solidFill>
                <a:srgbClr val="FF0000"/>
              </a:solidFill>
              <a:latin typeface="Comic Sans MS" panose="030F0702030302020204" pitchFamily="66" charset="0"/>
            </a:endParaRPr>
          </a:p>
        </p:txBody>
      </p:sp>
      <p:sp>
        <p:nvSpPr>
          <p:cNvPr id="5" name="TextBox 4">
            <a:extLst>
              <a:ext uri="{FF2B5EF4-FFF2-40B4-BE49-F238E27FC236}">
                <a16:creationId xmlns:a16="http://schemas.microsoft.com/office/drawing/2014/main" id="{E31A1454-46D0-43E3-974B-7BC581828B4F}"/>
              </a:ext>
            </a:extLst>
          </p:cNvPr>
          <p:cNvSpPr txBox="1"/>
          <p:nvPr/>
        </p:nvSpPr>
        <p:spPr>
          <a:xfrm>
            <a:off x="4698639" y="4917328"/>
            <a:ext cx="3261360" cy="923330"/>
          </a:xfrm>
          <a:prstGeom prst="rect">
            <a:avLst/>
          </a:prstGeom>
          <a:noFill/>
        </p:spPr>
        <p:txBody>
          <a:bodyPr wrap="square" rtlCol="0">
            <a:spAutoFit/>
          </a:bodyPr>
          <a:lstStyle/>
          <a:p>
            <a:pPr algn="ctr"/>
            <a:r>
              <a:rPr lang="en-GB" b="1" dirty="0">
                <a:latin typeface="Comic Sans MS" panose="030F0702030302020204" pitchFamily="66" charset="0"/>
              </a:rPr>
              <a:t>You can do any or all of these STEM activities! Have fun!</a:t>
            </a:r>
          </a:p>
        </p:txBody>
      </p:sp>
      <p:sp>
        <p:nvSpPr>
          <p:cNvPr id="26" name="Rectangle 25">
            <a:extLst>
              <a:ext uri="{FF2B5EF4-FFF2-40B4-BE49-F238E27FC236}">
                <a16:creationId xmlns:a16="http://schemas.microsoft.com/office/drawing/2014/main" id="{9E792D89-8906-9FF0-A62A-00AABCF27DC6}"/>
              </a:ext>
            </a:extLst>
          </p:cNvPr>
          <p:cNvSpPr/>
          <p:nvPr/>
        </p:nvSpPr>
        <p:spPr>
          <a:xfrm>
            <a:off x="336936" y="4616779"/>
            <a:ext cx="4252410" cy="212407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Comic Sans MS" panose="030F0702030302020204" pitchFamily="66" charset="0"/>
              </a:rPr>
              <a:t>Engineering &amp; Design</a:t>
            </a:r>
            <a:endParaRPr lang="en-GB" dirty="0">
              <a:solidFill>
                <a:schemeClr val="tx1"/>
              </a:solidFill>
              <a:latin typeface="Comic Sans MS" panose="030F0702030302020204" pitchFamily="66" charset="0"/>
            </a:endParaRPr>
          </a:p>
          <a:p>
            <a:pPr algn="just"/>
            <a:r>
              <a:rPr lang="en-GB" sz="1600" dirty="0">
                <a:solidFill>
                  <a:schemeClr val="tx1"/>
                </a:solidFill>
                <a:latin typeface="Comic Sans MS" panose="030F0702030302020204" pitchFamily="66" charset="0"/>
              </a:rPr>
              <a:t>Can you design </a:t>
            </a:r>
            <a:r>
              <a:rPr lang="en-GB" sz="1600" dirty="0">
                <a:effectLst/>
                <a:latin typeface="Comic Sans MS" panose="030F0702030302020204" pitchFamily="66" charset="0"/>
                <a:ea typeface="Calibri" panose="020F0502020204030204" pitchFamily="34" charset="0"/>
                <a:cs typeface="Times New Roman" panose="02020603050405020304" pitchFamily="18" charset="0"/>
              </a:rPr>
              <a:t>your own garden space full of extraordinary things? What will grow? What colours will there be? - Will there be water in your garden? Maybe a waterfall, or a river?  What amazing animals might be in your garden? Draw it and label all the different parts. </a:t>
            </a:r>
            <a:endParaRPr lang="en-GB" sz="1600" dirty="0">
              <a:solidFill>
                <a:srgbClr val="FF0000"/>
              </a:solidFill>
              <a:latin typeface="Comic Sans MS" panose="030F0702030302020204" pitchFamily="66" charset="0"/>
            </a:endParaRPr>
          </a:p>
        </p:txBody>
      </p:sp>
      <p:cxnSp>
        <p:nvCxnSpPr>
          <p:cNvPr id="29" name="Straight Connector 28">
            <a:extLst>
              <a:ext uri="{FF2B5EF4-FFF2-40B4-BE49-F238E27FC236}">
                <a16:creationId xmlns:a16="http://schemas.microsoft.com/office/drawing/2014/main" id="{6A4B4C02-F5EE-F534-56F7-2340F2C492AB}"/>
              </a:ext>
            </a:extLst>
          </p:cNvPr>
          <p:cNvCxnSpPr>
            <a:cxnSpLocks/>
          </p:cNvCxnSpPr>
          <p:nvPr/>
        </p:nvCxnSpPr>
        <p:spPr>
          <a:xfrm flipV="1">
            <a:off x="4326567" y="4426077"/>
            <a:ext cx="1204154" cy="117332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4E77A3-7814-BFEA-5D92-022D0686CE8C}"/>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3" name="Picture 2">
            <a:extLst>
              <a:ext uri="{FF2B5EF4-FFF2-40B4-BE49-F238E27FC236}">
                <a16:creationId xmlns:a16="http://schemas.microsoft.com/office/drawing/2014/main" id="{B22DDDC7-83C0-6600-469C-BFF51316021E}"/>
              </a:ext>
            </a:extLst>
          </p:cNvPr>
          <p:cNvPicPr>
            <a:picLocks noChangeAspect="1"/>
          </p:cNvPicPr>
          <p:nvPr/>
        </p:nvPicPr>
        <p:blipFill>
          <a:blip r:embed="rId3"/>
          <a:stretch>
            <a:fillRect/>
          </a:stretch>
        </p:blipFill>
        <p:spPr>
          <a:xfrm>
            <a:off x="5030598" y="230477"/>
            <a:ext cx="2345814" cy="1903427"/>
          </a:xfrm>
          <a:prstGeom prst="rect">
            <a:avLst/>
          </a:prstGeom>
        </p:spPr>
      </p:pic>
      <p:pic>
        <p:nvPicPr>
          <p:cNvPr id="21" name="Picture 20">
            <a:extLst>
              <a:ext uri="{FF2B5EF4-FFF2-40B4-BE49-F238E27FC236}">
                <a16:creationId xmlns:a16="http://schemas.microsoft.com/office/drawing/2014/main" id="{B33D2A03-6BBC-11B5-3985-7B3059B50DBC}"/>
              </a:ext>
            </a:extLst>
          </p:cNvPr>
          <p:cNvPicPr>
            <a:picLocks noChangeAspect="1"/>
          </p:cNvPicPr>
          <p:nvPr/>
        </p:nvPicPr>
        <p:blipFill>
          <a:blip r:embed="rId4"/>
          <a:stretch>
            <a:fillRect/>
          </a:stretch>
        </p:blipFill>
        <p:spPr>
          <a:xfrm>
            <a:off x="10614581" y="331766"/>
            <a:ext cx="1118150" cy="850424"/>
          </a:xfrm>
          <a:prstGeom prst="rect">
            <a:avLst/>
          </a:prstGeom>
        </p:spPr>
      </p:pic>
      <p:sp>
        <p:nvSpPr>
          <p:cNvPr id="27" name="TextBox 26">
            <a:extLst>
              <a:ext uri="{FF2B5EF4-FFF2-40B4-BE49-F238E27FC236}">
                <a16:creationId xmlns:a16="http://schemas.microsoft.com/office/drawing/2014/main" id="{1BC932B1-9507-90AF-42AE-63F87AC82FB7}"/>
              </a:ext>
            </a:extLst>
          </p:cNvPr>
          <p:cNvSpPr txBox="1"/>
          <p:nvPr/>
        </p:nvSpPr>
        <p:spPr>
          <a:xfrm>
            <a:off x="4922485" y="6085973"/>
            <a:ext cx="5155786" cy="646331"/>
          </a:xfrm>
          <a:prstGeom prst="rect">
            <a:avLst/>
          </a:prstGeom>
          <a:noFill/>
        </p:spPr>
        <p:txBody>
          <a:bodyPr wrap="square" rtlCol="0">
            <a:spAutoFit/>
          </a:bodyPr>
          <a:lstStyle/>
          <a:p>
            <a:pPr algn="just"/>
            <a:r>
              <a:rPr lang="en-GB" sz="1200" dirty="0">
                <a:solidFill>
                  <a:srgbClr val="FF0000"/>
                </a:solidFill>
                <a:latin typeface="Comic Sans MS" panose="030F0702030302020204" pitchFamily="66" charset="0"/>
              </a:rPr>
              <a:t>*</a:t>
            </a:r>
            <a:r>
              <a:rPr lang="en-GB" sz="1200" dirty="0">
                <a:latin typeface="Comic Sans MS" panose="030F0702030302020204" pitchFamily="66" charset="0"/>
              </a:rPr>
              <a:t> You could also use a carrot top: </a:t>
            </a:r>
            <a:r>
              <a:rPr lang="en-GB" sz="1200" b="0" i="0" dirty="0">
                <a:solidFill>
                  <a:srgbClr val="231F20"/>
                </a:solidFill>
                <a:effectLst/>
                <a:latin typeface="Comic Sans MS" panose="030F0702030302020204" pitchFamily="66" charset="0"/>
              </a:rPr>
              <a:t>Chop the top off a carrot and place in a shallow dish. Add enough water to cover the base of the carrot stump. Monitor the water daily and water and observe it grow.</a:t>
            </a:r>
          </a:p>
        </p:txBody>
      </p:sp>
    </p:spTree>
    <p:extLst>
      <p:ext uri="{BB962C8B-B14F-4D97-AF65-F5344CB8AC3E}">
        <p14:creationId xmlns:p14="http://schemas.microsoft.com/office/powerpoint/2010/main" val="35827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767990E-CFAF-578A-AD21-5DF3BFCDAA14}"/>
              </a:ext>
            </a:extLst>
          </p:cNvPr>
          <p:cNvPicPr>
            <a:picLocks noChangeAspect="1"/>
          </p:cNvPicPr>
          <p:nvPr/>
        </p:nvPicPr>
        <p:blipFill>
          <a:blip r:embed="rId2"/>
          <a:stretch>
            <a:fillRect/>
          </a:stretch>
        </p:blipFill>
        <p:spPr>
          <a:xfrm>
            <a:off x="4207664" y="437195"/>
            <a:ext cx="3999023" cy="5812339"/>
          </a:xfrm>
          <a:prstGeom prst="rect">
            <a:avLst/>
          </a:prstGeom>
        </p:spPr>
      </p:pic>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3"/>
          <a:stretch>
            <a:fillRect/>
          </a:stretch>
        </p:blipFill>
        <p:spPr>
          <a:xfrm>
            <a:off x="10679393" y="5963437"/>
            <a:ext cx="1098778" cy="572194"/>
          </a:xfrm>
          <a:prstGeom prst="rect">
            <a:avLst/>
          </a:prstGeom>
        </p:spPr>
      </p:pic>
      <p:sp>
        <p:nvSpPr>
          <p:cNvPr id="4" name="TextBox 3">
            <a:extLst>
              <a:ext uri="{FF2B5EF4-FFF2-40B4-BE49-F238E27FC236}">
                <a16:creationId xmlns:a16="http://schemas.microsoft.com/office/drawing/2014/main" id="{3F6E84FB-983C-2120-FC2D-BFC7F25EC54E}"/>
              </a:ext>
            </a:extLst>
          </p:cNvPr>
          <p:cNvSpPr txBox="1"/>
          <p:nvPr/>
        </p:nvSpPr>
        <p:spPr>
          <a:xfrm>
            <a:off x="478088" y="672563"/>
            <a:ext cx="3326278" cy="5755422"/>
          </a:xfrm>
          <a:prstGeom prst="rect">
            <a:avLst/>
          </a:prstGeom>
          <a:noFill/>
        </p:spPr>
        <p:txBody>
          <a:bodyPr wrap="square" rtlCol="0">
            <a:spAutoFit/>
          </a:bodyPr>
          <a:lstStyle/>
          <a:p>
            <a:r>
              <a:rPr lang="en-GB" sz="1600" b="1" dirty="0">
                <a:latin typeface="Comic Sans MS" panose="030F0702030302020204" pitchFamily="66" charset="0"/>
              </a:rPr>
              <a:t>You will need: </a:t>
            </a:r>
          </a:p>
          <a:p>
            <a:pPr marL="285750" indent="-285750">
              <a:buFont typeface="Arial" panose="020B0604020202020204" pitchFamily="34" charset="0"/>
              <a:buChar char="•"/>
            </a:pPr>
            <a:r>
              <a:rPr lang="en-GB" sz="1600" dirty="0">
                <a:latin typeface="Comic Sans MS" panose="030F0702030302020204" pitchFamily="66" charset="0"/>
              </a:rPr>
              <a:t>Paper</a:t>
            </a:r>
          </a:p>
          <a:p>
            <a:pPr marL="285750" indent="-285750">
              <a:buFont typeface="Arial" panose="020B0604020202020204" pitchFamily="34" charset="0"/>
              <a:buChar char="•"/>
            </a:pPr>
            <a:r>
              <a:rPr lang="en-GB" sz="1600" dirty="0">
                <a:latin typeface="Comic Sans MS" panose="030F0702030302020204" pitchFamily="66" charset="0"/>
              </a:rPr>
              <a:t>Scissors</a:t>
            </a:r>
          </a:p>
          <a:p>
            <a:pPr algn="l"/>
            <a:endParaRPr lang="en-GB" sz="1600" b="0" i="0" dirty="0">
              <a:solidFill>
                <a:srgbClr val="010101"/>
              </a:solidFill>
              <a:effectLst/>
              <a:latin typeface="Comic Sans MS" panose="030F0702030302020204" pitchFamily="66" charset="0"/>
            </a:endParaRPr>
          </a:p>
          <a:p>
            <a:pPr algn="l"/>
            <a:r>
              <a:rPr lang="en-GB" sz="1600" b="0" i="0" dirty="0">
                <a:solidFill>
                  <a:srgbClr val="010101"/>
                </a:solidFill>
                <a:effectLst/>
                <a:latin typeface="Comic Sans MS" panose="030F0702030302020204" pitchFamily="66" charset="0"/>
              </a:rPr>
              <a:t>Cut out a rectangle from paper like the image. Any size works well.</a:t>
            </a:r>
          </a:p>
          <a:p>
            <a:pPr algn="l"/>
            <a:endParaRPr lang="en-GB" sz="1600" b="0" i="0" dirty="0">
              <a:solidFill>
                <a:srgbClr val="010101"/>
              </a:solidFill>
              <a:effectLst/>
              <a:latin typeface="Comic Sans MS" panose="030F0702030302020204" pitchFamily="66" charset="0"/>
            </a:endParaRPr>
          </a:p>
          <a:p>
            <a:pPr algn="l"/>
            <a:r>
              <a:rPr lang="en-GB" sz="1600" b="0" i="0" dirty="0">
                <a:solidFill>
                  <a:srgbClr val="010101"/>
                </a:solidFill>
                <a:effectLst/>
                <a:latin typeface="Comic Sans MS" panose="030F0702030302020204" pitchFamily="66" charset="0"/>
              </a:rPr>
              <a:t>Cut down the dotted lines and fold as in the pictures. </a:t>
            </a:r>
            <a:endParaRPr lang="en-GB" sz="1600" dirty="0">
              <a:latin typeface="Comic Sans MS" panose="030F0702030302020204" pitchFamily="66" charset="0"/>
            </a:endParaRPr>
          </a:p>
          <a:p>
            <a:pPr marL="285750" indent="-285750">
              <a:buFont typeface="Arial" panose="020B0604020202020204" pitchFamily="34" charset="0"/>
              <a:buChar char="•"/>
            </a:pPr>
            <a:endParaRPr lang="en-GB" sz="1600" dirty="0">
              <a:latin typeface="Comic Sans MS" panose="030F0702030302020204" pitchFamily="66" charset="0"/>
            </a:endParaRPr>
          </a:p>
          <a:p>
            <a:pPr algn="l"/>
            <a:endParaRPr lang="en-GB" sz="1600" b="1" i="0" dirty="0">
              <a:solidFill>
                <a:srgbClr val="333333"/>
              </a:solidFill>
              <a:effectLst/>
              <a:latin typeface="Comic Sans MS" panose="030F0702030302020204" pitchFamily="66" charset="0"/>
            </a:endParaRPr>
          </a:p>
          <a:p>
            <a:pPr algn="l"/>
            <a:endParaRPr lang="en-GB" sz="1600" b="1" dirty="0">
              <a:solidFill>
                <a:srgbClr val="333333"/>
              </a:solidFill>
              <a:latin typeface="Comic Sans MS" panose="030F0702030302020204" pitchFamily="66" charset="0"/>
            </a:endParaRPr>
          </a:p>
          <a:p>
            <a:pPr algn="l"/>
            <a:endParaRPr lang="en-GB" sz="1600" b="1" i="0" dirty="0">
              <a:solidFill>
                <a:srgbClr val="333333"/>
              </a:solidFill>
              <a:effectLst/>
              <a:latin typeface="Comic Sans MS" panose="030F0702030302020204" pitchFamily="66" charset="0"/>
            </a:endParaRPr>
          </a:p>
          <a:p>
            <a:pPr algn="just"/>
            <a:r>
              <a:rPr lang="en-GB" sz="1600" b="1" i="0" dirty="0">
                <a:solidFill>
                  <a:srgbClr val="333333"/>
                </a:solidFill>
                <a:effectLst/>
                <a:latin typeface="Comic Sans MS" panose="030F0702030302020204" pitchFamily="66" charset="0"/>
              </a:rPr>
              <a:t>Why do helicopter seeds spin?</a:t>
            </a:r>
          </a:p>
          <a:p>
            <a:pPr algn="just"/>
            <a:r>
              <a:rPr lang="en-GB" sz="1600" b="0" i="0" dirty="0">
                <a:solidFill>
                  <a:srgbClr val="333333"/>
                </a:solidFill>
                <a:effectLst/>
                <a:latin typeface="Comic Sans MS" panose="030F0702030302020204" pitchFamily="66" charset="0"/>
              </a:rPr>
              <a:t>When the helicopter seed falls, the air pushes upwards against it. Air also pushes sideways on the arms of the helicopter shaped spinning seed. The two arms get pushed in opposite directions, which makes the seed spin.  </a:t>
            </a:r>
            <a:endParaRPr lang="en-GB" sz="1600" dirty="0">
              <a:latin typeface="Comic Sans MS" panose="030F0702030302020204" pitchFamily="66" charset="0"/>
            </a:endParaRPr>
          </a:p>
        </p:txBody>
      </p:sp>
      <p:sp>
        <p:nvSpPr>
          <p:cNvPr id="17" name="TextBox 16">
            <a:extLst>
              <a:ext uri="{FF2B5EF4-FFF2-40B4-BE49-F238E27FC236}">
                <a16:creationId xmlns:a16="http://schemas.microsoft.com/office/drawing/2014/main" id="{01B275B1-91DC-F44A-1194-2AF96CF0D6BE}"/>
              </a:ext>
            </a:extLst>
          </p:cNvPr>
          <p:cNvSpPr txBox="1"/>
          <p:nvPr/>
        </p:nvSpPr>
        <p:spPr>
          <a:xfrm>
            <a:off x="8358315" y="2237238"/>
            <a:ext cx="3355597" cy="3785652"/>
          </a:xfrm>
          <a:prstGeom prst="rect">
            <a:avLst/>
          </a:prstGeom>
          <a:noFill/>
        </p:spPr>
        <p:txBody>
          <a:bodyPr wrap="square" rtlCol="0">
            <a:spAutoFit/>
          </a:bodyPr>
          <a:lstStyle/>
          <a:p>
            <a:pPr algn="l"/>
            <a:r>
              <a:rPr lang="en-GB" sz="1600" b="1" dirty="0">
                <a:latin typeface="Comic Sans MS" panose="030F0702030302020204" pitchFamily="66" charset="0"/>
              </a:rPr>
              <a:t>Investigation ideas:</a:t>
            </a:r>
          </a:p>
          <a:p>
            <a:pPr marL="285750" indent="-285750" algn="just">
              <a:buFont typeface="Arial" panose="020B0604020202020204" pitchFamily="34" charset="0"/>
              <a:buChar char="•"/>
            </a:pPr>
            <a:r>
              <a:rPr lang="en-GB" sz="1600" dirty="0">
                <a:latin typeface="Comic Sans MS" panose="030F0702030302020204" pitchFamily="66" charset="0"/>
              </a:rPr>
              <a:t>Experiment with bigger and smaller spinners and different types of paper.</a:t>
            </a:r>
            <a:r>
              <a:rPr lang="en-GB" sz="1600" b="0" i="0" dirty="0">
                <a:solidFill>
                  <a:srgbClr val="010101"/>
                </a:solidFill>
                <a:effectLst/>
                <a:latin typeface="Comic Sans MS" panose="030F0702030302020204" pitchFamily="66" charset="0"/>
              </a:rPr>
              <a:t> Do smaller helicopters spin faster than large helicopters?</a:t>
            </a:r>
          </a:p>
          <a:p>
            <a:pPr algn="just"/>
            <a:r>
              <a:rPr lang="en-GB" sz="1600" dirty="0">
                <a:latin typeface="Comic Sans MS" panose="030F0702030302020204" pitchFamily="66" charset="0"/>
              </a:rPr>
              <a:t> </a:t>
            </a:r>
          </a:p>
          <a:p>
            <a:pPr marL="285750" indent="-285750" algn="just">
              <a:buFont typeface="Arial" panose="020B0604020202020204" pitchFamily="34" charset="0"/>
              <a:buChar char="•"/>
            </a:pPr>
            <a:r>
              <a:rPr lang="en-GB" sz="1600" dirty="0">
                <a:latin typeface="Comic Sans MS" panose="030F0702030302020204" pitchFamily="66" charset="0"/>
              </a:rPr>
              <a:t>Investigate how far each helicopter moves from the point where it is dropped</a:t>
            </a:r>
          </a:p>
          <a:p>
            <a:pPr marL="285750" indent="-285750" algn="just">
              <a:buFont typeface="Arial" panose="020B0604020202020204" pitchFamily="34" charset="0"/>
              <a:buChar char="•"/>
            </a:pPr>
            <a:endParaRPr lang="en-GB" sz="1600" dirty="0">
              <a:latin typeface="Comic Sans MS" panose="030F0702030302020204" pitchFamily="66" charset="0"/>
            </a:endParaRPr>
          </a:p>
          <a:p>
            <a:pPr marL="285750" indent="-285750" algn="just">
              <a:buFont typeface="Arial" panose="020B0604020202020204" pitchFamily="34" charset="0"/>
              <a:buChar char="•"/>
            </a:pPr>
            <a:r>
              <a:rPr lang="en-GB" sz="1600" b="0" i="0" dirty="0">
                <a:solidFill>
                  <a:srgbClr val="010101"/>
                </a:solidFill>
                <a:effectLst/>
                <a:latin typeface="Comic Sans MS" panose="030F0702030302020204" pitchFamily="66" charset="0"/>
              </a:rPr>
              <a:t>Drop the helicopters inside and outside. Does the wind make a difference to how far they travel?</a:t>
            </a:r>
          </a:p>
        </p:txBody>
      </p:sp>
    </p:spTree>
    <p:extLst>
      <p:ext uri="{BB962C8B-B14F-4D97-AF65-F5344CB8AC3E}">
        <p14:creationId xmlns:p14="http://schemas.microsoft.com/office/powerpoint/2010/main" val="217762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extLst>
              <p:ext uri="{D42A27DB-BD31-4B8C-83A1-F6EECF244321}">
                <p14:modId xmlns:p14="http://schemas.microsoft.com/office/powerpoint/2010/main" val="2504188248"/>
              </p:ext>
            </p:extLst>
          </p:nvPr>
        </p:nvGraphicFramePr>
        <p:xfrm>
          <a:off x="1107345" y="731520"/>
          <a:ext cx="10159069" cy="470293"/>
        </p:xfrm>
        <a:graphic>
          <a:graphicData uri="http://schemas.openxmlformats.org/drawingml/2006/table">
            <a:tbl>
              <a:tblPr/>
              <a:tblGrid>
                <a:gridCol w="10159069">
                  <a:extLst>
                    <a:ext uri="{9D8B030D-6E8A-4147-A177-3AD203B41FA5}">
                      <a16:colId xmlns:a16="http://schemas.microsoft.com/office/drawing/2014/main" val="608116120"/>
                    </a:ext>
                  </a:extLst>
                </a:gridCol>
              </a:tblGrid>
              <a:tr h="470293">
                <a:tc>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bl>
          </a:graphicData>
        </a:graphic>
      </p:graphicFrame>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11" name="Picture 10" descr="A book cover with a child watering plants&#10;&#10;Description automatically generated">
            <a:extLst>
              <a:ext uri="{FF2B5EF4-FFF2-40B4-BE49-F238E27FC236}">
                <a16:creationId xmlns:a16="http://schemas.microsoft.com/office/drawing/2014/main" id="{7FA4C247-9B23-2F62-F0A0-EF26E31FA7F1}"/>
              </a:ext>
            </a:extLst>
          </p:cNvPr>
          <p:cNvPicPr>
            <a:picLocks noChangeAspect="1"/>
          </p:cNvPicPr>
          <p:nvPr/>
        </p:nvPicPr>
        <p:blipFill>
          <a:blip r:embed="rId3"/>
          <a:stretch>
            <a:fillRect/>
          </a:stretch>
        </p:blipFill>
        <p:spPr>
          <a:xfrm>
            <a:off x="8523215" y="394756"/>
            <a:ext cx="2836623" cy="2301677"/>
          </a:xfrm>
          <a:prstGeom prst="rect">
            <a:avLst/>
          </a:prstGeom>
        </p:spPr>
      </p:pic>
      <p:sp>
        <p:nvSpPr>
          <p:cNvPr id="2" name="TextBox 1">
            <a:extLst>
              <a:ext uri="{FF2B5EF4-FFF2-40B4-BE49-F238E27FC236}">
                <a16:creationId xmlns:a16="http://schemas.microsoft.com/office/drawing/2014/main" id="{D1D2818D-1023-E224-B14E-BADDE05C23F9}"/>
              </a:ext>
            </a:extLst>
          </p:cNvPr>
          <p:cNvSpPr txBox="1"/>
          <p:nvPr/>
        </p:nvSpPr>
        <p:spPr>
          <a:xfrm>
            <a:off x="5963802" y="2860706"/>
            <a:ext cx="5396036" cy="2308324"/>
          </a:xfrm>
          <a:prstGeom prst="rect">
            <a:avLst/>
          </a:prstGeom>
          <a:noFill/>
        </p:spPr>
        <p:txBody>
          <a:bodyPr wrap="square" rtlCol="0">
            <a:spAutoFit/>
          </a:bodyPr>
          <a:lstStyle/>
          <a:p>
            <a:pPr algn="just"/>
            <a:r>
              <a:rPr lang="en-GB" sz="1600" dirty="0">
                <a:latin typeface="Comic Sans MS" panose="030F0702030302020204" pitchFamily="66" charset="0"/>
              </a:rPr>
              <a:t>We would love to know how you got on and what you thought about this pack. </a:t>
            </a: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If you would like to give us some feedback, please either click on the link or scan the QR code and complete the very short questionnaire. Thank you </a:t>
            </a:r>
            <a:r>
              <a:rPr lang="en-GB" sz="1600" dirty="0">
                <a:latin typeface="Comic Sans MS" panose="030F0702030302020204" pitchFamily="66" charset="0"/>
                <a:sym typeface="Wingdings" panose="05000000000000000000" pitchFamily="2" charset="2"/>
              </a:rPr>
              <a:t> </a:t>
            </a:r>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A paper copy is available too if you would prefer to complete the questionnaire that way. </a:t>
            </a:r>
          </a:p>
        </p:txBody>
      </p:sp>
      <p:sp>
        <p:nvSpPr>
          <p:cNvPr id="12" name="TextBox 11">
            <a:extLst>
              <a:ext uri="{FF2B5EF4-FFF2-40B4-BE49-F238E27FC236}">
                <a16:creationId xmlns:a16="http://schemas.microsoft.com/office/drawing/2014/main" id="{DB681D76-17BD-1914-53A5-2E3E583180A4}"/>
              </a:ext>
            </a:extLst>
          </p:cNvPr>
          <p:cNvSpPr txBox="1"/>
          <p:nvPr/>
        </p:nvSpPr>
        <p:spPr>
          <a:xfrm>
            <a:off x="6505661" y="5536577"/>
            <a:ext cx="4492514" cy="307777"/>
          </a:xfrm>
          <a:prstGeom prst="rect">
            <a:avLst/>
          </a:prstGeom>
          <a:noFill/>
        </p:spPr>
        <p:txBody>
          <a:bodyPr wrap="square">
            <a:spAutoFit/>
          </a:bodyPr>
          <a:lstStyle/>
          <a:p>
            <a:r>
              <a:rPr lang="en-GB" sz="1400" dirty="0">
                <a:latin typeface="Comic Sans MS" panose="030F0702030302020204" pitchFamily="66" charset="0"/>
                <a:hlinkClick r:id="rId4"/>
              </a:rPr>
              <a:t>https://forms.office.com/e/SCb1g9rJZU</a:t>
            </a:r>
            <a:r>
              <a:rPr lang="en-GB" sz="1400" dirty="0">
                <a:latin typeface="Comic Sans MS" panose="030F0702030302020204" pitchFamily="66" charset="0"/>
              </a:rPr>
              <a:t> </a:t>
            </a:r>
          </a:p>
        </p:txBody>
      </p:sp>
      <p:pic>
        <p:nvPicPr>
          <p:cNvPr id="15" name="Picture 14">
            <a:extLst>
              <a:ext uri="{FF2B5EF4-FFF2-40B4-BE49-F238E27FC236}">
                <a16:creationId xmlns:a16="http://schemas.microsoft.com/office/drawing/2014/main" id="{EE316B17-FE6D-80E3-268C-04EFFEDA0C5E}"/>
              </a:ext>
            </a:extLst>
          </p:cNvPr>
          <p:cNvPicPr>
            <a:picLocks noChangeAspect="1"/>
          </p:cNvPicPr>
          <p:nvPr/>
        </p:nvPicPr>
        <p:blipFill>
          <a:blip r:embed="rId5"/>
          <a:stretch>
            <a:fillRect/>
          </a:stretch>
        </p:blipFill>
        <p:spPr>
          <a:xfrm>
            <a:off x="1195419" y="1781014"/>
            <a:ext cx="3681631" cy="4063340"/>
          </a:xfrm>
          <a:prstGeom prst="rect">
            <a:avLst/>
          </a:prstGeom>
        </p:spPr>
      </p:pic>
    </p:spTree>
    <p:extLst>
      <p:ext uri="{BB962C8B-B14F-4D97-AF65-F5344CB8AC3E}">
        <p14:creationId xmlns:p14="http://schemas.microsoft.com/office/powerpoint/2010/main" val="66877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nvGraphicFramePr>
        <p:xfrm>
          <a:off x="1107345" y="731520"/>
          <a:ext cx="10159069" cy="5272279"/>
        </p:xfrm>
        <a:graphic>
          <a:graphicData uri="http://schemas.openxmlformats.org/drawingml/2006/table">
            <a:tbl>
              <a:tblPr/>
              <a:tblGrid>
                <a:gridCol w="2135531">
                  <a:extLst>
                    <a:ext uri="{9D8B030D-6E8A-4147-A177-3AD203B41FA5}">
                      <a16:colId xmlns:a16="http://schemas.microsoft.com/office/drawing/2014/main" val="608116120"/>
                    </a:ext>
                  </a:extLst>
                </a:gridCol>
                <a:gridCol w="8023538">
                  <a:extLst>
                    <a:ext uri="{9D8B030D-6E8A-4147-A177-3AD203B41FA5}">
                      <a16:colId xmlns:a16="http://schemas.microsoft.com/office/drawing/2014/main" val="721353350"/>
                    </a:ext>
                  </a:extLst>
                </a:gridCol>
              </a:tblGrid>
              <a:tr h="470293">
                <a:tc gridSpan="2">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r h="1235826">
                <a:tc>
                  <a:txBody>
                    <a:bodyPr/>
                    <a:lstStyle/>
                    <a:p>
                      <a:r>
                        <a:rPr lang="en-GB" dirty="0">
                          <a:latin typeface="Comic Sans MS" panose="030F0702030302020204" pitchFamily="66" charset="0"/>
                        </a:rPr>
                        <a:t>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373157"/>
                  </a:ext>
                </a:extLst>
              </a:tr>
              <a:tr h="1110676">
                <a:tc>
                  <a:txBody>
                    <a:bodyPr/>
                    <a:lstStyle/>
                    <a:p>
                      <a:r>
                        <a:rPr lang="en-GB" dirty="0">
                          <a:latin typeface="Comic Sans MS" panose="030F0702030302020204" pitchFamily="66" charset="0"/>
                        </a:rPr>
                        <a:t>Adult</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458354"/>
                  </a:ext>
                </a:extLst>
              </a:tr>
              <a:tr h="1110676">
                <a:tc gridSpan="2">
                  <a:txBody>
                    <a:bodyPr/>
                    <a:lstStyle/>
                    <a:p>
                      <a:r>
                        <a:rPr lang="en-GB" dirty="0">
                          <a:latin typeface="Comic Sans MS" panose="030F0702030302020204" pitchFamily="66" charset="0"/>
                        </a:rPr>
                        <a:t>Any other comments?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81115"/>
                  </a:ext>
                </a:extLst>
              </a:tr>
              <a:tr h="1110676">
                <a:tc gridSpan="2">
                  <a:txBody>
                    <a:bodyPr/>
                    <a:lstStyle/>
                    <a:p>
                      <a:r>
                        <a:rPr lang="en-GB" dirty="0">
                          <a:latin typeface="Comic Sans MS" panose="030F0702030302020204" pitchFamily="66" charset="0"/>
                        </a:rPr>
                        <a:t>Do you have any ideas for other story books to use for STEM challenges/activities?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endParaRPr lang="en-GB"/>
                    </a:p>
                  </a:txBody>
                  <a:tcPr/>
                </a:tc>
                <a:extLst>
                  <a:ext uri="{0D108BD9-81ED-4DB2-BD59-A6C34878D82A}">
                    <a16:rowId xmlns:a16="http://schemas.microsoft.com/office/drawing/2014/main" val="2001821642"/>
                  </a:ext>
                </a:extLst>
              </a:tr>
            </a:tbl>
          </a:graphicData>
        </a:graphic>
      </p:graphicFrame>
      <p:sp>
        <p:nvSpPr>
          <p:cNvPr id="5" name="Smiley Face 4">
            <a:extLst>
              <a:ext uri="{FF2B5EF4-FFF2-40B4-BE49-F238E27FC236}">
                <a16:creationId xmlns:a16="http://schemas.microsoft.com/office/drawing/2014/main" id="{394BA9F0-8CB2-31A9-511D-55212FCA6A0D}"/>
              </a:ext>
            </a:extLst>
          </p:cNvPr>
          <p:cNvSpPr/>
          <p:nvPr/>
        </p:nvSpPr>
        <p:spPr>
          <a:xfrm>
            <a:off x="1362400" y="1552570"/>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7F92AA2C-53C4-F1A5-6859-66F1C56A7E6E}"/>
              </a:ext>
            </a:extLst>
          </p:cNvPr>
          <p:cNvSpPr/>
          <p:nvPr/>
        </p:nvSpPr>
        <p:spPr>
          <a:xfrm>
            <a:off x="1863706"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014F34CD-7F31-BF36-46FC-36B22EEE7F37}"/>
              </a:ext>
            </a:extLst>
          </p:cNvPr>
          <p:cNvSpPr/>
          <p:nvPr/>
        </p:nvSpPr>
        <p:spPr>
          <a:xfrm>
            <a:off x="2365012"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FE0AC0E3-E209-F8DD-AC99-9E706E529EC4}"/>
              </a:ext>
            </a:extLst>
          </p:cNvPr>
          <p:cNvSpPr/>
          <p:nvPr/>
        </p:nvSpPr>
        <p:spPr>
          <a:xfrm>
            <a:off x="1362399" y="2760413"/>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5A90C4F0-B6F2-B6B9-625A-3A7F2ADA5D16}"/>
              </a:ext>
            </a:extLst>
          </p:cNvPr>
          <p:cNvSpPr/>
          <p:nvPr/>
        </p:nvSpPr>
        <p:spPr>
          <a:xfrm>
            <a:off x="1892562" y="2730475"/>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a:extLst>
              <a:ext uri="{FF2B5EF4-FFF2-40B4-BE49-F238E27FC236}">
                <a16:creationId xmlns:a16="http://schemas.microsoft.com/office/drawing/2014/main" id="{6C5C2BDB-54E3-272D-1A4E-879843420826}"/>
              </a:ext>
            </a:extLst>
          </p:cNvPr>
          <p:cNvSpPr/>
          <p:nvPr/>
        </p:nvSpPr>
        <p:spPr>
          <a:xfrm>
            <a:off x="2422725" y="2730474"/>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11" name="Picture 10" descr="A book cover with a child watering plants&#10;&#10;Description automatically generated">
            <a:extLst>
              <a:ext uri="{FF2B5EF4-FFF2-40B4-BE49-F238E27FC236}">
                <a16:creationId xmlns:a16="http://schemas.microsoft.com/office/drawing/2014/main" id="{7FA4C247-9B23-2F62-F0A0-EF26E31FA7F1}"/>
              </a:ext>
            </a:extLst>
          </p:cNvPr>
          <p:cNvPicPr>
            <a:picLocks noChangeAspect="1"/>
          </p:cNvPicPr>
          <p:nvPr/>
        </p:nvPicPr>
        <p:blipFill>
          <a:blip r:embed="rId3"/>
          <a:stretch>
            <a:fillRect/>
          </a:stretch>
        </p:blipFill>
        <p:spPr>
          <a:xfrm>
            <a:off x="9479560" y="318557"/>
            <a:ext cx="2298611" cy="1865126"/>
          </a:xfrm>
          <a:prstGeom prst="rect">
            <a:avLst/>
          </a:prstGeom>
        </p:spPr>
      </p:pic>
    </p:spTree>
    <p:extLst>
      <p:ext uri="{BB962C8B-B14F-4D97-AF65-F5344CB8AC3E}">
        <p14:creationId xmlns:p14="http://schemas.microsoft.com/office/powerpoint/2010/main" val="9524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28513C-A984-4664-A8DD-1B46897174FA}"/>
              </a:ext>
            </a:extLst>
          </p:cNvPr>
          <p:cNvSpPr txBox="1"/>
          <p:nvPr/>
        </p:nvSpPr>
        <p:spPr>
          <a:xfrm>
            <a:off x="3048000" y="3244334"/>
            <a:ext cx="6096000" cy="646331"/>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	</a:t>
            </a:r>
          </a:p>
          <a:p>
            <a:r>
              <a:rPr lang="en-GB" sz="1800" b="0" i="0" u="none" strike="noStrike" baseline="0" dirty="0">
                <a:solidFill>
                  <a:srgbClr val="000000"/>
                </a:solidFill>
                <a:latin typeface="Arial" panose="020B0604020202020204" pitchFamily="34" charset="0"/>
              </a:rPr>
              <a:t>	</a:t>
            </a:r>
          </a:p>
        </p:txBody>
      </p:sp>
      <p:graphicFrame>
        <p:nvGraphicFramePr>
          <p:cNvPr id="12" name="Table 12">
            <a:extLst>
              <a:ext uri="{FF2B5EF4-FFF2-40B4-BE49-F238E27FC236}">
                <a16:creationId xmlns:a16="http://schemas.microsoft.com/office/drawing/2014/main" id="{236E3F05-4DF1-430E-BBF5-45DA39942674}"/>
              </a:ext>
            </a:extLst>
          </p:cNvPr>
          <p:cNvGraphicFramePr>
            <a:graphicFrameLocks noGrp="1"/>
          </p:cNvGraphicFramePr>
          <p:nvPr>
            <p:extLst>
              <p:ext uri="{D42A27DB-BD31-4B8C-83A1-F6EECF244321}">
                <p14:modId xmlns:p14="http://schemas.microsoft.com/office/powerpoint/2010/main" val="4158716850"/>
              </p:ext>
            </p:extLst>
          </p:nvPr>
        </p:nvGraphicFramePr>
        <p:xfrm>
          <a:off x="413829" y="753247"/>
          <a:ext cx="11185237" cy="5947612"/>
        </p:xfrm>
        <a:graphic>
          <a:graphicData uri="http://schemas.openxmlformats.org/drawingml/2006/table">
            <a:tbl>
              <a:tblPr firstRow="1" bandRow="1">
                <a:tableStyleId>{5C22544A-7EE6-4342-B048-85BDC9FD1C3A}</a:tableStyleId>
              </a:tblPr>
              <a:tblGrid>
                <a:gridCol w="1457866">
                  <a:extLst>
                    <a:ext uri="{9D8B030D-6E8A-4147-A177-3AD203B41FA5}">
                      <a16:colId xmlns:a16="http://schemas.microsoft.com/office/drawing/2014/main" val="649477113"/>
                    </a:ext>
                  </a:extLst>
                </a:gridCol>
                <a:gridCol w="4792143">
                  <a:extLst>
                    <a:ext uri="{9D8B030D-6E8A-4147-A177-3AD203B41FA5}">
                      <a16:colId xmlns:a16="http://schemas.microsoft.com/office/drawing/2014/main" val="1259265783"/>
                    </a:ext>
                  </a:extLst>
                </a:gridCol>
                <a:gridCol w="4935228">
                  <a:extLst>
                    <a:ext uri="{9D8B030D-6E8A-4147-A177-3AD203B41FA5}">
                      <a16:colId xmlns:a16="http://schemas.microsoft.com/office/drawing/2014/main" val="3661497639"/>
                    </a:ext>
                  </a:extLst>
                </a:gridCol>
              </a:tblGrid>
              <a:tr h="610388">
                <a:tc>
                  <a:txBody>
                    <a:bodyPr/>
                    <a:lstStyle/>
                    <a:p>
                      <a:r>
                        <a:rPr lang="en-GB" sz="1800" b="0" dirty="0">
                          <a:effectLst/>
                          <a:latin typeface="+mn-lt"/>
                        </a:rPr>
                        <a:t>Curricular area</a:t>
                      </a:r>
                    </a:p>
                  </a:txBody>
                  <a:tcPr/>
                </a:tc>
                <a:tc gridSpan="2">
                  <a:txBody>
                    <a:bodyPr/>
                    <a:lstStyle/>
                    <a:p>
                      <a:pPr algn="ctr"/>
                      <a:r>
                        <a:rPr lang="en-GB" sz="1800" b="0" dirty="0">
                          <a:effectLst/>
                          <a:latin typeface="+mn-lt"/>
                        </a:rPr>
                        <a:t>Outcome</a:t>
                      </a:r>
                    </a:p>
                  </a:txBody>
                  <a:tcPr/>
                </a:tc>
                <a:tc hMerge="1">
                  <a:txBody>
                    <a:bodyPr/>
                    <a:lstStyle/>
                    <a:p>
                      <a:pPr algn="ctr"/>
                      <a:endParaRPr lang="en-GB" sz="1800" b="0" dirty="0">
                        <a:effectLst/>
                        <a:latin typeface="+mn-lt"/>
                      </a:endParaRPr>
                    </a:p>
                  </a:txBody>
                  <a:tcPr/>
                </a:tc>
                <a:extLst>
                  <a:ext uri="{0D108BD9-81ED-4DB2-BD59-A6C34878D82A}">
                    <a16:rowId xmlns:a16="http://schemas.microsoft.com/office/drawing/2014/main" val="816894685"/>
                  </a:ext>
                </a:extLst>
              </a:tr>
              <a:tr h="114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tx1"/>
                          </a:solidFill>
                          <a:effectLst/>
                          <a:latin typeface="+mn-lt"/>
                        </a:rPr>
                        <a:t>Technologies</a:t>
                      </a:r>
                    </a:p>
                    <a:p>
                      <a:endParaRPr lang="en-GB" sz="1400" b="0" dirty="0">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rPr>
                        <a:t>Design and Construct Models/Products </a:t>
                      </a:r>
                      <a:r>
                        <a:rPr lang="en-GB" sz="1400" b="1" dirty="0">
                          <a:effectLst/>
                          <a:latin typeface="+mn-lt"/>
                        </a:rPr>
                        <a:t>TCH 0-09a/1-09a/2-09a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Representing ideas, concepts and products </a:t>
                      </a:r>
                      <a:r>
                        <a:rPr lang="en-GB" sz="1400" b="1" dirty="0"/>
                        <a:t>TCH 0-11a/1-11a/2-11a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ndParaRPr>
                    </a:p>
                    <a:p>
                      <a:r>
                        <a:rPr lang="en-GB" sz="1400" b="0" dirty="0">
                          <a:effectLst/>
                          <a:latin typeface="+mn-lt"/>
                        </a:rPr>
                        <a:t>I can explore and discover engineering disciplines and can create solutions </a:t>
                      </a:r>
                      <a:r>
                        <a:rPr lang="en-GB" sz="1400" b="1" dirty="0">
                          <a:effectLst/>
                          <a:latin typeface="+mn-lt"/>
                        </a:rPr>
                        <a:t>TCH 0-12a/1-12a</a:t>
                      </a:r>
                    </a:p>
                  </a:txBody>
                  <a:tcPr/>
                </a:tc>
                <a:tc hMerge="1">
                  <a:txBody>
                    <a:bodyPr/>
                    <a:lstStyle/>
                    <a:p>
                      <a:endParaRPr lang="en-GB"/>
                    </a:p>
                  </a:txBody>
                  <a:tcPr/>
                </a:tc>
                <a:extLst>
                  <a:ext uri="{0D108BD9-81ED-4DB2-BD59-A6C34878D82A}">
                    <a16:rowId xmlns:a16="http://schemas.microsoft.com/office/drawing/2014/main" val="1964755632"/>
                  </a:ext>
                </a:extLst>
              </a:tr>
              <a:tr h="867941">
                <a:tc>
                  <a:txBody>
                    <a:bodyPr/>
                    <a:lstStyle/>
                    <a:p>
                      <a:r>
                        <a:rPr lang="en-GB" sz="1400" b="0" dirty="0">
                          <a:effectLst/>
                          <a:latin typeface="+mn-lt"/>
                        </a:rPr>
                        <a:t>Science</a:t>
                      </a:r>
                    </a:p>
                  </a:txBody>
                  <a:tcPr/>
                </a:tc>
                <a:tc>
                  <a:txBody>
                    <a:bodyPr/>
                    <a:lstStyle/>
                    <a:p>
                      <a:r>
                        <a:rPr lang="en-GB" sz="1400" dirty="0"/>
                        <a:t>Through everyday experiences and play with a variety of toys and other objects, I can recognise simple types of forces and describe their effects. </a:t>
                      </a:r>
                      <a:r>
                        <a:rPr lang="en-GB" sz="1400" b="1" dirty="0"/>
                        <a:t>SCN 0-07a</a:t>
                      </a:r>
                    </a:p>
                    <a:p>
                      <a:endParaRPr lang="en-GB" sz="1400" b="0" dirty="0">
                        <a:effectLst/>
                        <a:latin typeface="+mn-lt"/>
                      </a:endParaRPr>
                    </a:p>
                    <a:p>
                      <a:r>
                        <a:rPr lang="en-GB" sz="1400" dirty="0"/>
                        <a:t>I have helped to grow plants and can name their basic parts. I can talk about how they grow and what I need to do to look after them. </a:t>
                      </a:r>
                      <a:r>
                        <a:rPr lang="en-GB" sz="1400" b="1" dirty="0"/>
                        <a:t>SCN 0-03a</a:t>
                      </a:r>
                      <a:endParaRPr lang="en-GB" sz="1400" b="1" dirty="0">
                        <a:effectLst/>
                        <a:latin typeface="+mn-lt"/>
                      </a:endParaRPr>
                    </a:p>
                  </a:txBody>
                  <a:tcPr/>
                </a:tc>
                <a:tc>
                  <a:txBody>
                    <a:bodyPr/>
                    <a:lstStyle/>
                    <a:p>
                      <a:r>
                        <a:rPr lang="en-GB" sz="1400" dirty="0"/>
                        <a:t>By investigating forces on toys and other objects, I can predict the effect on the shape or motion of objects. </a:t>
                      </a:r>
                      <a:r>
                        <a:rPr lang="en-GB" sz="1400" b="1" dirty="0">
                          <a:solidFill>
                            <a:schemeClr val="tx1"/>
                          </a:solidFill>
                        </a:rPr>
                        <a:t>SCN 1-07a</a:t>
                      </a:r>
                    </a:p>
                    <a:p>
                      <a:endParaRPr lang="en-GB" sz="1400" b="1" dirty="0">
                        <a:effectLst/>
                        <a:latin typeface="+mn-lt"/>
                      </a:endParaRPr>
                    </a:p>
                    <a:p>
                      <a:endParaRPr lang="en-GB" sz="1400" b="1" dirty="0">
                        <a:effectLst/>
                        <a:latin typeface="+mn-lt"/>
                      </a:endParaRPr>
                    </a:p>
                    <a:p>
                      <a:r>
                        <a:rPr lang="en-GB" sz="1400" dirty="0"/>
                        <a:t>I can help to design experiments to find out what plants need in order to grow and develop. I can observe and record my findings and from what I have learned I can grow healthy plants in school. </a:t>
                      </a:r>
                      <a:r>
                        <a:rPr lang="en-GB" sz="1400" b="1" dirty="0"/>
                        <a:t>SCN 1-03a</a:t>
                      </a:r>
                      <a:endParaRPr lang="en-GB" sz="1400" b="1" dirty="0">
                        <a:effectLst/>
                        <a:latin typeface="+mn-lt"/>
                      </a:endParaRPr>
                    </a:p>
                  </a:txBody>
                  <a:tcPr/>
                </a:tc>
                <a:extLst>
                  <a:ext uri="{0D108BD9-81ED-4DB2-BD59-A6C34878D82A}">
                    <a16:rowId xmlns:a16="http://schemas.microsoft.com/office/drawing/2014/main" val="147493550"/>
                  </a:ext>
                </a:extLst>
              </a:tr>
              <a:tr h="803564">
                <a:tc>
                  <a:txBody>
                    <a:bodyPr/>
                    <a:lstStyle/>
                    <a:p>
                      <a:r>
                        <a:rPr lang="en-GB" sz="1400" b="0" dirty="0">
                          <a:effectLst/>
                          <a:latin typeface="+mn-lt"/>
                        </a:rPr>
                        <a:t>Art and Design</a:t>
                      </a:r>
                    </a:p>
                  </a:txBody>
                  <a:tcPr/>
                </a:tc>
                <a:tc>
                  <a:txBody>
                    <a:bodyPr/>
                    <a:lstStyle/>
                    <a:p>
                      <a:r>
                        <a:rPr lang="en-GB" sz="1400" b="0" dirty="0">
                          <a:effectLst/>
                          <a:latin typeface="+mn-lt"/>
                        </a:rPr>
                        <a:t>Working on my own and with others I use my curiosity and imagination to solve design problems </a:t>
                      </a:r>
                      <a:r>
                        <a:rPr lang="en-GB" sz="1400" b="1" dirty="0">
                          <a:effectLst/>
                          <a:latin typeface="+mn-lt"/>
                        </a:rPr>
                        <a:t>EXA 0-06a</a:t>
                      </a:r>
                    </a:p>
                  </a:txBody>
                  <a:tcPr/>
                </a:tc>
                <a:tc>
                  <a:txBody>
                    <a:bodyPr/>
                    <a:lstStyle/>
                    <a:p>
                      <a:r>
                        <a:rPr lang="en-GB" sz="1400" b="0" dirty="0">
                          <a:effectLst/>
                          <a:latin typeface="+mn-lt"/>
                        </a:rPr>
                        <a:t>I can use exploration and imagination to solve design problems related to real life situations </a:t>
                      </a:r>
                      <a:r>
                        <a:rPr lang="en-GB" sz="1400" b="1" dirty="0">
                          <a:effectLst/>
                          <a:latin typeface="+mn-lt"/>
                        </a:rPr>
                        <a:t>EXA 1-06a</a:t>
                      </a:r>
                    </a:p>
                  </a:txBody>
                  <a:tcPr/>
                </a:tc>
                <a:extLst>
                  <a:ext uri="{0D108BD9-81ED-4DB2-BD59-A6C34878D82A}">
                    <a16:rowId xmlns:a16="http://schemas.microsoft.com/office/drawing/2014/main" val="2376675825"/>
                  </a:ext>
                </a:extLst>
              </a:tr>
              <a:tr h="547428">
                <a:tc>
                  <a:txBody>
                    <a:bodyPr/>
                    <a:lstStyle/>
                    <a:p>
                      <a:r>
                        <a:rPr lang="en-GB" sz="1400" b="0" dirty="0">
                          <a:effectLst/>
                          <a:latin typeface="+mn-lt"/>
                        </a:rPr>
                        <a:t>Literacy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enjoy exploring events and characters in stories and other texts, sharing my thoughts in different ways. </a:t>
                      </a:r>
                      <a:r>
                        <a:rPr lang="en-GB" sz="1400" b="1" i="1" u="none" strike="noStrike" kern="1200" baseline="0" dirty="0">
                          <a:solidFill>
                            <a:schemeClr val="dk1"/>
                          </a:solidFill>
                          <a:latin typeface="+mn-lt"/>
                          <a:ea typeface="+mn-ea"/>
                          <a:cs typeface="+mn-cs"/>
                        </a:rPr>
                        <a:t>LIT 0-01c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77017020"/>
                  </a:ext>
                </a:extLst>
              </a:tr>
              <a:tr h="999980">
                <a:tc>
                  <a:txBody>
                    <a:bodyPr/>
                    <a:lstStyle/>
                    <a:p>
                      <a:r>
                        <a:rPr lang="en-GB" sz="1400" b="0" dirty="0">
                          <a:effectLst/>
                          <a:latin typeface="+mn-lt"/>
                        </a:rPr>
                        <a:t>Literacy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To help me understand stories and other texts, I ask questions and link what I am learning with what I already know. </a:t>
                      </a:r>
                      <a:r>
                        <a:rPr lang="en-GB" sz="1400" b="1" i="1" u="none" strike="noStrike" kern="1200" baseline="0" dirty="0">
                          <a:solidFill>
                            <a:schemeClr val="dk1"/>
                          </a:solidFill>
                          <a:latin typeface="+mn-lt"/>
                          <a:ea typeface="+mn-ea"/>
                          <a:cs typeface="+mn-cs"/>
                        </a:rPr>
                        <a:t>LIT 0-07a / LIT 0-16a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can show my understanding of what I listen to or watch by responding to and asking different kinds of questions. </a:t>
                      </a:r>
                      <a:r>
                        <a:rPr lang="en-GB" sz="1400" b="1" i="1" u="none" strike="noStrike" kern="1200" baseline="0" dirty="0">
                          <a:solidFill>
                            <a:schemeClr val="dk1"/>
                          </a:solidFill>
                          <a:latin typeface="+mn-lt"/>
                          <a:ea typeface="+mn-ea"/>
                          <a:cs typeface="+mn-cs"/>
                        </a:rPr>
                        <a:t>LIT 1-07a </a:t>
                      </a:r>
                      <a:r>
                        <a:rPr lang="en-GB" sz="14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915461055"/>
                  </a:ext>
                </a:extLst>
              </a:tr>
            </a:tbl>
          </a:graphicData>
        </a:graphic>
      </p:graphicFrame>
      <p:sp>
        <p:nvSpPr>
          <p:cNvPr id="14" name="Rectangle 13">
            <a:extLst>
              <a:ext uri="{FF2B5EF4-FFF2-40B4-BE49-F238E27FC236}">
                <a16:creationId xmlns:a16="http://schemas.microsoft.com/office/drawing/2014/main" id="{A70F7A3E-3306-425A-93BA-D6E2A3D1C179}"/>
              </a:ext>
            </a:extLst>
          </p:cNvPr>
          <p:cNvSpPr/>
          <p:nvPr/>
        </p:nvSpPr>
        <p:spPr>
          <a:xfrm>
            <a:off x="0" y="3416"/>
            <a:ext cx="12192000"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Some of the Curriculum for Excellence Experiences and Outcomes that these activities may cover</a:t>
            </a:r>
          </a:p>
          <a:p>
            <a:pPr algn="ctr"/>
            <a:r>
              <a:rPr lang="en-US" sz="2000" dirty="0">
                <a:ln w="0"/>
                <a:effectLst>
                  <a:outerShdw blurRad="38100" dist="19050" dir="2700000" algn="tl" rotWithShape="0">
                    <a:schemeClr val="dk1">
                      <a:alpha val="40000"/>
                    </a:schemeClr>
                  </a:outerShdw>
                </a:effectLst>
              </a:rPr>
              <a:t>The Extraordinary Gardener</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701272FA-8FE5-DC7E-405E-63F4A75B50DC}"/>
              </a:ext>
            </a:extLst>
          </p:cNvPr>
          <p:cNvPicPr>
            <a:picLocks noChangeAspect="1"/>
          </p:cNvPicPr>
          <p:nvPr/>
        </p:nvPicPr>
        <p:blipFill>
          <a:blip r:embed="rId2"/>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239219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1359</Words>
  <Application>Microsoft Office PowerPoint</Application>
  <PresentationFormat>Widescreen</PresentationFormat>
  <Paragraphs>119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SMGSans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Hynie</dc:creator>
  <cp:lastModifiedBy>Kim Aplin</cp:lastModifiedBy>
  <cp:revision>33</cp:revision>
  <dcterms:created xsi:type="dcterms:W3CDTF">2022-10-05T13:51:36Z</dcterms:created>
  <dcterms:modified xsi:type="dcterms:W3CDTF">2023-12-20T11:48:17Z</dcterms:modified>
</cp:coreProperties>
</file>