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61"/>
  </p:notesMasterIdLst>
  <p:handoutMasterIdLst>
    <p:handoutMasterId r:id="rId62"/>
  </p:handoutMasterIdLst>
  <p:sldIdLst>
    <p:sldId id="843" r:id="rId2"/>
    <p:sldId id="867" r:id="rId3"/>
    <p:sldId id="868" r:id="rId4"/>
    <p:sldId id="874" r:id="rId5"/>
    <p:sldId id="870" r:id="rId6"/>
    <p:sldId id="871" r:id="rId7"/>
    <p:sldId id="872" r:id="rId8"/>
    <p:sldId id="875" r:id="rId9"/>
    <p:sldId id="873" r:id="rId10"/>
    <p:sldId id="883" r:id="rId11"/>
    <p:sldId id="855" r:id="rId12"/>
    <p:sldId id="882" r:id="rId13"/>
    <p:sldId id="876" r:id="rId14"/>
    <p:sldId id="877" r:id="rId15"/>
    <p:sldId id="879" r:id="rId16"/>
    <p:sldId id="878" r:id="rId17"/>
    <p:sldId id="886" r:id="rId18"/>
    <p:sldId id="887" r:id="rId19"/>
    <p:sldId id="889" r:id="rId20"/>
    <p:sldId id="881" r:id="rId21"/>
    <p:sldId id="892" r:id="rId22"/>
    <p:sldId id="885" r:id="rId23"/>
    <p:sldId id="922" r:id="rId24"/>
    <p:sldId id="893" r:id="rId25"/>
    <p:sldId id="890" r:id="rId26"/>
    <p:sldId id="894" r:id="rId27"/>
    <p:sldId id="891" r:id="rId28"/>
    <p:sldId id="905" r:id="rId29"/>
    <p:sldId id="904" r:id="rId30"/>
    <p:sldId id="906" r:id="rId31"/>
    <p:sldId id="895" r:id="rId32"/>
    <p:sldId id="896" r:id="rId33"/>
    <p:sldId id="907" r:id="rId34"/>
    <p:sldId id="911" r:id="rId35"/>
    <p:sldId id="909" r:id="rId36"/>
    <p:sldId id="910" r:id="rId37"/>
    <p:sldId id="923" r:id="rId38"/>
    <p:sldId id="900" r:id="rId39"/>
    <p:sldId id="901" r:id="rId40"/>
    <p:sldId id="849" r:id="rId41"/>
    <p:sldId id="915" r:id="rId42"/>
    <p:sldId id="916" r:id="rId43"/>
    <p:sldId id="917" r:id="rId44"/>
    <p:sldId id="918" r:id="rId45"/>
    <p:sldId id="919" r:id="rId46"/>
    <p:sldId id="914" r:id="rId47"/>
    <p:sldId id="853" r:id="rId48"/>
    <p:sldId id="858" r:id="rId49"/>
    <p:sldId id="862" r:id="rId50"/>
    <p:sldId id="880" r:id="rId51"/>
    <p:sldId id="925" r:id="rId52"/>
    <p:sldId id="815" r:id="rId53"/>
    <p:sldId id="859" r:id="rId54"/>
    <p:sldId id="861" r:id="rId55"/>
    <p:sldId id="869" r:id="rId56"/>
    <p:sldId id="842" r:id="rId57"/>
    <p:sldId id="847" r:id="rId58"/>
    <p:sldId id="920" r:id="rId59"/>
    <p:sldId id="924" r:id="rId60"/>
  </p:sldIdLst>
  <p:sldSz cx="9144000" cy="6858000" type="screen4x3"/>
  <p:notesSz cx="6888163" cy="10020300"/>
  <p:defaultTextStyle>
    <a:defPPr>
      <a:defRPr lang="en-US"/>
    </a:defPPr>
    <a:lvl1pPr algn="r" rtl="0" eaLnBrk="0" fontAlgn="base" hangingPunct="0">
      <a:spcBef>
        <a:spcPct val="0"/>
      </a:spcBef>
      <a:spcAft>
        <a:spcPct val="0"/>
      </a:spcAft>
      <a:defRPr sz="2400" u="sng" kern="1200">
        <a:solidFill>
          <a:srgbClr val="FF0000"/>
        </a:solidFill>
        <a:latin typeface="Times" pitchFamily="4" charset="0"/>
        <a:ea typeface="ＭＳ Ｐゴシック" pitchFamily="34" charset="-128"/>
        <a:cs typeface="+mn-cs"/>
      </a:defRPr>
    </a:lvl1pPr>
    <a:lvl2pPr marL="457200" algn="r" rtl="0" eaLnBrk="0" fontAlgn="base" hangingPunct="0">
      <a:spcBef>
        <a:spcPct val="0"/>
      </a:spcBef>
      <a:spcAft>
        <a:spcPct val="0"/>
      </a:spcAft>
      <a:defRPr sz="2400" u="sng" kern="1200">
        <a:solidFill>
          <a:srgbClr val="FF0000"/>
        </a:solidFill>
        <a:latin typeface="Times" pitchFamily="4" charset="0"/>
        <a:ea typeface="ＭＳ Ｐゴシック" pitchFamily="34" charset="-128"/>
        <a:cs typeface="+mn-cs"/>
      </a:defRPr>
    </a:lvl2pPr>
    <a:lvl3pPr marL="914400" algn="r" rtl="0" eaLnBrk="0" fontAlgn="base" hangingPunct="0">
      <a:spcBef>
        <a:spcPct val="0"/>
      </a:spcBef>
      <a:spcAft>
        <a:spcPct val="0"/>
      </a:spcAft>
      <a:defRPr sz="2400" u="sng" kern="1200">
        <a:solidFill>
          <a:srgbClr val="FF0000"/>
        </a:solidFill>
        <a:latin typeface="Times" pitchFamily="4" charset="0"/>
        <a:ea typeface="ＭＳ Ｐゴシック" pitchFamily="34" charset="-128"/>
        <a:cs typeface="+mn-cs"/>
      </a:defRPr>
    </a:lvl3pPr>
    <a:lvl4pPr marL="1371600" algn="r" rtl="0" eaLnBrk="0" fontAlgn="base" hangingPunct="0">
      <a:spcBef>
        <a:spcPct val="0"/>
      </a:spcBef>
      <a:spcAft>
        <a:spcPct val="0"/>
      </a:spcAft>
      <a:defRPr sz="2400" u="sng" kern="1200">
        <a:solidFill>
          <a:srgbClr val="FF0000"/>
        </a:solidFill>
        <a:latin typeface="Times" pitchFamily="4" charset="0"/>
        <a:ea typeface="ＭＳ Ｐゴシック" pitchFamily="34" charset="-128"/>
        <a:cs typeface="+mn-cs"/>
      </a:defRPr>
    </a:lvl4pPr>
    <a:lvl5pPr marL="1828800" algn="r" rtl="0" eaLnBrk="0" fontAlgn="base" hangingPunct="0">
      <a:spcBef>
        <a:spcPct val="0"/>
      </a:spcBef>
      <a:spcAft>
        <a:spcPct val="0"/>
      </a:spcAft>
      <a:defRPr sz="2400" u="sng" kern="1200">
        <a:solidFill>
          <a:srgbClr val="FF0000"/>
        </a:solidFill>
        <a:latin typeface="Times" pitchFamily="4" charset="0"/>
        <a:ea typeface="ＭＳ Ｐゴシック" pitchFamily="34" charset="-128"/>
        <a:cs typeface="+mn-cs"/>
      </a:defRPr>
    </a:lvl5pPr>
    <a:lvl6pPr marL="2286000" algn="l" defTabSz="914400" rtl="0" eaLnBrk="1" latinLnBrk="0" hangingPunct="1">
      <a:defRPr sz="2400" u="sng" kern="1200">
        <a:solidFill>
          <a:srgbClr val="FF0000"/>
        </a:solidFill>
        <a:latin typeface="Times" pitchFamily="4" charset="0"/>
        <a:ea typeface="ＭＳ Ｐゴシック" pitchFamily="34" charset="-128"/>
        <a:cs typeface="+mn-cs"/>
      </a:defRPr>
    </a:lvl6pPr>
    <a:lvl7pPr marL="2743200" algn="l" defTabSz="914400" rtl="0" eaLnBrk="1" latinLnBrk="0" hangingPunct="1">
      <a:defRPr sz="2400" u="sng" kern="1200">
        <a:solidFill>
          <a:srgbClr val="FF0000"/>
        </a:solidFill>
        <a:latin typeface="Times" pitchFamily="4" charset="0"/>
        <a:ea typeface="ＭＳ Ｐゴシック" pitchFamily="34" charset="-128"/>
        <a:cs typeface="+mn-cs"/>
      </a:defRPr>
    </a:lvl7pPr>
    <a:lvl8pPr marL="3200400" algn="l" defTabSz="914400" rtl="0" eaLnBrk="1" latinLnBrk="0" hangingPunct="1">
      <a:defRPr sz="2400" u="sng" kern="1200">
        <a:solidFill>
          <a:srgbClr val="FF0000"/>
        </a:solidFill>
        <a:latin typeface="Times" pitchFamily="4" charset="0"/>
        <a:ea typeface="ＭＳ Ｐゴシック" pitchFamily="34" charset="-128"/>
        <a:cs typeface="+mn-cs"/>
      </a:defRPr>
    </a:lvl8pPr>
    <a:lvl9pPr marL="3657600" algn="l" defTabSz="914400" rtl="0" eaLnBrk="1" latinLnBrk="0" hangingPunct="1">
      <a:defRPr sz="2400" u="sng" kern="1200">
        <a:solidFill>
          <a:srgbClr val="FF0000"/>
        </a:solidFill>
        <a:latin typeface="Times" pitchFamily="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p15:clr>
            <a:srgbClr val="A4A3A4"/>
          </p15:clr>
        </p15:guide>
        <p15:guide id="2"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clrMru>
    <a:srgbClr val="FF9933"/>
    <a:srgbClr val="FF0000"/>
    <a:srgbClr val="F5FFD4"/>
    <a:srgbClr val="CCFF99"/>
    <a:srgbClr val="FF99FF"/>
    <a:srgbClr val="8AB4FF"/>
    <a:srgbClr val="CE0000"/>
    <a:srgbClr val="7F0000"/>
    <a:srgbClr val="000000"/>
    <a:srgbClr val="7F03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3784" autoAdjust="0"/>
  </p:normalViewPr>
  <p:slideViewPr>
    <p:cSldViewPr>
      <p:cViewPr varScale="1">
        <p:scale>
          <a:sx n="67" d="100"/>
          <a:sy n="67" d="100"/>
        </p:scale>
        <p:origin x="1260" y="44"/>
      </p:cViewPr>
      <p:guideLst>
        <p:guide orient="horz" pos="2160"/>
        <p:guide pos="2880"/>
      </p:guideLst>
    </p:cSldViewPr>
  </p:slideViewPr>
  <p:outlineViewPr>
    <p:cViewPr>
      <p:scale>
        <a:sx n="33" d="100"/>
        <a:sy n="33" d="100"/>
      </p:scale>
      <p:origin x="0" y="-4308"/>
    </p:cViewPr>
  </p:outlineViewPr>
  <p:notesTextViewPr>
    <p:cViewPr>
      <p:scale>
        <a:sx n="66" d="100"/>
        <a:sy n="66" d="100"/>
      </p:scale>
      <p:origin x="0" y="0"/>
    </p:cViewPr>
  </p:notesTextViewPr>
  <p:sorterViewPr>
    <p:cViewPr>
      <p:scale>
        <a:sx n="200" d="100"/>
        <a:sy n="200" d="100"/>
      </p:scale>
      <p:origin x="0" y="0"/>
    </p:cViewPr>
  </p:sorterViewPr>
  <p:notesViewPr>
    <p:cSldViewPr>
      <p:cViewPr>
        <p:scale>
          <a:sx n="110" d="100"/>
          <a:sy n="110" d="100"/>
        </p:scale>
        <p:origin x="3336" y="-66"/>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l">
              <a:defRPr sz="1300" u="none">
                <a:solidFill>
                  <a:schemeClr val="tx1"/>
                </a:solidFill>
                <a:latin typeface="Times" pitchFamily="-110" charset="0"/>
                <a:ea typeface="+mn-ea"/>
              </a:defRPr>
            </a:lvl1pPr>
          </a:lstStyle>
          <a:p>
            <a:pPr>
              <a:defRPr/>
            </a:pPr>
            <a:endParaRPr lang="en-GB"/>
          </a:p>
        </p:txBody>
      </p:sp>
      <p:sp>
        <p:nvSpPr>
          <p:cNvPr id="11267" name="Rectangle 3"/>
          <p:cNvSpPr>
            <a:spLocks noGrp="1" noChangeArrowheads="1"/>
          </p:cNvSpPr>
          <p:nvPr>
            <p:ph type="dt" sz="quarter" idx="1"/>
          </p:nvPr>
        </p:nvSpPr>
        <p:spPr bwMode="auto">
          <a:xfrm>
            <a:off x="3903292"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defRPr sz="1300" u="none">
                <a:solidFill>
                  <a:schemeClr val="tx1"/>
                </a:solidFill>
                <a:latin typeface="Times" pitchFamily="-110" charset="0"/>
                <a:ea typeface="+mn-ea"/>
              </a:defRPr>
            </a:lvl1pPr>
          </a:lstStyle>
          <a:p>
            <a:pPr>
              <a:defRPr/>
            </a:pPr>
            <a:endParaRPr lang="en-GB"/>
          </a:p>
        </p:txBody>
      </p:sp>
      <p:sp>
        <p:nvSpPr>
          <p:cNvPr id="11268" name="Rectangle 4"/>
          <p:cNvSpPr>
            <a:spLocks noGrp="1" noChangeArrowheads="1"/>
          </p:cNvSpPr>
          <p:nvPr>
            <p:ph type="ftr" sz="quarter" idx="2"/>
          </p:nvPr>
        </p:nvSpPr>
        <p:spPr bwMode="auto">
          <a:xfrm>
            <a:off x="0" y="9519285"/>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l">
              <a:defRPr sz="1100" i="1" u="none">
                <a:solidFill>
                  <a:schemeClr val="tx1"/>
                </a:solidFill>
                <a:latin typeface="Arial" pitchFamily="34" charset="0"/>
                <a:cs typeface="Arial" pitchFamily="34" charset="0"/>
              </a:defRPr>
            </a:lvl1pPr>
          </a:lstStyle>
          <a:p>
            <a:r>
              <a:rPr lang="en-GB"/>
              <a:t>             © Millgate House Education</a:t>
            </a:r>
          </a:p>
          <a:p>
            <a:endParaRPr lang="en-GB"/>
          </a:p>
          <a:p>
            <a:endParaRPr lang="en-GB"/>
          </a:p>
          <a:p>
            <a:endParaRPr lang="en-GB"/>
          </a:p>
        </p:txBody>
      </p:sp>
      <p:sp>
        <p:nvSpPr>
          <p:cNvPr id="11269" name="Rectangle 5"/>
          <p:cNvSpPr>
            <a:spLocks noGrp="1" noChangeArrowheads="1"/>
          </p:cNvSpPr>
          <p:nvPr>
            <p:ph type="sldNum" sz="quarter" idx="3"/>
          </p:nvPr>
        </p:nvSpPr>
        <p:spPr bwMode="auto">
          <a:xfrm>
            <a:off x="3903292" y="9519285"/>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defRPr sz="1300" u="none">
                <a:solidFill>
                  <a:schemeClr val="tx1"/>
                </a:solidFill>
              </a:defRPr>
            </a:lvl1pPr>
          </a:lstStyle>
          <a:p>
            <a:fld id="{14E2AA85-232C-4B07-97BC-9D0128CD5092}" type="slidenum">
              <a:rPr lang="en-GB"/>
              <a:pPr/>
              <a:t>‹#›</a:t>
            </a:fld>
            <a:endParaRPr lang="en-GB"/>
          </a:p>
        </p:txBody>
      </p:sp>
    </p:spTree>
    <p:extLst>
      <p:ext uri="{BB962C8B-B14F-4D97-AF65-F5344CB8AC3E}">
        <p14:creationId xmlns:p14="http://schemas.microsoft.com/office/powerpoint/2010/main" val="3754074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l">
              <a:defRPr sz="1300" u="none">
                <a:solidFill>
                  <a:schemeClr val="tx1"/>
                </a:solidFill>
                <a:latin typeface="Times" pitchFamily="-110" charset="0"/>
                <a:ea typeface="+mn-ea"/>
              </a:defRPr>
            </a:lvl1pPr>
          </a:lstStyle>
          <a:p>
            <a:pPr>
              <a:defRPr/>
            </a:pPr>
            <a:endParaRPr lang="en-GB"/>
          </a:p>
        </p:txBody>
      </p:sp>
      <p:sp>
        <p:nvSpPr>
          <p:cNvPr id="9219" name="Rectangle 3"/>
          <p:cNvSpPr>
            <a:spLocks noGrp="1" noChangeArrowheads="1"/>
          </p:cNvSpPr>
          <p:nvPr>
            <p:ph type="dt" idx="1"/>
          </p:nvPr>
        </p:nvSpPr>
        <p:spPr bwMode="auto">
          <a:xfrm>
            <a:off x="3903292"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defRPr sz="1300" u="none">
                <a:solidFill>
                  <a:schemeClr val="tx1"/>
                </a:solidFill>
                <a:latin typeface="Times" pitchFamily="-110" charset="0"/>
                <a:ea typeface="+mn-ea"/>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939800" y="750888"/>
            <a:ext cx="5008563" cy="3757612"/>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18422" y="4759643"/>
            <a:ext cx="5051320" cy="450913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222" name="Rectangle 6"/>
          <p:cNvSpPr>
            <a:spLocks noGrp="1" noChangeArrowheads="1"/>
          </p:cNvSpPr>
          <p:nvPr>
            <p:ph type="ftr" sz="quarter" idx="4"/>
          </p:nvPr>
        </p:nvSpPr>
        <p:spPr bwMode="auto">
          <a:xfrm>
            <a:off x="0" y="9519285"/>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l">
              <a:defRPr sz="1300" u="none">
                <a:solidFill>
                  <a:schemeClr val="tx1"/>
                </a:solidFill>
              </a:defRPr>
            </a:lvl1pPr>
          </a:lstStyle>
          <a:p>
            <a:r>
              <a:rPr lang="en-GB"/>
              <a:t>© Millgate House Education</a:t>
            </a:r>
          </a:p>
        </p:txBody>
      </p:sp>
      <p:sp>
        <p:nvSpPr>
          <p:cNvPr id="9223" name="Rectangle 7"/>
          <p:cNvSpPr>
            <a:spLocks noGrp="1" noChangeArrowheads="1"/>
          </p:cNvSpPr>
          <p:nvPr>
            <p:ph type="sldNum" sz="quarter" idx="5"/>
          </p:nvPr>
        </p:nvSpPr>
        <p:spPr bwMode="auto">
          <a:xfrm>
            <a:off x="3903292" y="9519285"/>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defRPr sz="1300" u="none">
                <a:solidFill>
                  <a:schemeClr val="tx1"/>
                </a:solidFill>
              </a:defRPr>
            </a:lvl1pPr>
          </a:lstStyle>
          <a:p>
            <a:fld id="{FE6D40BA-A478-4350-BEB1-1F5E5D6FCEA3}" type="slidenum">
              <a:rPr lang="en-GB"/>
              <a:pPr/>
              <a:t>‹#›</a:t>
            </a:fld>
            <a:endParaRPr lang="en-GB"/>
          </a:p>
        </p:txBody>
      </p:sp>
    </p:spTree>
    <p:extLst>
      <p:ext uri="{BB962C8B-B14F-4D97-AF65-F5344CB8AC3E}">
        <p14:creationId xmlns:p14="http://schemas.microsoft.com/office/powerpoint/2010/main" val="287940196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endParaRPr lang="en-GB" dirty="0">
              <a:latin typeface="Times" pitchFamily="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10</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Science enquiry as I have said starts with a science question.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You may or may not know about Concept Cartoons. If you do you will know that ideas about the answer to a question are presented in cartoon form.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answers presented were generated by collecting common misconceptions around science ideas, so all the answers are generally believable.  The concept cartoons are designed to set up cognitive conflict.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 Children might be confident in what they think but when they work with the concept cartoon, they begin to question whether they were right.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They are put into the ‘wobble zone’ and usually can’t wait to carry out an investigation to find out the answer.  Most  schools should have a copy of the Concept Cartoon book – it is one really good way of beginning science enquiry. </a:t>
            </a:r>
          </a:p>
          <a:p>
            <a:endParaRPr lang="en-GB" dirty="0">
              <a:latin typeface="Times" pitchFamily="4" charset="0"/>
              <a:ea typeface="ＭＳ Ｐゴシック" pitchFamily="34" charset="-128"/>
            </a:endParaRPr>
          </a:p>
        </p:txBody>
      </p:sp>
    </p:spTree>
    <p:extLst>
      <p:ext uri="{BB962C8B-B14F-4D97-AF65-F5344CB8AC3E}">
        <p14:creationId xmlns:p14="http://schemas.microsoft.com/office/powerpoint/2010/main" val="1280718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So here we have an example of a concept cartoon.  </a:t>
            </a:r>
          </a:p>
          <a:p>
            <a:pPr algn="just"/>
            <a:r>
              <a:rPr lang="en-GB" dirty="0"/>
              <a:t>Having seen the cartoon the children generally can’t wait to find out what the answer is. By asking the children who they agree with and why at this point also gives you an insight into their understanding at this point. </a:t>
            </a:r>
          </a:p>
          <a:p>
            <a:pPr algn="just"/>
            <a:r>
              <a:rPr lang="en-GB" dirty="0"/>
              <a:t>A lot of schools will have this book somewhere!</a:t>
            </a:r>
          </a:p>
        </p:txBody>
      </p:sp>
      <p:sp>
        <p:nvSpPr>
          <p:cNvPr id="5" name="Slide Number Placeholder 4"/>
          <p:cNvSpPr>
            <a:spLocks noGrp="1"/>
          </p:cNvSpPr>
          <p:nvPr>
            <p:ph type="sldNum" sz="quarter" idx="11"/>
          </p:nvPr>
        </p:nvSpPr>
        <p:spPr/>
        <p:txBody>
          <a:bodyPr/>
          <a:lstStyle/>
          <a:p>
            <a:fld id="{FE6D40BA-A478-4350-BEB1-1F5E5D6FCEA3}" type="slidenum">
              <a:rPr lang="en-GB" smtClean="0"/>
              <a:pPr/>
              <a:t>11</a:t>
            </a:fld>
            <a:endParaRPr lang="en-GB"/>
          </a:p>
        </p:txBody>
      </p:sp>
    </p:spTree>
    <p:extLst>
      <p:ext uri="{BB962C8B-B14F-4D97-AF65-F5344CB8AC3E}">
        <p14:creationId xmlns:p14="http://schemas.microsoft.com/office/powerpoint/2010/main" val="625028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12</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Now we will look at each of the 5 types of science enquiry starting with observation over time.</a:t>
            </a:r>
          </a:p>
          <a:p>
            <a:r>
              <a:rPr lang="en-GB" dirty="0">
                <a:latin typeface="Times" pitchFamily="4" charset="0"/>
                <a:ea typeface="ＭＳ Ｐゴシック" pitchFamily="34" charset="-128"/>
              </a:rPr>
              <a:t>I love the answer Darwin gave to the question about how he came up with the theory of evolution; he was good at noticing things, and this is at the heart of this type of enquiry. </a:t>
            </a:r>
          </a:p>
          <a:p>
            <a:r>
              <a:rPr lang="en-GB" dirty="0">
                <a:latin typeface="Times" pitchFamily="4" charset="0"/>
                <a:ea typeface="ＭＳ Ｐゴシック" pitchFamily="34" charset="-128"/>
              </a:rPr>
              <a:t>This type of enquiry can last seconds, minutes, hours or days. The children have to decide what and how to observe as well as how to measure and record any changes.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This type of enquiry obviously lends itself to observing the natural world but can also be used to compare materials and observe physical processes.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The observations that the children make can prompt result in more questions and can lead on to other types of enquiries.</a:t>
            </a:r>
          </a:p>
        </p:txBody>
      </p:sp>
    </p:spTree>
    <p:extLst>
      <p:ext uri="{BB962C8B-B14F-4D97-AF65-F5344CB8AC3E}">
        <p14:creationId xmlns:p14="http://schemas.microsoft.com/office/powerpoint/2010/main" val="1188026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13</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Here are some typical questions that can result in this type of enquiry: </a:t>
            </a:r>
          </a:p>
        </p:txBody>
      </p:sp>
    </p:spTree>
    <p:extLst>
      <p:ext uri="{BB962C8B-B14F-4D97-AF65-F5344CB8AC3E}">
        <p14:creationId xmlns:p14="http://schemas.microsoft.com/office/powerpoint/2010/main" val="3988847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14</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Here is an example of a simple experiment where children are observing changes over time. </a:t>
            </a:r>
          </a:p>
          <a:p>
            <a:r>
              <a:rPr lang="en-GB" dirty="0">
                <a:latin typeface="Times" pitchFamily="4" charset="0"/>
                <a:ea typeface="ＭＳ Ｐゴシック" pitchFamily="34" charset="-128"/>
              </a:rPr>
              <a:t>Ask the children to add the coloured salt to the water and ask them what they observe. At the beginning we can see the salt lying at the bottom and the colour of the water has hardly changed. Overtime, the amount of salt lying at the bottom appears to decrease and the water changes colour. By the end of the time, the salt appears to have disappeared and the colour of the water has changed completely.  </a:t>
            </a:r>
          </a:p>
        </p:txBody>
      </p:sp>
    </p:spTree>
    <p:extLst>
      <p:ext uri="{BB962C8B-B14F-4D97-AF65-F5344CB8AC3E}">
        <p14:creationId xmlns:p14="http://schemas.microsoft.com/office/powerpoint/2010/main" val="1813094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15</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So how might the skills progression look at different stages for this investigation: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At Early Level the children observe that the salt disappeared, and the water changed colour.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At First Level we are looking for more detail: the use of some scientific vocabulary and describing things in more detail.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At Second Level the children should be able to talk about the salt dissolving to form a solution; they could measure the mass before and after and find out that these stay the same so the salt must still be there. Then they could extend the period of time for observation to allow the water to evaporate and look at and describe the crystals that reform in the container. </a:t>
            </a:r>
          </a:p>
        </p:txBody>
      </p:sp>
    </p:spTree>
    <p:extLst>
      <p:ext uri="{BB962C8B-B14F-4D97-AF65-F5344CB8AC3E}">
        <p14:creationId xmlns:p14="http://schemas.microsoft.com/office/powerpoint/2010/main" val="217418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16</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A short video clip to end this section on science enquiry by observing over time</a:t>
            </a:r>
          </a:p>
        </p:txBody>
      </p:sp>
    </p:spTree>
    <p:extLst>
      <p:ext uri="{BB962C8B-B14F-4D97-AF65-F5344CB8AC3E}">
        <p14:creationId xmlns:p14="http://schemas.microsoft.com/office/powerpoint/2010/main" val="3352722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17</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Pattern seeking  or finding an association science enquiries involve surveys or observations, and the question is answered by identifying patterns in the results.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Typical contexts for this type of enquiry are habitats, diet, weather etc.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When the children are given the opportunity to notice patterns and draw conclusions it has a greater impact than just telling them!</a:t>
            </a:r>
          </a:p>
        </p:txBody>
      </p:sp>
    </p:spTree>
    <p:extLst>
      <p:ext uri="{BB962C8B-B14F-4D97-AF65-F5344CB8AC3E}">
        <p14:creationId xmlns:p14="http://schemas.microsoft.com/office/powerpoint/2010/main" val="2319918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18</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Examples of questions that trigger this type of enquiry are presented in this slide: are the oldest children in the school the tallest, do bigger seeds grow into bigger plants etc. </a:t>
            </a:r>
          </a:p>
          <a:p>
            <a:r>
              <a:rPr lang="en-GB" dirty="0">
                <a:latin typeface="Times" pitchFamily="4" charset="0"/>
                <a:ea typeface="ＭＳ Ｐゴシック" pitchFamily="34" charset="-128"/>
              </a:rPr>
              <a:t>Again, these types of enquiries may lead to other enquires. </a:t>
            </a:r>
          </a:p>
        </p:txBody>
      </p:sp>
    </p:spTree>
    <p:extLst>
      <p:ext uri="{BB962C8B-B14F-4D97-AF65-F5344CB8AC3E}">
        <p14:creationId xmlns:p14="http://schemas.microsoft.com/office/powerpoint/2010/main" val="4252464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19</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Enquiry skills are not confined to science enquiry. This example is linked to these Maths outcomes; here the children are asked to investigate if flowers all have the same number of petals, and they go on to sort or order the flowers according to the number of petals</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It goes without saying that any Maths involved in science investigations should match the expectation and attainment in the children’s Maths learning! </a:t>
            </a:r>
          </a:p>
        </p:txBody>
      </p:sp>
    </p:spTree>
    <p:extLst>
      <p:ext uri="{BB962C8B-B14F-4D97-AF65-F5344CB8AC3E}">
        <p14:creationId xmlns:p14="http://schemas.microsoft.com/office/powerpoint/2010/main" val="414305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sz="1200" dirty="0">
                <a:latin typeface="Times" pitchFamily="4" charset="0"/>
                <a:ea typeface="ＭＳ Ｐゴシック" pitchFamily="34" charset="-128"/>
              </a:rPr>
              <a:t>Today we will all possibly starting with different degrees of understanding, experience and confidence?</a:t>
            </a:r>
          </a:p>
          <a:p>
            <a:r>
              <a:rPr lang="en-GB" sz="1200" dirty="0">
                <a:latin typeface="Times" pitchFamily="4" charset="0"/>
                <a:ea typeface="ＭＳ Ｐゴシック" pitchFamily="34" charset="-128"/>
              </a:rPr>
              <a:t>For some this may be revision or a refresher or perhaps a reminder about things that you may have forgotten about?</a:t>
            </a:r>
          </a:p>
          <a:p>
            <a:r>
              <a:rPr lang="en-GB" sz="1200" dirty="0">
                <a:latin typeface="Times" pitchFamily="4" charset="0"/>
                <a:ea typeface="ＭＳ Ｐゴシック" pitchFamily="34" charset="-128"/>
              </a:rPr>
              <a:t>For others this may be new information and new ideas.</a:t>
            </a:r>
          </a:p>
          <a:p>
            <a:r>
              <a:rPr lang="en-GB" sz="1200" dirty="0">
                <a:latin typeface="Times" pitchFamily="4" charset="0"/>
                <a:ea typeface="ＭＳ Ｐゴシック" pitchFamily="34" charset="-128"/>
              </a:rPr>
              <a:t>Whatever the starting point for you is, I hope that everyone takes away something from this presentation to use in the classroom.</a:t>
            </a:r>
          </a:p>
          <a:p>
            <a:endParaRPr lang="en-GB" sz="1200" dirty="0">
              <a:latin typeface="Times" pitchFamily="4" charset="0"/>
              <a:ea typeface="ＭＳ Ｐゴシック" pitchFamily="34" charset="-128"/>
            </a:endParaRPr>
          </a:p>
          <a:p>
            <a:r>
              <a:rPr lang="en-GB" sz="1200" dirty="0">
                <a:latin typeface="Times" pitchFamily="4" charset="0"/>
                <a:ea typeface="ＭＳ Ｐゴシック" pitchFamily="34" charset="-128"/>
              </a:rPr>
              <a:t>In this session we are going to look at these questions: </a:t>
            </a:r>
            <a:endParaRPr lang="en-GB" dirty="0">
              <a:latin typeface="Times" pitchFamily="4" charset="0"/>
              <a:ea typeface="ＭＳ Ｐゴシック" pitchFamily="34" charset="-128"/>
            </a:endParaRPr>
          </a:p>
        </p:txBody>
      </p:sp>
    </p:spTree>
    <p:extLst>
      <p:ext uri="{BB962C8B-B14F-4D97-AF65-F5344CB8AC3E}">
        <p14:creationId xmlns:p14="http://schemas.microsoft.com/office/powerpoint/2010/main" val="2939416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20</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Looking at progression across the levels within this activity then:</a:t>
            </a:r>
          </a:p>
          <a:p>
            <a:r>
              <a:rPr lang="en-GB" dirty="0">
                <a:latin typeface="Times" pitchFamily="4" charset="0"/>
                <a:ea typeface="ＭＳ Ｐゴシック" pitchFamily="34" charset="-128"/>
              </a:rPr>
              <a:t>At Early Level the children might be sorting them just be looking and recognising one has more petals than the other and then order them from biggest to smallest or smallest to biggest. So the pattern they are looking for is has one flower got more or less than another</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First Level the children would be counting the petals and then would put them in order numerically</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By Second Level, the children could  be identifying that  1,2,3,5,8,13,21,34 is the  pattern of the Fibonacci Sequence and they might look for other examples in nature and that the pattern is to do with spirals and is found in the natural world. For example in shells.</a:t>
            </a:r>
          </a:p>
        </p:txBody>
      </p:sp>
    </p:spTree>
    <p:extLst>
      <p:ext uri="{BB962C8B-B14F-4D97-AF65-F5344CB8AC3E}">
        <p14:creationId xmlns:p14="http://schemas.microsoft.com/office/powerpoint/2010/main" val="1128902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21</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sz="1200" dirty="0">
                <a:latin typeface="Times" pitchFamily="4" charset="0"/>
                <a:ea typeface="ＭＳ Ｐゴシック" pitchFamily="34" charset="-128"/>
              </a:rPr>
              <a:t>Another example: </a:t>
            </a:r>
          </a:p>
          <a:p>
            <a:endParaRPr lang="en-GB" dirty="0">
              <a:latin typeface="Times" pitchFamily="4" charset="0"/>
              <a:ea typeface="ＭＳ Ｐゴシック" pitchFamily="34" charset="-128"/>
            </a:endParaRPr>
          </a:p>
          <a:p>
            <a:r>
              <a:rPr lang="en-GB" sz="1200" dirty="0">
                <a:latin typeface="Times" pitchFamily="4" charset="0"/>
                <a:ea typeface="ＭＳ Ｐゴシック" pitchFamily="34" charset="-128"/>
              </a:rPr>
              <a:t>Daisies are easy to spot , lots of children are familiar with them and they grow readily in short grass so most school playing fields will have them!</a:t>
            </a:r>
          </a:p>
          <a:p>
            <a:endParaRPr lang="en-GB" sz="1200" dirty="0">
              <a:latin typeface="Times" pitchFamily="4" charset="0"/>
              <a:ea typeface="ＭＳ Ｐゴシック" pitchFamily="34" charset="-128"/>
            </a:endParaRPr>
          </a:p>
          <a:p>
            <a:r>
              <a:rPr lang="en-GB" sz="1200" dirty="0">
                <a:latin typeface="Times" pitchFamily="4" charset="0"/>
                <a:ea typeface="ＭＳ Ｐゴシック" pitchFamily="34" charset="-128"/>
              </a:rPr>
              <a:t>The  question </a:t>
            </a:r>
            <a:r>
              <a:rPr lang="en-GB" sz="1200" b="1" i="1" u="none" dirty="0">
                <a:solidFill>
                  <a:schemeClr val="tx1"/>
                </a:solidFill>
                <a:latin typeface="Comic Sans MS" panose="030F0702030302020204" pitchFamily="66" charset="0"/>
              </a:rPr>
              <a:t>Where and how do most daisies grow? </a:t>
            </a:r>
            <a:r>
              <a:rPr lang="en-GB" sz="1200" dirty="0">
                <a:latin typeface="Times" pitchFamily="4" charset="0"/>
                <a:ea typeface="ＭＳ Ｐゴシック" pitchFamily="34" charset="-128"/>
              </a:rPr>
              <a:t>might come up.</a:t>
            </a:r>
          </a:p>
          <a:p>
            <a:endParaRPr lang="en-GB" sz="1200" dirty="0">
              <a:latin typeface="Times" pitchFamily="4" charset="0"/>
              <a:ea typeface="ＭＳ Ｐゴシック" pitchFamily="34" charset="-128"/>
            </a:endParaRPr>
          </a:p>
          <a:p>
            <a:r>
              <a:rPr lang="en-GB" sz="1200" dirty="0">
                <a:latin typeface="Times" pitchFamily="4" charset="0"/>
                <a:ea typeface="ＭＳ Ｐゴシック" pitchFamily="34" charset="-128"/>
              </a:rPr>
              <a:t>At Early Level  the pattern they are looking for is has one area got more or less daisies than another. If the children are interested in the different heights of the daisies in different areas, these could be measured using nonstandard units e.g. Lego bricks?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Times" pitchFamily="4" charset="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Times" pitchFamily="4" charset="0"/>
                <a:ea typeface="ＭＳ Ｐゴシック" pitchFamily="34" charset="-128"/>
              </a:rPr>
              <a:t>At First Level we are looking for more detail. The children would be counting and tallying the daisies from different areas and starting to draw conclusions</a:t>
            </a:r>
          </a:p>
          <a:p>
            <a:endParaRPr lang="en-GB" sz="1200" dirty="0">
              <a:latin typeface="Times" pitchFamily="4" charset="0"/>
              <a:ea typeface="ＭＳ Ｐゴシック" pitchFamily="34" charset="-128"/>
            </a:endParaRPr>
          </a:p>
          <a:p>
            <a:r>
              <a:rPr lang="en-GB" sz="1200" dirty="0">
                <a:latin typeface="Times" pitchFamily="4" charset="0"/>
                <a:ea typeface="ＭＳ Ｐゴシック" pitchFamily="34" charset="-128"/>
              </a:rPr>
              <a:t>At Second level the children should be becoming more systematic in their collection of data so they could use a quadrat placed at regular distances  e.g. every 5 metres along an imaginary line; changes in the number of daisies seen along the line could then be linked to changes in e.g. light, moisture and these ideas could be investigated further to see if their reasons and ideas  for the patterns in growth are right</a:t>
            </a:r>
          </a:p>
          <a:p>
            <a:endParaRPr lang="en-GB" dirty="0">
              <a:latin typeface="Times" pitchFamily="4" charset="0"/>
              <a:ea typeface="ＭＳ Ｐゴシック" pitchFamily="34" charset="-128"/>
            </a:endParaRPr>
          </a:p>
          <a:p>
            <a:endParaRPr lang="en-GB" dirty="0">
              <a:latin typeface="Times" pitchFamily="4" charset="0"/>
              <a:ea typeface="ＭＳ Ｐゴシック" pitchFamily="34" charset="-128"/>
            </a:endParaRPr>
          </a:p>
          <a:p>
            <a:endParaRPr lang="en-GB" dirty="0">
              <a:latin typeface="Times" pitchFamily="4" charset="0"/>
              <a:ea typeface="ＭＳ Ｐゴシック" pitchFamily="34" charset="-128"/>
            </a:endParaRPr>
          </a:p>
          <a:p>
            <a:endParaRPr lang="en-GB" dirty="0">
              <a:latin typeface="Times" pitchFamily="4" charset="0"/>
              <a:ea typeface="ＭＳ Ｐゴシック" pitchFamily="34" charset="-128"/>
            </a:endParaRPr>
          </a:p>
        </p:txBody>
      </p:sp>
    </p:spTree>
    <p:extLst>
      <p:ext uri="{BB962C8B-B14F-4D97-AF65-F5344CB8AC3E}">
        <p14:creationId xmlns:p14="http://schemas.microsoft.com/office/powerpoint/2010/main" val="90969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22</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A graphic that explains one way of how to set up and use  a quadrat – in this example however they are using quadrats to survey the area for all the different plant species, not just daisies! </a:t>
            </a:r>
          </a:p>
        </p:txBody>
      </p:sp>
    </p:spTree>
    <p:extLst>
      <p:ext uri="{BB962C8B-B14F-4D97-AF65-F5344CB8AC3E}">
        <p14:creationId xmlns:p14="http://schemas.microsoft.com/office/powerpoint/2010/main" val="1761613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23</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A short video clip to end this section on science enquiry by pattern seeking/finding an association</a:t>
            </a:r>
          </a:p>
        </p:txBody>
      </p:sp>
    </p:spTree>
    <p:extLst>
      <p:ext uri="{BB962C8B-B14F-4D97-AF65-F5344CB8AC3E}">
        <p14:creationId xmlns:p14="http://schemas.microsoft.com/office/powerpoint/2010/main" val="81249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24</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Science enquiry by identifying and classifying is probably a common type of enquiry undertaken when the topic involves biodiversity and living things.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Central to this type of enquiry is developing the children’s ability to make and record detailed observations and as they move up the school, they are learning to use identification keys and also creating their own. </a:t>
            </a:r>
          </a:p>
        </p:txBody>
      </p:sp>
    </p:spTree>
    <p:extLst>
      <p:ext uri="{BB962C8B-B14F-4D97-AF65-F5344CB8AC3E}">
        <p14:creationId xmlns:p14="http://schemas.microsoft.com/office/powerpoint/2010/main" val="2924148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25</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Examples of questions that lead to science enquiry by identifying and classifying are in this slide</a:t>
            </a:r>
          </a:p>
        </p:txBody>
      </p:sp>
    </p:spTree>
    <p:extLst>
      <p:ext uri="{BB962C8B-B14F-4D97-AF65-F5344CB8AC3E}">
        <p14:creationId xmlns:p14="http://schemas.microsoft.com/office/powerpoint/2010/main" val="981844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26</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This example links to the science outcome SCN 0-01a and is an activity using a variety of natural objects collected locally. It could also be done with pictures of animals, materials, seaside objects, different insulators, different conductors etc or a collection of objects such as the toy box. .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Encourage the children to categorise the objects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Ask the children to sort them into categories of their choice, ask them if they can sort them in different ways, can they create subgroups etc.</a:t>
            </a:r>
          </a:p>
          <a:p>
            <a:r>
              <a:rPr lang="en-GB" dirty="0">
                <a:latin typeface="Times" pitchFamily="4" charset="0"/>
                <a:ea typeface="ＭＳ Ｐゴシック" pitchFamily="34" charset="-128"/>
              </a:rPr>
              <a:t>So using the collection of natural objects from the local area, at Early Level they may sort them in ways like this – sticks, stones and leaves; or living, non-living and once living.   Just working with the rocks, they might sort them in to rough and smooth or by size</a:t>
            </a:r>
          </a:p>
        </p:txBody>
      </p:sp>
    </p:spTree>
    <p:extLst>
      <p:ext uri="{BB962C8B-B14F-4D97-AF65-F5344CB8AC3E}">
        <p14:creationId xmlns:p14="http://schemas.microsoft.com/office/powerpoint/2010/main" val="2604761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27</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At First Level, the children should continue to sort living things by creating their criteria and justifying their decisions.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You could give the children pictures of a  variety of plants and animal ask them to sort them into two groups. In this example the obvious groups are plants and animals  so none of the living things can be in both groups because clearly they can’t be both a plant and an animal! The ability to sort living things into plants and animals is also specifically mentioned in the benchmarks. </a:t>
            </a:r>
          </a:p>
          <a:p>
            <a:r>
              <a:rPr lang="en-GB" dirty="0">
                <a:latin typeface="Times" pitchFamily="4" charset="0"/>
                <a:ea typeface="ＭＳ Ｐゴシック" pitchFamily="34" charset="-128"/>
              </a:rPr>
              <a:t>The children could then sort them in other ways, by creating different criteria: e.g. tail and no tail, lives in water/ lives on land.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By First Level we are looking for more detail and the children should now be able to identify a number of ways of categorising and sub categorising the objects or living things and be able to say what criteria they have used.</a:t>
            </a:r>
          </a:p>
        </p:txBody>
      </p:sp>
    </p:spTree>
    <p:extLst>
      <p:ext uri="{BB962C8B-B14F-4D97-AF65-F5344CB8AC3E}">
        <p14:creationId xmlns:p14="http://schemas.microsoft.com/office/powerpoint/2010/main" val="1250331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28</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By Second Level they could then be using an app such as this one, or identification keys to identify individual species of plants.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They could also use different categories to sort them: ground plants and trees, edible and non-edible, native and invasive species such as Rhododendron,. and discuss the possible impact of having invasive species in the area etc. </a:t>
            </a:r>
          </a:p>
        </p:txBody>
      </p:sp>
    </p:spTree>
    <p:extLst>
      <p:ext uri="{BB962C8B-B14F-4D97-AF65-F5344CB8AC3E}">
        <p14:creationId xmlns:p14="http://schemas.microsoft.com/office/powerpoint/2010/main" val="3275787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29</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Times" pitchFamily="4" charset="0"/>
                <a:ea typeface="ＭＳ Ｐゴシック" pitchFamily="34" charset="-128"/>
              </a:rPr>
              <a:t>There are lots of opportunities to link with Maths in these types of enquiries – Venn Diagrams for example or as shown in this slide, Carroll Diagrams. A real opportunity for teaching these things in a context!</a:t>
            </a:r>
          </a:p>
          <a:p>
            <a:endParaRPr lang="en-GB" dirty="0">
              <a:latin typeface="Times" pitchFamily="4" charset="0"/>
              <a:ea typeface="ＭＳ Ｐゴシック" pitchFamily="34" charset="-128"/>
            </a:endParaRPr>
          </a:p>
        </p:txBody>
      </p:sp>
    </p:spTree>
    <p:extLst>
      <p:ext uri="{BB962C8B-B14F-4D97-AF65-F5344CB8AC3E}">
        <p14:creationId xmlns:p14="http://schemas.microsoft.com/office/powerpoint/2010/main" val="262876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Times" pitchFamily="4" charset="0"/>
                <a:ea typeface="ＭＳ Ｐゴシック" pitchFamily="34" charset="-128"/>
              </a:rPr>
              <a:t>Here are several explanations  of what is meant by primary science enquiry: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Times" pitchFamily="4" charset="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Times" pitchFamily="4" charset="0"/>
                <a:ea typeface="ＭＳ Ｐゴシック" pitchFamily="34" charset="-128"/>
              </a:rPr>
              <a:t>Basically, children do this by exploring, asking questions, collecting and analysing data, developing explanations and solving problems.  </a:t>
            </a:r>
          </a:p>
          <a:p>
            <a:endParaRPr lang="en-GB" dirty="0">
              <a:latin typeface="Times" pitchFamily="4" charset="0"/>
              <a:ea typeface="ＭＳ Ｐゴシック" pitchFamily="34" charset="-128"/>
            </a:endParaRPr>
          </a:p>
        </p:txBody>
      </p:sp>
    </p:spTree>
    <p:extLst>
      <p:ext uri="{BB962C8B-B14F-4D97-AF65-F5344CB8AC3E}">
        <p14:creationId xmlns:p14="http://schemas.microsoft.com/office/powerpoint/2010/main" val="55163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30</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A short video clip to end this section on science enquiry by identifying and classifying</a:t>
            </a:r>
          </a:p>
        </p:txBody>
      </p:sp>
    </p:spTree>
    <p:extLst>
      <p:ext uri="{BB962C8B-B14F-4D97-AF65-F5344CB8AC3E}">
        <p14:creationId xmlns:p14="http://schemas.microsoft.com/office/powerpoint/2010/main" val="696159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31</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Research using secondary sources obviously links to outcomes in reading and writing.</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This type of enquiry could also involve the children creating questionnaires or interviewing people to collect data.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Great opportunity also for collaboration.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It is important that we teach the children about reputable sources; children for example can go onto YouTube and get all sorts of information from there  and may take everything at face value.  It is important that children also learn the difference between fact and opinion. Bias</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Local libraries are great for this type of enquiry.</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It is important also to check the websites that we direct the children to. </a:t>
            </a:r>
          </a:p>
        </p:txBody>
      </p:sp>
    </p:spTree>
    <p:extLst>
      <p:ext uri="{BB962C8B-B14F-4D97-AF65-F5344CB8AC3E}">
        <p14:creationId xmlns:p14="http://schemas.microsoft.com/office/powerpoint/2010/main" val="2808999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32</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Examples of the types of questions that trigger these types of enquires are on this slide. A good opportunity for finding out about the work of scientists past and present too!</a:t>
            </a:r>
          </a:p>
        </p:txBody>
      </p:sp>
    </p:spTree>
    <p:extLst>
      <p:ext uri="{BB962C8B-B14F-4D97-AF65-F5344CB8AC3E}">
        <p14:creationId xmlns:p14="http://schemas.microsoft.com/office/powerpoint/2010/main" val="1715123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33</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Lastly, science enquiry by fair testing. Fair testing involves making comparisons and seeing that one thing has an effect on another, identifying the differences they have noticed and exploring all the variables.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It’s important that children really understand what a fair test is before they carry out their own.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I have included a poster with a mnemonic to help the children remember a fair test involve changing one variable, measuring something and keeping everything else the same! </a:t>
            </a:r>
          </a:p>
        </p:txBody>
      </p:sp>
    </p:spTree>
    <p:extLst>
      <p:ext uri="{BB962C8B-B14F-4D97-AF65-F5344CB8AC3E}">
        <p14:creationId xmlns:p14="http://schemas.microsoft.com/office/powerpoint/2010/main" val="2796613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34</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xfrm>
            <a:off x="939800" y="4759643"/>
            <a:ext cx="5029942" cy="4509135"/>
          </a:xfrm>
          <a:solidFill>
            <a:srgbClr val="FFFFFF"/>
          </a:solidFill>
          <a:ln>
            <a:solidFill>
              <a:srgbClr val="000000"/>
            </a:solidFill>
          </a:ln>
        </p:spPr>
        <p:txBody>
          <a:bodyPr/>
          <a:lstStyle/>
          <a:p>
            <a:r>
              <a:rPr lang="en-GB" dirty="0">
                <a:latin typeface="Times" pitchFamily="4" charset="0"/>
                <a:ea typeface="ＭＳ Ｐゴシック" pitchFamily="34" charset="-128"/>
              </a:rPr>
              <a:t>A note about a comparative test vs a fair test: very similar but there are differences. Comparative tests compare one thing with another and are simpler than fair tests and are good for using with for younger pupils.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Fair testing is the most common type of investigation seen in schools but can be used incorrectly to answer questions best answered by other types of enquiry.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It is important to understand the types of questions suited to fair testing enquiry.</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It is perfectly acceptable for pupils to discuss their results and/or present them in different ways – they do not have to formally ‘write up’ experiments every time!</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Perfect opportunity though for report writing, writing instructions, writing explanation texts, for information handling, weight and measure etc.!</a:t>
            </a:r>
          </a:p>
        </p:txBody>
      </p:sp>
    </p:spTree>
    <p:extLst>
      <p:ext uri="{BB962C8B-B14F-4D97-AF65-F5344CB8AC3E}">
        <p14:creationId xmlns:p14="http://schemas.microsoft.com/office/powerpoint/2010/main" val="3123041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35</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Here are some questions that the children might come up with for science enquiry. Can you decide which type of investigation each question would lead to? Can you spot the ‘fair test’ ones?</a:t>
            </a:r>
          </a:p>
        </p:txBody>
      </p:sp>
    </p:spTree>
    <p:extLst>
      <p:ext uri="{BB962C8B-B14F-4D97-AF65-F5344CB8AC3E}">
        <p14:creationId xmlns:p14="http://schemas.microsoft.com/office/powerpoint/2010/main" val="1493720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36</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…and the answers! Were you right? This is just a reminder that not all science enquiry questions should try to be answered by doing a fair test! The children need a repertoire of science enquiry experiences!</a:t>
            </a:r>
          </a:p>
        </p:txBody>
      </p:sp>
    </p:spTree>
    <p:extLst>
      <p:ext uri="{BB962C8B-B14F-4D97-AF65-F5344CB8AC3E}">
        <p14:creationId xmlns:p14="http://schemas.microsoft.com/office/powerpoint/2010/main" val="3992257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37</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Examples of the types of questions that trigger these types of enquires are on this slide. </a:t>
            </a:r>
          </a:p>
        </p:txBody>
      </p:sp>
    </p:spTree>
    <p:extLst>
      <p:ext uri="{BB962C8B-B14F-4D97-AF65-F5344CB8AC3E}">
        <p14:creationId xmlns:p14="http://schemas.microsoft.com/office/powerpoint/2010/main" val="3071645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38</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Really exaggerate how ‘unfair’ the investigation is – e.g. big and little cars, give some a big push and others not, start from different places, alter the height of the ramp etc. </a:t>
            </a:r>
          </a:p>
        </p:txBody>
      </p:sp>
    </p:spTree>
    <p:extLst>
      <p:ext uri="{BB962C8B-B14F-4D97-AF65-F5344CB8AC3E}">
        <p14:creationId xmlns:p14="http://schemas.microsoft.com/office/powerpoint/2010/main" val="987012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39</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The deliberate mistakes approach to an investigation is a way to illustrate to the children the need to be ‘fair’ and the need to change just one thing at a time to achieve any meaningful results!</a:t>
            </a:r>
          </a:p>
          <a:p>
            <a:endParaRPr lang="en-GB" dirty="0">
              <a:latin typeface="Times" pitchFamily="4" charset="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Times New Roman" panose="02020603050405020304" pitchFamily="18" charset="0"/>
                <a:ea typeface="ＭＳ Ｐゴシック" pitchFamily="34" charset="-128"/>
                <a:cs typeface="Times New Roman" panose="02020603050405020304" pitchFamily="18" charset="0"/>
              </a:rPr>
              <a:t>Here is the question we were trying to answer: </a:t>
            </a:r>
            <a:r>
              <a:rPr lang="en-GB" b="1" i="1" u="none" kern="0" dirty="0">
                <a:solidFill>
                  <a:srgbClr val="000000"/>
                </a:solidFill>
                <a:latin typeface="Times New Roman" panose="02020603050405020304" pitchFamily="18" charset="0"/>
                <a:ea typeface="ＭＳ Ｐゴシック" pitchFamily="34" charset="-128"/>
                <a:cs typeface="Times New Roman" panose="02020603050405020304" pitchFamily="18" charset="0"/>
              </a:rPr>
              <a:t>Does changing the surface of the ramp make a difference to how far the car travels?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i="1" u="none" kern="0" dirty="0">
              <a:solidFill>
                <a:srgbClr val="000000"/>
              </a:solidFill>
              <a:latin typeface="Times New Roman" panose="02020603050405020304" pitchFamily="18" charset="0"/>
              <a:ea typeface="ＭＳ Ｐゴシック" pitchFamily="34" charset="-128"/>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u="none" kern="0" dirty="0">
                <a:solidFill>
                  <a:srgbClr val="000000"/>
                </a:solidFill>
                <a:latin typeface="Times New Roman" panose="02020603050405020304" pitchFamily="18" charset="0"/>
                <a:ea typeface="ＭＳ Ｐゴシック" pitchFamily="34" charset="-128"/>
                <a:cs typeface="Times New Roman" panose="02020603050405020304" pitchFamily="18" charset="0"/>
              </a:rPr>
              <a:t>Planning fair test enquiries involves using this format: </a:t>
            </a:r>
            <a:r>
              <a:rPr lang="en-GB" b="1" i="1" u="none" kern="0" dirty="0">
                <a:solidFill>
                  <a:srgbClr val="000000"/>
                </a:solidFill>
                <a:latin typeface="Times New Roman" panose="02020603050405020304" pitchFamily="18" charset="0"/>
                <a:ea typeface="ＭＳ Ｐゴシック" pitchFamily="34" charset="-128"/>
                <a:cs typeface="Times New Roman" panose="02020603050405020304" pitchFamily="18" charset="0"/>
              </a:rPr>
              <a:t>If I change……What happens to….?</a:t>
            </a:r>
          </a:p>
          <a:p>
            <a:endParaRPr lang="en-GB" sz="1400" b="0" dirty="0">
              <a:latin typeface="Times" pitchFamily="4" charset="0"/>
              <a:ea typeface="ＭＳ Ｐゴシック" pitchFamily="34" charset="-128"/>
            </a:endParaRPr>
          </a:p>
          <a:p>
            <a:endParaRPr lang="en-GB" b="0" dirty="0">
              <a:latin typeface="Times" pitchFamily="4" charset="0"/>
              <a:ea typeface="ＭＳ Ｐゴシック" pitchFamily="34" charset="-128"/>
            </a:endParaRPr>
          </a:p>
          <a:p>
            <a:endParaRPr lang="en-GB" dirty="0">
              <a:latin typeface="Times" pitchFamily="4" charset="0"/>
              <a:ea typeface="ＭＳ Ｐゴシック" pitchFamily="34" charset="-128"/>
            </a:endParaRPr>
          </a:p>
        </p:txBody>
      </p:sp>
    </p:spTree>
    <p:extLst>
      <p:ext uri="{BB962C8B-B14F-4D97-AF65-F5344CB8AC3E}">
        <p14:creationId xmlns:p14="http://schemas.microsoft.com/office/powerpoint/2010/main" val="98421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4</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Science investigations in school can often be focussed on ‘fair testing’. </a:t>
            </a:r>
          </a:p>
          <a:p>
            <a:endParaRPr lang="en-GB" dirty="0">
              <a:latin typeface="Times" pitchFamily="4" charset="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If this is the case in our classrooms, then children’s experience of other types of science enquiry is limited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If we are going to help children learn to answer different types of scientific questions, they  need a repertoire of different types of enquiry to choose from. Different types of questions and different situations require different types of enquiry.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There are five different types of approaches to science enquiry: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latin typeface="Times" panose="02020603050405020304" pitchFamily="18" charset="0"/>
                <a:cs typeface="Times" panose="02020603050405020304" pitchFamily="18" charset="0"/>
              </a:rPr>
              <a:t>fair testing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latin typeface="Times" panose="02020603050405020304" pitchFamily="18" charset="0"/>
                <a:cs typeface="Times" panose="02020603050405020304" pitchFamily="18" charset="0"/>
              </a:rPr>
              <a:t>observation over time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latin typeface="Times" panose="02020603050405020304" pitchFamily="18" charset="0"/>
                <a:cs typeface="Times" panose="02020603050405020304" pitchFamily="18" charset="0"/>
              </a:rPr>
              <a:t>pattern seeking/finding an association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latin typeface="Times" panose="02020603050405020304" pitchFamily="18" charset="0"/>
                <a:cs typeface="Times" panose="02020603050405020304" pitchFamily="18" charset="0"/>
              </a:rPr>
              <a:t>identifying and classifying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latin typeface="Times" panose="02020603050405020304" pitchFamily="18" charset="0"/>
                <a:cs typeface="Times" panose="02020603050405020304" pitchFamily="18" charset="0"/>
              </a:rPr>
              <a:t>researching using secondary sources.</a:t>
            </a:r>
          </a:p>
          <a:p>
            <a:pPr lvl="0" algn="just"/>
            <a:endParaRPr lang="en-GB" sz="1200" u="none" dirty="0">
              <a:latin typeface="Comic Sans MS" panose="030F0702030302020204" pitchFamily="66" charset="0"/>
            </a:endParaRPr>
          </a:p>
          <a:p>
            <a:pPr lvl="0" algn="just"/>
            <a:r>
              <a:rPr lang="en-GB" sz="1200" u="none" dirty="0">
                <a:latin typeface="Times" panose="02020603050405020304" pitchFamily="18" charset="0"/>
                <a:cs typeface="Times" panose="02020603050405020304" pitchFamily="18" charset="0"/>
              </a:rPr>
              <a:t>The slide includes a link to a video clip that is a useful discussion about different types of science enquiry that you may or may not want to view in your own time and possibly use with staff.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endParaRPr lang="en-GB" dirty="0">
              <a:latin typeface="Times" pitchFamily="4" charset="0"/>
              <a:ea typeface="ＭＳ Ｐゴシック" pitchFamily="34" charset="-128"/>
            </a:endParaRPr>
          </a:p>
        </p:txBody>
      </p:sp>
    </p:spTree>
    <p:extLst>
      <p:ext uri="{BB962C8B-B14F-4D97-AF65-F5344CB8AC3E}">
        <p14:creationId xmlns:p14="http://schemas.microsoft.com/office/powerpoint/2010/main" val="4152371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7"/>
          <p:cNvSpPr>
            <a:spLocks noGrp="1" noChangeArrowheads="1"/>
          </p:cNvSpPr>
          <p:nvPr>
            <p:ph type="sldNum" sz="quarter" idx="5"/>
          </p:nvPr>
        </p:nvSpPr>
        <p:spPr>
          <a:noFill/>
        </p:spPr>
        <p:txBody>
          <a:bodyPr/>
          <a:lstStyle/>
          <a:p>
            <a:fld id="{8CF935AB-4984-485E-BF3C-219F8C193E2A}" type="slidenum">
              <a:rPr lang="en-GB"/>
              <a:pPr/>
              <a:t>40</a:t>
            </a:fld>
            <a:endParaRPr lang="en-GB"/>
          </a:p>
        </p:txBody>
      </p:sp>
      <p:sp>
        <p:nvSpPr>
          <p:cNvPr id="26628" name="Rectangle 2"/>
          <p:cNvSpPr>
            <a:spLocks noGrp="1" noRot="1" noChangeAspect="1" noChangeArrowheads="1"/>
          </p:cNvSpPr>
          <p:nvPr>
            <p:ph type="sldImg"/>
          </p:nvPr>
        </p:nvSpPr>
        <p:spPr>
          <a:solidFill>
            <a:srgbClr val="FFFFFF"/>
          </a:solidFill>
          <a:ln/>
        </p:spPr>
      </p:sp>
      <p:sp>
        <p:nvSpPr>
          <p:cNvPr id="2662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New Roman" panose="02020603050405020304" pitchFamily="18" charset="0"/>
                <a:ea typeface="ＭＳ Ｐゴシック" pitchFamily="34" charset="-128"/>
                <a:cs typeface="Times New Roman" panose="02020603050405020304" pitchFamily="18" charset="0"/>
              </a:rPr>
              <a:t>The components of a fair test are these: </a:t>
            </a:r>
          </a:p>
          <a:p>
            <a:r>
              <a:rPr lang="en-GB" sz="1800" kern="1200" dirty="0">
                <a:solidFill>
                  <a:srgbClr val="000000"/>
                </a:solidFill>
                <a:effectLst/>
                <a:latin typeface="Arial" panose="020B0604020202020204" pitchFamily="34" charset="0"/>
                <a:ea typeface="MS PGothic" panose="020B0600070205080204" pitchFamily="34" charset="-128"/>
              </a:rPr>
              <a:t>It isn’t always necessary to cover all of these components all of the time! It is better to focus on a particular aspect of reporting for each enquiry so that children can focus on developing skills in that area, rather than try to do all of these all at once and every time they carry out a fair test enquiry. </a:t>
            </a:r>
            <a:endParaRPr lang="en-GB" sz="1800" dirty="0">
              <a:effectLst/>
              <a:latin typeface="Times New Roman" panose="02020603050405020304" pitchFamily="18" charset="0"/>
              <a:ea typeface="Times New Roman" panose="02020603050405020304" pitchFamily="18" charset="0"/>
            </a:endParaRPr>
          </a:p>
          <a:p>
            <a:pPr algn="just" eaLnBrk="0" fontAlgn="base" hangingPunct="0"/>
            <a:r>
              <a:rPr lang="en-GB" sz="1800" kern="1200" dirty="0">
                <a:solidFill>
                  <a:srgbClr val="000000"/>
                </a:solidFill>
                <a:effectLst/>
                <a:latin typeface="Arial" panose="020B0604020202020204" pitchFamily="34" charset="0"/>
                <a:ea typeface="MS PGothic" panose="020B0600070205080204" pitchFamily="34" charset="-128"/>
              </a:rPr>
              <a:t>Fair test enquiries provide opportunities for children to work on all aspects of reporting, from creating written instructions to describe their plan, to tabulating data, graph-drawing, or writing conclusions and evaluating. </a:t>
            </a:r>
            <a:endParaRPr lang="en-GB" sz="1800" dirty="0">
              <a:effectLst/>
              <a:latin typeface="Times New Roman" panose="02020603050405020304" pitchFamily="18" charset="0"/>
              <a:ea typeface="Times New Roman" panose="02020603050405020304" pitchFamily="18" charset="0"/>
            </a:endParaRPr>
          </a:p>
          <a:p>
            <a:pPr algn="just" eaLnBrk="0" fontAlgn="base" hangingPunct="0"/>
            <a:r>
              <a:rPr lang="en-GB" sz="1800" kern="1200" dirty="0">
                <a:solidFill>
                  <a:srgbClr val="000000"/>
                </a:solidFill>
                <a:effectLst/>
                <a:latin typeface="Arial" panose="020B0604020202020204" pitchFamily="34" charset="0"/>
                <a:ea typeface="MS PGothic" panose="020B0600070205080204" pitchFamily="34" charset="-128"/>
              </a:rPr>
              <a:t>A written report is not the only way the children can capture and report on their enquiry. For example, using technology offers many alternative ways e.g.  video, photographs, eBooks, science workbooks in number on the iPad etc. </a:t>
            </a:r>
            <a:endParaRPr lang="en-GB" sz="1800" dirty="0">
              <a:effectLst/>
              <a:latin typeface="Times New Roman" panose="02020603050405020304" pitchFamily="18" charset="0"/>
              <a:ea typeface="Times New Roman" panose="02020603050405020304" pitchFamily="18" charset="0"/>
            </a:endParaRPr>
          </a:p>
          <a:p>
            <a:endParaRPr lang="en-GB" dirty="0">
              <a:latin typeface="Times New Roman" panose="02020603050405020304" pitchFamily="18" charset="0"/>
              <a:ea typeface="ＭＳ Ｐゴシック" pitchFamily="34" charset="-128"/>
              <a:cs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41</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This one which involves a car going down a ramp and I will use this to show progression of the skills across the levels. </a:t>
            </a:r>
          </a:p>
        </p:txBody>
      </p:sp>
    </p:spTree>
    <p:extLst>
      <p:ext uri="{BB962C8B-B14F-4D97-AF65-F5344CB8AC3E}">
        <p14:creationId xmlns:p14="http://schemas.microsoft.com/office/powerpoint/2010/main" val="647548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42</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Early Level – the children are just changing the car but are keeping everything else the same. They are not measuring the distance to see how far the 2 cars go but just comparing the distances.</a:t>
            </a:r>
          </a:p>
          <a:p>
            <a:r>
              <a:rPr lang="en-GB" dirty="0">
                <a:latin typeface="Times" pitchFamily="4" charset="0"/>
                <a:ea typeface="ＭＳ Ｐゴシック" pitchFamily="34" charset="-128"/>
              </a:rPr>
              <a:t>The conclusion might be that the blue car goes the fastest and that is why it travelled the furthest. They aren’t making the connections at that point between the material on the ramp, the friction of the wheels, how heavy the car is etc. </a:t>
            </a:r>
          </a:p>
          <a:p>
            <a:r>
              <a:rPr lang="en-GB" dirty="0">
                <a:latin typeface="Times" pitchFamily="4" charset="0"/>
                <a:ea typeface="ＭＳ Ｐゴシック" pitchFamily="34" charset="-128"/>
              </a:rPr>
              <a:t>They are just simply noticing that this one went the fastest that is why it travelled the furthest. </a:t>
            </a:r>
          </a:p>
        </p:txBody>
      </p:sp>
    </p:spTree>
    <p:extLst>
      <p:ext uri="{BB962C8B-B14F-4D97-AF65-F5344CB8AC3E}">
        <p14:creationId xmlns:p14="http://schemas.microsoft.com/office/powerpoint/2010/main" val="3803766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43</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By First Level  they can begin to talk about the hypothesis (what they think is going to happen), they could be encouraged to draw a diagram and  record their results. </a:t>
            </a:r>
          </a:p>
          <a:p>
            <a:r>
              <a:rPr lang="en-GB" dirty="0">
                <a:latin typeface="Times" pitchFamily="4" charset="0"/>
                <a:ea typeface="ＭＳ Ｐゴシック" pitchFamily="34" charset="-128"/>
              </a:rPr>
              <a:t>This time they are changing the height of the ramp, but keeping the car and the surface material of the ramp constant and now the conclusion could include some knowledge of energy and how that impacted on the results: the steeper ramp gave the car more energy so that it could travel further. </a:t>
            </a:r>
          </a:p>
        </p:txBody>
      </p:sp>
    </p:spTree>
    <p:extLst>
      <p:ext uri="{BB962C8B-B14F-4D97-AF65-F5344CB8AC3E}">
        <p14:creationId xmlns:p14="http://schemas.microsoft.com/office/powerpoint/2010/main" val="654783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44</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By Second Level, we are changing the surface of the ramp, so we are beginning to get into a discussion about friction, and are keeping the car, the gradient of the ramp and the starting position on the ramp all constant. </a:t>
            </a:r>
          </a:p>
        </p:txBody>
      </p:sp>
    </p:spTree>
    <p:extLst>
      <p:ext uri="{BB962C8B-B14F-4D97-AF65-F5344CB8AC3E}">
        <p14:creationId xmlns:p14="http://schemas.microsoft.com/office/powerpoint/2010/main" val="2405064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45</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Then they might write up the enquiry as a full report  – this could possibly be used as an assessment in P7 after practising all the components of a fair test enquiry report? </a:t>
            </a:r>
          </a:p>
          <a:p>
            <a:r>
              <a:rPr lang="en-GB" dirty="0">
                <a:latin typeface="Times" pitchFamily="4" charset="0"/>
                <a:ea typeface="ＭＳ Ｐゴシック" pitchFamily="34" charset="-128"/>
              </a:rPr>
              <a:t>There are obviously clear links to literacy and numeracy, The report includes a diagram, measurements, results recorded in a table and then presented as a graph.</a:t>
            </a:r>
          </a:p>
        </p:txBody>
      </p:sp>
    </p:spTree>
    <p:extLst>
      <p:ext uri="{BB962C8B-B14F-4D97-AF65-F5344CB8AC3E}">
        <p14:creationId xmlns:p14="http://schemas.microsoft.com/office/powerpoint/2010/main" val="4156425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46</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Times New Roman" panose="02020603050405020304" pitchFamily="18" charset="0"/>
                <a:ea typeface="ＭＳ Ｐゴシック" pitchFamily="34" charset="-128"/>
                <a:cs typeface="Times New Roman" panose="02020603050405020304" pitchFamily="18" charset="0"/>
              </a:rPr>
              <a:t>You may have heard of Ann Goldsworthy and her Post it Approach to planning a fair test investigation with children?</a:t>
            </a:r>
          </a:p>
          <a:p>
            <a:endParaRPr lang="en-GB" dirty="0">
              <a:latin typeface="Times" pitchFamily="4" charset="0"/>
              <a:ea typeface="ＭＳ Ｐゴシック" pitchFamily="34" charset="-128"/>
            </a:endParaRPr>
          </a:p>
        </p:txBody>
      </p:sp>
    </p:spTree>
    <p:extLst>
      <p:ext uri="{BB962C8B-B14F-4D97-AF65-F5344CB8AC3E}">
        <p14:creationId xmlns:p14="http://schemas.microsoft.com/office/powerpoint/2010/main" val="975452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9800" y="4759642"/>
            <a:ext cx="5008563" cy="4827216"/>
          </a:xfrm>
        </p:spPr>
        <p:txBody>
          <a:bodyPr/>
          <a:lstStyle/>
          <a:p>
            <a:r>
              <a:rPr lang="en-GB" dirty="0">
                <a:latin typeface="+mn-lt"/>
              </a:rPr>
              <a:t>Her method uses post-it notes in 2 colours; one colour to record the variables  the things that could be changed) and the other colour to record the things that could be measured or observed. </a:t>
            </a:r>
          </a:p>
        </p:txBody>
      </p:sp>
      <p:sp>
        <p:nvSpPr>
          <p:cNvPr id="5" name="Slide Number Placeholder 4"/>
          <p:cNvSpPr>
            <a:spLocks noGrp="1"/>
          </p:cNvSpPr>
          <p:nvPr>
            <p:ph type="sldNum" sz="quarter" idx="11"/>
          </p:nvPr>
        </p:nvSpPr>
        <p:spPr/>
        <p:txBody>
          <a:bodyPr/>
          <a:lstStyle/>
          <a:p>
            <a:fld id="{FE6D40BA-A478-4350-BEB1-1F5E5D6FCEA3}" type="slidenum">
              <a:rPr lang="en-GB" smtClean="0"/>
              <a:pPr/>
              <a:t>47</a:t>
            </a:fld>
            <a:endParaRPr lang="en-GB"/>
          </a:p>
        </p:txBody>
      </p:sp>
    </p:spTree>
    <p:extLst>
      <p:ext uri="{BB962C8B-B14F-4D97-AF65-F5344CB8AC3E}">
        <p14:creationId xmlns:p14="http://schemas.microsoft.com/office/powerpoint/2010/main" val="4145314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9800" y="4759643"/>
            <a:ext cx="5008563" cy="4509135"/>
          </a:xfrm>
        </p:spPr>
        <p:txBody>
          <a:bodyPr/>
          <a:lstStyle/>
          <a:p>
            <a:r>
              <a:rPr lang="en-GB" dirty="0"/>
              <a:t>You can see by going through this process several times that different investigations can be generated.  By allowing different groups of children in the class to choose a different investigation to do rather than everyone doing the same one, it gives the children choice and  a real purpose to the investigation because they are going to report back to the class.  </a:t>
            </a:r>
          </a:p>
        </p:txBody>
      </p:sp>
      <p:sp>
        <p:nvSpPr>
          <p:cNvPr id="5" name="Slide Number Placeholder 4"/>
          <p:cNvSpPr>
            <a:spLocks noGrp="1"/>
          </p:cNvSpPr>
          <p:nvPr>
            <p:ph type="sldNum" sz="quarter" idx="11"/>
          </p:nvPr>
        </p:nvSpPr>
        <p:spPr/>
        <p:txBody>
          <a:bodyPr/>
          <a:lstStyle/>
          <a:p>
            <a:fld id="{FE6D40BA-A478-4350-BEB1-1F5E5D6FCEA3}" type="slidenum">
              <a:rPr lang="en-GB" smtClean="0"/>
              <a:pPr/>
              <a:t>48</a:t>
            </a:fld>
            <a:endParaRPr lang="en-GB"/>
          </a:p>
        </p:txBody>
      </p:sp>
    </p:spTree>
    <p:extLst>
      <p:ext uri="{BB962C8B-B14F-4D97-AF65-F5344CB8AC3E}">
        <p14:creationId xmlns:p14="http://schemas.microsoft.com/office/powerpoint/2010/main" val="2347228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to show how easy it is then to show the children how to construct a graph of their results (if appropriate) – the ‘measure’ post it goes on the y axis and the thing that was changed goes on the x axis</a:t>
            </a:r>
          </a:p>
        </p:txBody>
      </p:sp>
      <p:sp>
        <p:nvSpPr>
          <p:cNvPr id="5" name="Slide Number Placeholder 4"/>
          <p:cNvSpPr>
            <a:spLocks noGrp="1"/>
          </p:cNvSpPr>
          <p:nvPr>
            <p:ph type="sldNum" sz="quarter" idx="11"/>
          </p:nvPr>
        </p:nvSpPr>
        <p:spPr/>
        <p:txBody>
          <a:bodyPr/>
          <a:lstStyle/>
          <a:p>
            <a:fld id="{FE6D40BA-A478-4350-BEB1-1F5E5D6FCEA3}" type="slidenum">
              <a:rPr lang="en-GB" smtClean="0"/>
              <a:pPr/>
              <a:t>49</a:t>
            </a:fld>
            <a:endParaRPr lang="en-GB"/>
          </a:p>
        </p:txBody>
      </p:sp>
    </p:spTree>
    <p:extLst>
      <p:ext uri="{BB962C8B-B14F-4D97-AF65-F5344CB8AC3E}">
        <p14:creationId xmlns:p14="http://schemas.microsoft.com/office/powerpoint/2010/main" val="310874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5</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I have included this poster which is a nice reminder of the 5 approaches to science enquiry </a:t>
            </a:r>
          </a:p>
        </p:txBody>
      </p:sp>
    </p:spTree>
    <p:extLst>
      <p:ext uri="{BB962C8B-B14F-4D97-AF65-F5344CB8AC3E}">
        <p14:creationId xmlns:p14="http://schemas.microsoft.com/office/powerpoint/2010/main" val="2658729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50</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So here is an example: What makes plants grow the best?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The things that could  be changed are on yellow and the things that could be measured or observed are on green.</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Start off by populating the top left hand and top right-hand corners of the planning board,</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Choose one thing to change and move the Post it note down to ‘We will change’  and move the rest of them down to the ‘We will keep these the same…’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Choose one thing to measure or observe and move that Post it down to ‘We will measure/observe’.</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Then move the one thing that is going to be changed down to ‘When I change’ and move the one thing that is going to be measured/or observed down to ‘What will happen to ‘ so that you can explore the children’s ideas/predictions etc. </a:t>
            </a:r>
          </a:p>
        </p:txBody>
      </p:sp>
    </p:spTree>
    <p:extLst>
      <p:ext uri="{BB962C8B-B14F-4D97-AF65-F5344CB8AC3E}">
        <p14:creationId xmlns:p14="http://schemas.microsoft.com/office/powerpoint/2010/main" val="4187846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7"/>
          <p:cNvSpPr>
            <a:spLocks noGrp="1" noChangeArrowheads="1"/>
          </p:cNvSpPr>
          <p:nvPr>
            <p:ph type="sldNum" sz="quarter" idx="5"/>
          </p:nvPr>
        </p:nvSpPr>
        <p:spPr>
          <a:noFill/>
        </p:spPr>
        <p:txBody>
          <a:bodyPr/>
          <a:lstStyle/>
          <a:p>
            <a:fld id="{94E2D453-9C03-408B-935B-40B9F9C8DFE7}" type="slidenum">
              <a:rPr lang="en-GB"/>
              <a:pPr/>
              <a:t>52</a:t>
            </a:fld>
            <a:endParaRPr lang="en-GB"/>
          </a:p>
        </p:txBody>
      </p:sp>
      <p:sp>
        <p:nvSpPr>
          <p:cNvPr id="32772" name="Rectangle 2"/>
          <p:cNvSpPr>
            <a:spLocks noGrp="1" noRot="1" noChangeAspect="1" noChangeArrowheads="1"/>
          </p:cNvSpPr>
          <p:nvPr>
            <p:ph type="sldImg"/>
          </p:nvPr>
        </p:nvSpPr>
        <p:spPr>
          <a:solidFill>
            <a:srgbClr val="FFFFFF"/>
          </a:solidFill>
          <a:ln/>
        </p:spPr>
      </p:sp>
      <p:sp>
        <p:nvSpPr>
          <p:cNvPr id="32773" name="Rectangle 3"/>
          <p:cNvSpPr>
            <a:spLocks noGrp="1" noChangeArrowheads="1"/>
          </p:cNvSpPr>
          <p:nvPr>
            <p:ph type="body" idx="1"/>
          </p:nvPr>
        </p:nvSpPr>
        <p:spPr>
          <a:solidFill>
            <a:srgbClr val="FFFFFF"/>
          </a:solidFill>
          <a:ln>
            <a:solidFill>
              <a:srgbClr val="000000"/>
            </a:solidFill>
          </a:ln>
        </p:spPr>
        <p:txBody>
          <a:bodyPr/>
          <a:lstStyle/>
          <a:p>
            <a:r>
              <a:rPr lang="en-GB" dirty="0">
                <a:latin typeface="+mn-lt"/>
                <a:ea typeface="ＭＳ Ｐゴシック" pitchFamily="34" charset="-128"/>
                <a:cs typeface="Arial" pitchFamily="34" charset="0"/>
              </a:rPr>
              <a:t>Fair testing is a specific way to set up a science enquiry but any science enquiry needs to be fair or ‘valid’!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a reminder that one context can provide opportunities for different types of enquiry! </a:t>
            </a:r>
          </a:p>
        </p:txBody>
      </p:sp>
      <p:sp>
        <p:nvSpPr>
          <p:cNvPr id="5" name="Slide Number Placeholder 4"/>
          <p:cNvSpPr>
            <a:spLocks noGrp="1"/>
          </p:cNvSpPr>
          <p:nvPr>
            <p:ph type="sldNum" sz="quarter" idx="11"/>
          </p:nvPr>
        </p:nvSpPr>
        <p:spPr/>
        <p:txBody>
          <a:bodyPr/>
          <a:lstStyle/>
          <a:p>
            <a:fld id="{FE6D40BA-A478-4350-BEB1-1F5E5D6FCEA3}" type="slidenum">
              <a:rPr lang="en-GB" smtClean="0"/>
              <a:pPr/>
              <a:t>53</a:t>
            </a:fld>
            <a:endParaRPr lang="en-GB"/>
          </a:p>
        </p:txBody>
      </p:sp>
    </p:spTree>
    <p:extLst>
      <p:ext uri="{BB962C8B-B14F-4D97-AF65-F5344CB8AC3E}">
        <p14:creationId xmlns:p14="http://schemas.microsoft.com/office/powerpoint/2010/main" val="1943290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Something to be aware of: the terminology in the Curriculum for Excellence documents is slightly different from that used in other publications but it is not that different! </a:t>
            </a:r>
          </a:p>
        </p:txBody>
      </p:sp>
      <p:sp>
        <p:nvSpPr>
          <p:cNvPr id="5" name="Slide Number Placeholder 4"/>
          <p:cNvSpPr>
            <a:spLocks noGrp="1"/>
          </p:cNvSpPr>
          <p:nvPr>
            <p:ph type="sldNum" sz="quarter" idx="11"/>
          </p:nvPr>
        </p:nvSpPr>
        <p:spPr/>
        <p:txBody>
          <a:bodyPr/>
          <a:lstStyle/>
          <a:p>
            <a:fld id="{FE6D40BA-A478-4350-BEB1-1F5E5D6FCEA3}" type="slidenum">
              <a:rPr lang="en-GB" smtClean="0"/>
              <a:pPr/>
              <a:t>54</a:t>
            </a:fld>
            <a:endParaRPr lang="en-GB"/>
          </a:p>
        </p:txBody>
      </p:sp>
    </p:spTree>
    <p:extLst>
      <p:ext uri="{BB962C8B-B14F-4D97-AF65-F5344CB8AC3E}">
        <p14:creationId xmlns:p14="http://schemas.microsoft.com/office/powerpoint/2010/main" val="3737491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55</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A few general things to consider and a few suggestions some of which I am sure you have already thought about! </a:t>
            </a:r>
          </a:p>
        </p:txBody>
      </p:sp>
    </p:spTree>
    <p:extLst>
      <p:ext uri="{BB962C8B-B14F-4D97-AF65-F5344CB8AC3E}">
        <p14:creationId xmlns:p14="http://schemas.microsoft.com/office/powerpoint/2010/main" val="223967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7"/>
          <p:cNvSpPr>
            <a:spLocks noGrp="1" noChangeArrowheads="1"/>
          </p:cNvSpPr>
          <p:nvPr>
            <p:ph type="sldNum" sz="quarter" idx="5"/>
          </p:nvPr>
        </p:nvSpPr>
        <p:spPr>
          <a:noFill/>
        </p:spPr>
        <p:txBody>
          <a:bodyPr/>
          <a:lstStyle/>
          <a:p>
            <a:fld id="{15B047A5-9B62-4234-920E-9256A776E86B}" type="slidenum">
              <a:rPr lang="en-GB"/>
              <a:pPr/>
              <a:t>56</a:t>
            </a:fld>
            <a:endParaRPr lang="en-GB"/>
          </a:p>
        </p:txBody>
      </p:sp>
      <p:sp>
        <p:nvSpPr>
          <p:cNvPr id="36868" name="Rectangle 2"/>
          <p:cNvSpPr>
            <a:spLocks noGrp="1" noRot="1" noChangeAspect="1" noChangeArrowheads="1"/>
          </p:cNvSpPr>
          <p:nvPr>
            <p:ph type="sldImg"/>
          </p:nvPr>
        </p:nvSpPr>
        <p:spPr>
          <a:solidFill>
            <a:srgbClr val="FFFFFF"/>
          </a:solidFill>
          <a:ln/>
        </p:spPr>
      </p:sp>
      <p:sp>
        <p:nvSpPr>
          <p:cNvPr id="3686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Calibri" panose="020F0502020204030204" pitchFamily="34" charset="0"/>
                <a:ea typeface="ＭＳ Ｐゴシック" pitchFamily="34" charset="-128"/>
                <a:cs typeface="Calibri" panose="020F0502020204030204" pitchFamily="34" charset="0"/>
              </a:rPr>
              <a:t>Time to pause and reflect!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7"/>
          <p:cNvSpPr>
            <a:spLocks noGrp="1" noChangeArrowheads="1"/>
          </p:cNvSpPr>
          <p:nvPr>
            <p:ph type="sldNum" sz="quarter" idx="5"/>
          </p:nvPr>
        </p:nvSpPr>
        <p:spPr>
          <a:noFill/>
        </p:spPr>
        <p:txBody>
          <a:bodyPr/>
          <a:lstStyle/>
          <a:p>
            <a:fld id="{F75F92B4-9A1A-49AF-B48F-9B9A45FFA83A}" type="slidenum">
              <a:rPr lang="en-GB"/>
              <a:pPr/>
              <a:t>57</a:t>
            </a:fld>
            <a:endParaRPr lang="en-GB"/>
          </a:p>
        </p:txBody>
      </p:sp>
      <p:sp>
        <p:nvSpPr>
          <p:cNvPr id="38916" name="Rectangle 2"/>
          <p:cNvSpPr>
            <a:spLocks noGrp="1" noRot="1" noChangeAspect="1" noChangeArrowheads="1"/>
          </p:cNvSpPr>
          <p:nvPr>
            <p:ph type="sldImg"/>
          </p:nvPr>
        </p:nvSpPr>
        <p:spPr>
          <a:solidFill>
            <a:srgbClr val="FFFFFF"/>
          </a:solidFill>
          <a:ln/>
        </p:spPr>
      </p:sp>
      <p:sp>
        <p:nvSpPr>
          <p:cNvPr id="38917" name="Rectangle 3"/>
          <p:cNvSpPr>
            <a:spLocks noGrp="1" noChangeArrowheads="1"/>
          </p:cNvSpPr>
          <p:nvPr>
            <p:ph type="body" idx="1"/>
          </p:nvPr>
        </p:nvSpPr>
        <p:spPr>
          <a:xfrm>
            <a:off x="961178" y="4759643"/>
            <a:ext cx="5008563" cy="4509135"/>
          </a:xfrm>
          <a:solidFill>
            <a:srgbClr val="FFFFFF"/>
          </a:solidFill>
          <a:ln>
            <a:solidFill>
              <a:srgbClr val="000000"/>
            </a:solidFill>
          </a:ln>
        </p:spPr>
        <p:txBody>
          <a:bodyPr/>
          <a:lstStyle/>
          <a:p>
            <a:r>
              <a:rPr lang="en-GB" dirty="0">
                <a:latin typeface="+mn-lt"/>
                <a:ea typeface="ＭＳ Ｐゴシック" pitchFamily="34" charset="-128"/>
              </a:rPr>
              <a:t>Just some general references. I would strongly recommend the first book on the list! It has lots of ideas and practical examples for all 5 types of science enquiry.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58</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endParaRPr lang="en-GB" dirty="0">
              <a:latin typeface="Times" pitchFamily="4" charset="0"/>
              <a:ea typeface="ＭＳ Ｐゴシック" pitchFamily="34" charset="-128"/>
            </a:endParaRPr>
          </a:p>
        </p:txBody>
      </p:sp>
    </p:spTree>
    <p:extLst>
      <p:ext uri="{BB962C8B-B14F-4D97-AF65-F5344CB8AC3E}">
        <p14:creationId xmlns:p14="http://schemas.microsoft.com/office/powerpoint/2010/main" val="592703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59</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endParaRPr lang="en-GB">
              <a:latin typeface="Times" pitchFamily="4" charset="0"/>
              <a:ea typeface="ＭＳ Ｐゴシック" pitchFamily="34" charset="-128"/>
            </a:endParaRPr>
          </a:p>
        </p:txBody>
      </p:sp>
    </p:spTree>
    <p:extLst>
      <p:ext uri="{BB962C8B-B14F-4D97-AF65-F5344CB8AC3E}">
        <p14:creationId xmlns:p14="http://schemas.microsoft.com/office/powerpoint/2010/main" val="366903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6</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There are also strong links to Maths, Literacy and Health and Wellbeing too and the examples I have used here are from Second Level although there are also the links at Early and First Level too: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So for example, the first 3 types of enquiry have strong links to information and data handling in numeracy,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Researching using secondary sources obviously links to outcomes in reading,  </a:t>
            </a:r>
          </a:p>
          <a:p>
            <a:endParaRPr lang="en-GB" dirty="0">
              <a:latin typeface="Times" pitchFamily="4" charset="0"/>
              <a:ea typeface="ＭＳ Ｐゴシック" pitchFamily="34" charset="-128"/>
            </a:endParaRPr>
          </a:p>
          <a:p>
            <a:r>
              <a:rPr lang="en-GB" dirty="0">
                <a:latin typeface="Times" pitchFamily="4" charset="0"/>
                <a:ea typeface="ＭＳ Ｐゴシック" pitchFamily="34" charset="-128"/>
              </a:rPr>
              <a:t>Fair testing could easily involve both and all would involve safety especially if the research involved looking online. </a:t>
            </a:r>
          </a:p>
        </p:txBody>
      </p:sp>
    </p:spTree>
    <p:extLst>
      <p:ext uri="{BB962C8B-B14F-4D97-AF65-F5344CB8AC3E}">
        <p14:creationId xmlns:p14="http://schemas.microsoft.com/office/powerpoint/2010/main" val="95378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7</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There are lots of  ‘fun’ investigations already carried out in our classrooms – some of which are pictured here; making and experimenting with slime, Mentos in coke bottles, looking at the colours in skittles when they are put in water…</a:t>
            </a:r>
          </a:p>
        </p:txBody>
      </p:sp>
    </p:spTree>
    <p:extLst>
      <p:ext uri="{BB962C8B-B14F-4D97-AF65-F5344CB8AC3E}">
        <p14:creationId xmlns:p14="http://schemas.microsoft.com/office/powerpoint/2010/main" val="2287559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8</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…but it is important that these fun activities are also opportunities for the children to develop skills too and this slide shows the skills that could be developed during these 3 activities. </a:t>
            </a:r>
          </a:p>
        </p:txBody>
      </p:sp>
    </p:spTree>
    <p:extLst>
      <p:ext uri="{BB962C8B-B14F-4D97-AF65-F5344CB8AC3E}">
        <p14:creationId xmlns:p14="http://schemas.microsoft.com/office/powerpoint/2010/main" val="822341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p:spPr>
        <p:txBody>
          <a:bodyPr/>
          <a:lstStyle/>
          <a:p>
            <a:fld id="{A6FAB771-693D-4B1B-ADE2-132B14BCF4E6}" type="slidenum">
              <a:rPr lang="en-GB"/>
              <a:pPr/>
              <a:t>9</a:t>
            </a:fld>
            <a:endParaRPr lang="en-GB"/>
          </a:p>
        </p:txBody>
      </p:sp>
      <p:sp>
        <p:nvSpPr>
          <p:cNvPr id="16388" name="Rectangle 2"/>
          <p:cNvSpPr>
            <a:spLocks noGrp="1" noRot="1" noChangeAspect="1" noChangeArrowheads="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pitchFamily="4" charset="0"/>
                <a:ea typeface="ＭＳ Ｐゴシック" pitchFamily="34" charset="-128"/>
              </a:rPr>
              <a:t>A word about volcanoes…..the chemical reaction between vinegar and baking soda is often used as part of a model of an erupting volcano. Volcanoes do not erupt due to a chemical reaction so the use of volcanoes for this needs to be carefully considered and how this might be confusing for the children?</a:t>
            </a:r>
          </a:p>
        </p:txBody>
      </p:sp>
    </p:spTree>
    <p:extLst>
      <p:ext uri="{BB962C8B-B14F-4D97-AF65-F5344CB8AC3E}">
        <p14:creationId xmlns:p14="http://schemas.microsoft.com/office/powerpoint/2010/main" val="2392063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679382-E4ED-4A58-8066-5AEF931EA31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E367746-5D44-4ED6-B58E-C35538A885A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C50663-4102-4498-BC2A-FC29E85B9D6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544DF6-4504-4841-A8B1-514AAE132DE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1907B0-9A58-4E35-8663-BFE1B45A2AB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606694B-8EAD-41AB-96EB-81625FE43A0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B57EA8A-F391-4E2D-8C8F-8E05D84B3DDC}"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18BD994-681F-443D-9E51-6C01C9752597}"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15038EF-DFDB-42A7-89F5-A3D589A9BBAB}"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7AAA8E-9441-4E83-9490-018133D6DA7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5BF5CC8-B2D2-4639-9D27-F44DFEA5438C}"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F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u="none">
                <a:solidFill>
                  <a:schemeClr val="tx1"/>
                </a:solidFill>
                <a:latin typeface="Times" pitchFamily="-110"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solidFill>
                  <a:schemeClr val="tx1"/>
                </a:solidFill>
                <a:latin typeface="Times" pitchFamily="-110"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solidFill>
                  <a:schemeClr val="tx1"/>
                </a:solidFill>
              </a:defRPr>
            </a:lvl1pPr>
          </a:lstStyle>
          <a:p>
            <a:fld id="{45ED036E-BEDE-4225-940F-607972C7DB3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4400">
          <a:solidFill>
            <a:schemeClr val="tx2"/>
          </a:solidFill>
          <a:latin typeface="Times" pitchFamily="-110" charset="0"/>
        </a:defRPr>
      </a:lvl6pPr>
      <a:lvl7pPr marL="914400" algn="ctr" rtl="0" eaLnBrk="0" fontAlgn="base" hangingPunct="0">
        <a:spcBef>
          <a:spcPct val="0"/>
        </a:spcBef>
        <a:spcAft>
          <a:spcPct val="0"/>
        </a:spcAft>
        <a:defRPr sz="4400">
          <a:solidFill>
            <a:schemeClr val="tx2"/>
          </a:solidFill>
          <a:latin typeface="Times" pitchFamily="-110" charset="0"/>
        </a:defRPr>
      </a:lvl7pPr>
      <a:lvl8pPr marL="1371600" algn="ctr" rtl="0" eaLnBrk="0" fontAlgn="base" hangingPunct="0">
        <a:spcBef>
          <a:spcPct val="0"/>
        </a:spcBef>
        <a:spcAft>
          <a:spcPct val="0"/>
        </a:spcAft>
        <a:defRPr sz="4400">
          <a:solidFill>
            <a:schemeClr val="tx2"/>
          </a:solidFill>
          <a:latin typeface="Times" pitchFamily="-110" charset="0"/>
        </a:defRPr>
      </a:lvl8pPr>
      <a:lvl9pPr marL="1828800" algn="ctr" rtl="0" eaLnBrk="0" fontAlgn="base" hangingPunct="0">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NgOmjzvetSU?start=188&amp;feature=oembed" TargetMode="External"/><Relationship Id="rId5" Type="http://schemas.openxmlformats.org/officeDocument/2006/relationships/image" Target="../media/image24.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H7gBboSDJWI?feature=oembed" TargetMode="External"/><Relationship Id="rId5" Type="http://schemas.openxmlformats.org/officeDocument/2006/relationships/image" Target="../media/image30.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s://www.inaturalist.org/pages/seek_app" TargetMode="Externa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l_WSOUraHxk?feature=oembed" TargetMode="External"/><Relationship Id="rId5" Type="http://schemas.openxmlformats.org/officeDocument/2006/relationships/image" Target="../media/image39.jpe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77Yw6pKX1oI?start=37&amp;feature=oembed" TargetMode="External"/><Relationship Id="rId5" Type="http://schemas.openxmlformats.org/officeDocument/2006/relationships/image" Target="../media/image5.jpe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hyperlink" Target="https://documents.manchester.ac.uk/display.aspx?DocID=58311"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forms.office.com/e/NbeyV6PSJq" TargetMode="Externa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1259632" y="468322"/>
            <a:ext cx="6804248" cy="1102895"/>
          </a:xfrm>
        </p:spPr>
        <p:txBody>
          <a:bodyPr/>
          <a:lstStyle/>
          <a:p>
            <a:pPr>
              <a:spcBef>
                <a:spcPts val="1800"/>
              </a:spcBef>
              <a:spcAft>
                <a:spcPts val="600"/>
              </a:spcAft>
            </a:pPr>
            <a:br>
              <a:rPr lang="en-GB" sz="3200" b="1" dirty="0">
                <a:solidFill>
                  <a:srgbClr val="FF0202"/>
                </a:solidFill>
                <a:effectLst>
                  <a:outerShdw blurRad="38100" dist="38100" dir="2700000" algn="tl">
                    <a:srgbClr val="000000"/>
                  </a:outerShdw>
                </a:effectLst>
                <a:latin typeface="Arial" pitchFamily="34" charset="0"/>
                <a:ea typeface="ＭＳ Ｐゴシック" pitchFamily="34" charset="-128"/>
              </a:rPr>
            </a:br>
            <a:r>
              <a:rPr lang="en-GB" b="1" dirty="0">
                <a:solidFill>
                  <a:srgbClr val="FF0000"/>
                </a:solidFill>
                <a:effectLst>
                  <a:outerShdw blurRad="38100" dist="38100" dir="2700000" algn="tl">
                    <a:srgbClr val="000000"/>
                  </a:outerShdw>
                </a:effectLst>
                <a:latin typeface="Arial" pitchFamily="34" charset="0"/>
                <a:ea typeface="ＭＳ Ｐゴシック" pitchFamily="34" charset="-128"/>
              </a:rPr>
              <a:t>Primary Science Enquiry</a:t>
            </a:r>
            <a:br>
              <a:rPr lang="en-GB" sz="3600" b="1" dirty="0">
                <a:solidFill>
                  <a:srgbClr val="FF0000"/>
                </a:solidFill>
                <a:effectLst>
                  <a:outerShdw blurRad="38100" dist="38100" dir="2700000" algn="tl">
                    <a:srgbClr val="000000"/>
                  </a:outerShdw>
                </a:effectLst>
                <a:latin typeface="Arial" pitchFamily="34" charset="0"/>
                <a:ea typeface="ＭＳ Ｐゴシック" pitchFamily="34" charset="-128"/>
              </a:rPr>
            </a:br>
            <a:endParaRPr lang="en-GB" sz="2400" b="1" dirty="0">
              <a:latin typeface="Arial" pitchFamily="34" charset="0"/>
              <a:ea typeface="ＭＳ Ｐゴシック" pitchFamily="34" charset="-128"/>
            </a:endParaRPr>
          </a:p>
        </p:txBody>
      </p:sp>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pic>
        <p:nvPicPr>
          <p:cNvPr id="5" name="Picture 4">
            <a:extLst>
              <a:ext uri="{FF2B5EF4-FFF2-40B4-BE49-F238E27FC236}">
                <a16:creationId xmlns:a16="http://schemas.microsoft.com/office/drawing/2014/main" id="{82602751-6170-974E-C1E5-AC0AD018B2A5}"/>
              </a:ext>
            </a:extLst>
          </p:cNvPr>
          <p:cNvPicPr>
            <a:picLocks noChangeAspect="1"/>
          </p:cNvPicPr>
          <p:nvPr/>
        </p:nvPicPr>
        <p:blipFill>
          <a:blip r:embed="rId4"/>
          <a:stretch>
            <a:fillRect/>
          </a:stretch>
        </p:blipFill>
        <p:spPr>
          <a:xfrm>
            <a:off x="3212348" y="2996952"/>
            <a:ext cx="2520000" cy="1890000"/>
          </a:xfrm>
          <a:prstGeom prst="rect">
            <a:avLst/>
          </a:prstGeom>
        </p:spPr>
      </p:pic>
      <p:pic>
        <p:nvPicPr>
          <p:cNvPr id="7" name="Picture 6">
            <a:extLst>
              <a:ext uri="{FF2B5EF4-FFF2-40B4-BE49-F238E27FC236}">
                <a16:creationId xmlns:a16="http://schemas.microsoft.com/office/drawing/2014/main" id="{FBA3C26E-F9CA-134F-CB3A-A5F706C5A141}"/>
              </a:ext>
            </a:extLst>
          </p:cNvPr>
          <p:cNvPicPr>
            <a:picLocks noChangeAspect="1"/>
          </p:cNvPicPr>
          <p:nvPr/>
        </p:nvPicPr>
        <p:blipFill>
          <a:blip r:embed="rId5"/>
          <a:stretch>
            <a:fillRect/>
          </a:stretch>
        </p:blipFill>
        <p:spPr>
          <a:xfrm>
            <a:off x="5889231" y="1633802"/>
            <a:ext cx="2719303" cy="1907044"/>
          </a:xfrm>
          <a:prstGeom prst="rect">
            <a:avLst/>
          </a:prstGeom>
        </p:spPr>
      </p:pic>
      <p:pic>
        <p:nvPicPr>
          <p:cNvPr id="8" name="Picture 7">
            <a:extLst>
              <a:ext uri="{FF2B5EF4-FFF2-40B4-BE49-F238E27FC236}">
                <a16:creationId xmlns:a16="http://schemas.microsoft.com/office/drawing/2014/main" id="{D467282C-E81D-AD9F-882D-2360BC9B5FBF}"/>
              </a:ext>
            </a:extLst>
          </p:cNvPr>
          <p:cNvPicPr>
            <a:picLocks noChangeAspect="1"/>
          </p:cNvPicPr>
          <p:nvPr/>
        </p:nvPicPr>
        <p:blipFill>
          <a:blip r:embed="rId6"/>
          <a:stretch>
            <a:fillRect/>
          </a:stretch>
        </p:blipFill>
        <p:spPr>
          <a:xfrm>
            <a:off x="535466" y="1571217"/>
            <a:ext cx="2519999" cy="1918800"/>
          </a:xfrm>
          <a:prstGeom prst="rect">
            <a:avLst/>
          </a:prstGeom>
        </p:spPr>
      </p:pic>
      <p:sp>
        <p:nvSpPr>
          <p:cNvPr id="3" name="TextBox 2">
            <a:extLst>
              <a:ext uri="{FF2B5EF4-FFF2-40B4-BE49-F238E27FC236}">
                <a16:creationId xmlns:a16="http://schemas.microsoft.com/office/drawing/2014/main" id="{A92F158B-2871-93B1-488B-3CD76A368043}"/>
              </a:ext>
            </a:extLst>
          </p:cNvPr>
          <p:cNvSpPr txBox="1"/>
          <p:nvPr/>
        </p:nvSpPr>
        <p:spPr>
          <a:xfrm>
            <a:off x="21171" y="5661248"/>
            <a:ext cx="9143999" cy="369332"/>
          </a:xfrm>
          <a:prstGeom prst="rect">
            <a:avLst/>
          </a:prstGeom>
          <a:noFill/>
        </p:spPr>
        <p:txBody>
          <a:bodyPr wrap="square" rtlCol="0">
            <a:spAutoFit/>
          </a:bodyPr>
          <a:lstStyle/>
          <a:p>
            <a:pPr algn="ctr"/>
            <a:r>
              <a:rPr lang="en-GB" sz="1800" b="1" u="none" dirty="0">
                <a:solidFill>
                  <a:schemeClr val="tx1"/>
                </a:solidFill>
                <a:latin typeface="Comic Sans MS" panose="030F0702030302020204" pitchFamily="66" charset="0"/>
              </a:rPr>
              <a:t>Kim Aplin, RA</a:t>
            </a:r>
            <a:r>
              <a:rPr lang="en-GB" sz="1800" b="1" u="none" dirty="0">
                <a:solidFill>
                  <a:srgbClr val="FF9933"/>
                </a:solidFill>
                <a:latin typeface="Comic Sans MS" panose="030F0702030302020204" pitchFamily="66" charset="0"/>
              </a:rPr>
              <a:t>i</a:t>
            </a:r>
            <a:r>
              <a:rPr lang="en-GB" sz="1800" b="1" u="none" dirty="0">
                <a:solidFill>
                  <a:schemeClr val="tx1"/>
                </a:solidFill>
                <a:latin typeface="Comic Sans MS" panose="030F0702030302020204" pitchFamily="66" charset="0"/>
              </a:rPr>
              <a:t>SE PSDO, Aberdeenshire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0" y="167935"/>
            <a:ext cx="9108504" cy="692696"/>
          </a:xfrm>
        </p:spPr>
        <p:txBody>
          <a:bodyPr/>
          <a:lstStyle/>
          <a:p>
            <a:r>
              <a:rPr lang="en-GB" sz="3200" b="1" dirty="0">
                <a:latin typeface="Comic Sans MS" panose="030F0702030302020204" pitchFamily="66" charset="0"/>
              </a:rPr>
              <a:t>What is science enquiry?</a:t>
            </a:r>
          </a:p>
        </p:txBody>
      </p:sp>
      <p:sp>
        <p:nvSpPr>
          <p:cNvPr id="4" name="Content Placeholder 2">
            <a:extLst>
              <a:ext uri="{FF2B5EF4-FFF2-40B4-BE49-F238E27FC236}">
                <a16:creationId xmlns:a16="http://schemas.microsoft.com/office/drawing/2014/main" id="{EB4BCF2E-A11A-6A03-CC31-34D439218FFD}"/>
              </a:ext>
            </a:extLst>
          </p:cNvPr>
          <p:cNvSpPr>
            <a:spLocks noGrp="1"/>
          </p:cNvSpPr>
          <p:nvPr>
            <p:ph idx="1"/>
          </p:nvPr>
        </p:nvSpPr>
        <p:spPr>
          <a:xfrm>
            <a:off x="4585560" y="2636912"/>
            <a:ext cx="3886200" cy="1447800"/>
          </a:xfrm>
        </p:spPr>
        <p:txBody>
          <a:bodyPr/>
          <a:lstStyle/>
          <a:p>
            <a:pPr marL="0" indent="0">
              <a:buNone/>
            </a:pPr>
            <a:r>
              <a:rPr lang="en-GB" sz="2400" dirty="0">
                <a:latin typeface="Comic Sans MS" panose="030F0702030302020204" pitchFamily="66" charset="0"/>
                <a:cs typeface="Arial" panose="020B0604020202020204" pitchFamily="34" charset="0"/>
              </a:rPr>
              <a:t>Science enquiry starts </a:t>
            </a:r>
          </a:p>
          <a:p>
            <a:pPr marL="0" indent="0">
              <a:buNone/>
            </a:pPr>
            <a:r>
              <a:rPr lang="en-GB" sz="2400" dirty="0">
                <a:latin typeface="Comic Sans MS" panose="030F0702030302020204" pitchFamily="66" charset="0"/>
                <a:cs typeface="Arial" panose="020B0604020202020204" pitchFamily="34" charset="0"/>
              </a:rPr>
              <a:t>with a science  question</a:t>
            </a:r>
          </a:p>
        </p:txBody>
      </p:sp>
      <p:pic>
        <p:nvPicPr>
          <p:cNvPr id="5" name="Picture 4">
            <a:extLst>
              <a:ext uri="{FF2B5EF4-FFF2-40B4-BE49-F238E27FC236}">
                <a16:creationId xmlns:a16="http://schemas.microsoft.com/office/drawing/2014/main" id="{5D74F798-C62E-86EA-3D1B-0020B763002A}"/>
              </a:ext>
            </a:extLst>
          </p:cNvPr>
          <p:cNvPicPr>
            <a:picLocks noChangeAspect="1"/>
          </p:cNvPicPr>
          <p:nvPr/>
        </p:nvPicPr>
        <p:blipFill>
          <a:blip r:embed="rId4"/>
          <a:stretch>
            <a:fillRect/>
          </a:stretch>
        </p:blipFill>
        <p:spPr>
          <a:xfrm>
            <a:off x="436140" y="1400152"/>
            <a:ext cx="3857147" cy="4642602"/>
          </a:xfrm>
          <a:prstGeom prst="rect">
            <a:avLst/>
          </a:prstGeom>
        </p:spPr>
      </p:pic>
    </p:spTree>
    <p:extLst>
      <p:ext uri="{BB962C8B-B14F-4D97-AF65-F5344CB8AC3E}">
        <p14:creationId xmlns:p14="http://schemas.microsoft.com/office/powerpoint/2010/main" val="219087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8424936" cy="61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B8923BA3-7310-EB2A-172B-26FF373E13E4}"/>
              </a:ext>
            </a:extLst>
          </p:cNvPr>
          <p:cNvPicPr>
            <a:picLocks noChangeAspect="1"/>
          </p:cNvPicPr>
          <p:nvPr/>
        </p:nvPicPr>
        <p:blipFill>
          <a:blip r:embed="rId4"/>
          <a:stretch>
            <a:fillRect/>
          </a:stretch>
        </p:blipFill>
        <p:spPr>
          <a:xfrm>
            <a:off x="7092280" y="5661248"/>
            <a:ext cx="1615580" cy="841321"/>
          </a:xfrm>
          <a:prstGeom prst="rect">
            <a:avLst/>
          </a:prstGeom>
        </p:spPr>
      </p:pic>
    </p:spTree>
    <p:extLst>
      <p:ext uri="{BB962C8B-B14F-4D97-AF65-F5344CB8AC3E}">
        <p14:creationId xmlns:p14="http://schemas.microsoft.com/office/powerpoint/2010/main" val="262902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observation over time</a:t>
            </a:r>
          </a:p>
        </p:txBody>
      </p:sp>
      <p:sp>
        <p:nvSpPr>
          <p:cNvPr id="8" name="TextBox 7">
            <a:extLst>
              <a:ext uri="{FF2B5EF4-FFF2-40B4-BE49-F238E27FC236}">
                <a16:creationId xmlns:a16="http://schemas.microsoft.com/office/drawing/2014/main" id="{961ED3F5-88D9-1E81-06FD-EA17BD544B6B}"/>
              </a:ext>
            </a:extLst>
          </p:cNvPr>
          <p:cNvSpPr txBox="1"/>
          <p:nvPr/>
        </p:nvSpPr>
        <p:spPr>
          <a:xfrm>
            <a:off x="395536" y="1311912"/>
            <a:ext cx="8312324" cy="4439870"/>
          </a:xfrm>
          <a:prstGeom prst="rect">
            <a:avLst/>
          </a:prstGeom>
          <a:noFill/>
        </p:spPr>
        <p:txBody>
          <a:bodyPr wrap="square">
            <a:spAutoFit/>
          </a:bodyPr>
          <a:lstStyle/>
          <a:p>
            <a:pPr algn="just" fontAlgn="base">
              <a:lnSpc>
                <a:spcPts val="2025"/>
              </a:lnSpc>
            </a:pPr>
            <a:r>
              <a:rPr lang="en-GB" sz="1800" u="none" dirty="0">
                <a:solidFill>
                  <a:srgbClr val="111111"/>
                </a:solidFill>
                <a:effectLst/>
                <a:latin typeface="Comic Sans MS" panose="030F0702030302020204" pitchFamily="66" charset="0"/>
                <a:ea typeface="Times New Roman" panose="02020603050405020304" pitchFamily="18" charset="0"/>
              </a:rPr>
              <a:t>When Darwin was asked how he came up with the theory of evolution he replied that he was simply good at noticing things</a:t>
            </a:r>
            <a:r>
              <a:rPr lang="en-GB" sz="1800" u="none" dirty="0">
                <a:solidFill>
                  <a:srgbClr val="111111"/>
                </a:solidFill>
                <a:latin typeface="Comic Sans MS" panose="030F0702030302020204" pitchFamily="66" charset="0"/>
                <a:ea typeface="Times New Roman" panose="02020603050405020304" pitchFamily="18" charset="0"/>
              </a:rPr>
              <a:t>. This</a:t>
            </a:r>
            <a:r>
              <a:rPr lang="en-GB" sz="1800" u="none" dirty="0">
                <a:solidFill>
                  <a:srgbClr val="111111"/>
                </a:solidFill>
                <a:effectLst/>
                <a:latin typeface="Comic Sans MS" panose="030F0702030302020204" pitchFamily="66" charset="0"/>
                <a:ea typeface="Times New Roman" panose="02020603050405020304" pitchFamily="18" charset="0"/>
              </a:rPr>
              <a:t> is at the heart of ‘observing over time’. </a:t>
            </a:r>
          </a:p>
          <a:p>
            <a:pPr algn="just" fontAlgn="base">
              <a:lnSpc>
                <a:spcPts val="2025"/>
              </a:lnSpc>
            </a:pPr>
            <a:endParaRPr lang="en-GB" sz="1800" u="none" dirty="0">
              <a:solidFill>
                <a:srgbClr val="111111"/>
              </a:solidFill>
              <a:latin typeface="Comic Sans MS" panose="030F0702030302020204" pitchFamily="66" charset="0"/>
              <a:ea typeface="Times New Roman" panose="02020603050405020304" pitchFamily="18" charset="0"/>
            </a:endParaRPr>
          </a:p>
          <a:p>
            <a:pPr algn="just" fontAlgn="base">
              <a:lnSpc>
                <a:spcPts val="2025"/>
              </a:lnSpc>
            </a:pPr>
            <a:r>
              <a:rPr lang="en-GB" sz="1800" u="none" dirty="0">
                <a:solidFill>
                  <a:srgbClr val="111111"/>
                </a:solidFill>
                <a:effectLst/>
                <a:latin typeface="Comic Sans MS" panose="030F0702030302020204" pitchFamily="66" charset="0"/>
                <a:ea typeface="Times New Roman" panose="02020603050405020304" pitchFamily="18" charset="0"/>
              </a:rPr>
              <a:t>This type of investigation allows children to identify and measure events and changes in a range of phenomena. It can take place over seconds, minutes, hours or days and begins with children making decisions on what and how to observe, as well as how to measure and record any changes. It also allows children to make predictions as time passes and patterns emerge. </a:t>
            </a:r>
          </a:p>
          <a:p>
            <a:pPr algn="just" fontAlgn="base">
              <a:lnSpc>
                <a:spcPts val="2025"/>
              </a:lnSpc>
            </a:pPr>
            <a:endParaRPr lang="en-GB" sz="1800" u="none" dirty="0">
              <a:solidFill>
                <a:srgbClr val="111111"/>
              </a:solidFill>
              <a:latin typeface="Comic Sans MS" panose="030F0702030302020204" pitchFamily="66" charset="0"/>
              <a:ea typeface="Times New Roman" panose="02020603050405020304" pitchFamily="18" charset="0"/>
            </a:endParaRPr>
          </a:p>
          <a:p>
            <a:pPr algn="just" fontAlgn="base">
              <a:lnSpc>
                <a:spcPts val="2025"/>
              </a:lnSpc>
            </a:pPr>
            <a:r>
              <a:rPr lang="en-GB" sz="1800" u="none" dirty="0">
                <a:solidFill>
                  <a:srgbClr val="111111"/>
                </a:solidFill>
                <a:effectLst/>
                <a:latin typeface="Comic Sans MS" panose="030F0702030302020204" pitchFamily="66" charset="0"/>
                <a:ea typeface="Times New Roman" panose="02020603050405020304" pitchFamily="18" charset="0"/>
              </a:rPr>
              <a:t>This type of enquiry lends itself to observing the natural world but can also be  used </a:t>
            </a:r>
            <a:r>
              <a:rPr lang="en-GB" sz="1800" u="none" dirty="0">
                <a:solidFill>
                  <a:srgbClr val="111111"/>
                </a:solidFill>
                <a:latin typeface="Comic Sans MS" panose="030F0702030302020204" pitchFamily="66" charset="0"/>
                <a:ea typeface="Times New Roman" panose="02020603050405020304" pitchFamily="18" charset="0"/>
              </a:rPr>
              <a:t>to </a:t>
            </a:r>
            <a:r>
              <a:rPr lang="en-GB" sz="1800" u="none" dirty="0">
                <a:solidFill>
                  <a:srgbClr val="111111"/>
                </a:solidFill>
                <a:effectLst/>
                <a:latin typeface="Comic Sans MS" panose="030F0702030302020204" pitchFamily="66" charset="0"/>
                <a:ea typeface="Times New Roman" panose="02020603050405020304" pitchFamily="18" charset="0"/>
              </a:rPr>
              <a:t>compare materials and observe physical processes. There are many opportunities to take children outdoors when carrying out these types of enquiries, and children’s observations will often lead on to other, different, types of enquiries.</a:t>
            </a:r>
          </a:p>
          <a:p>
            <a:pPr algn="just" fontAlgn="base">
              <a:lnSpc>
                <a:spcPts val="2025"/>
              </a:lnSpc>
            </a:pPr>
            <a:endParaRPr lang="en-GB" sz="1600" u="none" dirty="0">
              <a:solidFill>
                <a:srgbClr val="111111"/>
              </a:solidFill>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2766008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4" name="TextBox 3">
            <a:extLst>
              <a:ext uri="{FF2B5EF4-FFF2-40B4-BE49-F238E27FC236}">
                <a16:creationId xmlns:a16="http://schemas.microsoft.com/office/drawing/2014/main" id="{A682671B-E8F2-10D9-60A4-37252D3F9114}"/>
              </a:ext>
            </a:extLst>
          </p:cNvPr>
          <p:cNvSpPr txBox="1"/>
          <p:nvPr/>
        </p:nvSpPr>
        <p:spPr>
          <a:xfrm>
            <a:off x="971600" y="1552765"/>
            <a:ext cx="7565265" cy="3477875"/>
          </a:xfrm>
          <a:prstGeom prst="rect">
            <a:avLst/>
          </a:prstGeom>
          <a:noFill/>
        </p:spPr>
        <p:txBody>
          <a:bodyPr wrap="square">
            <a:spAutoFit/>
          </a:bodyPr>
          <a:lstStyle/>
          <a:p>
            <a:pPr algn="just" fontAlgn="base"/>
            <a:r>
              <a:rPr lang="en-GB" sz="2000" u="none" dirty="0">
                <a:solidFill>
                  <a:srgbClr val="111111"/>
                </a:solidFill>
                <a:effectLst/>
                <a:latin typeface="Comic Sans MS" panose="030F0702030302020204" pitchFamily="66" charset="0"/>
                <a:ea typeface="Times New Roman" panose="02020603050405020304" pitchFamily="18" charset="0"/>
              </a:rPr>
              <a:t>Typical observations over time might be triggered by these types of questions:</a:t>
            </a:r>
            <a:endParaRPr lang="en-GB" sz="2000" u="none" dirty="0">
              <a:effectLst/>
              <a:latin typeface="Comic Sans MS" panose="030F0702030302020204" pitchFamily="66" charset="0"/>
              <a:ea typeface="Times New Roman" panose="02020603050405020304" pitchFamily="18" charset="0"/>
            </a:endParaRPr>
          </a:p>
          <a:p>
            <a:pPr algn="just" fontAlgn="base"/>
            <a:r>
              <a:rPr lang="en-GB" sz="2000" u="none" dirty="0">
                <a:solidFill>
                  <a:srgbClr val="111111"/>
                </a:solidFill>
                <a:effectLst/>
                <a:latin typeface="Comic Sans MS" panose="030F0702030302020204" pitchFamily="66" charset="0"/>
                <a:ea typeface="Times New Roman" panose="02020603050405020304" pitchFamily="18" charset="0"/>
              </a:rPr>
              <a:t> </a:t>
            </a:r>
            <a:endParaRPr lang="en-GB" sz="2000" u="none" dirty="0">
              <a:effectLst/>
              <a:latin typeface="Comic Sans MS" panose="030F0702030302020204" pitchFamily="66" charset="0"/>
              <a:ea typeface="Times New Roman" panose="02020603050405020304" pitchFamily="18" charset="0"/>
            </a:endParaRPr>
          </a:p>
          <a:p>
            <a:pPr algn="just" fontAlgn="base"/>
            <a:r>
              <a:rPr lang="en-GB" sz="2000" u="none" dirty="0">
                <a:solidFill>
                  <a:srgbClr val="111111"/>
                </a:solidFill>
                <a:effectLst/>
                <a:latin typeface="Comic Sans MS" panose="030F0702030302020204" pitchFamily="66" charset="0"/>
                <a:ea typeface="Times New Roman" panose="02020603050405020304" pitchFamily="18" charset="0"/>
              </a:rPr>
              <a:t>What happens to a seed when it germinates?</a:t>
            </a:r>
          </a:p>
          <a:p>
            <a:pPr algn="just" fontAlgn="base"/>
            <a:r>
              <a:rPr lang="en-GB" sz="2000" u="none" dirty="0">
                <a:solidFill>
                  <a:srgbClr val="111111"/>
                </a:solidFill>
                <a:effectLst/>
                <a:latin typeface="Comic Sans MS" panose="030F0702030302020204" pitchFamily="66" charset="0"/>
                <a:ea typeface="Times New Roman" panose="02020603050405020304" pitchFamily="18" charset="0"/>
              </a:rPr>
              <a:t>What happens to bread if it’s left out for a long time?</a:t>
            </a:r>
            <a:endParaRPr lang="en-GB" sz="2000" u="none" dirty="0">
              <a:effectLst/>
              <a:latin typeface="Comic Sans MS" panose="030F0702030302020204" pitchFamily="66" charset="0"/>
              <a:ea typeface="Times New Roman" panose="02020603050405020304" pitchFamily="18" charset="0"/>
            </a:endParaRPr>
          </a:p>
          <a:p>
            <a:pPr algn="just" fontAlgn="base"/>
            <a:r>
              <a:rPr lang="en-GB" sz="2000" u="none" dirty="0">
                <a:solidFill>
                  <a:srgbClr val="111111"/>
                </a:solidFill>
                <a:effectLst/>
                <a:latin typeface="Comic Sans MS" panose="030F0702030302020204" pitchFamily="66" charset="0"/>
                <a:ea typeface="Times New Roman" panose="02020603050405020304" pitchFamily="18" charset="0"/>
              </a:rPr>
              <a:t>What happens to the ice cube in your hand?</a:t>
            </a:r>
            <a:endParaRPr lang="en-GB" sz="2000" u="none" dirty="0">
              <a:effectLst/>
              <a:latin typeface="Comic Sans MS" panose="030F0702030302020204" pitchFamily="66" charset="0"/>
              <a:ea typeface="Times New Roman" panose="02020603050405020304" pitchFamily="18" charset="0"/>
            </a:endParaRPr>
          </a:p>
          <a:p>
            <a:pPr algn="just" fontAlgn="base"/>
            <a:r>
              <a:rPr lang="en-GB" sz="2000" u="none" dirty="0">
                <a:solidFill>
                  <a:srgbClr val="111111"/>
                </a:solidFill>
                <a:effectLst/>
                <a:latin typeface="Comic Sans MS" panose="030F0702030302020204" pitchFamily="66" charset="0"/>
                <a:ea typeface="Times New Roman" panose="02020603050405020304" pitchFamily="18" charset="0"/>
              </a:rPr>
              <a:t>What happens to a puddle when the sun comes out?</a:t>
            </a:r>
          </a:p>
          <a:p>
            <a:pPr algn="just" fontAlgn="base"/>
            <a:r>
              <a:rPr lang="en-GB" sz="2000" u="none" dirty="0">
                <a:solidFill>
                  <a:srgbClr val="111111"/>
                </a:solidFill>
                <a:latin typeface="Comic Sans MS" panose="030F0702030302020204" pitchFamily="66" charset="0"/>
                <a:ea typeface="Times New Roman" panose="02020603050405020304" pitchFamily="18" charset="0"/>
              </a:rPr>
              <a:t>What happens </a:t>
            </a:r>
            <a:r>
              <a:rPr lang="en-GB" sz="2000" u="none" dirty="0">
                <a:solidFill>
                  <a:srgbClr val="111111"/>
                </a:solidFill>
                <a:effectLst/>
                <a:latin typeface="Comic Sans MS" panose="030F0702030302020204" pitchFamily="66" charset="0"/>
                <a:ea typeface="Times New Roman" panose="02020603050405020304" pitchFamily="18" charset="0"/>
              </a:rPr>
              <a:t>to the flowers on the plant?</a:t>
            </a:r>
          </a:p>
          <a:p>
            <a:pPr algn="just" fontAlgn="base"/>
            <a:r>
              <a:rPr lang="en-GB" sz="2000" u="none" dirty="0">
                <a:solidFill>
                  <a:srgbClr val="111111"/>
                </a:solidFill>
                <a:latin typeface="Comic Sans MS" panose="030F0702030302020204" pitchFamily="66" charset="0"/>
                <a:ea typeface="Times New Roman" panose="02020603050405020304" pitchFamily="18" charset="0"/>
              </a:rPr>
              <a:t>How does a nail </a:t>
            </a:r>
            <a:r>
              <a:rPr lang="en-GB" sz="2000" u="none">
                <a:solidFill>
                  <a:srgbClr val="111111"/>
                </a:solidFill>
                <a:latin typeface="Comic Sans MS" panose="030F0702030302020204" pitchFamily="66" charset="0"/>
                <a:ea typeface="Times New Roman" panose="02020603050405020304" pitchFamily="18" charset="0"/>
              </a:rPr>
              <a:t>in saltwater </a:t>
            </a:r>
            <a:r>
              <a:rPr lang="en-GB" sz="2000" u="none" dirty="0">
                <a:solidFill>
                  <a:srgbClr val="111111"/>
                </a:solidFill>
                <a:latin typeface="Comic Sans MS" panose="030F0702030302020204" pitchFamily="66" charset="0"/>
                <a:ea typeface="Times New Roman" panose="02020603050405020304" pitchFamily="18" charset="0"/>
              </a:rPr>
              <a:t>change over time?</a:t>
            </a:r>
          </a:p>
          <a:p>
            <a:pPr algn="just" fontAlgn="base"/>
            <a:r>
              <a:rPr lang="en-GB" sz="2000" u="none" dirty="0">
                <a:solidFill>
                  <a:srgbClr val="111111"/>
                </a:solidFill>
                <a:latin typeface="Comic Sans MS" panose="030F0702030302020204" pitchFamily="66" charset="0"/>
                <a:ea typeface="Times New Roman" panose="02020603050405020304" pitchFamily="18" charset="0"/>
              </a:rPr>
              <a:t>How does my heart rate change over the day?</a:t>
            </a:r>
          </a:p>
          <a:p>
            <a:pPr algn="just" fontAlgn="base"/>
            <a:endParaRPr lang="en-GB" sz="2000" u="none" dirty="0">
              <a:solidFill>
                <a:srgbClr val="111111"/>
              </a:solidFill>
              <a:latin typeface="Comic Sans MS" panose="030F0702030302020204" pitchFamily="66" charset="0"/>
              <a:ea typeface="Times New Roman" panose="02020603050405020304" pitchFamily="18" charset="0"/>
            </a:endParaRPr>
          </a:p>
        </p:txBody>
      </p:sp>
      <p:sp>
        <p:nvSpPr>
          <p:cNvPr id="7" name="Title 2">
            <a:extLst>
              <a:ext uri="{FF2B5EF4-FFF2-40B4-BE49-F238E27FC236}">
                <a16:creationId xmlns:a16="http://schemas.microsoft.com/office/drawing/2014/main" id="{5BACD05B-9E0B-6E93-D927-6C93430F78D7}"/>
              </a:ext>
            </a:extLst>
          </p:cNvPr>
          <p:cNvSpPr>
            <a:spLocks noGrp="1"/>
          </p:cNvSpPr>
          <p:nvPr>
            <p:ph type="title"/>
          </p:nvPr>
        </p:nvSpPr>
        <p:spPr>
          <a:xfrm>
            <a:off x="0" y="229461"/>
            <a:ext cx="9144000" cy="692696"/>
          </a:xfrm>
        </p:spPr>
        <p:txBody>
          <a:bodyPr/>
          <a:lstStyle/>
          <a:p>
            <a:r>
              <a:rPr lang="en-GB" sz="3200" b="1" dirty="0">
                <a:latin typeface="Comic Sans MS" panose="030F0702030302020204" pitchFamily="66" charset="0"/>
              </a:rPr>
              <a:t>Science enquiry: observation over time</a:t>
            </a:r>
          </a:p>
        </p:txBody>
      </p:sp>
    </p:spTree>
    <p:extLst>
      <p:ext uri="{BB962C8B-B14F-4D97-AF65-F5344CB8AC3E}">
        <p14:creationId xmlns:p14="http://schemas.microsoft.com/office/powerpoint/2010/main" val="591559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extBox 2">
            <a:extLst>
              <a:ext uri="{FF2B5EF4-FFF2-40B4-BE49-F238E27FC236}">
                <a16:creationId xmlns:a16="http://schemas.microsoft.com/office/drawing/2014/main" id="{A719781E-7FF3-05B8-9E95-F8D2BE9EFEF5}"/>
              </a:ext>
            </a:extLst>
          </p:cNvPr>
          <p:cNvSpPr txBox="1"/>
          <p:nvPr/>
        </p:nvSpPr>
        <p:spPr>
          <a:xfrm>
            <a:off x="0" y="355431"/>
            <a:ext cx="9144000" cy="1077218"/>
          </a:xfrm>
          <a:prstGeom prst="rect">
            <a:avLst/>
          </a:prstGeom>
          <a:noFill/>
        </p:spPr>
        <p:txBody>
          <a:bodyPr wrap="square">
            <a:spAutoFit/>
          </a:bodyPr>
          <a:lstStyle/>
          <a:p>
            <a:pPr algn="ctr"/>
            <a:r>
              <a:rPr lang="en-GB" sz="3200" b="1" dirty="0">
                <a:solidFill>
                  <a:schemeClr val="tx1"/>
                </a:solidFill>
                <a:latin typeface="Comic Sans MS" panose="030F0702030302020204" pitchFamily="66" charset="0"/>
              </a:rPr>
              <a:t>How does a beaker of salt </a:t>
            </a:r>
          </a:p>
          <a:p>
            <a:pPr algn="ctr"/>
            <a:r>
              <a:rPr lang="en-GB" sz="3200" b="1" dirty="0">
                <a:solidFill>
                  <a:schemeClr val="tx1"/>
                </a:solidFill>
                <a:latin typeface="Comic Sans MS" panose="030F0702030302020204" pitchFamily="66" charset="0"/>
              </a:rPr>
              <a:t>and water change over time?</a:t>
            </a:r>
          </a:p>
        </p:txBody>
      </p:sp>
      <p:sp>
        <p:nvSpPr>
          <p:cNvPr id="4" name="Rectangle 3">
            <a:extLst>
              <a:ext uri="{FF2B5EF4-FFF2-40B4-BE49-F238E27FC236}">
                <a16:creationId xmlns:a16="http://schemas.microsoft.com/office/drawing/2014/main" id="{4957FE6B-20D3-0806-734D-5F44C27CC16A}"/>
              </a:ext>
            </a:extLst>
          </p:cNvPr>
          <p:cNvSpPr/>
          <p:nvPr/>
        </p:nvSpPr>
        <p:spPr>
          <a:xfrm>
            <a:off x="683568" y="1610297"/>
            <a:ext cx="4251464" cy="1938992"/>
          </a:xfrm>
          <a:prstGeom prst="rect">
            <a:avLst/>
          </a:prstGeom>
        </p:spPr>
        <p:txBody>
          <a:bodyPr wrap="square" anchor="t">
            <a:spAutoFit/>
          </a:bodyPr>
          <a:lstStyle/>
          <a:p>
            <a:pPr algn="just"/>
            <a:r>
              <a:rPr lang="en-GB" sz="2000" u="none" dirty="0">
                <a:solidFill>
                  <a:schemeClr val="tx1"/>
                </a:solidFill>
                <a:latin typeface="Comic Sans MS" panose="030F0702030302020204" pitchFamily="66" charset="0"/>
                <a:cs typeface="Calibri"/>
              </a:rPr>
              <a:t>Add coloured salt (salt and food colouring) to a beaker of water  and leave the beaker still for 10-15 minutes, checking it regularly.</a:t>
            </a:r>
          </a:p>
          <a:p>
            <a:pPr algn="just"/>
            <a:endParaRPr lang="en-GB" sz="2000" u="none" dirty="0">
              <a:solidFill>
                <a:schemeClr val="tx1"/>
              </a:solidFill>
              <a:latin typeface="Comic Sans MS" panose="030F0702030302020204" pitchFamily="66" charset="0"/>
              <a:cs typeface="Calibri"/>
            </a:endParaRPr>
          </a:p>
          <a:p>
            <a:pPr algn="just"/>
            <a:r>
              <a:rPr lang="en-GB" sz="2000" u="none" dirty="0">
                <a:solidFill>
                  <a:schemeClr val="tx1"/>
                </a:solidFill>
                <a:latin typeface="Comic Sans MS" panose="030F0702030302020204" pitchFamily="66" charset="0"/>
                <a:cs typeface="Calibri"/>
              </a:rPr>
              <a:t>What did you observe?</a:t>
            </a:r>
            <a:endParaRPr lang="en-GB" sz="2000" u="none" dirty="0">
              <a:solidFill>
                <a:schemeClr val="tx1"/>
              </a:solidFill>
              <a:latin typeface="Comic Sans MS" panose="030F0702030302020204" pitchFamily="66" charset="0"/>
              <a:ea typeface="+mn-lt"/>
              <a:cs typeface="+mn-lt"/>
            </a:endParaRPr>
          </a:p>
        </p:txBody>
      </p:sp>
      <p:pic>
        <p:nvPicPr>
          <p:cNvPr id="5" name="Picture 4">
            <a:extLst>
              <a:ext uri="{FF2B5EF4-FFF2-40B4-BE49-F238E27FC236}">
                <a16:creationId xmlns:a16="http://schemas.microsoft.com/office/drawing/2014/main" id="{2D208B65-3609-06D5-CF83-417AD048E993}"/>
              </a:ext>
            </a:extLst>
          </p:cNvPr>
          <p:cNvPicPr>
            <a:picLocks noChangeAspect="1"/>
          </p:cNvPicPr>
          <p:nvPr/>
        </p:nvPicPr>
        <p:blipFill>
          <a:blip r:embed="rId4"/>
          <a:stretch>
            <a:fillRect/>
          </a:stretch>
        </p:blipFill>
        <p:spPr>
          <a:xfrm>
            <a:off x="6368199" y="1418162"/>
            <a:ext cx="2339661" cy="2513153"/>
          </a:xfrm>
          <a:prstGeom prst="rect">
            <a:avLst/>
          </a:prstGeom>
        </p:spPr>
      </p:pic>
      <p:pic>
        <p:nvPicPr>
          <p:cNvPr id="2" name="Picture 1">
            <a:extLst>
              <a:ext uri="{FF2B5EF4-FFF2-40B4-BE49-F238E27FC236}">
                <a16:creationId xmlns:a16="http://schemas.microsoft.com/office/drawing/2014/main" id="{47ECF1AB-5DCC-0D06-E993-9BDCCA6BF08B}"/>
              </a:ext>
            </a:extLst>
          </p:cNvPr>
          <p:cNvPicPr>
            <a:picLocks noChangeAspect="1"/>
          </p:cNvPicPr>
          <p:nvPr/>
        </p:nvPicPr>
        <p:blipFill>
          <a:blip r:embed="rId5"/>
          <a:stretch>
            <a:fillRect/>
          </a:stretch>
        </p:blipFill>
        <p:spPr>
          <a:xfrm>
            <a:off x="814927" y="4392980"/>
            <a:ext cx="1498328" cy="2014846"/>
          </a:xfrm>
          <a:prstGeom prst="rect">
            <a:avLst/>
          </a:prstGeom>
        </p:spPr>
      </p:pic>
      <p:pic>
        <p:nvPicPr>
          <p:cNvPr id="7" name="Picture 6">
            <a:extLst>
              <a:ext uri="{FF2B5EF4-FFF2-40B4-BE49-F238E27FC236}">
                <a16:creationId xmlns:a16="http://schemas.microsoft.com/office/drawing/2014/main" id="{D82BE1EC-88E1-AA3A-228D-2CBED8C98FB2}"/>
              </a:ext>
            </a:extLst>
          </p:cNvPr>
          <p:cNvPicPr>
            <a:picLocks noChangeAspect="1"/>
          </p:cNvPicPr>
          <p:nvPr/>
        </p:nvPicPr>
        <p:blipFill>
          <a:blip r:embed="rId6"/>
          <a:stretch>
            <a:fillRect/>
          </a:stretch>
        </p:blipFill>
        <p:spPr>
          <a:xfrm>
            <a:off x="2919357" y="4447418"/>
            <a:ext cx="1435937" cy="2016000"/>
          </a:xfrm>
          <a:prstGeom prst="rect">
            <a:avLst/>
          </a:prstGeom>
        </p:spPr>
      </p:pic>
      <p:pic>
        <p:nvPicPr>
          <p:cNvPr id="8" name="Picture 7">
            <a:extLst>
              <a:ext uri="{FF2B5EF4-FFF2-40B4-BE49-F238E27FC236}">
                <a16:creationId xmlns:a16="http://schemas.microsoft.com/office/drawing/2014/main" id="{49B5388B-A4EF-E8C0-83AB-666188B916E6}"/>
              </a:ext>
            </a:extLst>
          </p:cNvPr>
          <p:cNvPicPr>
            <a:picLocks noChangeAspect="1"/>
          </p:cNvPicPr>
          <p:nvPr/>
        </p:nvPicPr>
        <p:blipFill>
          <a:blip r:embed="rId7"/>
          <a:stretch>
            <a:fillRect/>
          </a:stretch>
        </p:blipFill>
        <p:spPr>
          <a:xfrm>
            <a:off x="4935032" y="4467092"/>
            <a:ext cx="1439478" cy="2014847"/>
          </a:xfrm>
          <a:prstGeom prst="rect">
            <a:avLst/>
          </a:prstGeom>
        </p:spPr>
      </p:pic>
      <p:sp>
        <p:nvSpPr>
          <p:cNvPr id="9" name="TextBox 8">
            <a:extLst>
              <a:ext uri="{FF2B5EF4-FFF2-40B4-BE49-F238E27FC236}">
                <a16:creationId xmlns:a16="http://schemas.microsoft.com/office/drawing/2014/main" id="{BEC053AD-5ECE-C132-6467-D97199DB0CF4}"/>
              </a:ext>
            </a:extLst>
          </p:cNvPr>
          <p:cNvSpPr txBox="1"/>
          <p:nvPr/>
        </p:nvSpPr>
        <p:spPr>
          <a:xfrm>
            <a:off x="814927" y="3948059"/>
            <a:ext cx="12887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solidFill>
                <a:latin typeface="Comic Sans MS" panose="030F0702030302020204" pitchFamily="66" charset="0"/>
              </a:rPr>
              <a:t>0 min</a:t>
            </a:r>
          </a:p>
        </p:txBody>
      </p:sp>
      <p:sp>
        <p:nvSpPr>
          <p:cNvPr id="10" name="TextBox 9">
            <a:extLst>
              <a:ext uri="{FF2B5EF4-FFF2-40B4-BE49-F238E27FC236}">
                <a16:creationId xmlns:a16="http://schemas.microsoft.com/office/drawing/2014/main" id="{FF78DA55-C8E3-4517-A6A7-51ADF7D4D203}"/>
              </a:ext>
            </a:extLst>
          </p:cNvPr>
          <p:cNvSpPr txBox="1"/>
          <p:nvPr/>
        </p:nvSpPr>
        <p:spPr>
          <a:xfrm>
            <a:off x="2827478" y="3931316"/>
            <a:ext cx="12887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solidFill>
                <a:latin typeface="Comic Sans MS" panose="030F0702030302020204" pitchFamily="66" charset="0"/>
              </a:rPr>
              <a:t>5 min</a:t>
            </a:r>
          </a:p>
        </p:txBody>
      </p:sp>
      <p:sp>
        <p:nvSpPr>
          <p:cNvPr id="11" name="TextBox 10">
            <a:extLst>
              <a:ext uri="{FF2B5EF4-FFF2-40B4-BE49-F238E27FC236}">
                <a16:creationId xmlns:a16="http://schemas.microsoft.com/office/drawing/2014/main" id="{8DE8C272-83A4-FA2F-8B89-18357404F053}"/>
              </a:ext>
            </a:extLst>
          </p:cNvPr>
          <p:cNvSpPr txBox="1"/>
          <p:nvPr/>
        </p:nvSpPr>
        <p:spPr>
          <a:xfrm>
            <a:off x="4935032" y="3931315"/>
            <a:ext cx="13239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solidFill>
                <a:latin typeface="Comic Sans MS" panose="030F0702030302020204" pitchFamily="66" charset="0"/>
              </a:rPr>
              <a:t>10 min</a:t>
            </a:r>
          </a:p>
        </p:txBody>
      </p:sp>
    </p:spTree>
    <p:extLst>
      <p:ext uri="{BB962C8B-B14F-4D97-AF65-F5344CB8AC3E}">
        <p14:creationId xmlns:p14="http://schemas.microsoft.com/office/powerpoint/2010/main" val="3197947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7" name="TextBox 6">
            <a:extLst>
              <a:ext uri="{FF2B5EF4-FFF2-40B4-BE49-F238E27FC236}">
                <a16:creationId xmlns:a16="http://schemas.microsoft.com/office/drawing/2014/main" id="{D7BE1D0B-26EB-87FE-F5BD-0F172DCDF3D6}"/>
              </a:ext>
            </a:extLst>
          </p:cNvPr>
          <p:cNvSpPr txBox="1"/>
          <p:nvPr/>
        </p:nvSpPr>
        <p:spPr>
          <a:xfrm>
            <a:off x="719572" y="952267"/>
            <a:ext cx="7992888" cy="4708981"/>
          </a:xfrm>
          <a:prstGeom prst="rect">
            <a:avLst/>
          </a:prstGeom>
          <a:noFill/>
        </p:spPr>
        <p:txBody>
          <a:bodyPr wrap="square">
            <a:spAutoFit/>
          </a:bodyPr>
          <a:lstStyle/>
          <a:p>
            <a:pPr algn="just"/>
            <a:r>
              <a:rPr lang="en-GB" sz="2000" b="1" u="none" dirty="0">
                <a:solidFill>
                  <a:schemeClr val="tx1"/>
                </a:solidFill>
                <a:latin typeface="Comic Sans MS" panose="030F0702030302020204" pitchFamily="66" charset="0"/>
                <a:cs typeface="Calibri"/>
              </a:rPr>
              <a:t>Early Level observation:</a:t>
            </a:r>
            <a:r>
              <a:rPr lang="en-GB" sz="2000" u="none" dirty="0">
                <a:solidFill>
                  <a:schemeClr val="tx1"/>
                </a:solidFill>
                <a:latin typeface="Comic Sans MS" panose="030F0702030302020204" pitchFamily="66" charset="0"/>
                <a:cs typeface="Calibri"/>
              </a:rPr>
              <a:t>  During messy play we mixed coloured salt and water together; the </a:t>
            </a:r>
            <a:r>
              <a:rPr lang="en-GB" sz="2000" u="none" dirty="0">
                <a:solidFill>
                  <a:schemeClr val="tx1"/>
                </a:solidFill>
                <a:highlight>
                  <a:srgbClr val="FFFF00"/>
                </a:highlight>
                <a:latin typeface="Comic Sans MS" panose="030F0702030302020204" pitchFamily="66" charset="0"/>
                <a:cs typeface="Calibri"/>
              </a:rPr>
              <a:t>salt disappeared</a:t>
            </a:r>
            <a:r>
              <a:rPr lang="en-GB" sz="2000" u="none" dirty="0">
                <a:solidFill>
                  <a:schemeClr val="tx1"/>
                </a:solidFill>
                <a:latin typeface="Comic Sans MS" panose="030F0702030302020204" pitchFamily="66" charset="0"/>
                <a:cs typeface="Calibri"/>
              </a:rPr>
              <a:t>, and </a:t>
            </a:r>
            <a:r>
              <a:rPr lang="en-GB" sz="2000" u="none" dirty="0">
                <a:solidFill>
                  <a:schemeClr val="tx1"/>
                </a:solidFill>
                <a:highlight>
                  <a:srgbClr val="FFFF00"/>
                </a:highlight>
                <a:latin typeface="Comic Sans MS" panose="030F0702030302020204" pitchFamily="66" charset="0"/>
                <a:cs typeface="Calibri"/>
              </a:rPr>
              <a:t>the water changed colour. </a:t>
            </a:r>
            <a:endParaRPr lang="en-US" sz="2000" u="none" dirty="0">
              <a:solidFill>
                <a:schemeClr val="tx1"/>
              </a:solidFill>
              <a:highlight>
                <a:srgbClr val="FFFF00"/>
              </a:highlight>
              <a:latin typeface="Comic Sans MS" panose="030F0702030302020204" pitchFamily="66" charset="0"/>
              <a:cs typeface="Calibri"/>
            </a:endParaRPr>
          </a:p>
          <a:p>
            <a:pPr marL="342900" indent="-342900" algn="just">
              <a:buFont typeface="Arial" panose="020B0604020202020204" pitchFamily="34" charset="0"/>
              <a:buChar char="•"/>
            </a:pPr>
            <a:endParaRPr lang="en-GB" sz="2000" b="1" u="none" dirty="0">
              <a:solidFill>
                <a:schemeClr val="tx1"/>
              </a:solidFill>
              <a:latin typeface="Comic Sans MS" panose="030F0702030302020204" pitchFamily="66" charset="0"/>
              <a:cs typeface="Calibri"/>
            </a:endParaRPr>
          </a:p>
          <a:p>
            <a:pPr algn="just"/>
            <a:r>
              <a:rPr lang="en-GB" sz="2000" b="1" u="none" dirty="0">
                <a:solidFill>
                  <a:schemeClr val="tx1"/>
                </a:solidFill>
                <a:latin typeface="Comic Sans MS" panose="030F0702030302020204" pitchFamily="66" charset="0"/>
                <a:cs typeface="Calibri"/>
              </a:rPr>
              <a:t>First Level observation:</a:t>
            </a:r>
            <a:r>
              <a:rPr lang="en-GB" sz="2000" u="none" dirty="0">
                <a:solidFill>
                  <a:schemeClr val="tx1"/>
                </a:solidFill>
                <a:latin typeface="Comic Sans MS" panose="030F0702030302020204" pitchFamily="66" charset="0"/>
                <a:cs typeface="Calibri"/>
              </a:rPr>
              <a:t> After </a:t>
            </a:r>
            <a:r>
              <a:rPr lang="en-GB" sz="2000" u="none" dirty="0">
                <a:solidFill>
                  <a:schemeClr val="tx1"/>
                </a:solidFill>
                <a:highlight>
                  <a:srgbClr val="FFFF00"/>
                </a:highlight>
                <a:latin typeface="Comic Sans MS" panose="030F0702030302020204" pitchFamily="66" charset="0"/>
                <a:cs typeface="Calibri"/>
              </a:rPr>
              <a:t>10 minutes </a:t>
            </a:r>
            <a:r>
              <a:rPr lang="en-GB" sz="2000" u="none" dirty="0">
                <a:solidFill>
                  <a:schemeClr val="tx1"/>
                </a:solidFill>
                <a:latin typeface="Comic Sans MS" panose="030F0702030302020204" pitchFamily="66" charset="0"/>
                <a:cs typeface="Calibri"/>
              </a:rPr>
              <a:t>the </a:t>
            </a:r>
            <a:r>
              <a:rPr lang="en-GB" sz="2000" u="none" dirty="0">
                <a:solidFill>
                  <a:schemeClr val="tx1"/>
                </a:solidFill>
                <a:highlight>
                  <a:srgbClr val="FFFF00"/>
                </a:highlight>
                <a:latin typeface="Comic Sans MS" panose="030F0702030302020204" pitchFamily="66" charset="0"/>
                <a:cs typeface="Calibri"/>
              </a:rPr>
              <a:t>salt </a:t>
            </a:r>
            <a:r>
              <a:rPr lang="en-GB" sz="2000" b="1" u="none" dirty="0">
                <a:solidFill>
                  <a:schemeClr val="tx1"/>
                </a:solidFill>
                <a:highlight>
                  <a:srgbClr val="FFFF00"/>
                </a:highlight>
                <a:latin typeface="Comic Sans MS" panose="030F0702030302020204" pitchFamily="66" charset="0"/>
                <a:cs typeface="Calibri"/>
              </a:rPr>
              <a:t>dissolved </a:t>
            </a:r>
            <a:r>
              <a:rPr lang="en-GB" sz="2000" u="none" dirty="0">
                <a:solidFill>
                  <a:schemeClr val="tx1"/>
                </a:solidFill>
                <a:latin typeface="Comic Sans MS" panose="030F0702030302020204" pitchFamily="66" charset="0"/>
                <a:cs typeface="Calibri"/>
              </a:rPr>
              <a:t>in the water. Starting at the bottom of the container, </a:t>
            </a:r>
            <a:r>
              <a:rPr lang="en-GB" sz="2000" u="none" dirty="0">
                <a:solidFill>
                  <a:schemeClr val="tx1"/>
                </a:solidFill>
                <a:highlight>
                  <a:srgbClr val="FFFF00"/>
                </a:highlight>
                <a:latin typeface="Comic Sans MS" panose="030F0702030302020204" pitchFamily="66" charset="0"/>
                <a:cs typeface="Calibri"/>
              </a:rPr>
              <a:t>the colour of the water gradually changed from clear to red.</a:t>
            </a:r>
            <a:r>
              <a:rPr lang="en-GB" sz="2000" u="none" dirty="0">
                <a:solidFill>
                  <a:schemeClr val="tx1"/>
                </a:solidFill>
                <a:latin typeface="Comic Sans MS" panose="030F0702030302020204" pitchFamily="66" charset="0"/>
                <a:cs typeface="Calibri"/>
              </a:rPr>
              <a:t> We </a:t>
            </a:r>
            <a:r>
              <a:rPr lang="en-GB" sz="2000" u="none" dirty="0">
                <a:solidFill>
                  <a:schemeClr val="tx1"/>
                </a:solidFill>
                <a:highlight>
                  <a:srgbClr val="FFFF00"/>
                </a:highlight>
                <a:latin typeface="Comic Sans MS" panose="030F0702030302020204" pitchFamily="66" charset="0"/>
                <a:cs typeface="Calibri"/>
              </a:rPr>
              <a:t>know the salt hasn't disappeared </a:t>
            </a:r>
            <a:r>
              <a:rPr lang="en-GB" sz="2000" u="none" dirty="0">
                <a:solidFill>
                  <a:schemeClr val="tx1"/>
                </a:solidFill>
                <a:latin typeface="Comic Sans MS" panose="030F0702030302020204" pitchFamily="66" charset="0"/>
                <a:cs typeface="Calibri"/>
              </a:rPr>
              <a:t>because the water tasted like seawater.</a:t>
            </a:r>
          </a:p>
          <a:p>
            <a:pPr algn="just"/>
            <a:endParaRPr lang="en-GB" sz="2000" b="1" u="none" dirty="0">
              <a:solidFill>
                <a:schemeClr val="tx1"/>
              </a:solidFill>
              <a:latin typeface="Comic Sans MS" panose="030F0702030302020204" pitchFamily="66" charset="0"/>
              <a:cs typeface="Calibri"/>
            </a:endParaRPr>
          </a:p>
          <a:p>
            <a:pPr algn="just"/>
            <a:r>
              <a:rPr lang="en-GB" sz="2000" b="1" u="none" dirty="0">
                <a:solidFill>
                  <a:schemeClr val="tx1"/>
                </a:solidFill>
                <a:latin typeface="Comic Sans MS" panose="030F0702030302020204" pitchFamily="66" charset="0"/>
                <a:cs typeface="Calibri"/>
              </a:rPr>
              <a:t>Second Level observation: </a:t>
            </a:r>
            <a:r>
              <a:rPr lang="en-GB" sz="2000" u="none" dirty="0">
                <a:solidFill>
                  <a:schemeClr val="tx1"/>
                </a:solidFill>
                <a:latin typeface="Comic Sans MS" panose="030F0702030302020204" pitchFamily="66" charset="0"/>
                <a:cs typeface="Calibri"/>
              </a:rPr>
              <a:t>The </a:t>
            </a:r>
            <a:r>
              <a:rPr lang="en-GB" sz="2000" u="none" dirty="0">
                <a:solidFill>
                  <a:schemeClr val="tx1"/>
                </a:solidFill>
                <a:highlight>
                  <a:srgbClr val="FFFF00"/>
                </a:highlight>
                <a:latin typeface="Comic Sans MS" panose="030F0702030302020204" pitchFamily="66" charset="0"/>
                <a:cs typeface="Calibri"/>
              </a:rPr>
              <a:t>salt </a:t>
            </a:r>
            <a:r>
              <a:rPr lang="en-GB" sz="2000" b="1" u="none" dirty="0">
                <a:solidFill>
                  <a:schemeClr val="tx1"/>
                </a:solidFill>
                <a:highlight>
                  <a:srgbClr val="FFFF00"/>
                </a:highlight>
                <a:latin typeface="Comic Sans MS" panose="030F0702030302020204" pitchFamily="66" charset="0"/>
                <a:cs typeface="Calibri"/>
              </a:rPr>
              <a:t>dissolved</a:t>
            </a:r>
            <a:r>
              <a:rPr lang="en-GB" sz="2000" u="none" dirty="0">
                <a:solidFill>
                  <a:schemeClr val="tx1"/>
                </a:solidFill>
                <a:highlight>
                  <a:srgbClr val="FFFF00"/>
                </a:highlight>
                <a:latin typeface="Comic Sans MS" panose="030F0702030302020204" pitchFamily="66" charset="0"/>
                <a:cs typeface="Calibri"/>
              </a:rPr>
              <a:t> </a:t>
            </a:r>
            <a:r>
              <a:rPr lang="en-GB" sz="2000" u="none" dirty="0">
                <a:solidFill>
                  <a:schemeClr val="tx1"/>
                </a:solidFill>
                <a:latin typeface="Comic Sans MS" panose="030F0702030302020204" pitchFamily="66" charset="0"/>
                <a:cs typeface="Calibri"/>
              </a:rPr>
              <a:t>in the water </a:t>
            </a:r>
            <a:r>
              <a:rPr lang="en-GB" sz="2000" u="none" dirty="0">
                <a:solidFill>
                  <a:schemeClr val="tx1"/>
                </a:solidFill>
                <a:highlight>
                  <a:srgbClr val="FFFF00"/>
                </a:highlight>
                <a:latin typeface="Comic Sans MS" panose="030F0702030302020204" pitchFamily="66" charset="0"/>
                <a:cs typeface="Calibri"/>
              </a:rPr>
              <a:t>creating a </a:t>
            </a:r>
            <a:r>
              <a:rPr lang="en-GB" sz="2000" b="1" u="none" dirty="0">
                <a:solidFill>
                  <a:schemeClr val="tx1"/>
                </a:solidFill>
                <a:highlight>
                  <a:srgbClr val="FFFF00"/>
                </a:highlight>
                <a:latin typeface="Comic Sans MS" panose="030F0702030302020204" pitchFamily="66" charset="0"/>
                <a:cs typeface="Calibri"/>
              </a:rPr>
              <a:t>solution</a:t>
            </a:r>
            <a:r>
              <a:rPr lang="en-GB" sz="2000" u="none" dirty="0">
                <a:solidFill>
                  <a:schemeClr val="tx1"/>
                </a:solidFill>
                <a:latin typeface="Comic Sans MS" panose="030F0702030302020204" pitchFamily="66" charset="0"/>
                <a:cs typeface="Calibri"/>
              </a:rPr>
              <a:t>. We know the salt is still there because we measured </a:t>
            </a:r>
            <a:r>
              <a:rPr lang="en-GB" sz="2000" u="none" dirty="0">
                <a:solidFill>
                  <a:schemeClr val="tx1"/>
                </a:solidFill>
                <a:highlight>
                  <a:srgbClr val="FFFF00"/>
                </a:highlight>
                <a:latin typeface="Comic Sans MS" panose="030F0702030302020204" pitchFamily="66" charset="0"/>
                <a:cs typeface="Calibri"/>
              </a:rPr>
              <a:t>the </a:t>
            </a:r>
            <a:r>
              <a:rPr lang="en-GB" sz="2000" b="1" u="none" dirty="0">
                <a:solidFill>
                  <a:schemeClr val="tx1"/>
                </a:solidFill>
                <a:highlight>
                  <a:srgbClr val="FFFF00"/>
                </a:highlight>
                <a:latin typeface="Comic Sans MS" panose="030F0702030302020204" pitchFamily="66" charset="0"/>
                <a:cs typeface="Calibri"/>
              </a:rPr>
              <a:t>mass </a:t>
            </a:r>
            <a:r>
              <a:rPr lang="en-GB" sz="2000" u="none" dirty="0">
                <a:solidFill>
                  <a:schemeClr val="tx1"/>
                </a:solidFill>
                <a:highlight>
                  <a:srgbClr val="FFFF00"/>
                </a:highlight>
                <a:latin typeface="Comic Sans MS" panose="030F0702030302020204" pitchFamily="66" charset="0"/>
                <a:cs typeface="Calibri"/>
              </a:rPr>
              <a:t>of the water and salt </a:t>
            </a:r>
            <a:r>
              <a:rPr lang="en-GB" sz="2000" u="none" dirty="0">
                <a:solidFill>
                  <a:schemeClr val="tx1"/>
                </a:solidFill>
                <a:latin typeface="Comic Sans MS" panose="030F0702030302020204" pitchFamily="66" charset="0"/>
                <a:cs typeface="Calibri"/>
              </a:rPr>
              <a:t>before and after the salt dissolved and it </a:t>
            </a:r>
            <a:r>
              <a:rPr lang="en-GB" sz="2000" u="none" dirty="0">
                <a:solidFill>
                  <a:schemeClr val="tx1"/>
                </a:solidFill>
                <a:highlight>
                  <a:srgbClr val="FFFF00"/>
                </a:highlight>
                <a:latin typeface="Comic Sans MS" panose="030F0702030302020204" pitchFamily="66" charset="0"/>
                <a:cs typeface="Calibri"/>
              </a:rPr>
              <a:t>remained the same</a:t>
            </a:r>
            <a:r>
              <a:rPr lang="en-GB" sz="2000" u="none" dirty="0">
                <a:solidFill>
                  <a:schemeClr val="tx1"/>
                </a:solidFill>
                <a:latin typeface="Comic Sans MS" panose="030F0702030302020204" pitchFamily="66" charset="0"/>
                <a:cs typeface="Calibri"/>
              </a:rPr>
              <a:t>.  Afterwards we left the </a:t>
            </a:r>
            <a:r>
              <a:rPr lang="en-GB" sz="2000" u="none" dirty="0">
                <a:solidFill>
                  <a:schemeClr val="tx1"/>
                </a:solidFill>
                <a:highlight>
                  <a:srgbClr val="FFFF00"/>
                </a:highlight>
                <a:latin typeface="Comic Sans MS" panose="030F0702030302020204" pitchFamily="66" charset="0"/>
                <a:cs typeface="Calibri"/>
              </a:rPr>
              <a:t>water to </a:t>
            </a:r>
            <a:r>
              <a:rPr lang="en-GB" sz="2000" b="1" u="none" dirty="0">
                <a:solidFill>
                  <a:schemeClr val="tx1"/>
                </a:solidFill>
                <a:highlight>
                  <a:srgbClr val="FFFF00"/>
                </a:highlight>
                <a:latin typeface="Comic Sans MS" panose="030F0702030302020204" pitchFamily="66" charset="0"/>
                <a:cs typeface="Calibri"/>
              </a:rPr>
              <a:t>evaporate</a:t>
            </a:r>
            <a:r>
              <a:rPr lang="en-GB" sz="2000" u="none" dirty="0">
                <a:solidFill>
                  <a:schemeClr val="tx1"/>
                </a:solidFill>
                <a:latin typeface="Comic Sans MS" panose="030F0702030302020204" pitchFamily="66" charset="0"/>
                <a:cs typeface="Calibri"/>
              </a:rPr>
              <a:t>, over time we discovered that </a:t>
            </a:r>
            <a:r>
              <a:rPr lang="en-GB" sz="2000" u="none" dirty="0">
                <a:solidFill>
                  <a:schemeClr val="tx1"/>
                </a:solidFill>
                <a:highlight>
                  <a:srgbClr val="FFFF00"/>
                </a:highlight>
                <a:latin typeface="Comic Sans MS" panose="030F0702030302020204" pitchFamily="66" charset="0"/>
                <a:cs typeface="Calibri"/>
              </a:rPr>
              <a:t>cubic crystals of salt had re-formed </a:t>
            </a:r>
            <a:r>
              <a:rPr lang="en-GB" sz="2000" u="none" dirty="0">
                <a:solidFill>
                  <a:schemeClr val="tx1"/>
                </a:solidFill>
                <a:latin typeface="Comic Sans MS" panose="030F0702030302020204" pitchFamily="66" charset="0"/>
                <a:cs typeface="Calibri"/>
              </a:rPr>
              <a:t>in the container.  </a:t>
            </a:r>
          </a:p>
        </p:txBody>
      </p:sp>
      <p:sp>
        <p:nvSpPr>
          <p:cNvPr id="8" name="Title 1">
            <a:extLst>
              <a:ext uri="{FF2B5EF4-FFF2-40B4-BE49-F238E27FC236}">
                <a16:creationId xmlns:a16="http://schemas.microsoft.com/office/drawing/2014/main" id="{27DBE056-80E0-1A4A-932C-96B243FC3437}"/>
              </a:ext>
            </a:extLst>
          </p:cNvPr>
          <p:cNvSpPr>
            <a:spLocks noGrp="1"/>
          </p:cNvSpPr>
          <p:nvPr>
            <p:ph type="title"/>
          </p:nvPr>
        </p:nvSpPr>
        <p:spPr>
          <a:xfrm>
            <a:off x="0" y="131053"/>
            <a:ext cx="9144000" cy="821214"/>
          </a:xfrm>
        </p:spPr>
        <p:txBody>
          <a:bodyPr/>
          <a:lstStyle/>
          <a:p>
            <a:r>
              <a:rPr lang="en-GB" sz="3200" b="1" u="sng" dirty="0">
                <a:latin typeface="Comic Sans MS" panose="030F0702030302020204" pitchFamily="66" charset="0"/>
              </a:rPr>
              <a:t>Observation over time progression:</a:t>
            </a:r>
            <a:endParaRPr lang="en-GB" sz="3200" b="1" u="sng" dirty="0">
              <a:latin typeface="Comic Sans MS" panose="030F0702030302020204" pitchFamily="66" charset="0"/>
              <a:cs typeface="Calibri Light"/>
            </a:endParaRPr>
          </a:p>
        </p:txBody>
      </p:sp>
    </p:spTree>
    <p:extLst>
      <p:ext uri="{BB962C8B-B14F-4D97-AF65-F5344CB8AC3E}">
        <p14:creationId xmlns:p14="http://schemas.microsoft.com/office/powerpoint/2010/main" val="1580109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4"/>
          <a:stretch>
            <a:fillRect/>
          </a:stretch>
        </p:blipFill>
        <p:spPr>
          <a:xfrm>
            <a:off x="7092280" y="5661248"/>
            <a:ext cx="1615580" cy="841321"/>
          </a:xfrm>
          <a:prstGeom prst="rect">
            <a:avLst/>
          </a:prstGeom>
        </p:spPr>
      </p:pic>
      <p:pic>
        <p:nvPicPr>
          <p:cNvPr id="10" name="Online Media 3" title="Types of enquiry: observing over time (KS1 &amp; KS2)">
            <a:hlinkClick r:id="" action="ppaction://media"/>
            <a:extLst>
              <a:ext uri="{FF2B5EF4-FFF2-40B4-BE49-F238E27FC236}">
                <a16:creationId xmlns:a16="http://schemas.microsoft.com/office/drawing/2014/main" id="{858DBE29-10D5-A27C-E1DE-B06D478345A7}"/>
              </a:ext>
            </a:extLst>
          </p:cNvPr>
          <p:cNvPicPr>
            <a:picLocks noRot="1" noChangeAspect="1"/>
          </p:cNvPicPr>
          <p:nvPr>
            <a:videoFile r:link="rId1"/>
          </p:nvPr>
        </p:nvPicPr>
        <p:blipFill>
          <a:blip r:embed="rId5"/>
          <a:stretch>
            <a:fillRect/>
          </a:stretch>
        </p:blipFill>
        <p:spPr>
          <a:xfrm>
            <a:off x="983159" y="1412776"/>
            <a:ext cx="7137077" cy="4032448"/>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observation over time</a:t>
            </a:r>
          </a:p>
        </p:txBody>
      </p:sp>
    </p:spTree>
    <p:extLst>
      <p:ext uri="{BB962C8B-B14F-4D97-AF65-F5344CB8AC3E}">
        <p14:creationId xmlns:p14="http://schemas.microsoft.com/office/powerpoint/2010/main" val="1317622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by pattern seeking/finding an association</a:t>
            </a:r>
          </a:p>
        </p:txBody>
      </p:sp>
      <p:sp>
        <p:nvSpPr>
          <p:cNvPr id="3" name="TextBox 2">
            <a:extLst>
              <a:ext uri="{FF2B5EF4-FFF2-40B4-BE49-F238E27FC236}">
                <a16:creationId xmlns:a16="http://schemas.microsoft.com/office/drawing/2014/main" id="{4101F21A-5D12-A22E-E5DE-3751D590F8CC}"/>
              </a:ext>
            </a:extLst>
          </p:cNvPr>
          <p:cNvSpPr txBox="1"/>
          <p:nvPr/>
        </p:nvSpPr>
        <p:spPr>
          <a:xfrm>
            <a:off x="575556" y="1527973"/>
            <a:ext cx="7952284" cy="4524315"/>
          </a:xfrm>
          <a:prstGeom prst="rect">
            <a:avLst/>
          </a:prstGeom>
          <a:noFill/>
        </p:spPr>
        <p:txBody>
          <a:bodyPr wrap="square">
            <a:spAutoFit/>
          </a:bodyPr>
          <a:lstStyle/>
          <a:p>
            <a:pPr algn="just" fontAlgn="base"/>
            <a:r>
              <a:rPr lang="en-GB" sz="2000" u="none" dirty="0">
                <a:solidFill>
                  <a:srgbClr val="111111"/>
                </a:solidFill>
                <a:effectLst/>
                <a:latin typeface="Comic Sans MS" panose="030F0702030302020204" pitchFamily="66" charset="0"/>
                <a:ea typeface="Times New Roman" panose="02020603050405020304" pitchFamily="18" charset="0"/>
              </a:rPr>
              <a:t>Pattern-seeking investigations involve observations or surveys where variables aren’t easily controlled</a:t>
            </a:r>
            <a:r>
              <a:rPr lang="en-GB" sz="2000" u="none" dirty="0">
                <a:solidFill>
                  <a:srgbClr val="111111"/>
                </a:solidFill>
                <a:latin typeface="Comic Sans MS" panose="030F0702030302020204" pitchFamily="66" charset="0"/>
                <a:ea typeface="Times New Roman" panose="02020603050405020304" pitchFamily="18" charset="0"/>
              </a:rPr>
              <a:t>. </a:t>
            </a:r>
          </a:p>
          <a:p>
            <a:pPr algn="just" fontAlgn="base"/>
            <a:endParaRPr lang="en-GB" sz="2000" u="none" dirty="0">
              <a:solidFill>
                <a:srgbClr val="111111"/>
              </a:solidFill>
              <a:latin typeface="Comic Sans MS" panose="030F0702030302020204" pitchFamily="66" charset="0"/>
              <a:ea typeface="Times New Roman" panose="02020603050405020304" pitchFamily="18" charset="0"/>
            </a:endParaRPr>
          </a:p>
          <a:p>
            <a:pPr algn="just" fontAlgn="base"/>
            <a:r>
              <a:rPr lang="en-GB" sz="2000" u="none" dirty="0">
                <a:solidFill>
                  <a:srgbClr val="111111"/>
                </a:solidFill>
                <a:latin typeface="Comic Sans MS" panose="030F0702030302020204" pitchFamily="66" charset="0"/>
                <a:ea typeface="Times New Roman" panose="02020603050405020304" pitchFamily="18" charset="0"/>
              </a:rPr>
              <a:t>They </a:t>
            </a:r>
            <a:r>
              <a:rPr lang="en-GB" sz="2000" u="none" dirty="0">
                <a:solidFill>
                  <a:srgbClr val="111111"/>
                </a:solidFill>
                <a:effectLst/>
                <a:latin typeface="Comic Sans MS" panose="030F0702030302020204" pitchFamily="66" charset="0"/>
                <a:ea typeface="Times New Roman" panose="02020603050405020304" pitchFamily="18" charset="0"/>
              </a:rPr>
              <a:t>answer questions by identifying patterns in the results. </a:t>
            </a:r>
          </a:p>
          <a:p>
            <a:pPr algn="just" fontAlgn="base"/>
            <a:endParaRPr lang="en-GB" sz="2000" u="none" dirty="0">
              <a:solidFill>
                <a:srgbClr val="111111"/>
              </a:solidFill>
              <a:latin typeface="Comic Sans MS" panose="030F0702030302020204" pitchFamily="66" charset="0"/>
              <a:ea typeface="Times New Roman" panose="02020603050405020304" pitchFamily="18" charset="0"/>
            </a:endParaRPr>
          </a:p>
          <a:p>
            <a:pPr algn="just" fontAlgn="base"/>
            <a:r>
              <a:rPr lang="en-GB" sz="2000" u="none" dirty="0">
                <a:solidFill>
                  <a:srgbClr val="111111"/>
                </a:solidFill>
                <a:effectLst/>
                <a:latin typeface="Comic Sans MS" panose="030F0702030302020204" pitchFamily="66" charset="0"/>
                <a:ea typeface="Times New Roman" panose="02020603050405020304" pitchFamily="18" charset="0"/>
              </a:rPr>
              <a:t>They enable children to find out more about the world and provide rich contexts to learn about habitats, diet, weather and animal and plant behaviour. </a:t>
            </a:r>
          </a:p>
          <a:p>
            <a:pPr algn="just" fontAlgn="base"/>
            <a:endParaRPr lang="en-GB" sz="2000" u="none" dirty="0">
              <a:solidFill>
                <a:srgbClr val="111111"/>
              </a:solidFill>
              <a:latin typeface="Comic Sans MS" panose="030F0702030302020204" pitchFamily="66" charset="0"/>
              <a:ea typeface="Times New Roman" panose="02020603050405020304" pitchFamily="18" charset="0"/>
            </a:endParaRPr>
          </a:p>
          <a:p>
            <a:pPr algn="just" fontAlgn="base"/>
            <a:r>
              <a:rPr lang="en-GB" sz="2000" u="none" dirty="0">
                <a:solidFill>
                  <a:srgbClr val="111111"/>
                </a:solidFill>
                <a:latin typeface="Comic Sans MS" panose="030F0702030302020204" pitchFamily="66" charset="0"/>
                <a:ea typeface="Times New Roman" panose="02020603050405020304" pitchFamily="18" charset="0"/>
              </a:rPr>
              <a:t>When children gather the information and notice the patterns involved, this leads them to form important conclusions about why these patterns emerged. This has a greater impact than if they were just told</a:t>
            </a:r>
            <a:r>
              <a:rPr lang="en-GB" u="none" dirty="0">
                <a:solidFill>
                  <a:srgbClr val="111111"/>
                </a:solidFill>
                <a:latin typeface="Comic Sans MS" panose="030F0702030302020204" pitchFamily="66" charset="0"/>
                <a:ea typeface="Times New Roman" panose="02020603050405020304" pitchFamily="18" charset="0"/>
              </a:rPr>
              <a:t>!</a:t>
            </a:r>
          </a:p>
          <a:p>
            <a:pPr algn="just" fontAlgn="base"/>
            <a:endParaRPr lang="en-GB" sz="2400" u="none" dirty="0">
              <a:solidFill>
                <a:srgbClr val="111111"/>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4153845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299372"/>
            <a:ext cx="9144000" cy="692696"/>
          </a:xfrm>
        </p:spPr>
        <p:txBody>
          <a:bodyPr/>
          <a:lstStyle/>
          <a:p>
            <a:r>
              <a:rPr lang="en-GB" sz="3200" b="1" dirty="0">
                <a:latin typeface="Comic Sans MS" panose="030F0702030302020204" pitchFamily="66" charset="0"/>
              </a:rPr>
              <a:t>Science enquiry by pattern seeking/finding an association</a:t>
            </a:r>
          </a:p>
        </p:txBody>
      </p:sp>
      <p:sp>
        <p:nvSpPr>
          <p:cNvPr id="7" name="TextBox 6">
            <a:extLst>
              <a:ext uri="{FF2B5EF4-FFF2-40B4-BE49-F238E27FC236}">
                <a16:creationId xmlns:a16="http://schemas.microsoft.com/office/drawing/2014/main" id="{49FA3B0C-41D4-5C5B-65DD-4650434CAE67}"/>
              </a:ext>
            </a:extLst>
          </p:cNvPr>
          <p:cNvSpPr txBox="1"/>
          <p:nvPr/>
        </p:nvSpPr>
        <p:spPr>
          <a:xfrm>
            <a:off x="539551" y="1599033"/>
            <a:ext cx="8064897" cy="4862870"/>
          </a:xfrm>
          <a:prstGeom prst="rect">
            <a:avLst/>
          </a:prstGeom>
          <a:noFill/>
        </p:spPr>
        <p:txBody>
          <a:bodyPr wrap="square">
            <a:spAutoFit/>
          </a:bodyPr>
          <a:lstStyle/>
          <a:p>
            <a:pPr algn="just" fontAlgn="base">
              <a:lnSpc>
                <a:spcPts val="2025"/>
              </a:lnSpc>
            </a:pPr>
            <a:r>
              <a:rPr lang="en-GB" sz="2000" u="none" dirty="0">
                <a:solidFill>
                  <a:srgbClr val="111111"/>
                </a:solidFill>
                <a:effectLst/>
                <a:latin typeface="Comic Sans MS" panose="030F0702030302020204" pitchFamily="66" charset="0"/>
                <a:ea typeface="Times New Roman" panose="02020603050405020304" pitchFamily="18" charset="0"/>
              </a:rPr>
              <a:t>Pattern-seeking questions might include</a:t>
            </a:r>
            <a:r>
              <a:rPr lang="en-GB" sz="2000" u="none" dirty="0">
                <a:solidFill>
                  <a:schemeClr val="tx1"/>
                </a:solidFill>
                <a:latin typeface="Comic Sans MS" panose="030F0702030302020204" pitchFamily="66" charset="0"/>
                <a:ea typeface="Times New Roman" panose="02020603050405020304" pitchFamily="18" charset="0"/>
              </a:rPr>
              <a:t> </a:t>
            </a:r>
            <a:r>
              <a:rPr lang="en-GB" sz="2000" u="none" dirty="0">
                <a:solidFill>
                  <a:schemeClr val="tx1"/>
                </a:solidFill>
                <a:effectLst/>
                <a:latin typeface="Comic Sans MS" panose="030F0702030302020204" pitchFamily="66" charset="0"/>
                <a:ea typeface="Times New Roman" panose="02020603050405020304" pitchFamily="18" charset="0"/>
              </a:rPr>
              <a:t>(</a:t>
            </a:r>
            <a:r>
              <a:rPr lang="en-GB" sz="2000" u="none" dirty="0">
                <a:solidFill>
                  <a:schemeClr val="tx1"/>
                </a:solidFill>
                <a:latin typeface="Comic Sans MS" panose="030F0702030302020204" pitchFamily="66" charset="0"/>
              </a:rPr>
              <a:t>may also involve collecting data from secondary sources):</a:t>
            </a:r>
            <a:endParaRPr lang="en-GB" sz="2000" u="none" dirty="0">
              <a:solidFill>
                <a:srgbClr val="111111"/>
              </a:solidFill>
              <a:effectLst/>
              <a:latin typeface="Comic Sans MS" panose="030F0702030302020204" pitchFamily="66" charset="0"/>
              <a:ea typeface="Times New Roman" panose="02020603050405020304" pitchFamily="18" charset="0"/>
            </a:endParaRPr>
          </a:p>
          <a:p>
            <a:pPr algn="just" fontAlgn="base">
              <a:lnSpc>
                <a:spcPts val="2025"/>
              </a:lnSpc>
            </a:pPr>
            <a:endParaRPr lang="en-GB" sz="2000" u="none" dirty="0">
              <a:solidFill>
                <a:srgbClr val="111111"/>
              </a:solidFill>
              <a:effectLst/>
              <a:latin typeface="Comic Sans MS" panose="030F0702030302020204" pitchFamily="66" charset="0"/>
              <a:ea typeface="Times New Roman" panose="02020603050405020304" pitchFamily="18" charset="0"/>
            </a:endParaRPr>
          </a:p>
          <a:p>
            <a:pPr algn="just"/>
            <a:r>
              <a:rPr lang="en-GB" sz="2000" u="none" dirty="0">
                <a:solidFill>
                  <a:schemeClr val="tx1"/>
                </a:solidFill>
                <a:latin typeface="Comic Sans MS" panose="030F0702030302020204" pitchFamily="66" charset="0"/>
              </a:rPr>
              <a:t>Are the oldest children in our school the tallest?</a:t>
            </a:r>
          </a:p>
          <a:p>
            <a:pPr algn="just"/>
            <a:r>
              <a:rPr lang="en-GB" sz="2000" u="none" dirty="0">
                <a:solidFill>
                  <a:schemeClr val="tx1"/>
                </a:solidFill>
                <a:latin typeface="Comic Sans MS" panose="030F0702030302020204" pitchFamily="66" charset="0"/>
              </a:rPr>
              <a:t>Do bigger seeds grow into bigger plants?</a:t>
            </a:r>
          </a:p>
          <a:p>
            <a:pPr algn="just"/>
            <a:r>
              <a:rPr lang="en-GB" sz="2000" u="none" dirty="0">
                <a:solidFill>
                  <a:schemeClr val="tx1"/>
                </a:solidFill>
                <a:latin typeface="Comic Sans MS" panose="030F0702030302020204" pitchFamily="66" charset="0"/>
              </a:rPr>
              <a:t>Is there a pattern in where we find moss growing in the school grounds?</a:t>
            </a:r>
          </a:p>
          <a:p>
            <a:pPr algn="just"/>
            <a:r>
              <a:rPr lang="en-GB" sz="2000" u="none" dirty="0">
                <a:solidFill>
                  <a:schemeClr val="tx1"/>
                </a:solidFill>
                <a:latin typeface="Comic Sans MS" panose="030F0702030302020204" pitchFamily="66" charset="0"/>
              </a:rPr>
              <a:t>Do all flowers have the same number of petals?</a:t>
            </a:r>
          </a:p>
          <a:p>
            <a:pPr algn="just"/>
            <a:r>
              <a:rPr lang="en-GB" sz="2000" u="none" dirty="0">
                <a:solidFill>
                  <a:schemeClr val="tx1"/>
                </a:solidFill>
                <a:latin typeface="Comic Sans MS" panose="030F0702030302020204" pitchFamily="66" charset="0"/>
              </a:rPr>
              <a:t>Does every planet take the same time to orbit the Sun?</a:t>
            </a:r>
          </a:p>
          <a:p>
            <a:pPr algn="just"/>
            <a:endParaRPr lang="en-GB" sz="2000" u="none" dirty="0">
              <a:solidFill>
                <a:schemeClr val="tx1"/>
              </a:solidFill>
              <a:latin typeface="Comic Sans MS" panose="030F0702030302020204" pitchFamily="66" charset="0"/>
            </a:endParaRPr>
          </a:p>
          <a:p>
            <a:pPr algn="just"/>
            <a:r>
              <a:rPr lang="en-GB" sz="2000" u="none" dirty="0">
                <a:solidFill>
                  <a:schemeClr val="tx1"/>
                </a:solidFill>
                <a:latin typeface="Comic Sans MS" panose="030F0702030302020204" pitchFamily="66" charset="0"/>
              </a:rPr>
              <a:t>Pattern-seeking enquiries may lead to more systematic enquiries, such as fair tests. The key difference is that pattern-seeking enquiries are not fair or comparative tests because certain variables can’t be controlled. </a:t>
            </a:r>
          </a:p>
          <a:p>
            <a:pPr algn="just"/>
            <a:endParaRPr lang="en-GB" sz="2000" u="none" dirty="0">
              <a:solidFill>
                <a:schemeClr val="tx1"/>
              </a:solidFill>
              <a:latin typeface="Comic Sans MS" panose="030F0702030302020204" pitchFamily="66" charset="0"/>
              <a:ea typeface="Times New Roman" panose="02020603050405020304" pitchFamily="18" charset="0"/>
            </a:endParaRPr>
          </a:p>
          <a:p>
            <a:pPr algn="just"/>
            <a:endParaRPr lang="en-GB" sz="2000" u="none" dirty="0">
              <a:solidFill>
                <a:schemeClr val="tx1"/>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2804100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AB14BE-C95A-71A3-4DC1-DC6D4FC71017}"/>
              </a:ext>
            </a:extLst>
          </p:cNvPr>
          <p:cNvPicPr>
            <a:picLocks noChangeAspect="1"/>
          </p:cNvPicPr>
          <p:nvPr/>
        </p:nvPicPr>
        <p:blipFill>
          <a:blip r:embed="rId3"/>
          <a:stretch>
            <a:fillRect/>
          </a:stretch>
        </p:blipFill>
        <p:spPr>
          <a:xfrm>
            <a:off x="367969" y="2348880"/>
            <a:ext cx="5878595" cy="4004665"/>
          </a:xfrm>
          <a:prstGeom prst="rect">
            <a:avLst/>
          </a:prstGeom>
        </p:spPr>
      </p:pic>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4"/>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61908"/>
            <a:ext cx="9144000" cy="692696"/>
          </a:xfrm>
        </p:spPr>
        <p:txBody>
          <a:bodyPr/>
          <a:lstStyle/>
          <a:p>
            <a:r>
              <a:rPr lang="en-GB" sz="3200" b="1" dirty="0">
                <a:latin typeface="Comic Sans MS" panose="030F0702030302020204" pitchFamily="66" charset="0"/>
              </a:rPr>
              <a:t>Science enquiry by pattern seeking/finding an association</a:t>
            </a:r>
          </a:p>
        </p:txBody>
      </p:sp>
      <p:sp>
        <p:nvSpPr>
          <p:cNvPr id="4" name="Rectangle 3">
            <a:extLst>
              <a:ext uri="{FF2B5EF4-FFF2-40B4-BE49-F238E27FC236}">
                <a16:creationId xmlns:a16="http://schemas.microsoft.com/office/drawing/2014/main" id="{85D92115-84B9-6883-1310-39A94D981AA9}"/>
              </a:ext>
            </a:extLst>
          </p:cNvPr>
          <p:cNvSpPr/>
          <p:nvPr/>
        </p:nvSpPr>
        <p:spPr>
          <a:xfrm>
            <a:off x="6246564" y="2136416"/>
            <a:ext cx="2438791" cy="2062103"/>
          </a:xfrm>
          <a:prstGeom prst="rect">
            <a:avLst/>
          </a:prstGeom>
        </p:spPr>
        <p:txBody>
          <a:bodyPr wrap="square" anchor="t">
            <a:spAutoFit/>
          </a:bodyPr>
          <a:lstStyle/>
          <a:p>
            <a:pPr algn="just"/>
            <a:r>
              <a:rPr lang="en-GB" sz="1600" i="0" u="none" dirty="0">
                <a:solidFill>
                  <a:schemeClr val="tx1"/>
                </a:solidFill>
                <a:effectLst/>
                <a:latin typeface="Comic Sans MS" panose="030F0702030302020204" pitchFamily="66" charset="0"/>
              </a:rPr>
              <a:t>You will need: </a:t>
            </a:r>
            <a:endParaRPr lang="en-GB" sz="1600" u="none" dirty="0">
              <a:solidFill>
                <a:schemeClr val="tx1"/>
              </a:solidFill>
              <a:latin typeface="Comic Sans MS" panose="030F0702030302020204" pitchFamily="66" charset="0"/>
            </a:endParaRPr>
          </a:p>
          <a:p>
            <a:pPr marL="285750" indent="-285750" algn="just">
              <a:buFont typeface="Arial" panose="020B0604020202020204" pitchFamily="34" charset="0"/>
              <a:buChar char="•"/>
            </a:pPr>
            <a:r>
              <a:rPr lang="en-GB" sz="1600" u="none" dirty="0">
                <a:solidFill>
                  <a:schemeClr val="tx1"/>
                </a:solidFill>
                <a:latin typeface="Comic Sans MS" panose="030F0702030302020204" pitchFamily="66" charset="0"/>
              </a:rPr>
              <a:t>Pictures of flowers/ real flowers</a:t>
            </a:r>
          </a:p>
          <a:p>
            <a:pPr algn="just"/>
            <a:r>
              <a:rPr lang="en-GB" sz="1600" u="none" dirty="0">
                <a:solidFill>
                  <a:schemeClr val="tx1"/>
                </a:solidFill>
                <a:latin typeface="Comic Sans MS" panose="030F0702030302020204" pitchFamily="66" charset="0"/>
              </a:rPr>
              <a:t>What to do: </a:t>
            </a:r>
          </a:p>
          <a:p>
            <a:pPr marL="285750" indent="-285750" algn="just">
              <a:buFont typeface="Arial" panose="020B0604020202020204" pitchFamily="34" charset="0"/>
              <a:buChar char="•"/>
            </a:pPr>
            <a:r>
              <a:rPr lang="en-GB" sz="1600" u="none" dirty="0">
                <a:solidFill>
                  <a:schemeClr val="tx1"/>
                </a:solidFill>
                <a:latin typeface="Comic Sans MS" panose="030F0702030302020204" pitchFamily="66" charset="0"/>
                <a:cs typeface="Calibri"/>
              </a:rPr>
              <a:t>Sort the flowers by number of petals</a:t>
            </a:r>
          </a:p>
          <a:p>
            <a:pPr marL="285750" indent="-285750" algn="just">
              <a:buFont typeface="Arial" panose="020B0604020202020204" pitchFamily="34" charset="0"/>
              <a:buChar char="•"/>
            </a:pPr>
            <a:r>
              <a:rPr lang="en-GB" sz="1600" u="none" dirty="0">
                <a:solidFill>
                  <a:schemeClr val="tx1"/>
                </a:solidFill>
                <a:latin typeface="Comic Sans MS" panose="030F0702030302020204" pitchFamily="66" charset="0"/>
              </a:rPr>
              <a:t>How many petals does each one have? </a:t>
            </a:r>
          </a:p>
        </p:txBody>
      </p:sp>
      <p:sp>
        <p:nvSpPr>
          <p:cNvPr id="2" name="TextBox 1">
            <a:extLst>
              <a:ext uri="{FF2B5EF4-FFF2-40B4-BE49-F238E27FC236}">
                <a16:creationId xmlns:a16="http://schemas.microsoft.com/office/drawing/2014/main" id="{DB7014CC-11C4-FEB9-03F5-6250002DF13B}"/>
              </a:ext>
            </a:extLst>
          </p:cNvPr>
          <p:cNvSpPr txBox="1"/>
          <p:nvPr/>
        </p:nvSpPr>
        <p:spPr>
          <a:xfrm>
            <a:off x="6458537" y="4667057"/>
            <a:ext cx="2438791" cy="738664"/>
          </a:xfrm>
          <a:prstGeom prst="rect">
            <a:avLst/>
          </a:prstGeom>
          <a:noFill/>
        </p:spPr>
        <p:txBody>
          <a:bodyPr wrap="square" rtlCol="0">
            <a:spAutoFit/>
          </a:bodyPr>
          <a:lstStyle/>
          <a:p>
            <a:pPr algn="just"/>
            <a:r>
              <a:rPr lang="en-GB" sz="1400" b="1" i="1" u="none" dirty="0">
                <a:solidFill>
                  <a:schemeClr val="tx1"/>
                </a:solidFill>
                <a:latin typeface="Comic Sans MS" panose="030F0702030302020204" pitchFamily="66" charset="0"/>
              </a:rPr>
              <a:t>Links to Maths outcomes </a:t>
            </a:r>
          </a:p>
          <a:p>
            <a:pPr algn="just"/>
            <a:r>
              <a:rPr lang="en-GB" sz="1400" b="1" i="1" u="none" dirty="0">
                <a:solidFill>
                  <a:schemeClr val="tx1"/>
                </a:solidFill>
                <a:latin typeface="Comic Sans MS" panose="030F0702030302020204" pitchFamily="66" charset="0"/>
              </a:rPr>
              <a:t>MTH 0-13a, 1-13b and </a:t>
            </a:r>
          </a:p>
          <a:p>
            <a:pPr algn="just"/>
            <a:r>
              <a:rPr lang="en-GB" sz="1400" b="1" i="1" u="none" dirty="0">
                <a:solidFill>
                  <a:schemeClr val="tx1"/>
                </a:solidFill>
                <a:latin typeface="Comic Sans MS" panose="030F0702030302020204" pitchFamily="66" charset="0"/>
              </a:rPr>
              <a:t>2-13a</a:t>
            </a:r>
          </a:p>
        </p:txBody>
      </p:sp>
      <p:sp>
        <p:nvSpPr>
          <p:cNvPr id="3" name="TextBox 2">
            <a:extLst>
              <a:ext uri="{FF2B5EF4-FFF2-40B4-BE49-F238E27FC236}">
                <a16:creationId xmlns:a16="http://schemas.microsoft.com/office/drawing/2014/main" id="{3B0A0FCB-C0A8-79BF-7CF8-EE1DB42542C7}"/>
              </a:ext>
            </a:extLst>
          </p:cNvPr>
          <p:cNvSpPr txBox="1"/>
          <p:nvPr/>
        </p:nvSpPr>
        <p:spPr>
          <a:xfrm>
            <a:off x="348678" y="1217798"/>
            <a:ext cx="8548650" cy="830997"/>
          </a:xfrm>
          <a:prstGeom prst="rect">
            <a:avLst/>
          </a:prstGeom>
          <a:noFill/>
        </p:spPr>
        <p:txBody>
          <a:bodyPr wrap="square" rtlCol="0">
            <a:spAutoFit/>
          </a:bodyPr>
          <a:lstStyle/>
          <a:p>
            <a:pPr algn="ctr"/>
            <a:r>
              <a:rPr lang="en-GB" b="1" u="none" dirty="0">
                <a:solidFill>
                  <a:schemeClr val="tx1"/>
                </a:solidFill>
                <a:latin typeface="Comic Sans MS" panose="030F0702030302020204" pitchFamily="66" charset="0"/>
              </a:rPr>
              <a:t>Petal Patterns: </a:t>
            </a:r>
            <a:r>
              <a:rPr lang="en-GB" b="1" i="1" u="none" dirty="0">
                <a:solidFill>
                  <a:schemeClr val="tx1"/>
                </a:solidFill>
                <a:latin typeface="Comic Sans MS" panose="030F0702030302020204" pitchFamily="66" charset="0"/>
              </a:rPr>
              <a:t>Do all flowers have the same number of petals?  </a:t>
            </a:r>
            <a:endParaRPr lang="en-GB" sz="2400" b="1" i="1" u="none"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429676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0" y="644473"/>
            <a:ext cx="9144000" cy="731168"/>
          </a:xfrm>
        </p:spPr>
        <p:txBody>
          <a:bodyPr/>
          <a:lstStyle/>
          <a:p>
            <a:r>
              <a:rPr lang="en-GB" sz="3200" b="1" dirty="0">
                <a:latin typeface="Comic Sans MS" panose="030F0702030302020204" pitchFamily="66" charset="0"/>
              </a:rPr>
              <a:t>In this session we will look at the following questions:</a:t>
            </a:r>
            <a:r>
              <a:rPr lang="en-GB" sz="2400" b="1" dirty="0">
                <a:latin typeface="Comic Sans MS" panose="030F0702030302020204" pitchFamily="66" charset="0"/>
              </a:rPr>
              <a:t> </a:t>
            </a:r>
          </a:p>
        </p:txBody>
      </p:sp>
      <p:sp>
        <p:nvSpPr>
          <p:cNvPr id="5" name="TextBox 4">
            <a:extLst>
              <a:ext uri="{FF2B5EF4-FFF2-40B4-BE49-F238E27FC236}">
                <a16:creationId xmlns:a16="http://schemas.microsoft.com/office/drawing/2014/main" id="{7A89176C-0095-7325-C6D8-F9B0538CAFB5}"/>
              </a:ext>
            </a:extLst>
          </p:cNvPr>
          <p:cNvSpPr txBox="1"/>
          <p:nvPr/>
        </p:nvSpPr>
        <p:spPr>
          <a:xfrm>
            <a:off x="592306" y="1700808"/>
            <a:ext cx="8170676" cy="4031873"/>
          </a:xfrm>
          <a:prstGeom prst="rect">
            <a:avLst/>
          </a:prstGeom>
          <a:noFill/>
        </p:spPr>
        <p:txBody>
          <a:bodyPr wrap="square">
            <a:spAutoFit/>
          </a:bodyPr>
          <a:lstStyle/>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v"/>
              <a:tabLst/>
              <a:defRPr/>
            </a:pPr>
            <a:r>
              <a:rPr lang="en-GB" u="none" kern="0" dirty="0">
                <a:solidFill>
                  <a:srgbClr val="000000"/>
                </a:solidFill>
                <a:latin typeface="Comic Sans MS" panose="030F0702030302020204" pitchFamily="66" charset="0"/>
                <a:cs typeface="Arial" pitchFamily="34" charset="0"/>
              </a:rPr>
              <a:t>W</a:t>
            </a:r>
            <a:r>
              <a:rPr kumimoji="0" lang="en-GB" b="0" i="0" u="none" strike="noStrike" kern="0" cap="none" spc="0" normalizeH="0" baseline="0" noProof="0" dirty="0">
                <a:ln>
                  <a:noFill/>
                </a:ln>
                <a:solidFill>
                  <a:srgbClr val="000000"/>
                </a:solidFill>
                <a:effectLst/>
                <a:uLnTx/>
                <a:uFillTx/>
                <a:latin typeface="Comic Sans MS" panose="030F0702030302020204" pitchFamily="66" charset="0"/>
                <a:cs typeface="Arial" pitchFamily="34" charset="0"/>
              </a:rPr>
              <a:t>hat do we mean by science enquiry?</a:t>
            </a:r>
          </a:p>
          <a:p>
            <a:pPr marR="0" lvl="0" algn="l" defTabSz="914400" rtl="0" eaLnBrk="0" fontAlgn="base" latinLnBrk="0" hangingPunct="0">
              <a:lnSpc>
                <a:spcPct val="100000"/>
              </a:lnSpc>
              <a:spcBef>
                <a:spcPts val="600"/>
              </a:spcBef>
              <a:spcAft>
                <a:spcPct val="0"/>
              </a:spcAft>
              <a:buClrTx/>
              <a:buSzTx/>
              <a:tabLst/>
              <a:defRPr/>
            </a:pPr>
            <a:r>
              <a:rPr kumimoji="0" lang="en-GB" b="0" i="0" u="none" strike="noStrike" kern="0" cap="none" spc="0" normalizeH="0" baseline="0" noProof="0" dirty="0">
                <a:ln>
                  <a:noFill/>
                </a:ln>
                <a:solidFill>
                  <a:srgbClr val="000000"/>
                </a:solidFill>
                <a:effectLst/>
                <a:uLnTx/>
                <a:uFillTx/>
                <a:latin typeface="Comic Sans MS" panose="030F0702030302020204" pitchFamily="66" charset="0"/>
                <a:cs typeface="Arial" pitchFamily="34" charset="0"/>
              </a:rPr>
              <a:t> </a:t>
            </a:r>
          </a:p>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v"/>
              <a:tabLst/>
              <a:defRPr/>
            </a:pPr>
            <a:r>
              <a:rPr lang="en-GB" u="none" kern="0" dirty="0">
                <a:solidFill>
                  <a:srgbClr val="000000"/>
                </a:solidFill>
                <a:latin typeface="Comic Sans MS" panose="030F0702030302020204" pitchFamily="66" charset="0"/>
                <a:cs typeface="Arial" pitchFamily="34" charset="0"/>
              </a:rPr>
              <a:t>W</a:t>
            </a:r>
            <a:r>
              <a:rPr kumimoji="0" lang="en-GB" b="0" i="0" u="none" strike="noStrike" kern="0" cap="none" spc="0" normalizeH="0" baseline="0" noProof="0" dirty="0">
                <a:ln>
                  <a:noFill/>
                </a:ln>
                <a:solidFill>
                  <a:srgbClr val="000000"/>
                </a:solidFill>
                <a:effectLst/>
                <a:uLnTx/>
                <a:uFillTx/>
                <a:latin typeface="Comic Sans MS" panose="030F0702030302020204" pitchFamily="66" charset="0"/>
                <a:cs typeface="Arial" pitchFamily="34" charset="0"/>
              </a:rPr>
              <a:t>hat kinds of questions can lead to science enquiry?</a:t>
            </a:r>
          </a:p>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v"/>
              <a:tabLst/>
              <a:defRPr/>
            </a:pPr>
            <a:endParaRPr kumimoji="0" lang="en-GB" b="0" i="0" u="none" strike="noStrike" kern="0" cap="none" spc="0" normalizeH="0" baseline="0" noProof="0" dirty="0">
              <a:ln>
                <a:noFill/>
              </a:ln>
              <a:solidFill>
                <a:srgbClr val="000000"/>
              </a:solidFill>
              <a:effectLst/>
              <a:uLnTx/>
              <a:uFillTx/>
              <a:latin typeface="Comic Sans MS" panose="030F0702030302020204" pitchFamily="66" charset="0"/>
              <a:cs typeface="Arial" pitchFamily="34" charset="0"/>
            </a:endParaRPr>
          </a:p>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v"/>
              <a:tabLst/>
              <a:defRPr/>
            </a:pPr>
            <a:r>
              <a:rPr lang="en-GB" u="none" kern="0" dirty="0">
                <a:solidFill>
                  <a:srgbClr val="000000"/>
                </a:solidFill>
                <a:latin typeface="Comic Sans MS" panose="030F0702030302020204" pitchFamily="66" charset="0"/>
                <a:cs typeface="Arial" pitchFamily="34" charset="0"/>
              </a:rPr>
              <a:t>W</a:t>
            </a:r>
            <a:r>
              <a:rPr kumimoji="0" lang="en-GB" b="0" i="0" u="none" strike="noStrike" kern="0" cap="none" spc="0" normalizeH="0" baseline="0" noProof="0" dirty="0">
                <a:ln>
                  <a:noFill/>
                </a:ln>
                <a:solidFill>
                  <a:srgbClr val="000000"/>
                </a:solidFill>
                <a:effectLst/>
                <a:uLnTx/>
                <a:uFillTx/>
                <a:latin typeface="Comic Sans MS" panose="030F0702030302020204" pitchFamily="66" charset="0"/>
                <a:cs typeface="Arial" pitchFamily="34" charset="0"/>
              </a:rPr>
              <a:t>hat does science enquiry look like in practice?</a:t>
            </a:r>
          </a:p>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v"/>
              <a:tabLst/>
              <a:defRPr/>
            </a:pPr>
            <a:endParaRPr kumimoji="0" lang="en-GB" b="0" i="0" u="none" strike="noStrike" kern="0" cap="none" spc="0" normalizeH="0" baseline="0" noProof="0" dirty="0">
              <a:ln>
                <a:noFill/>
              </a:ln>
              <a:solidFill>
                <a:srgbClr val="000000"/>
              </a:solidFill>
              <a:effectLst/>
              <a:uLnTx/>
              <a:uFillTx/>
              <a:latin typeface="Comic Sans MS" panose="030F0702030302020204" pitchFamily="66" charset="0"/>
              <a:cs typeface="Arial" pitchFamily="34" charset="0"/>
            </a:endParaRPr>
          </a:p>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v"/>
              <a:tabLst/>
              <a:defRPr/>
            </a:pPr>
            <a:r>
              <a:rPr lang="en-GB" u="none" kern="0" dirty="0">
                <a:solidFill>
                  <a:srgbClr val="000000"/>
                </a:solidFill>
                <a:latin typeface="Comic Sans MS" panose="030F0702030302020204" pitchFamily="66" charset="0"/>
                <a:cs typeface="Arial" pitchFamily="34" charset="0"/>
              </a:rPr>
              <a:t>H</a:t>
            </a:r>
            <a:r>
              <a:rPr kumimoji="0" lang="en-GB" b="0" i="0" u="none" strike="noStrike" kern="0" cap="none" spc="0" normalizeH="0" baseline="0" noProof="0" dirty="0">
                <a:ln>
                  <a:noFill/>
                </a:ln>
                <a:solidFill>
                  <a:srgbClr val="000000"/>
                </a:solidFill>
                <a:effectLst/>
                <a:uLnTx/>
                <a:uFillTx/>
                <a:latin typeface="Comic Sans MS" panose="030F0702030302020204" pitchFamily="66" charset="0"/>
                <a:cs typeface="Arial" pitchFamily="34" charset="0"/>
              </a:rPr>
              <a:t>ow do I plan for science enquiry?</a:t>
            </a:r>
          </a:p>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v"/>
              <a:tabLst/>
              <a:defRPr/>
            </a:pPr>
            <a:endParaRPr kumimoji="0" lang="en-GB" b="0" i="0" u="none" strike="noStrike" kern="0" cap="none" spc="0" normalizeH="0" baseline="0" noProof="0" dirty="0">
              <a:ln>
                <a:noFill/>
              </a:ln>
              <a:solidFill>
                <a:srgbClr val="000000"/>
              </a:solidFill>
              <a:effectLst/>
              <a:uLnTx/>
              <a:uFillTx/>
              <a:latin typeface="Comic Sans MS" panose="030F0702030302020204" pitchFamily="66" charset="0"/>
              <a:cs typeface="Arial" pitchFamily="34" charset="0"/>
            </a:endParaRPr>
          </a:p>
          <a:p>
            <a:pPr marL="342900" marR="0" lvl="0" indent="-342900" algn="l" defTabSz="914400" rtl="0" eaLnBrk="0" fontAlgn="base" latinLnBrk="0" hangingPunct="0">
              <a:lnSpc>
                <a:spcPct val="100000"/>
              </a:lnSpc>
              <a:spcBef>
                <a:spcPts val="600"/>
              </a:spcBef>
              <a:spcAft>
                <a:spcPct val="0"/>
              </a:spcAft>
              <a:buClrTx/>
              <a:buSzTx/>
              <a:buFont typeface="Wingdings" panose="05000000000000000000" pitchFamily="2" charset="2"/>
              <a:buChar char="v"/>
              <a:tabLst/>
              <a:defRPr/>
            </a:pPr>
            <a:r>
              <a:rPr lang="en-GB" u="none" kern="0" dirty="0">
                <a:solidFill>
                  <a:srgbClr val="000000"/>
                </a:solidFill>
                <a:latin typeface="Comic Sans MS" panose="030F0702030302020204" pitchFamily="66" charset="0"/>
                <a:cs typeface="Arial" pitchFamily="34" charset="0"/>
              </a:rPr>
              <a:t>H</a:t>
            </a:r>
            <a:r>
              <a:rPr kumimoji="0" lang="en-GB" b="0" i="0" u="none" strike="noStrike" kern="0" cap="none" spc="0" normalizeH="0" baseline="0" noProof="0" dirty="0">
                <a:ln>
                  <a:noFill/>
                </a:ln>
                <a:solidFill>
                  <a:srgbClr val="000000"/>
                </a:solidFill>
                <a:effectLst/>
                <a:uLnTx/>
                <a:uFillTx/>
                <a:latin typeface="Comic Sans MS" panose="030F0702030302020204" pitchFamily="66" charset="0"/>
                <a:cs typeface="Arial" pitchFamily="34" charset="0"/>
              </a:rPr>
              <a:t>ow do I develop children’s science enquiry skills?</a:t>
            </a:r>
          </a:p>
        </p:txBody>
      </p:sp>
    </p:spTree>
    <p:extLst>
      <p:ext uri="{BB962C8B-B14F-4D97-AF65-F5344CB8AC3E}">
        <p14:creationId xmlns:p14="http://schemas.microsoft.com/office/powerpoint/2010/main" val="2370939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ABDF78F8-007A-ED02-F2A4-A230AA2C2AF7}"/>
              </a:ext>
            </a:extLst>
          </p:cNvPr>
          <p:cNvSpPr>
            <a:spLocks noGrp="1"/>
          </p:cNvSpPr>
          <p:nvPr>
            <p:ph type="title"/>
          </p:nvPr>
        </p:nvSpPr>
        <p:spPr>
          <a:xfrm>
            <a:off x="0" y="492073"/>
            <a:ext cx="9111272" cy="692696"/>
          </a:xfrm>
        </p:spPr>
        <p:txBody>
          <a:bodyPr/>
          <a:lstStyle/>
          <a:p>
            <a:r>
              <a:rPr lang="en-GB" sz="3200" b="1" dirty="0">
                <a:latin typeface="Comic Sans MS" panose="030F0702030302020204" pitchFamily="66" charset="0"/>
              </a:rPr>
              <a:t>Pattern seeking/finding an association progression</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5" name="TextBox 4">
            <a:extLst>
              <a:ext uri="{FF2B5EF4-FFF2-40B4-BE49-F238E27FC236}">
                <a16:creationId xmlns:a16="http://schemas.microsoft.com/office/drawing/2014/main" id="{6D48ECCD-A57A-3021-0541-E9A73B1352F9}"/>
              </a:ext>
            </a:extLst>
          </p:cNvPr>
          <p:cNvSpPr txBox="1"/>
          <p:nvPr/>
        </p:nvSpPr>
        <p:spPr>
          <a:xfrm>
            <a:off x="343830" y="1184769"/>
            <a:ext cx="8193210" cy="1323439"/>
          </a:xfrm>
          <a:prstGeom prst="rect">
            <a:avLst/>
          </a:prstGeom>
          <a:noFill/>
        </p:spPr>
        <p:txBody>
          <a:bodyPr wrap="square">
            <a:spAutoFit/>
          </a:bodyPr>
          <a:lstStyle/>
          <a:p>
            <a:pPr algn="just"/>
            <a:r>
              <a:rPr lang="en-US" sz="1600" b="1" u="none" dirty="0">
                <a:solidFill>
                  <a:schemeClr val="tx1"/>
                </a:solidFill>
                <a:latin typeface="Comic Sans MS" panose="030F0702030302020204" pitchFamily="66" charset="0"/>
              </a:rPr>
              <a:t>Early Level: </a:t>
            </a:r>
            <a:r>
              <a:rPr lang="en-US" sz="1600" u="none" dirty="0">
                <a:solidFill>
                  <a:schemeClr val="tx1"/>
                </a:solidFill>
                <a:latin typeface="Comic Sans MS" panose="030F0702030302020204" pitchFamily="66" charset="0"/>
              </a:rPr>
              <a:t>Pupils recognise that the flowers have </a:t>
            </a:r>
            <a:r>
              <a:rPr lang="en-GB" sz="1600" u="none" dirty="0">
                <a:solidFill>
                  <a:schemeClr val="tx1"/>
                </a:solidFill>
                <a:latin typeface="Comic Sans MS" panose="030F0702030302020204" pitchFamily="66" charset="0"/>
              </a:rPr>
              <a:t>a </a:t>
            </a:r>
            <a:r>
              <a:rPr lang="en-US" sz="1600" u="none" dirty="0">
                <a:solidFill>
                  <a:schemeClr val="tx1"/>
                </a:solidFill>
                <a:latin typeface="Comic Sans MS" panose="030F0702030302020204" pitchFamily="66" charset="0"/>
              </a:rPr>
              <a:t>different number of petals and </a:t>
            </a:r>
            <a:r>
              <a:rPr lang="en-US" sz="1600" u="none" dirty="0">
                <a:solidFill>
                  <a:schemeClr val="tx1"/>
                </a:solidFill>
                <a:highlight>
                  <a:srgbClr val="FFFF00"/>
                </a:highlight>
                <a:latin typeface="Comic Sans MS" panose="030F0702030302020204" pitchFamily="66" charset="0"/>
              </a:rPr>
              <a:t>order them visually</a:t>
            </a:r>
            <a:r>
              <a:rPr lang="en-US" sz="1600" u="none" dirty="0">
                <a:solidFill>
                  <a:schemeClr val="tx1"/>
                </a:solidFill>
                <a:latin typeface="Comic Sans MS" panose="030F0702030302020204" pitchFamily="66" charset="0"/>
              </a:rPr>
              <a:t>. </a:t>
            </a:r>
          </a:p>
          <a:p>
            <a:pPr algn="just"/>
            <a:endParaRPr lang="en-GB" sz="1600" u="none" dirty="0">
              <a:solidFill>
                <a:schemeClr val="tx1"/>
              </a:solidFill>
              <a:latin typeface="Comic Sans MS" panose="030F0702030302020204" pitchFamily="66" charset="0"/>
              <a:cs typeface="Calibri"/>
            </a:endParaRPr>
          </a:p>
          <a:p>
            <a:pPr algn="just"/>
            <a:r>
              <a:rPr lang="en-GB" sz="1600" b="1" u="none" dirty="0">
                <a:solidFill>
                  <a:schemeClr val="tx1"/>
                </a:solidFill>
                <a:latin typeface="Comic Sans MS" panose="030F0702030302020204" pitchFamily="66" charset="0"/>
                <a:cs typeface="Calibri"/>
              </a:rPr>
              <a:t>First Level: </a:t>
            </a:r>
            <a:r>
              <a:rPr lang="en-GB" sz="1600" u="none" dirty="0">
                <a:solidFill>
                  <a:schemeClr val="tx1"/>
                </a:solidFill>
                <a:latin typeface="Comic Sans MS" panose="030F0702030302020204" pitchFamily="66" charset="0"/>
                <a:cs typeface="Calibri"/>
              </a:rPr>
              <a:t>Pupils recognise that the flowers have a different number of petals, </a:t>
            </a:r>
            <a:r>
              <a:rPr lang="en-GB" sz="1600" u="none" dirty="0">
                <a:solidFill>
                  <a:schemeClr val="tx1"/>
                </a:solidFill>
                <a:highlight>
                  <a:srgbClr val="FFFF00"/>
                </a:highlight>
                <a:latin typeface="Comic Sans MS" panose="030F0702030302020204" pitchFamily="66" charset="0"/>
                <a:cs typeface="Calibri"/>
              </a:rPr>
              <a:t>count the petals and then order them numerically </a:t>
            </a:r>
            <a:r>
              <a:rPr lang="en-GB" sz="1600" u="none" dirty="0">
                <a:solidFill>
                  <a:schemeClr val="tx1"/>
                </a:solidFill>
                <a:latin typeface="Comic Sans MS" panose="030F0702030302020204" pitchFamily="66" charset="0"/>
                <a:cs typeface="Calibri"/>
              </a:rPr>
              <a:t>– 1, 2, 3, 5, 8, 13, 21, 34.</a:t>
            </a:r>
          </a:p>
        </p:txBody>
      </p:sp>
      <p:pic>
        <p:nvPicPr>
          <p:cNvPr id="7" name="Picture 6">
            <a:extLst>
              <a:ext uri="{FF2B5EF4-FFF2-40B4-BE49-F238E27FC236}">
                <a16:creationId xmlns:a16="http://schemas.microsoft.com/office/drawing/2014/main" id="{D2D607AD-8A57-611B-BE48-04AAC9215834}"/>
              </a:ext>
            </a:extLst>
          </p:cNvPr>
          <p:cNvPicPr>
            <a:picLocks noChangeAspect="1"/>
          </p:cNvPicPr>
          <p:nvPr/>
        </p:nvPicPr>
        <p:blipFill>
          <a:blip r:embed="rId4"/>
          <a:stretch>
            <a:fillRect/>
          </a:stretch>
        </p:blipFill>
        <p:spPr>
          <a:xfrm>
            <a:off x="431407" y="3861048"/>
            <a:ext cx="6144128" cy="2410368"/>
          </a:xfrm>
          <a:prstGeom prst="rect">
            <a:avLst/>
          </a:prstGeom>
        </p:spPr>
      </p:pic>
      <p:sp>
        <p:nvSpPr>
          <p:cNvPr id="9" name="TextBox 8">
            <a:extLst>
              <a:ext uri="{FF2B5EF4-FFF2-40B4-BE49-F238E27FC236}">
                <a16:creationId xmlns:a16="http://schemas.microsoft.com/office/drawing/2014/main" id="{856965F0-26E7-B2CB-CF0D-BE7BC662EC39}"/>
              </a:ext>
            </a:extLst>
          </p:cNvPr>
          <p:cNvSpPr txBox="1"/>
          <p:nvPr/>
        </p:nvSpPr>
        <p:spPr>
          <a:xfrm>
            <a:off x="368896" y="2725120"/>
            <a:ext cx="6294527" cy="830997"/>
          </a:xfrm>
          <a:prstGeom prst="rect">
            <a:avLst/>
          </a:prstGeom>
          <a:noFill/>
        </p:spPr>
        <p:txBody>
          <a:bodyPr wrap="square">
            <a:spAutoFit/>
          </a:bodyPr>
          <a:lstStyle/>
          <a:p>
            <a:pPr algn="just"/>
            <a:r>
              <a:rPr lang="en-GB" sz="1600" b="1" u="none" dirty="0">
                <a:solidFill>
                  <a:schemeClr val="tx1"/>
                </a:solidFill>
                <a:latin typeface="Comic Sans MS" panose="030F0702030302020204" pitchFamily="66" charset="0"/>
              </a:rPr>
              <a:t>Second Level: </a:t>
            </a:r>
            <a:r>
              <a:rPr lang="en-GB" sz="1600" u="none" dirty="0">
                <a:solidFill>
                  <a:schemeClr val="tx1"/>
                </a:solidFill>
                <a:latin typeface="Comic Sans MS" panose="030F0702030302020204" pitchFamily="66" charset="0"/>
              </a:rPr>
              <a:t>Pupils recognise that the number of petals follow the </a:t>
            </a:r>
            <a:r>
              <a:rPr lang="en-GB" sz="1600" u="none" dirty="0">
                <a:solidFill>
                  <a:schemeClr val="tx1"/>
                </a:solidFill>
                <a:highlight>
                  <a:srgbClr val="FFFF00"/>
                </a:highlight>
                <a:latin typeface="Comic Sans MS" panose="030F0702030302020204" pitchFamily="66" charset="0"/>
              </a:rPr>
              <a:t>Fibonacci Sequence</a:t>
            </a:r>
            <a:r>
              <a:rPr lang="en-GB" sz="1600" u="none" dirty="0">
                <a:solidFill>
                  <a:schemeClr val="tx1"/>
                </a:solidFill>
                <a:latin typeface="Comic Sans MS" panose="030F0702030302020204" pitchFamily="66" charset="0"/>
              </a:rPr>
              <a:t> and then explore other examples of this sequence appearing in nature. </a:t>
            </a:r>
          </a:p>
        </p:txBody>
      </p:sp>
      <p:pic>
        <p:nvPicPr>
          <p:cNvPr id="11" name="Picture 10">
            <a:extLst>
              <a:ext uri="{FF2B5EF4-FFF2-40B4-BE49-F238E27FC236}">
                <a16:creationId xmlns:a16="http://schemas.microsoft.com/office/drawing/2014/main" id="{EDAFC10C-73CB-390E-C1CA-98CB65FA4E59}"/>
              </a:ext>
            </a:extLst>
          </p:cNvPr>
          <p:cNvPicPr>
            <a:picLocks noChangeAspect="1"/>
          </p:cNvPicPr>
          <p:nvPr/>
        </p:nvPicPr>
        <p:blipFill>
          <a:blip r:embed="rId5"/>
          <a:stretch>
            <a:fillRect/>
          </a:stretch>
        </p:blipFill>
        <p:spPr>
          <a:xfrm>
            <a:off x="6983612" y="2725120"/>
            <a:ext cx="1728981" cy="2495772"/>
          </a:xfrm>
          <a:prstGeom prst="rect">
            <a:avLst/>
          </a:prstGeom>
        </p:spPr>
      </p:pic>
    </p:spTree>
    <p:extLst>
      <p:ext uri="{BB962C8B-B14F-4D97-AF65-F5344CB8AC3E}">
        <p14:creationId xmlns:p14="http://schemas.microsoft.com/office/powerpoint/2010/main" val="1067184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77375"/>
            <a:ext cx="9144000" cy="692696"/>
          </a:xfrm>
        </p:spPr>
        <p:txBody>
          <a:bodyPr/>
          <a:lstStyle/>
          <a:p>
            <a:r>
              <a:rPr lang="en-GB" sz="3200" b="1" dirty="0">
                <a:latin typeface="Comic Sans MS" panose="030F0702030302020204" pitchFamily="66" charset="0"/>
              </a:rPr>
              <a:t>Science enquiry by pattern seeking/finding an association progression</a:t>
            </a:r>
          </a:p>
        </p:txBody>
      </p:sp>
      <p:sp>
        <p:nvSpPr>
          <p:cNvPr id="3" name="TextBox 2">
            <a:extLst>
              <a:ext uri="{FF2B5EF4-FFF2-40B4-BE49-F238E27FC236}">
                <a16:creationId xmlns:a16="http://schemas.microsoft.com/office/drawing/2014/main" id="{CCBBD89F-0340-AC7A-D8CE-CD371904471E}"/>
              </a:ext>
            </a:extLst>
          </p:cNvPr>
          <p:cNvSpPr txBox="1"/>
          <p:nvPr/>
        </p:nvSpPr>
        <p:spPr>
          <a:xfrm>
            <a:off x="427467" y="1288718"/>
            <a:ext cx="8424936" cy="461665"/>
          </a:xfrm>
          <a:prstGeom prst="rect">
            <a:avLst/>
          </a:prstGeom>
          <a:noFill/>
        </p:spPr>
        <p:txBody>
          <a:bodyPr wrap="square" rtlCol="0">
            <a:spAutoFit/>
          </a:bodyPr>
          <a:lstStyle/>
          <a:p>
            <a:pPr algn="ctr"/>
            <a:r>
              <a:rPr lang="en-GB" b="1" u="none" dirty="0">
                <a:solidFill>
                  <a:schemeClr val="tx1"/>
                </a:solidFill>
                <a:latin typeface="Comic Sans MS" panose="030F0702030302020204" pitchFamily="66" charset="0"/>
              </a:rPr>
              <a:t>Daisy Patterns: </a:t>
            </a:r>
            <a:r>
              <a:rPr lang="en-GB" sz="2400" b="1" i="1" u="none" dirty="0">
                <a:solidFill>
                  <a:schemeClr val="tx1"/>
                </a:solidFill>
                <a:latin typeface="Comic Sans MS" panose="030F0702030302020204" pitchFamily="66" charset="0"/>
              </a:rPr>
              <a:t>Where and how do most daisies grow?  </a:t>
            </a:r>
          </a:p>
        </p:txBody>
      </p:sp>
      <p:pic>
        <p:nvPicPr>
          <p:cNvPr id="9" name="Picture 8" descr="Field of white flowers">
            <a:extLst>
              <a:ext uri="{FF2B5EF4-FFF2-40B4-BE49-F238E27FC236}">
                <a16:creationId xmlns:a16="http://schemas.microsoft.com/office/drawing/2014/main" id="{47CF7CE4-6428-1FE2-059B-F13F0A45EDF4}"/>
              </a:ext>
            </a:extLst>
          </p:cNvPr>
          <p:cNvPicPr>
            <a:picLocks noChangeAspect="1"/>
          </p:cNvPicPr>
          <p:nvPr/>
        </p:nvPicPr>
        <p:blipFill>
          <a:blip r:embed="rId4"/>
          <a:stretch>
            <a:fillRect/>
          </a:stretch>
        </p:blipFill>
        <p:spPr>
          <a:xfrm>
            <a:off x="6371474" y="2544609"/>
            <a:ext cx="2624139" cy="2295082"/>
          </a:xfrm>
          <a:prstGeom prst="rect">
            <a:avLst/>
          </a:prstGeom>
        </p:spPr>
      </p:pic>
      <p:sp>
        <p:nvSpPr>
          <p:cNvPr id="12" name="TextBox 11">
            <a:extLst>
              <a:ext uri="{FF2B5EF4-FFF2-40B4-BE49-F238E27FC236}">
                <a16:creationId xmlns:a16="http://schemas.microsoft.com/office/drawing/2014/main" id="{958FFAC4-74E4-8BDF-B764-F955CBC97114}"/>
              </a:ext>
            </a:extLst>
          </p:cNvPr>
          <p:cNvSpPr txBox="1"/>
          <p:nvPr/>
        </p:nvSpPr>
        <p:spPr>
          <a:xfrm>
            <a:off x="148387" y="1844824"/>
            <a:ext cx="6084287" cy="4893647"/>
          </a:xfrm>
          <a:prstGeom prst="rect">
            <a:avLst/>
          </a:prstGeom>
          <a:noFill/>
        </p:spPr>
        <p:txBody>
          <a:bodyPr wrap="square" rtlCol="0">
            <a:spAutoFit/>
          </a:bodyPr>
          <a:lstStyle/>
          <a:p>
            <a:pPr algn="just"/>
            <a:r>
              <a:rPr lang="en-GB" sz="1200" b="1" u="none" dirty="0">
                <a:solidFill>
                  <a:schemeClr val="tx1"/>
                </a:solidFill>
                <a:latin typeface="Comic Sans MS" panose="030F0702030302020204" pitchFamily="66" charset="0"/>
              </a:rPr>
              <a:t>Early Level:</a:t>
            </a:r>
          </a:p>
          <a:p>
            <a:pPr marL="285750" indent="-285750" algn="just">
              <a:buFont typeface="Arial" panose="020B0604020202020204" pitchFamily="34" charset="0"/>
              <a:buChar char="•"/>
            </a:pPr>
            <a:r>
              <a:rPr lang="en-GB" sz="1200" u="none" dirty="0">
                <a:solidFill>
                  <a:schemeClr val="tx1"/>
                </a:solidFill>
                <a:latin typeface="Comic Sans MS" panose="030F0702030302020204" pitchFamily="66" charset="0"/>
              </a:rPr>
              <a:t>Using a simple map of the area being surveyed, record where daisies grow </a:t>
            </a:r>
            <a:r>
              <a:rPr lang="en-GB" sz="1200" u="none" dirty="0">
                <a:solidFill>
                  <a:schemeClr val="tx1"/>
                </a:solidFill>
                <a:highlight>
                  <a:srgbClr val="FFFF00"/>
                </a:highlight>
                <a:latin typeface="Comic Sans MS" panose="030F0702030302020204" pitchFamily="66" charset="0"/>
              </a:rPr>
              <a:t>visually </a:t>
            </a:r>
            <a:r>
              <a:rPr lang="en-GB" sz="1200" u="none" dirty="0">
                <a:solidFill>
                  <a:schemeClr val="tx1"/>
                </a:solidFill>
                <a:latin typeface="Comic Sans MS" panose="030F0702030302020204" pitchFamily="66" charset="0"/>
              </a:rPr>
              <a:t> and create a display of where the daisies are found</a:t>
            </a:r>
          </a:p>
          <a:p>
            <a:pPr marL="285750" indent="-285750" algn="just">
              <a:buFont typeface="Arial" panose="020B0604020202020204" pitchFamily="34" charset="0"/>
              <a:buChar char="•"/>
            </a:pPr>
            <a:r>
              <a:rPr lang="en-GB" sz="1200" u="none" dirty="0">
                <a:solidFill>
                  <a:schemeClr val="tx1"/>
                </a:solidFill>
                <a:highlight>
                  <a:srgbClr val="FFFF00"/>
                </a:highlight>
                <a:latin typeface="Comic Sans MS" panose="030F0702030302020204" pitchFamily="66" charset="0"/>
              </a:rPr>
              <a:t>Identify simple patterns </a:t>
            </a:r>
            <a:r>
              <a:rPr lang="en-GB" sz="1200" u="none" dirty="0">
                <a:solidFill>
                  <a:schemeClr val="tx1"/>
                </a:solidFill>
                <a:latin typeface="Comic Sans MS" panose="030F0702030302020204" pitchFamily="66" charset="0"/>
              </a:rPr>
              <a:t>and talk about them e.g</a:t>
            </a:r>
            <a:r>
              <a:rPr lang="en-GB" sz="1200" b="1" u="none" dirty="0">
                <a:solidFill>
                  <a:schemeClr val="tx1"/>
                </a:solidFill>
                <a:latin typeface="Comic Sans MS" panose="030F0702030302020204" pitchFamily="66" charset="0"/>
              </a:rPr>
              <a:t>. </a:t>
            </a:r>
            <a:r>
              <a:rPr lang="en-GB" sz="1200" b="1" i="1" u="none" dirty="0">
                <a:solidFill>
                  <a:schemeClr val="tx1"/>
                </a:solidFill>
                <a:latin typeface="Comic Sans MS" panose="030F0702030302020204" pitchFamily="66" charset="0"/>
              </a:rPr>
              <a:t>‘More daisies grew in short grass than in long grass.’</a:t>
            </a:r>
          </a:p>
          <a:p>
            <a:pPr algn="just"/>
            <a:endParaRPr lang="en-GB" sz="1200" u="none" dirty="0">
              <a:solidFill>
                <a:schemeClr val="tx1"/>
              </a:solidFill>
              <a:latin typeface="Comic Sans MS" panose="030F0702030302020204" pitchFamily="66" charset="0"/>
            </a:endParaRPr>
          </a:p>
          <a:p>
            <a:pPr algn="just"/>
            <a:r>
              <a:rPr lang="en-GB" sz="1200" b="1" u="none" dirty="0">
                <a:solidFill>
                  <a:schemeClr val="tx1"/>
                </a:solidFill>
                <a:latin typeface="Comic Sans MS" panose="030F0702030302020204" pitchFamily="66" charset="0"/>
              </a:rPr>
              <a:t>First Level: </a:t>
            </a:r>
          </a:p>
          <a:p>
            <a:pPr marL="285750" indent="-285750" algn="just">
              <a:buFont typeface="Arial" panose="020B0604020202020204" pitchFamily="34" charset="0"/>
              <a:buChar char="•"/>
            </a:pPr>
            <a:r>
              <a:rPr lang="en-GB" sz="1200" u="none" dirty="0">
                <a:solidFill>
                  <a:schemeClr val="tx1"/>
                </a:solidFill>
                <a:highlight>
                  <a:srgbClr val="FFFF00"/>
                </a:highlight>
                <a:latin typeface="Comic Sans MS" panose="030F0702030302020204" pitchFamily="66" charset="0"/>
              </a:rPr>
              <a:t>Count and create a tally chart </a:t>
            </a:r>
            <a:r>
              <a:rPr lang="en-GB" sz="1200" u="none" dirty="0">
                <a:solidFill>
                  <a:schemeClr val="tx1"/>
                </a:solidFill>
                <a:latin typeface="Comic Sans MS" panose="030F0702030302020204" pitchFamily="66" charset="0"/>
              </a:rPr>
              <a:t>of the daisies in different locations within the area surveyed (e.g. long grass, short grass, on the path, under the tree etc.)</a:t>
            </a:r>
            <a:endParaRPr lang="en-GB" sz="1200" u="none" dirty="0">
              <a:solidFill>
                <a:schemeClr val="tx1"/>
              </a:solidFill>
              <a:highlight>
                <a:srgbClr val="FFFF00"/>
              </a:highlight>
              <a:latin typeface="Comic Sans MS" panose="030F0702030302020204" pitchFamily="66" charset="0"/>
            </a:endParaRPr>
          </a:p>
          <a:p>
            <a:pPr marL="285750" indent="-285750" algn="just">
              <a:buFont typeface="Arial" panose="020B0604020202020204" pitchFamily="34" charset="0"/>
              <a:buChar char="•"/>
            </a:pPr>
            <a:r>
              <a:rPr lang="en-GB" sz="1200" u="none" dirty="0">
                <a:solidFill>
                  <a:schemeClr val="tx1"/>
                </a:solidFill>
                <a:highlight>
                  <a:srgbClr val="FFFF00"/>
                </a:highlight>
                <a:latin typeface="Comic Sans MS" panose="030F0702030302020204" pitchFamily="66" charset="0"/>
              </a:rPr>
              <a:t>Create a bar chart or table </a:t>
            </a:r>
            <a:r>
              <a:rPr lang="en-GB" sz="1200" u="none" dirty="0">
                <a:solidFill>
                  <a:schemeClr val="tx1"/>
                </a:solidFill>
                <a:latin typeface="Comic Sans MS" panose="030F0702030302020204" pitchFamily="66" charset="0"/>
              </a:rPr>
              <a:t>of their findings </a:t>
            </a:r>
          </a:p>
          <a:p>
            <a:pPr marL="285750" indent="-285750" algn="just">
              <a:buFont typeface="Arial" panose="020B0604020202020204" pitchFamily="34" charset="0"/>
              <a:buChar char="•"/>
            </a:pPr>
            <a:r>
              <a:rPr lang="en-GB" sz="1200" u="none" dirty="0">
                <a:solidFill>
                  <a:schemeClr val="tx1"/>
                </a:solidFill>
                <a:highlight>
                  <a:srgbClr val="FFFF00"/>
                </a:highlight>
                <a:latin typeface="Comic Sans MS" panose="030F0702030302020204" pitchFamily="66" charset="0"/>
              </a:rPr>
              <a:t>Draw conclusions about the data</a:t>
            </a:r>
            <a:r>
              <a:rPr lang="en-GB" sz="1200" u="none" dirty="0">
                <a:solidFill>
                  <a:schemeClr val="tx1"/>
                </a:solidFill>
                <a:latin typeface="Comic Sans MS" panose="030F0702030302020204" pitchFamily="66" charset="0"/>
              </a:rPr>
              <a:t>: e.g. growth patterns and the possible connection to environmental conditions</a:t>
            </a:r>
            <a:r>
              <a:rPr lang="en-GB" sz="1200" b="1" u="none" dirty="0">
                <a:solidFill>
                  <a:schemeClr val="tx1"/>
                </a:solidFill>
                <a:latin typeface="Comic Sans MS" panose="030F0702030302020204" pitchFamily="66" charset="0"/>
              </a:rPr>
              <a:t>: ‘</a:t>
            </a:r>
            <a:r>
              <a:rPr lang="en-GB" sz="1200" b="1" i="1" u="none" dirty="0">
                <a:solidFill>
                  <a:schemeClr val="tx1"/>
                </a:solidFill>
                <a:latin typeface="Comic Sans MS" panose="030F0702030302020204" pitchFamily="66" charset="0"/>
              </a:rPr>
              <a:t>There were more daisies where it is sunniest, so daisies grow better where it is light and warm.’</a:t>
            </a:r>
            <a:r>
              <a:rPr lang="en-GB" sz="1200" b="1" u="none" dirty="0">
                <a:solidFill>
                  <a:schemeClr val="tx1"/>
                </a:solidFill>
                <a:latin typeface="Comic Sans MS" panose="030F0702030302020204" pitchFamily="66" charset="0"/>
              </a:rPr>
              <a:t> </a:t>
            </a:r>
            <a:r>
              <a:rPr lang="en-GB" sz="1200" i="1" u="none" dirty="0">
                <a:solidFill>
                  <a:schemeClr val="tx1"/>
                </a:solidFill>
                <a:latin typeface="Comic Sans MS" panose="030F0702030302020204" pitchFamily="66" charset="0"/>
              </a:rPr>
              <a:t>(This can easily lead to suggestions for further investigations)</a:t>
            </a:r>
          </a:p>
          <a:p>
            <a:pPr algn="just"/>
            <a:endParaRPr lang="en-GB" sz="1200" u="none" dirty="0">
              <a:solidFill>
                <a:schemeClr val="tx1"/>
              </a:solidFill>
              <a:latin typeface="Comic Sans MS" panose="030F0702030302020204" pitchFamily="66" charset="0"/>
            </a:endParaRPr>
          </a:p>
          <a:p>
            <a:pPr algn="just"/>
            <a:r>
              <a:rPr lang="en-GB" sz="1200" b="1" u="none" dirty="0">
                <a:solidFill>
                  <a:schemeClr val="tx1"/>
                </a:solidFill>
                <a:latin typeface="Comic Sans MS" panose="030F0702030302020204" pitchFamily="66" charset="0"/>
              </a:rPr>
              <a:t>Second Level:</a:t>
            </a:r>
          </a:p>
          <a:p>
            <a:pPr marL="285750" indent="-285750" algn="just">
              <a:buFont typeface="Arial" panose="020B0604020202020204" pitchFamily="34" charset="0"/>
              <a:buChar char="•"/>
            </a:pPr>
            <a:r>
              <a:rPr lang="en-GB" sz="1200" u="none" dirty="0">
                <a:solidFill>
                  <a:schemeClr val="tx1"/>
                </a:solidFill>
                <a:highlight>
                  <a:srgbClr val="FFFF00"/>
                </a:highlight>
                <a:latin typeface="Comic Sans MS" panose="030F0702030302020204" pitchFamily="66" charset="0"/>
              </a:rPr>
              <a:t>Systematically survey </a:t>
            </a:r>
            <a:r>
              <a:rPr lang="en-GB" sz="1200" u="none" dirty="0">
                <a:solidFill>
                  <a:schemeClr val="tx1"/>
                </a:solidFill>
                <a:latin typeface="Comic Sans MS" panose="030F0702030302020204" pitchFamily="66" charset="0"/>
              </a:rPr>
              <a:t>the area to determine the exact number of daisies using e.g. a quadrat (a square frame usually 50 x 50 cm (0.25</a:t>
            </a:r>
            <a:r>
              <a:rPr lang="en-GB" sz="1200" i="0" u="none" dirty="0">
                <a:solidFill>
                  <a:srgbClr val="231F20"/>
                </a:solidFill>
                <a:effectLst/>
                <a:latin typeface="Comic Sans MS" panose="030F0702030302020204" pitchFamily="66" charset="0"/>
              </a:rPr>
              <a:t>m²) but can be other sizes depending on the location or what is going to be counted)</a:t>
            </a:r>
          </a:p>
          <a:p>
            <a:pPr marL="285750" indent="-285750" algn="just">
              <a:buFont typeface="Arial" panose="020B0604020202020204" pitchFamily="34" charset="0"/>
              <a:buChar char="•"/>
            </a:pPr>
            <a:r>
              <a:rPr lang="en-GB" sz="1200" u="none" dirty="0">
                <a:solidFill>
                  <a:srgbClr val="231F20"/>
                </a:solidFill>
                <a:highlight>
                  <a:srgbClr val="FFFF00"/>
                </a:highlight>
                <a:latin typeface="Comic Sans MS" panose="030F0702030302020204" pitchFamily="66" charset="0"/>
              </a:rPr>
              <a:t>Create a graph or table </a:t>
            </a:r>
            <a:r>
              <a:rPr lang="en-GB" sz="1200" u="none" dirty="0">
                <a:solidFill>
                  <a:srgbClr val="231F20"/>
                </a:solidFill>
                <a:latin typeface="Comic Sans MS" panose="030F0702030302020204" pitchFamily="66" charset="0"/>
              </a:rPr>
              <a:t>of the data </a:t>
            </a:r>
            <a:endParaRPr lang="en-GB" sz="1200" i="0" u="none" dirty="0">
              <a:solidFill>
                <a:srgbClr val="231F20"/>
              </a:solidFill>
              <a:effectLst/>
              <a:latin typeface="Comic Sans MS" panose="030F0702030302020204" pitchFamily="66" charset="0"/>
            </a:endParaRPr>
          </a:p>
          <a:p>
            <a:pPr marL="285750" indent="-285750" algn="just">
              <a:buFont typeface="Arial" panose="020B0604020202020204" pitchFamily="34" charset="0"/>
              <a:buChar char="•"/>
            </a:pPr>
            <a:r>
              <a:rPr lang="en-GB" sz="1200" u="none" dirty="0">
                <a:solidFill>
                  <a:srgbClr val="231F20"/>
                </a:solidFill>
                <a:highlight>
                  <a:srgbClr val="FFFF00"/>
                </a:highlight>
                <a:latin typeface="Comic Sans MS" panose="030F0702030302020204" pitchFamily="66" charset="0"/>
              </a:rPr>
              <a:t>Identify</a:t>
            </a:r>
            <a:r>
              <a:rPr lang="en-GB" sz="1200" u="none" dirty="0">
                <a:solidFill>
                  <a:srgbClr val="231F20"/>
                </a:solidFill>
                <a:effectLst/>
                <a:highlight>
                  <a:srgbClr val="FFFF00"/>
                </a:highlight>
                <a:latin typeface="Comic Sans MS" panose="030F0702030302020204" pitchFamily="66" charset="0"/>
              </a:rPr>
              <a:t> any trends or patterns </a:t>
            </a:r>
            <a:r>
              <a:rPr lang="en-GB" sz="1200" u="none" dirty="0">
                <a:solidFill>
                  <a:srgbClr val="231F20"/>
                </a:solidFill>
                <a:effectLst/>
                <a:latin typeface="Comic Sans MS" panose="030F0702030302020204" pitchFamily="66" charset="0"/>
              </a:rPr>
              <a:t>across the habitat/changes within the area and suggest links to e.g. changes in light, moisture, soil etc. </a:t>
            </a:r>
            <a:r>
              <a:rPr lang="en-GB" sz="1200" i="1" u="none" dirty="0">
                <a:solidFill>
                  <a:srgbClr val="231F20"/>
                </a:solidFill>
                <a:effectLst/>
                <a:latin typeface="Comic Sans MS" panose="030F0702030302020204" pitchFamily="66" charset="0"/>
              </a:rPr>
              <a:t>These could be further investigated by using moisture sensors, light sensors etc. </a:t>
            </a:r>
          </a:p>
          <a:p>
            <a:pPr marL="285750" indent="-285750" algn="just">
              <a:buFont typeface="Arial" panose="020B0604020202020204" pitchFamily="34" charset="0"/>
              <a:buChar char="•"/>
            </a:pPr>
            <a:r>
              <a:rPr lang="en-GB" sz="1200" u="none" dirty="0">
                <a:solidFill>
                  <a:srgbClr val="231F20"/>
                </a:solidFill>
                <a:latin typeface="Comic Sans MS" panose="030F0702030302020204" pitchFamily="66" charset="0"/>
              </a:rPr>
              <a:t>This survey could also be repeated at a later date or in a different location and results compared </a:t>
            </a:r>
            <a:endParaRPr lang="en-GB" sz="1200" u="none" dirty="0">
              <a:solidFill>
                <a:srgbClr val="231F20"/>
              </a:solidFill>
              <a:effectLst/>
              <a:latin typeface="Comic Sans MS" panose="030F0702030302020204" pitchFamily="66" charset="0"/>
            </a:endParaRPr>
          </a:p>
        </p:txBody>
      </p:sp>
    </p:spTree>
    <p:extLst>
      <p:ext uri="{BB962C8B-B14F-4D97-AF65-F5344CB8AC3E}">
        <p14:creationId xmlns:p14="http://schemas.microsoft.com/office/powerpoint/2010/main" val="105138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by pattern seeking/finding an association</a:t>
            </a:r>
          </a:p>
        </p:txBody>
      </p:sp>
      <p:pic>
        <p:nvPicPr>
          <p:cNvPr id="4" name="Picture 3" descr="A picture containing text, newspaper, screenshot&#10;&#10;Description automatically generated">
            <a:extLst>
              <a:ext uri="{FF2B5EF4-FFF2-40B4-BE49-F238E27FC236}">
                <a16:creationId xmlns:a16="http://schemas.microsoft.com/office/drawing/2014/main" id="{2003D31A-0944-2FA5-C9FF-56644042C6C9}"/>
              </a:ext>
            </a:extLst>
          </p:cNvPr>
          <p:cNvPicPr>
            <a:picLocks noChangeAspect="1"/>
          </p:cNvPicPr>
          <p:nvPr/>
        </p:nvPicPr>
        <p:blipFill>
          <a:blip r:embed="rId4"/>
          <a:stretch>
            <a:fillRect/>
          </a:stretch>
        </p:blipFill>
        <p:spPr>
          <a:xfrm>
            <a:off x="1547664" y="1304764"/>
            <a:ext cx="6244224" cy="4248471"/>
          </a:xfrm>
          <a:prstGeom prst="rect">
            <a:avLst/>
          </a:prstGeom>
        </p:spPr>
      </p:pic>
    </p:spTree>
    <p:extLst>
      <p:ext uri="{BB962C8B-B14F-4D97-AF65-F5344CB8AC3E}">
        <p14:creationId xmlns:p14="http://schemas.microsoft.com/office/powerpoint/2010/main" val="1454440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4"/>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by pattern seeking/finding an association</a:t>
            </a:r>
          </a:p>
        </p:txBody>
      </p:sp>
      <p:pic>
        <p:nvPicPr>
          <p:cNvPr id="2" name="Online Media 1" title="Types of enquiry: pattern seeking (KS1 &amp; KS2)">
            <a:hlinkClick r:id="" action="ppaction://media"/>
            <a:extLst>
              <a:ext uri="{FF2B5EF4-FFF2-40B4-BE49-F238E27FC236}">
                <a16:creationId xmlns:a16="http://schemas.microsoft.com/office/drawing/2014/main" id="{61520A6B-0AD8-70C7-486E-B29C4CE396E2}"/>
              </a:ext>
            </a:extLst>
          </p:cNvPr>
          <p:cNvPicPr>
            <a:picLocks noRot="1" noChangeAspect="1"/>
          </p:cNvPicPr>
          <p:nvPr>
            <a:videoFile r:link="rId1"/>
          </p:nvPr>
        </p:nvPicPr>
        <p:blipFill>
          <a:blip r:embed="rId5"/>
          <a:stretch>
            <a:fillRect/>
          </a:stretch>
        </p:blipFill>
        <p:spPr>
          <a:xfrm>
            <a:off x="1331640" y="1700808"/>
            <a:ext cx="6647991" cy="3756116"/>
          </a:xfrm>
          <a:prstGeom prst="rect">
            <a:avLst/>
          </a:prstGeom>
        </p:spPr>
      </p:pic>
    </p:spTree>
    <p:extLst>
      <p:ext uri="{BB962C8B-B14F-4D97-AF65-F5344CB8AC3E}">
        <p14:creationId xmlns:p14="http://schemas.microsoft.com/office/powerpoint/2010/main" val="104387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by identifying and classifying</a:t>
            </a:r>
          </a:p>
        </p:txBody>
      </p:sp>
      <p:sp>
        <p:nvSpPr>
          <p:cNvPr id="11" name="TextBox 10">
            <a:extLst>
              <a:ext uri="{FF2B5EF4-FFF2-40B4-BE49-F238E27FC236}">
                <a16:creationId xmlns:a16="http://schemas.microsoft.com/office/drawing/2014/main" id="{335D9C52-635F-E62B-D97E-01FF32B5FE57}"/>
              </a:ext>
            </a:extLst>
          </p:cNvPr>
          <p:cNvSpPr txBox="1"/>
          <p:nvPr/>
        </p:nvSpPr>
        <p:spPr>
          <a:xfrm>
            <a:off x="591258" y="1196752"/>
            <a:ext cx="7920880" cy="5062924"/>
          </a:xfrm>
          <a:prstGeom prst="rect">
            <a:avLst/>
          </a:prstGeom>
          <a:noFill/>
        </p:spPr>
        <p:txBody>
          <a:bodyPr wrap="square">
            <a:spAutoFit/>
          </a:bodyPr>
          <a:lstStyle/>
          <a:p>
            <a:pPr algn="just"/>
            <a:r>
              <a:rPr lang="en-GB" sz="1700" u="none" dirty="0">
                <a:solidFill>
                  <a:schemeClr val="tx1"/>
                </a:solidFill>
                <a:latin typeface="Comic Sans MS" panose="030F0702030302020204" pitchFamily="66" charset="0"/>
              </a:rPr>
              <a:t>Children begin identifying and classifying objects in the world around them from a very young age. In this type of enquiry, children make observations and measurements to help them look for similarities and differences. This will help them to organise things into groups and make connections. </a:t>
            </a:r>
          </a:p>
          <a:p>
            <a:pPr algn="just"/>
            <a:endParaRPr lang="en-GB" sz="1700" u="none" dirty="0">
              <a:solidFill>
                <a:schemeClr val="tx1"/>
              </a:solidFill>
              <a:latin typeface="Comic Sans MS" panose="030F0702030302020204" pitchFamily="66" charset="0"/>
            </a:endParaRPr>
          </a:p>
          <a:p>
            <a:pPr algn="just"/>
            <a:r>
              <a:rPr lang="en-GB" sz="1700" u="none" dirty="0">
                <a:solidFill>
                  <a:schemeClr val="tx1"/>
                </a:solidFill>
                <a:latin typeface="Comic Sans MS" panose="030F0702030302020204" pitchFamily="66" charset="0"/>
              </a:rPr>
              <a:t>Identifying and classifying enquiries provide great opportunities for children to make and record detailed observations. Younger children will be able to record what they see in the form of a drawing; over their time in primary school, children should be supported to become skilled in producing scientific drawings of their observations, which increase in fine detail as they move up the school. </a:t>
            </a:r>
          </a:p>
          <a:p>
            <a:pPr algn="just"/>
            <a:endParaRPr lang="en-GB" sz="1700" u="none" dirty="0">
              <a:solidFill>
                <a:schemeClr val="tx1"/>
              </a:solidFill>
              <a:latin typeface="Comic Sans MS" panose="030F0702030302020204" pitchFamily="66" charset="0"/>
            </a:endParaRPr>
          </a:p>
          <a:p>
            <a:pPr algn="just"/>
            <a:r>
              <a:rPr lang="en-GB" sz="1700" u="none" dirty="0">
                <a:solidFill>
                  <a:schemeClr val="tx1"/>
                </a:solidFill>
                <a:latin typeface="Comic Sans MS" panose="030F0702030302020204" pitchFamily="66" charset="0"/>
              </a:rPr>
              <a:t>For this to happen, children need access to a variety of equipment that will support them in making closer observations such as magnifying glasses, binoculars, telescopes, microscopes, and digital microscopes.</a:t>
            </a:r>
          </a:p>
          <a:p>
            <a:pPr algn="just"/>
            <a:endParaRPr lang="en-GB" sz="1700" u="none" dirty="0">
              <a:solidFill>
                <a:schemeClr val="tx1"/>
              </a:solidFill>
              <a:latin typeface="Comic Sans MS" panose="030F0702030302020204" pitchFamily="66" charset="0"/>
            </a:endParaRPr>
          </a:p>
          <a:p>
            <a:pPr algn="just"/>
            <a:r>
              <a:rPr lang="en-GB" sz="1700" u="none" dirty="0">
                <a:solidFill>
                  <a:schemeClr val="tx1"/>
                </a:solidFill>
                <a:latin typeface="Comic Sans MS" panose="030F0702030302020204" pitchFamily="66" charset="0"/>
              </a:rPr>
              <a:t>As children progress through school, they should be learning to use identification keys to help them with this type of enquiry, as </a:t>
            </a:r>
          </a:p>
          <a:p>
            <a:pPr algn="just"/>
            <a:r>
              <a:rPr lang="en-GB" sz="1700" u="none" dirty="0">
                <a:solidFill>
                  <a:schemeClr val="tx1"/>
                </a:solidFill>
                <a:latin typeface="Comic Sans MS" panose="030F0702030302020204" pitchFamily="66" charset="0"/>
              </a:rPr>
              <a:t>well as learning how to create their own branched key.</a:t>
            </a:r>
          </a:p>
        </p:txBody>
      </p:sp>
    </p:spTree>
    <p:extLst>
      <p:ext uri="{BB962C8B-B14F-4D97-AF65-F5344CB8AC3E}">
        <p14:creationId xmlns:p14="http://schemas.microsoft.com/office/powerpoint/2010/main" val="4272784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35496" y="355431"/>
            <a:ext cx="8856984" cy="692696"/>
          </a:xfrm>
        </p:spPr>
        <p:txBody>
          <a:bodyPr/>
          <a:lstStyle/>
          <a:p>
            <a:r>
              <a:rPr lang="en-GB" sz="3200" b="1" dirty="0">
                <a:latin typeface="Comic Sans MS" panose="030F0702030302020204" pitchFamily="66" charset="0"/>
              </a:rPr>
              <a:t>Science enquiry by identifying and classifying </a:t>
            </a:r>
          </a:p>
        </p:txBody>
      </p:sp>
      <p:sp>
        <p:nvSpPr>
          <p:cNvPr id="2" name="TextBox 1">
            <a:extLst>
              <a:ext uri="{FF2B5EF4-FFF2-40B4-BE49-F238E27FC236}">
                <a16:creationId xmlns:a16="http://schemas.microsoft.com/office/drawing/2014/main" id="{FB063D07-A975-F3E2-CB63-451D0097E7BB}"/>
              </a:ext>
            </a:extLst>
          </p:cNvPr>
          <p:cNvSpPr txBox="1"/>
          <p:nvPr/>
        </p:nvSpPr>
        <p:spPr>
          <a:xfrm>
            <a:off x="663266" y="1372927"/>
            <a:ext cx="7776864" cy="4708981"/>
          </a:xfrm>
          <a:prstGeom prst="rect">
            <a:avLst/>
          </a:prstGeom>
          <a:noFill/>
        </p:spPr>
        <p:txBody>
          <a:bodyPr wrap="square" rtlCol="0">
            <a:spAutoFit/>
          </a:bodyPr>
          <a:lstStyle/>
          <a:p>
            <a:pPr algn="just"/>
            <a:r>
              <a:rPr lang="en-GB" sz="2000" u="none" dirty="0">
                <a:solidFill>
                  <a:srgbClr val="111111"/>
                </a:solidFill>
                <a:latin typeface="Comic Sans MS" panose="030F0702030302020204" pitchFamily="66" charset="0"/>
                <a:ea typeface="Times New Roman" panose="02020603050405020304" pitchFamily="18" charset="0"/>
              </a:rPr>
              <a:t>Identifying and classifying </a:t>
            </a:r>
            <a:r>
              <a:rPr lang="en-GB" sz="2000" u="none" dirty="0">
                <a:solidFill>
                  <a:srgbClr val="111111"/>
                </a:solidFill>
                <a:effectLst/>
                <a:latin typeface="Comic Sans MS" panose="030F0702030302020204" pitchFamily="66" charset="0"/>
                <a:ea typeface="Times New Roman" panose="02020603050405020304" pitchFamily="18" charset="0"/>
              </a:rPr>
              <a:t> questions might include</a:t>
            </a:r>
            <a:r>
              <a:rPr lang="en-GB" sz="2000" u="none" dirty="0">
                <a:solidFill>
                  <a:schemeClr val="tx1"/>
                </a:solidFill>
                <a:latin typeface="Comic Sans MS" panose="030F0702030302020204" pitchFamily="66" charset="0"/>
              </a:rPr>
              <a:t>: </a:t>
            </a:r>
          </a:p>
          <a:p>
            <a:pPr algn="just"/>
            <a:endParaRPr lang="en-GB" sz="2000" u="none" dirty="0">
              <a:solidFill>
                <a:schemeClr val="tx1"/>
              </a:solidFill>
              <a:latin typeface="Comic Sans MS" panose="030F0702030302020204" pitchFamily="66" charset="0"/>
            </a:endParaRPr>
          </a:p>
          <a:p>
            <a:pPr algn="just"/>
            <a:r>
              <a:rPr lang="en-GB" sz="2000" u="none" dirty="0">
                <a:solidFill>
                  <a:schemeClr val="tx1"/>
                </a:solidFill>
                <a:latin typeface="Comic Sans MS" panose="030F0702030302020204" pitchFamily="66" charset="0"/>
              </a:rPr>
              <a:t>We need to sort these toys into baskets – can we make a key or guide to help us?</a:t>
            </a:r>
          </a:p>
          <a:p>
            <a:pPr algn="just"/>
            <a:r>
              <a:rPr lang="en-GB" sz="2000" u="none" dirty="0">
                <a:solidFill>
                  <a:schemeClr val="tx1"/>
                </a:solidFill>
                <a:latin typeface="Comic Sans MS" panose="030F0702030302020204" pitchFamily="66" charset="0"/>
              </a:rPr>
              <a:t>If we had a power cut, which things in the kitchen would still work?</a:t>
            </a:r>
          </a:p>
          <a:p>
            <a:pPr algn="just"/>
            <a:r>
              <a:rPr lang="en-GB" sz="2000" u="none" dirty="0">
                <a:solidFill>
                  <a:schemeClr val="tx1"/>
                </a:solidFill>
                <a:latin typeface="Comic Sans MS" panose="030F0702030302020204" pitchFamily="66" charset="0"/>
              </a:rPr>
              <a:t>We need to choose a material to make an umbrella. Which materials are waterproof?</a:t>
            </a:r>
          </a:p>
          <a:p>
            <a:pPr algn="just"/>
            <a:r>
              <a:rPr lang="en-GB" sz="2000" u="none" dirty="0">
                <a:solidFill>
                  <a:schemeClr val="tx1"/>
                </a:solidFill>
                <a:latin typeface="Comic Sans MS" panose="030F0702030302020204" pitchFamily="66" charset="0"/>
              </a:rPr>
              <a:t>How can we group the food that we eat?</a:t>
            </a:r>
          </a:p>
          <a:p>
            <a:pPr algn="just"/>
            <a:r>
              <a:rPr lang="en-GB" sz="2000" u="none" dirty="0">
                <a:solidFill>
                  <a:schemeClr val="tx1"/>
                </a:solidFill>
                <a:latin typeface="Comic Sans MS" panose="030F0702030302020204" pitchFamily="66" charset="0"/>
              </a:rPr>
              <a:t>How would you make a classification key for vertebrates/invertebrates?</a:t>
            </a:r>
          </a:p>
          <a:p>
            <a:pPr algn="just"/>
            <a:r>
              <a:rPr lang="en-GB" sz="2000" u="none" dirty="0">
                <a:solidFill>
                  <a:schemeClr val="tx1"/>
                </a:solidFill>
                <a:latin typeface="Comic Sans MS" panose="030F0702030302020204" pitchFamily="66" charset="0"/>
              </a:rPr>
              <a:t>Can we use the classification keys to identify all the animals that we saw in our mini beast hunt?</a:t>
            </a:r>
          </a:p>
          <a:p>
            <a:pPr algn="just"/>
            <a:r>
              <a:rPr lang="en-GB" sz="2000" u="none" dirty="0">
                <a:solidFill>
                  <a:schemeClr val="tx1"/>
                </a:solidFill>
                <a:latin typeface="Comic Sans MS" panose="030F0702030302020204" pitchFamily="66" charset="0"/>
              </a:rPr>
              <a:t>What types of trees are in our playground?</a:t>
            </a:r>
          </a:p>
          <a:p>
            <a:pPr algn="just"/>
            <a:endParaRPr lang="en-GB" sz="2000" u="none"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502791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35496" y="355431"/>
            <a:ext cx="9108504" cy="692696"/>
          </a:xfrm>
        </p:spPr>
        <p:txBody>
          <a:bodyPr/>
          <a:lstStyle/>
          <a:p>
            <a:r>
              <a:rPr lang="en-GB" sz="3200" b="1" dirty="0">
                <a:latin typeface="Comic Sans MS" panose="030F0702030302020204" pitchFamily="66" charset="0"/>
              </a:rPr>
              <a:t>Science enquiry by identifying and classifying progression</a:t>
            </a:r>
          </a:p>
        </p:txBody>
      </p:sp>
      <p:pic>
        <p:nvPicPr>
          <p:cNvPr id="3" name="Picture 2">
            <a:extLst>
              <a:ext uri="{FF2B5EF4-FFF2-40B4-BE49-F238E27FC236}">
                <a16:creationId xmlns:a16="http://schemas.microsoft.com/office/drawing/2014/main" id="{D3E70A60-BB59-B447-9471-789407A34DBC}"/>
              </a:ext>
            </a:extLst>
          </p:cNvPr>
          <p:cNvPicPr>
            <a:picLocks noChangeAspect="1"/>
          </p:cNvPicPr>
          <p:nvPr/>
        </p:nvPicPr>
        <p:blipFill>
          <a:blip r:embed="rId4"/>
          <a:stretch>
            <a:fillRect/>
          </a:stretch>
        </p:blipFill>
        <p:spPr>
          <a:xfrm>
            <a:off x="737828" y="3150430"/>
            <a:ext cx="7596336" cy="1948066"/>
          </a:xfrm>
          <a:prstGeom prst="rect">
            <a:avLst/>
          </a:prstGeom>
        </p:spPr>
      </p:pic>
      <p:sp>
        <p:nvSpPr>
          <p:cNvPr id="4" name="TextBox 3">
            <a:extLst>
              <a:ext uri="{FF2B5EF4-FFF2-40B4-BE49-F238E27FC236}">
                <a16:creationId xmlns:a16="http://schemas.microsoft.com/office/drawing/2014/main" id="{75C440C5-E9D3-D72A-F2D4-41750EBE0966}"/>
              </a:ext>
            </a:extLst>
          </p:cNvPr>
          <p:cNvSpPr txBox="1"/>
          <p:nvPr/>
        </p:nvSpPr>
        <p:spPr>
          <a:xfrm>
            <a:off x="651418" y="5384830"/>
            <a:ext cx="2721387" cy="1077218"/>
          </a:xfrm>
          <a:prstGeom prst="rect">
            <a:avLst/>
          </a:prstGeom>
          <a:noFill/>
        </p:spPr>
        <p:txBody>
          <a:bodyPr wrap="square" rtlCol="0">
            <a:spAutoFit/>
          </a:bodyPr>
          <a:lstStyle/>
          <a:p>
            <a:pPr algn="ctr"/>
            <a:r>
              <a:rPr lang="en-GB" sz="1600" u="none" dirty="0">
                <a:solidFill>
                  <a:schemeClr val="tx1"/>
                </a:solidFill>
                <a:latin typeface="Comic Sans MS" panose="030F0702030302020204" pitchFamily="66" charset="0"/>
              </a:rPr>
              <a:t>leaves/stones/sticks</a:t>
            </a:r>
          </a:p>
          <a:p>
            <a:pPr algn="ctr"/>
            <a:endParaRPr lang="en-GB" sz="1600" u="none" dirty="0">
              <a:solidFill>
                <a:schemeClr val="tx1"/>
              </a:solidFill>
              <a:latin typeface="Comic Sans MS" panose="030F0702030302020204" pitchFamily="66" charset="0"/>
            </a:endParaRPr>
          </a:p>
          <a:p>
            <a:pPr algn="ctr"/>
            <a:r>
              <a:rPr lang="en-GB" sz="1600" u="none" dirty="0">
                <a:solidFill>
                  <a:schemeClr val="tx1"/>
                </a:solidFill>
                <a:latin typeface="Comic Sans MS" panose="030F0702030302020204" pitchFamily="66" charset="0"/>
              </a:rPr>
              <a:t>living/non-living/once living</a:t>
            </a:r>
          </a:p>
        </p:txBody>
      </p:sp>
      <p:sp>
        <p:nvSpPr>
          <p:cNvPr id="7" name="TextBox 6">
            <a:extLst>
              <a:ext uri="{FF2B5EF4-FFF2-40B4-BE49-F238E27FC236}">
                <a16:creationId xmlns:a16="http://schemas.microsoft.com/office/drawing/2014/main" id="{D2CB857D-3816-E981-65A6-EAC5FEA83932}"/>
              </a:ext>
            </a:extLst>
          </p:cNvPr>
          <p:cNvSpPr txBox="1"/>
          <p:nvPr/>
        </p:nvSpPr>
        <p:spPr>
          <a:xfrm>
            <a:off x="3541764" y="5338838"/>
            <a:ext cx="2060471" cy="338554"/>
          </a:xfrm>
          <a:prstGeom prst="rect">
            <a:avLst/>
          </a:prstGeom>
          <a:noFill/>
        </p:spPr>
        <p:txBody>
          <a:bodyPr wrap="square" rtlCol="0">
            <a:spAutoFit/>
          </a:bodyPr>
          <a:lstStyle/>
          <a:p>
            <a:pPr algn="ctr"/>
            <a:r>
              <a:rPr lang="en-GB" sz="1600" u="none" dirty="0">
                <a:solidFill>
                  <a:schemeClr val="tx1"/>
                </a:solidFill>
                <a:latin typeface="Comic Sans MS" panose="030F0702030302020204" pitchFamily="66" charset="0"/>
              </a:rPr>
              <a:t>rough/smooth</a:t>
            </a:r>
          </a:p>
        </p:txBody>
      </p:sp>
      <p:sp>
        <p:nvSpPr>
          <p:cNvPr id="8" name="TextBox 7">
            <a:extLst>
              <a:ext uri="{FF2B5EF4-FFF2-40B4-BE49-F238E27FC236}">
                <a16:creationId xmlns:a16="http://schemas.microsoft.com/office/drawing/2014/main" id="{55193464-DBE9-4077-5825-477676FE9598}"/>
              </a:ext>
            </a:extLst>
          </p:cNvPr>
          <p:cNvSpPr txBox="1"/>
          <p:nvPr/>
        </p:nvSpPr>
        <p:spPr>
          <a:xfrm>
            <a:off x="5940152" y="5322694"/>
            <a:ext cx="2217331" cy="338554"/>
          </a:xfrm>
          <a:prstGeom prst="rect">
            <a:avLst/>
          </a:prstGeom>
          <a:noFill/>
        </p:spPr>
        <p:txBody>
          <a:bodyPr wrap="square" rtlCol="0">
            <a:spAutoFit/>
          </a:bodyPr>
          <a:lstStyle/>
          <a:p>
            <a:pPr algn="ctr"/>
            <a:r>
              <a:rPr lang="en-GB" sz="1600" u="none" dirty="0">
                <a:solidFill>
                  <a:schemeClr val="tx1"/>
                </a:solidFill>
                <a:latin typeface="Comic Sans MS" panose="030F0702030302020204" pitchFamily="66" charset="0"/>
              </a:rPr>
              <a:t>order by size</a:t>
            </a:r>
          </a:p>
        </p:txBody>
      </p:sp>
      <p:sp>
        <p:nvSpPr>
          <p:cNvPr id="9" name="TextBox 8">
            <a:extLst>
              <a:ext uri="{FF2B5EF4-FFF2-40B4-BE49-F238E27FC236}">
                <a16:creationId xmlns:a16="http://schemas.microsoft.com/office/drawing/2014/main" id="{B550716A-A4CF-6CC5-D350-4F773345503F}"/>
              </a:ext>
            </a:extLst>
          </p:cNvPr>
          <p:cNvSpPr txBox="1"/>
          <p:nvPr/>
        </p:nvSpPr>
        <p:spPr>
          <a:xfrm>
            <a:off x="651418" y="1244070"/>
            <a:ext cx="1673533" cy="369332"/>
          </a:xfrm>
          <a:prstGeom prst="rect">
            <a:avLst/>
          </a:prstGeom>
          <a:noFill/>
        </p:spPr>
        <p:txBody>
          <a:bodyPr wrap="square" rtlCol="0">
            <a:spAutoFit/>
          </a:bodyPr>
          <a:lstStyle/>
          <a:p>
            <a:pPr algn="just"/>
            <a:r>
              <a:rPr lang="en-GB" sz="1800" b="1" dirty="0">
                <a:solidFill>
                  <a:schemeClr val="tx1"/>
                </a:solidFill>
                <a:latin typeface="Comic Sans MS" panose="030F0702030302020204" pitchFamily="66" charset="0"/>
              </a:rPr>
              <a:t>Early Level</a:t>
            </a:r>
          </a:p>
        </p:txBody>
      </p:sp>
      <p:pic>
        <p:nvPicPr>
          <p:cNvPr id="2" name="Picture 1">
            <a:extLst>
              <a:ext uri="{FF2B5EF4-FFF2-40B4-BE49-F238E27FC236}">
                <a16:creationId xmlns:a16="http://schemas.microsoft.com/office/drawing/2014/main" id="{6727EB53-F9ED-A093-6E7C-B988C80AF516}"/>
              </a:ext>
            </a:extLst>
          </p:cNvPr>
          <p:cNvPicPr>
            <a:picLocks noChangeAspect="1"/>
          </p:cNvPicPr>
          <p:nvPr/>
        </p:nvPicPr>
        <p:blipFill>
          <a:blip r:embed="rId5"/>
          <a:stretch>
            <a:fillRect/>
          </a:stretch>
        </p:blipFill>
        <p:spPr>
          <a:xfrm>
            <a:off x="2871137" y="1473170"/>
            <a:ext cx="1673533" cy="1563769"/>
          </a:xfrm>
          <a:prstGeom prst="rect">
            <a:avLst/>
          </a:prstGeom>
        </p:spPr>
      </p:pic>
      <p:sp>
        <p:nvSpPr>
          <p:cNvPr id="11" name="TextBox 10">
            <a:extLst>
              <a:ext uri="{FF2B5EF4-FFF2-40B4-BE49-F238E27FC236}">
                <a16:creationId xmlns:a16="http://schemas.microsoft.com/office/drawing/2014/main" id="{DF38AE68-7793-C2E8-00BC-13EE7D54FDE3}"/>
              </a:ext>
            </a:extLst>
          </p:cNvPr>
          <p:cNvSpPr txBox="1"/>
          <p:nvPr/>
        </p:nvSpPr>
        <p:spPr>
          <a:xfrm>
            <a:off x="4704643" y="1979607"/>
            <a:ext cx="4187837" cy="584775"/>
          </a:xfrm>
          <a:prstGeom prst="rect">
            <a:avLst/>
          </a:prstGeom>
          <a:noFill/>
        </p:spPr>
        <p:txBody>
          <a:bodyPr wrap="square">
            <a:spAutoFit/>
          </a:bodyPr>
          <a:lstStyle/>
          <a:p>
            <a:pPr algn="just"/>
            <a:r>
              <a:rPr lang="en-US" sz="1600" u="none" dirty="0">
                <a:solidFill>
                  <a:schemeClr val="tx1"/>
                </a:solidFill>
                <a:latin typeface="Comic Sans MS" panose="030F0702030302020204" pitchFamily="66" charset="0"/>
              </a:rPr>
              <a:t>A collection of rocks, sticks and leaves from the local area </a:t>
            </a:r>
            <a:endParaRPr lang="en-US" sz="1600" u="none" dirty="0">
              <a:solidFill>
                <a:schemeClr val="tx1"/>
              </a:solidFill>
              <a:latin typeface="Comic Sans MS" panose="030F0702030302020204" pitchFamily="66" charset="0"/>
              <a:cs typeface="Calibri"/>
            </a:endParaRPr>
          </a:p>
        </p:txBody>
      </p:sp>
      <p:sp>
        <p:nvSpPr>
          <p:cNvPr id="10" name="TextBox 9">
            <a:extLst>
              <a:ext uri="{FF2B5EF4-FFF2-40B4-BE49-F238E27FC236}">
                <a16:creationId xmlns:a16="http://schemas.microsoft.com/office/drawing/2014/main" id="{DD436F19-AD4E-43BE-41B4-0867297FD657}"/>
              </a:ext>
            </a:extLst>
          </p:cNvPr>
          <p:cNvSpPr txBox="1"/>
          <p:nvPr/>
        </p:nvSpPr>
        <p:spPr>
          <a:xfrm>
            <a:off x="251520" y="1726893"/>
            <a:ext cx="2403593" cy="1015663"/>
          </a:xfrm>
          <a:prstGeom prst="rect">
            <a:avLst/>
          </a:prstGeom>
          <a:noFill/>
        </p:spPr>
        <p:txBody>
          <a:bodyPr wrap="square" rtlCol="0">
            <a:spAutoFit/>
          </a:bodyPr>
          <a:lstStyle/>
          <a:p>
            <a:pPr algn="just"/>
            <a:r>
              <a:rPr lang="en-GB" sz="1200" i="1" u="none" dirty="0">
                <a:solidFill>
                  <a:schemeClr val="tx1"/>
                </a:solidFill>
                <a:latin typeface="Comic Sans MS" panose="030F0702030302020204" pitchFamily="66" charset="0"/>
              </a:rPr>
              <a:t>I have observed living things in the environment over time </a:t>
            </a:r>
          </a:p>
          <a:p>
            <a:pPr algn="just"/>
            <a:r>
              <a:rPr lang="en-GB" sz="1200" i="1" u="none" dirty="0">
                <a:solidFill>
                  <a:schemeClr val="tx1"/>
                </a:solidFill>
                <a:latin typeface="Comic Sans MS" panose="030F0702030302020204" pitchFamily="66" charset="0"/>
              </a:rPr>
              <a:t>and am becoming aware of how they depend on each other. </a:t>
            </a:r>
          </a:p>
          <a:p>
            <a:r>
              <a:rPr lang="en-GB" sz="1200" b="1" i="1" u="none" dirty="0">
                <a:solidFill>
                  <a:srgbClr val="00B050"/>
                </a:solidFill>
                <a:latin typeface="Comic Sans MS" panose="030F0702030302020204" pitchFamily="66" charset="0"/>
              </a:rPr>
              <a:t>SCN 0-01a</a:t>
            </a:r>
          </a:p>
        </p:txBody>
      </p:sp>
    </p:spTree>
    <p:extLst>
      <p:ext uri="{BB962C8B-B14F-4D97-AF65-F5344CB8AC3E}">
        <p14:creationId xmlns:p14="http://schemas.microsoft.com/office/powerpoint/2010/main" val="1655067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by identifying and classifying progression</a:t>
            </a:r>
          </a:p>
        </p:txBody>
      </p:sp>
      <p:pic>
        <p:nvPicPr>
          <p:cNvPr id="3" name="Picture 2">
            <a:extLst>
              <a:ext uri="{FF2B5EF4-FFF2-40B4-BE49-F238E27FC236}">
                <a16:creationId xmlns:a16="http://schemas.microsoft.com/office/drawing/2014/main" id="{15B23BAB-5629-AAFA-15C7-DD8747B7C675}"/>
              </a:ext>
            </a:extLst>
          </p:cNvPr>
          <p:cNvPicPr>
            <a:picLocks noChangeAspect="1"/>
          </p:cNvPicPr>
          <p:nvPr/>
        </p:nvPicPr>
        <p:blipFill>
          <a:blip r:embed="rId4"/>
          <a:stretch>
            <a:fillRect/>
          </a:stretch>
        </p:blipFill>
        <p:spPr>
          <a:xfrm>
            <a:off x="264059" y="2636912"/>
            <a:ext cx="4307941" cy="2304256"/>
          </a:xfrm>
          <a:prstGeom prst="rect">
            <a:avLst/>
          </a:prstGeom>
        </p:spPr>
      </p:pic>
      <p:sp>
        <p:nvSpPr>
          <p:cNvPr id="7" name="TextBox 6">
            <a:extLst>
              <a:ext uri="{FF2B5EF4-FFF2-40B4-BE49-F238E27FC236}">
                <a16:creationId xmlns:a16="http://schemas.microsoft.com/office/drawing/2014/main" id="{8F6043E5-D4D7-51D7-37E7-F36AEA32D853}"/>
              </a:ext>
            </a:extLst>
          </p:cNvPr>
          <p:cNvSpPr txBox="1"/>
          <p:nvPr/>
        </p:nvSpPr>
        <p:spPr>
          <a:xfrm>
            <a:off x="408075" y="1191149"/>
            <a:ext cx="7632848" cy="1323439"/>
          </a:xfrm>
          <a:prstGeom prst="rect">
            <a:avLst/>
          </a:prstGeom>
          <a:noFill/>
        </p:spPr>
        <p:txBody>
          <a:bodyPr wrap="square">
            <a:spAutoFit/>
          </a:bodyPr>
          <a:lstStyle/>
          <a:p>
            <a:pPr algn="just"/>
            <a:r>
              <a:rPr lang="en-GB" sz="1800" b="1" dirty="0">
                <a:solidFill>
                  <a:schemeClr val="tx1"/>
                </a:solidFill>
                <a:latin typeface="Comic Sans MS" panose="030F0702030302020204" pitchFamily="66" charset="0"/>
              </a:rPr>
              <a:t>First Level</a:t>
            </a:r>
          </a:p>
          <a:p>
            <a:pPr algn="just"/>
            <a:endParaRPr lang="en-GB" sz="1400" b="1" u="none" dirty="0">
              <a:solidFill>
                <a:schemeClr val="tx1"/>
              </a:solidFill>
              <a:latin typeface="Comic Sans MS" panose="030F0702030302020204" pitchFamily="66" charset="0"/>
            </a:endParaRPr>
          </a:p>
          <a:p>
            <a:pPr algn="just"/>
            <a:r>
              <a:rPr lang="en-GB" sz="1600" u="none" dirty="0">
                <a:solidFill>
                  <a:schemeClr val="tx1"/>
                </a:solidFill>
                <a:latin typeface="Comic Sans MS" panose="030F0702030302020204" pitchFamily="66" charset="0"/>
              </a:rPr>
              <a:t>Activity: Sorting and grouping living things</a:t>
            </a:r>
          </a:p>
          <a:p>
            <a:pPr algn="just"/>
            <a:r>
              <a:rPr lang="en-GB" sz="1600" u="none" dirty="0">
                <a:solidFill>
                  <a:schemeClr val="tx1"/>
                </a:solidFill>
                <a:latin typeface="Comic Sans MS" panose="030F0702030302020204" pitchFamily="66" charset="0"/>
              </a:rPr>
              <a:t>  </a:t>
            </a:r>
          </a:p>
          <a:p>
            <a:pPr algn="just"/>
            <a:r>
              <a:rPr lang="en-GB" sz="1600" u="none" dirty="0">
                <a:solidFill>
                  <a:schemeClr val="tx1"/>
                </a:solidFill>
                <a:latin typeface="Comic Sans MS" panose="030F0702030302020204" pitchFamily="66" charset="0"/>
              </a:rPr>
              <a:t>Ask the children to sort these living things into two groups:</a:t>
            </a:r>
          </a:p>
        </p:txBody>
      </p:sp>
      <p:pic>
        <p:nvPicPr>
          <p:cNvPr id="9" name="Picture 8">
            <a:extLst>
              <a:ext uri="{FF2B5EF4-FFF2-40B4-BE49-F238E27FC236}">
                <a16:creationId xmlns:a16="http://schemas.microsoft.com/office/drawing/2014/main" id="{6C89D760-AE9F-DD76-42DA-9AB6B9D24047}"/>
              </a:ext>
            </a:extLst>
          </p:cNvPr>
          <p:cNvPicPr>
            <a:picLocks noChangeAspect="1"/>
          </p:cNvPicPr>
          <p:nvPr/>
        </p:nvPicPr>
        <p:blipFill>
          <a:blip r:embed="rId5"/>
          <a:stretch>
            <a:fillRect/>
          </a:stretch>
        </p:blipFill>
        <p:spPr>
          <a:xfrm>
            <a:off x="4788024" y="3463295"/>
            <a:ext cx="4139951" cy="1993374"/>
          </a:xfrm>
          <a:prstGeom prst="rect">
            <a:avLst/>
          </a:prstGeom>
        </p:spPr>
      </p:pic>
      <p:sp>
        <p:nvSpPr>
          <p:cNvPr id="11" name="TextBox 10">
            <a:extLst>
              <a:ext uri="{FF2B5EF4-FFF2-40B4-BE49-F238E27FC236}">
                <a16:creationId xmlns:a16="http://schemas.microsoft.com/office/drawing/2014/main" id="{1915E46E-C3D4-D5D8-A4EE-5DAF42A94646}"/>
              </a:ext>
            </a:extLst>
          </p:cNvPr>
          <p:cNvSpPr txBox="1"/>
          <p:nvPr/>
        </p:nvSpPr>
        <p:spPr>
          <a:xfrm>
            <a:off x="4822326" y="2776230"/>
            <a:ext cx="4032448" cy="584775"/>
          </a:xfrm>
          <a:prstGeom prst="rect">
            <a:avLst/>
          </a:prstGeom>
          <a:noFill/>
        </p:spPr>
        <p:txBody>
          <a:bodyPr wrap="square">
            <a:spAutoFit/>
          </a:bodyPr>
          <a:lstStyle/>
          <a:p>
            <a:pPr algn="just"/>
            <a:r>
              <a:rPr lang="en-GB" sz="1600" u="none" dirty="0">
                <a:solidFill>
                  <a:schemeClr val="tx1"/>
                </a:solidFill>
                <a:latin typeface="Comic Sans MS" panose="030F0702030302020204" pitchFamily="66" charset="0"/>
              </a:rPr>
              <a:t>The obvious two groups are plants and animals</a:t>
            </a:r>
            <a:endParaRPr lang="en-GB" sz="2000" u="none" dirty="0">
              <a:solidFill>
                <a:schemeClr val="tx1"/>
              </a:solidFill>
            </a:endParaRPr>
          </a:p>
        </p:txBody>
      </p:sp>
      <p:sp>
        <p:nvSpPr>
          <p:cNvPr id="13" name="TextBox 12">
            <a:extLst>
              <a:ext uri="{FF2B5EF4-FFF2-40B4-BE49-F238E27FC236}">
                <a16:creationId xmlns:a16="http://schemas.microsoft.com/office/drawing/2014/main" id="{729FE9D4-1C10-7A28-E4DA-60720B85947C}"/>
              </a:ext>
            </a:extLst>
          </p:cNvPr>
          <p:cNvSpPr txBox="1"/>
          <p:nvPr/>
        </p:nvSpPr>
        <p:spPr>
          <a:xfrm>
            <a:off x="262548" y="5737173"/>
            <a:ext cx="6408712" cy="830997"/>
          </a:xfrm>
          <a:prstGeom prst="rect">
            <a:avLst/>
          </a:prstGeom>
          <a:noFill/>
        </p:spPr>
        <p:txBody>
          <a:bodyPr wrap="square">
            <a:spAutoFit/>
          </a:bodyPr>
          <a:lstStyle/>
          <a:p>
            <a:pPr algn="just"/>
            <a:r>
              <a:rPr lang="en-GB" sz="1400" i="1" u="none" dirty="0">
                <a:solidFill>
                  <a:schemeClr val="tx1"/>
                </a:solidFill>
                <a:latin typeface="Comic Sans MS" panose="030F0702030302020204" pitchFamily="66" charset="0"/>
              </a:rPr>
              <a:t>‘</a:t>
            </a:r>
            <a:r>
              <a:rPr lang="en-GB" sz="1600" i="1" u="none" dirty="0">
                <a:solidFill>
                  <a:schemeClr val="tx1"/>
                </a:solidFill>
                <a:latin typeface="Comic Sans MS" panose="030F0702030302020204" pitchFamily="66" charset="0"/>
              </a:rPr>
              <a:t>Creates criteria for sorting living things and justifies decisions’</a:t>
            </a:r>
            <a:r>
              <a:rPr lang="en-GB" sz="1400" dirty="0"/>
              <a:t> </a:t>
            </a:r>
            <a:r>
              <a:rPr lang="en-GB" sz="1600" i="1" u="none" dirty="0">
                <a:solidFill>
                  <a:schemeClr val="tx1"/>
                </a:solidFill>
                <a:latin typeface="Comic Sans MS" panose="030F0702030302020204" pitchFamily="66" charset="0"/>
              </a:rPr>
              <a:t>‘Sorts living things into plant, animal and other groups using a variety of features’</a:t>
            </a:r>
            <a:endParaRPr lang="en-GB" sz="1400" i="1" u="none" dirty="0">
              <a:solidFill>
                <a:schemeClr val="tx1"/>
              </a:solidFill>
              <a:latin typeface="Comic Sans MS" panose="030F0702030302020204" pitchFamily="66" charset="0"/>
            </a:endParaRPr>
          </a:p>
        </p:txBody>
      </p:sp>
      <p:sp>
        <p:nvSpPr>
          <p:cNvPr id="2" name="TextBox 1">
            <a:extLst>
              <a:ext uri="{FF2B5EF4-FFF2-40B4-BE49-F238E27FC236}">
                <a16:creationId xmlns:a16="http://schemas.microsoft.com/office/drawing/2014/main" id="{916B5E47-DFB7-4B3E-BB1D-8B937C6F92E8}"/>
              </a:ext>
            </a:extLst>
          </p:cNvPr>
          <p:cNvSpPr txBox="1"/>
          <p:nvPr/>
        </p:nvSpPr>
        <p:spPr>
          <a:xfrm>
            <a:off x="262548" y="5429396"/>
            <a:ext cx="1231595" cy="307777"/>
          </a:xfrm>
          <a:prstGeom prst="rect">
            <a:avLst/>
          </a:prstGeom>
          <a:noFill/>
        </p:spPr>
        <p:txBody>
          <a:bodyPr wrap="square" rtlCol="0">
            <a:spAutoFit/>
          </a:bodyPr>
          <a:lstStyle/>
          <a:p>
            <a:pPr algn="just"/>
            <a:r>
              <a:rPr lang="en-GB" sz="1400" b="1" u="none" dirty="0">
                <a:solidFill>
                  <a:srgbClr val="00B050"/>
                </a:solidFill>
                <a:latin typeface="Comic Sans MS" panose="030F0702030302020204" pitchFamily="66" charset="0"/>
              </a:rPr>
              <a:t>SCN 1-01a</a:t>
            </a:r>
          </a:p>
        </p:txBody>
      </p:sp>
    </p:spTree>
    <p:extLst>
      <p:ext uri="{BB962C8B-B14F-4D97-AF65-F5344CB8AC3E}">
        <p14:creationId xmlns:p14="http://schemas.microsoft.com/office/powerpoint/2010/main" val="1707893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7000"/>
                            </p:stCondLst>
                            <p:childTnLst>
                              <p:par>
                                <p:cTn id="13" presetID="10"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10000"/>
                            </p:stCondLst>
                            <p:childTnLst>
                              <p:par>
                                <p:cTn id="17" presetID="10" presetClass="entr" presetSubtype="0" fill="hold" grpId="0" nodeType="afterEffect">
                                  <p:stCondLst>
                                    <p:cond delay="2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by identifying and classifying progression </a:t>
            </a:r>
          </a:p>
        </p:txBody>
      </p:sp>
      <p:sp>
        <p:nvSpPr>
          <p:cNvPr id="7" name="TextBox 6">
            <a:extLst>
              <a:ext uri="{FF2B5EF4-FFF2-40B4-BE49-F238E27FC236}">
                <a16:creationId xmlns:a16="http://schemas.microsoft.com/office/drawing/2014/main" id="{8F6043E5-D4D7-51D7-37E7-F36AEA32D853}"/>
              </a:ext>
            </a:extLst>
          </p:cNvPr>
          <p:cNvSpPr txBox="1"/>
          <p:nvPr/>
        </p:nvSpPr>
        <p:spPr>
          <a:xfrm>
            <a:off x="408075" y="1191149"/>
            <a:ext cx="7632848" cy="800219"/>
          </a:xfrm>
          <a:prstGeom prst="rect">
            <a:avLst/>
          </a:prstGeom>
          <a:noFill/>
        </p:spPr>
        <p:txBody>
          <a:bodyPr wrap="square">
            <a:spAutoFit/>
          </a:bodyPr>
          <a:lstStyle/>
          <a:p>
            <a:pPr algn="just"/>
            <a:r>
              <a:rPr lang="en-GB" sz="1800" b="1" dirty="0">
                <a:solidFill>
                  <a:schemeClr val="tx1"/>
                </a:solidFill>
                <a:latin typeface="Comic Sans MS" panose="030F0702030302020204" pitchFamily="66" charset="0"/>
              </a:rPr>
              <a:t>Second Level</a:t>
            </a:r>
          </a:p>
          <a:p>
            <a:pPr algn="just"/>
            <a:endParaRPr lang="en-GB" sz="1400" b="1" u="none" dirty="0">
              <a:solidFill>
                <a:schemeClr val="tx1"/>
              </a:solidFill>
              <a:latin typeface="Comic Sans MS" panose="030F0702030302020204" pitchFamily="66" charset="0"/>
            </a:endParaRPr>
          </a:p>
          <a:p>
            <a:pPr algn="just"/>
            <a:endParaRPr lang="en-GB" sz="1400" u="none" dirty="0">
              <a:solidFill>
                <a:schemeClr val="tx1"/>
              </a:solidFill>
              <a:latin typeface="Comic Sans MS" panose="030F0702030302020204" pitchFamily="66" charset="0"/>
            </a:endParaRPr>
          </a:p>
        </p:txBody>
      </p:sp>
      <p:pic>
        <p:nvPicPr>
          <p:cNvPr id="3" name="Picture 2">
            <a:extLst>
              <a:ext uri="{FF2B5EF4-FFF2-40B4-BE49-F238E27FC236}">
                <a16:creationId xmlns:a16="http://schemas.microsoft.com/office/drawing/2014/main" id="{D2F3F7AA-02CB-60ED-601C-34965A66105F}"/>
              </a:ext>
            </a:extLst>
          </p:cNvPr>
          <p:cNvPicPr>
            <a:picLocks noChangeAspect="1"/>
          </p:cNvPicPr>
          <p:nvPr/>
        </p:nvPicPr>
        <p:blipFill>
          <a:blip r:embed="rId4"/>
          <a:stretch>
            <a:fillRect/>
          </a:stretch>
        </p:blipFill>
        <p:spPr>
          <a:xfrm>
            <a:off x="1835696" y="1556792"/>
            <a:ext cx="6048672" cy="3309841"/>
          </a:xfrm>
          <a:prstGeom prst="rect">
            <a:avLst/>
          </a:prstGeom>
        </p:spPr>
      </p:pic>
      <p:sp>
        <p:nvSpPr>
          <p:cNvPr id="13" name="TextBox 12">
            <a:extLst>
              <a:ext uri="{FF2B5EF4-FFF2-40B4-BE49-F238E27FC236}">
                <a16:creationId xmlns:a16="http://schemas.microsoft.com/office/drawing/2014/main" id="{7D4416DE-4989-C26D-A38E-1E45DBB7E368}"/>
              </a:ext>
            </a:extLst>
          </p:cNvPr>
          <p:cNvSpPr txBox="1"/>
          <p:nvPr/>
        </p:nvSpPr>
        <p:spPr>
          <a:xfrm>
            <a:off x="3433067" y="5881806"/>
            <a:ext cx="21541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eaLnBrk="1" fontAlgn="auto" hangingPunct="1">
              <a:spcBef>
                <a:spcPts val="0"/>
              </a:spcBef>
              <a:spcAft>
                <a:spcPts val="0"/>
              </a:spcAft>
            </a:pPr>
            <a:r>
              <a:rPr lang="en-US" sz="1400" u="none" dirty="0" err="1">
                <a:solidFill>
                  <a:prstClr val="black"/>
                </a:solidFill>
                <a:latin typeface="Comic Sans MS" panose="030F0702030302020204" pitchFamily="66" charset="0"/>
                <a:ea typeface="+mn-ea"/>
                <a:hlinkClick r:id="rId5"/>
              </a:rPr>
              <a:t>iNaturalist</a:t>
            </a:r>
            <a:r>
              <a:rPr lang="en-US" sz="1400" u="none" dirty="0">
                <a:solidFill>
                  <a:prstClr val="black"/>
                </a:solidFill>
                <a:latin typeface="Comic Sans MS" panose="030F0702030302020204" pitchFamily="66" charset="0"/>
                <a:ea typeface="+mn-ea"/>
                <a:hlinkClick r:id="rId5"/>
              </a:rPr>
              <a:t> Seek App</a:t>
            </a:r>
            <a:endParaRPr lang="en-US" sz="1400" u="none" dirty="0">
              <a:solidFill>
                <a:prstClr val="black"/>
              </a:solidFill>
              <a:latin typeface="Comic Sans MS" panose="030F0702030302020204" pitchFamily="66" charset="0"/>
              <a:ea typeface="+mn-ea"/>
              <a:cs typeface="Calibri"/>
            </a:endParaRPr>
          </a:p>
        </p:txBody>
      </p:sp>
      <p:pic>
        <p:nvPicPr>
          <p:cNvPr id="1026" name="Picture 2">
            <a:extLst>
              <a:ext uri="{FF2B5EF4-FFF2-40B4-BE49-F238E27FC236}">
                <a16:creationId xmlns:a16="http://schemas.microsoft.com/office/drawing/2014/main" id="{08D84232-306E-89D0-3A62-E7828FD22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352" y="4960913"/>
            <a:ext cx="3030598"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6E6287-5DF2-4CEC-B0A5-B9897590BABE}"/>
              </a:ext>
            </a:extLst>
          </p:cNvPr>
          <p:cNvSpPr txBox="1"/>
          <p:nvPr/>
        </p:nvSpPr>
        <p:spPr>
          <a:xfrm>
            <a:off x="442070" y="1872907"/>
            <a:ext cx="1231595" cy="307777"/>
          </a:xfrm>
          <a:prstGeom prst="rect">
            <a:avLst/>
          </a:prstGeom>
          <a:noFill/>
        </p:spPr>
        <p:txBody>
          <a:bodyPr wrap="square" rtlCol="0">
            <a:spAutoFit/>
          </a:bodyPr>
          <a:lstStyle/>
          <a:p>
            <a:pPr algn="just"/>
            <a:r>
              <a:rPr lang="en-GB" sz="1400" b="1" u="none" dirty="0">
                <a:solidFill>
                  <a:srgbClr val="00B050"/>
                </a:solidFill>
                <a:latin typeface="Comic Sans MS" panose="030F0702030302020204" pitchFamily="66" charset="0"/>
              </a:rPr>
              <a:t>SCN 2-01a</a:t>
            </a:r>
          </a:p>
        </p:txBody>
      </p:sp>
    </p:spTree>
    <p:extLst>
      <p:ext uri="{BB962C8B-B14F-4D97-AF65-F5344CB8AC3E}">
        <p14:creationId xmlns:p14="http://schemas.microsoft.com/office/powerpoint/2010/main" val="409697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by identifying and classifying </a:t>
            </a:r>
          </a:p>
        </p:txBody>
      </p:sp>
      <p:pic>
        <p:nvPicPr>
          <p:cNvPr id="2" name="Picture 1">
            <a:extLst>
              <a:ext uri="{FF2B5EF4-FFF2-40B4-BE49-F238E27FC236}">
                <a16:creationId xmlns:a16="http://schemas.microsoft.com/office/drawing/2014/main" id="{F67CC8CB-4205-6DC8-0248-EE7FBE2981A1}"/>
              </a:ext>
            </a:extLst>
          </p:cNvPr>
          <p:cNvPicPr>
            <a:picLocks noChangeAspect="1"/>
          </p:cNvPicPr>
          <p:nvPr/>
        </p:nvPicPr>
        <p:blipFill>
          <a:blip r:embed="rId4"/>
          <a:stretch>
            <a:fillRect/>
          </a:stretch>
        </p:blipFill>
        <p:spPr>
          <a:xfrm>
            <a:off x="4836065" y="1991368"/>
            <a:ext cx="3858569" cy="2159774"/>
          </a:xfrm>
          <a:prstGeom prst="rect">
            <a:avLst/>
          </a:prstGeom>
        </p:spPr>
      </p:pic>
      <p:pic>
        <p:nvPicPr>
          <p:cNvPr id="4" name="Picture 3">
            <a:extLst>
              <a:ext uri="{FF2B5EF4-FFF2-40B4-BE49-F238E27FC236}">
                <a16:creationId xmlns:a16="http://schemas.microsoft.com/office/drawing/2014/main" id="{11944CC9-8EA0-C221-42F6-56C846069483}"/>
              </a:ext>
            </a:extLst>
          </p:cNvPr>
          <p:cNvPicPr>
            <a:picLocks noChangeAspect="1"/>
          </p:cNvPicPr>
          <p:nvPr/>
        </p:nvPicPr>
        <p:blipFill>
          <a:blip r:embed="rId5"/>
          <a:stretch>
            <a:fillRect/>
          </a:stretch>
        </p:blipFill>
        <p:spPr>
          <a:xfrm>
            <a:off x="668246" y="2780928"/>
            <a:ext cx="3858569" cy="2160000"/>
          </a:xfrm>
          <a:prstGeom prst="rect">
            <a:avLst/>
          </a:prstGeom>
        </p:spPr>
      </p:pic>
      <p:sp>
        <p:nvSpPr>
          <p:cNvPr id="3" name="TextBox 2">
            <a:extLst>
              <a:ext uri="{FF2B5EF4-FFF2-40B4-BE49-F238E27FC236}">
                <a16:creationId xmlns:a16="http://schemas.microsoft.com/office/drawing/2014/main" id="{5CC3D4D4-C142-4AF8-F807-6D3C8234E5EF}"/>
              </a:ext>
            </a:extLst>
          </p:cNvPr>
          <p:cNvSpPr txBox="1"/>
          <p:nvPr/>
        </p:nvSpPr>
        <p:spPr>
          <a:xfrm>
            <a:off x="668246" y="5671621"/>
            <a:ext cx="3096344" cy="307777"/>
          </a:xfrm>
          <a:prstGeom prst="rect">
            <a:avLst/>
          </a:prstGeom>
          <a:noFill/>
        </p:spPr>
        <p:txBody>
          <a:bodyPr wrap="square" rtlCol="0">
            <a:spAutoFit/>
          </a:bodyPr>
          <a:lstStyle/>
          <a:p>
            <a:pPr algn="just"/>
            <a:r>
              <a:rPr lang="en-GB" sz="1400" b="1" i="1" u="none" dirty="0">
                <a:solidFill>
                  <a:srgbClr val="0070C0"/>
                </a:solidFill>
                <a:latin typeface="Comic Sans MS" panose="030F0702030302020204" pitchFamily="66" charset="0"/>
              </a:rPr>
              <a:t>Maths: MNU 1-20b/ 2-20b</a:t>
            </a:r>
          </a:p>
        </p:txBody>
      </p:sp>
    </p:spTree>
    <p:extLst>
      <p:ext uri="{BB962C8B-B14F-4D97-AF65-F5344CB8AC3E}">
        <p14:creationId xmlns:p14="http://schemas.microsoft.com/office/powerpoint/2010/main" val="324983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0" y="124748"/>
            <a:ext cx="9144000" cy="927988"/>
          </a:xfrm>
        </p:spPr>
        <p:txBody>
          <a:bodyPr/>
          <a:lstStyle/>
          <a:p>
            <a:r>
              <a:rPr lang="en-GB" sz="3200" b="1" dirty="0">
                <a:latin typeface="Comic Sans MS" panose="030F0702030302020204" pitchFamily="66" charset="0"/>
              </a:rPr>
              <a:t>What is science enquiry?</a:t>
            </a:r>
          </a:p>
        </p:txBody>
      </p:sp>
      <p:sp>
        <p:nvSpPr>
          <p:cNvPr id="2" name="Rectangle 3">
            <a:extLst>
              <a:ext uri="{FF2B5EF4-FFF2-40B4-BE49-F238E27FC236}">
                <a16:creationId xmlns:a16="http://schemas.microsoft.com/office/drawing/2014/main" id="{65E329A4-2D61-E161-E2FA-128B544B4955}"/>
              </a:ext>
            </a:extLst>
          </p:cNvPr>
          <p:cNvSpPr txBox="1">
            <a:spLocks noChangeArrowheads="1"/>
          </p:cNvSpPr>
          <p:nvPr/>
        </p:nvSpPr>
        <p:spPr bwMode="auto">
          <a:xfrm>
            <a:off x="530896" y="1040465"/>
            <a:ext cx="8176964" cy="46207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a:lstStyle>
          <a:p>
            <a:pPr marL="0" indent="0">
              <a:buNone/>
            </a:pPr>
            <a:r>
              <a:rPr lang="en-GB" sz="1800" b="1" i="1" u="none" dirty="0">
                <a:latin typeface="Comic Sans MS" panose="030F0702030302020204" pitchFamily="66" charset="0"/>
              </a:rPr>
              <a:t>‘Scientific enquiry describes the processes and skills pupils should be taught and use, to find out more about the world and how it works.’</a:t>
            </a:r>
          </a:p>
          <a:p>
            <a:pPr marL="0" indent="0" algn="r">
              <a:buNone/>
            </a:pPr>
            <a:r>
              <a:rPr lang="en-GB" sz="1800" u="none" dirty="0">
                <a:latin typeface="Comic Sans MS" panose="030F0702030302020204" pitchFamily="66" charset="0"/>
              </a:rPr>
              <a:t>(Scientific Enquiry: The Association for Science Education (2018))</a:t>
            </a:r>
          </a:p>
          <a:p>
            <a:pPr marL="0" indent="0">
              <a:buFontTx/>
              <a:buNone/>
            </a:pPr>
            <a:endParaRPr lang="en-GB" sz="1800" b="1" i="1" u="none" kern="0" dirty="0">
              <a:latin typeface="Comic Sans MS" panose="030F0702030302020204" pitchFamily="66" charset="0"/>
              <a:ea typeface="ＭＳ Ｐゴシック" pitchFamily="34" charset="-128"/>
              <a:cs typeface="Arial" pitchFamily="34" charset="0"/>
            </a:endParaRPr>
          </a:p>
          <a:p>
            <a:pPr marL="0" indent="0">
              <a:buFontTx/>
              <a:buNone/>
            </a:pPr>
            <a:r>
              <a:rPr lang="en-GB" sz="1800" b="1" i="1" u="none" kern="0" dirty="0">
                <a:latin typeface="Comic Sans MS" panose="030F0702030302020204" pitchFamily="66" charset="0"/>
                <a:ea typeface="ＭＳ Ｐゴシック" pitchFamily="34" charset="-128"/>
                <a:cs typeface="Arial" pitchFamily="34" charset="0"/>
              </a:rPr>
              <a:t>‘Science enquiry is what children do in order to answer scientific questions about the world around them</a:t>
            </a:r>
            <a:r>
              <a:rPr lang="en-GB" sz="1800" b="1" u="none" kern="0" dirty="0">
                <a:latin typeface="Comic Sans MS" panose="030F0702030302020204" pitchFamily="66" charset="0"/>
                <a:ea typeface="ＭＳ Ｐゴシック" pitchFamily="34" charset="-128"/>
                <a:cs typeface="Arial" pitchFamily="34" charset="0"/>
              </a:rPr>
              <a:t>.’</a:t>
            </a:r>
          </a:p>
          <a:p>
            <a:pPr marL="0" indent="0" algn="r">
              <a:spcBef>
                <a:spcPts val="1200"/>
              </a:spcBef>
              <a:buFontTx/>
              <a:buNone/>
            </a:pPr>
            <a:r>
              <a:rPr lang="en-GB" sz="1800" u="none" kern="0" dirty="0">
                <a:latin typeface="Comic Sans MS" panose="030F0702030302020204" pitchFamily="66" charset="0"/>
                <a:ea typeface="ＭＳ Ｐゴシック" pitchFamily="34" charset="-128"/>
                <a:cs typeface="Arial" pitchFamily="34" charset="0"/>
              </a:rPr>
              <a:t>(Turner, Keogh, Naylor and Lawrence (2011))</a:t>
            </a:r>
          </a:p>
          <a:p>
            <a:pPr marL="0" indent="0">
              <a:buNone/>
            </a:pPr>
            <a:endParaRPr lang="en-GB" sz="1800" u="none" dirty="0">
              <a:latin typeface="Comic Sans MS" panose="030F0702030302020204" pitchFamily="66" charset="0"/>
            </a:endParaRPr>
          </a:p>
          <a:p>
            <a:pPr marL="0" indent="0">
              <a:buNone/>
            </a:pPr>
            <a:r>
              <a:rPr lang="en-GB" sz="1800" i="1" u="none" dirty="0">
                <a:latin typeface="Comic Sans MS" panose="030F0702030302020204" pitchFamily="66" charset="0"/>
              </a:rPr>
              <a:t>‘</a:t>
            </a:r>
            <a:r>
              <a:rPr lang="en-GB" sz="1800" b="1" i="1" u="none" dirty="0">
                <a:latin typeface="Comic Sans MS" panose="030F0702030302020204" pitchFamily="66" charset="0"/>
              </a:rPr>
              <a:t>Children take part in scientific investigations and enquiries which develop their understanding of the underlying scientific concepts… </a:t>
            </a:r>
          </a:p>
          <a:p>
            <a:pPr marL="0" indent="0">
              <a:buNone/>
            </a:pPr>
            <a:r>
              <a:rPr lang="en-GB" sz="1800" b="1" i="1" u="none" dirty="0">
                <a:latin typeface="Comic Sans MS" panose="030F0702030302020204" pitchFamily="66" charset="0"/>
              </a:rPr>
              <a:t>They develop a growing awareness of themselves and the world around them through observation, collecting specimens and carrying out experiments.’</a:t>
            </a:r>
          </a:p>
          <a:p>
            <a:pPr marL="0" indent="0" algn="r">
              <a:buNone/>
            </a:pPr>
            <a:r>
              <a:rPr lang="en-GB" sz="1800" dirty="0">
                <a:latin typeface="Comic Sans MS" panose="030F0702030302020204" pitchFamily="66" charset="0"/>
              </a:rPr>
              <a:t>(</a:t>
            </a:r>
            <a:r>
              <a:rPr lang="en-GB" sz="1800" u="none" dirty="0">
                <a:latin typeface="Comic Sans MS" panose="030F0702030302020204" pitchFamily="66" charset="0"/>
              </a:rPr>
              <a:t>Sciences: Principles and Practice, Education Scotland (2009)) </a:t>
            </a:r>
          </a:p>
          <a:p>
            <a:pPr marL="0" indent="0" algn="r">
              <a:spcBef>
                <a:spcPts val="1200"/>
              </a:spcBef>
              <a:buFontTx/>
              <a:buNone/>
            </a:pPr>
            <a:endParaRPr lang="en-GB" sz="2400" u="none" kern="0" dirty="0">
              <a:latin typeface="Arial" pitchFamily="34" charset="0"/>
              <a:ea typeface="ＭＳ Ｐゴシック" pitchFamily="34" charset="-128"/>
              <a:cs typeface="Arial" pitchFamily="34" charset="0"/>
            </a:endParaRPr>
          </a:p>
          <a:p>
            <a:pPr marL="0" indent="0">
              <a:spcBef>
                <a:spcPts val="1175"/>
              </a:spcBef>
              <a:buFontTx/>
              <a:buNone/>
            </a:pPr>
            <a:endParaRPr lang="en-GB" sz="2800" u="none" kern="0" dirty="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737662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4"/>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r>
              <a:rPr lang="en-GB" sz="3200" b="1" dirty="0">
                <a:latin typeface="Comic Sans MS" panose="030F0702030302020204" pitchFamily="66" charset="0"/>
              </a:rPr>
              <a:t>Science enquiry by identifying and classifying </a:t>
            </a:r>
          </a:p>
        </p:txBody>
      </p:sp>
      <p:pic>
        <p:nvPicPr>
          <p:cNvPr id="2" name="Online Media 1" title="Types of enquiry: identifying &amp; classifying (KS1 &amp; KS2)">
            <a:hlinkClick r:id="" action="ppaction://media"/>
            <a:extLst>
              <a:ext uri="{FF2B5EF4-FFF2-40B4-BE49-F238E27FC236}">
                <a16:creationId xmlns:a16="http://schemas.microsoft.com/office/drawing/2014/main" id="{45BA1B25-4F88-2434-24FC-9F17ACA0A893}"/>
              </a:ext>
            </a:extLst>
          </p:cNvPr>
          <p:cNvPicPr>
            <a:picLocks noRot="1" noChangeAspect="1"/>
          </p:cNvPicPr>
          <p:nvPr>
            <a:videoFile r:link="rId1"/>
          </p:nvPr>
        </p:nvPicPr>
        <p:blipFill>
          <a:blip r:embed="rId5"/>
          <a:stretch>
            <a:fillRect/>
          </a:stretch>
        </p:blipFill>
        <p:spPr>
          <a:xfrm>
            <a:off x="1238417" y="1772816"/>
            <a:ext cx="6626561" cy="3744000"/>
          </a:xfrm>
          <a:prstGeom prst="rect">
            <a:avLst/>
          </a:prstGeom>
        </p:spPr>
      </p:pic>
    </p:spTree>
    <p:extLst>
      <p:ext uri="{BB962C8B-B14F-4D97-AF65-F5344CB8AC3E}">
        <p14:creationId xmlns:p14="http://schemas.microsoft.com/office/powerpoint/2010/main" val="3766468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researching using secondary sources</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8" name="TextBox 7">
            <a:extLst>
              <a:ext uri="{FF2B5EF4-FFF2-40B4-BE49-F238E27FC236}">
                <a16:creationId xmlns:a16="http://schemas.microsoft.com/office/drawing/2014/main" id="{1BF7EE20-3DCF-41B3-BA9D-6DEA94B3D8C4}"/>
              </a:ext>
            </a:extLst>
          </p:cNvPr>
          <p:cNvSpPr txBox="1"/>
          <p:nvPr/>
        </p:nvSpPr>
        <p:spPr>
          <a:xfrm>
            <a:off x="421511" y="1281092"/>
            <a:ext cx="8271720" cy="5401479"/>
          </a:xfrm>
          <a:prstGeom prst="rect">
            <a:avLst/>
          </a:prstGeom>
          <a:noFill/>
        </p:spPr>
        <p:txBody>
          <a:bodyPr wrap="square">
            <a:spAutoFit/>
          </a:bodyPr>
          <a:lstStyle/>
          <a:p>
            <a:pPr marL="285750" indent="-285750" algn="just">
              <a:buFont typeface="Arial" panose="020B0604020202020204" pitchFamily="34" charset="0"/>
              <a:buChar char="•"/>
            </a:pPr>
            <a:r>
              <a:rPr lang="en-GB" sz="1500" u="none" dirty="0">
                <a:solidFill>
                  <a:schemeClr val="tx1"/>
                </a:solidFill>
                <a:latin typeface="Comic Sans MS" panose="030F0702030302020204" pitchFamily="66" charset="0"/>
              </a:rPr>
              <a:t>Research enquiries are a great opportunity to use a science context to practise and develop ‘Reading for Information’ and writing  ‘Explanation, Report or Discursive texts’</a:t>
            </a:r>
          </a:p>
          <a:p>
            <a:pPr algn="just"/>
            <a:endParaRPr lang="en-GB" sz="1500" u="none" dirty="0">
              <a:solidFill>
                <a:schemeClr val="tx1"/>
              </a:solidFill>
              <a:latin typeface="Comic Sans MS" panose="030F0702030302020204" pitchFamily="66" charset="0"/>
            </a:endParaRPr>
          </a:p>
          <a:p>
            <a:pPr marL="285750" indent="-285750" algn="just">
              <a:buFont typeface="Arial" panose="020B0604020202020204" pitchFamily="34" charset="0"/>
              <a:buChar char="•"/>
            </a:pPr>
            <a:r>
              <a:rPr lang="en-GB" sz="1500" u="none" dirty="0">
                <a:solidFill>
                  <a:schemeClr val="tx1"/>
                </a:solidFill>
                <a:latin typeface="Comic Sans MS" panose="030F0702030302020204" pitchFamily="66" charset="0"/>
              </a:rPr>
              <a:t>Children use a range of secondary sources to help them find the answers to their ‘big questions’</a:t>
            </a:r>
          </a:p>
          <a:p>
            <a:pPr marL="285750" indent="-285750" algn="just">
              <a:buFont typeface="Arial" panose="020B0604020202020204" pitchFamily="34" charset="0"/>
              <a:buChar char="•"/>
            </a:pPr>
            <a:endParaRPr lang="en-GB" sz="1500" u="none" dirty="0">
              <a:solidFill>
                <a:schemeClr val="tx1"/>
              </a:solidFill>
              <a:latin typeface="Comic Sans MS" panose="030F0702030302020204" pitchFamily="66" charset="0"/>
            </a:endParaRPr>
          </a:p>
          <a:p>
            <a:pPr marL="285750" indent="-285750" algn="just">
              <a:buFont typeface="Arial" panose="020B0604020202020204" pitchFamily="34" charset="0"/>
              <a:buChar char="•"/>
            </a:pPr>
            <a:r>
              <a:rPr lang="en-GB" sz="1500" u="none" dirty="0">
                <a:solidFill>
                  <a:schemeClr val="tx1"/>
                </a:solidFill>
                <a:latin typeface="Comic Sans MS" panose="030F0702030302020204" pitchFamily="66" charset="0"/>
              </a:rPr>
              <a:t>Children could also plan research tools, such as questionnaires and interviews, to collect their own data. </a:t>
            </a:r>
          </a:p>
          <a:p>
            <a:pPr algn="just"/>
            <a:endParaRPr lang="en-GB" sz="1500" u="none" dirty="0">
              <a:solidFill>
                <a:schemeClr val="tx1"/>
              </a:solidFill>
              <a:latin typeface="Comic Sans MS" panose="030F0702030302020204" pitchFamily="66" charset="0"/>
            </a:endParaRPr>
          </a:p>
          <a:p>
            <a:pPr marL="285750" indent="-285750" algn="just">
              <a:buFont typeface="Arial" panose="020B0604020202020204" pitchFamily="34" charset="0"/>
              <a:buChar char="•"/>
            </a:pPr>
            <a:r>
              <a:rPr lang="en-GB" sz="1500" u="none" dirty="0">
                <a:solidFill>
                  <a:schemeClr val="tx1"/>
                </a:solidFill>
                <a:latin typeface="Comic Sans MS" panose="030F0702030302020204" pitchFamily="66" charset="0"/>
              </a:rPr>
              <a:t>This type of enquiry is great for collaborative learning in the researching and sharing of information but also in presenting their findings to a variety of audiences. </a:t>
            </a:r>
          </a:p>
          <a:p>
            <a:pPr marL="285750" indent="-285750" algn="just">
              <a:buFont typeface="Arial" panose="020B0604020202020204" pitchFamily="34" charset="0"/>
              <a:buChar char="•"/>
            </a:pPr>
            <a:endParaRPr lang="en-GB" sz="1500" u="none" dirty="0">
              <a:solidFill>
                <a:schemeClr val="tx1"/>
              </a:solidFill>
              <a:latin typeface="Comic Sans MS" panose="030F0702030302020204" pitchFamily="66" charset="0"/>
            </a:endParaRPr>
          </a:p>
          <a:p>
            <a:pPr marL="285750" indent="-285750" algn="just">
              <a:buFont typeface="Arial" panose="020B0604020202020204" pitchFamily="34" charset="0"/>
              <a:buChar char="•"/>
            </a:pPr>
            <a:r>
              <a:rPr lang="en-GB" sz="1500" u="none" dirty="0">
                <a:solidFill>
                  <a:schemeClr val="tx1"/>
                </a:solidFill>
                <a:latin typeface="Comic Sans MS" panose="030F0702030302020204" pitchFamily="66" charset="0"/>
              </a:rPr>
              <a:t>Research enquiries help to develop children’s scientific literacy, as children learn to compare and evaluate information from different sources. Children learn to recognise the differences between fact and opinion and consider the concept of bias. Teach them about reputable sources too– FAKE NEWS! </a:t>
            </a:r>
          </a:p>
          <a:p>
            <a:pPr algn="just"/>
            <a:endParaRPr lang="en-GB" sz="1500" u="none" dirty="0">
              <a:solidFill>
                <a:schemeClr val="tx1"/>
              </a:solidFill>
              <a:latin typeface="Comic Sans MS" panose="030F0702030302020204" pitchFamily="66" charset="0"/>
            </a:endParaRPr>
          </a:p>
          <a:p>
            <a:pPr marL="285750" indent="-285750" algn="just">
              <a:buFont typeface="Arial" panose="020B0604020202020204" pitchFamily="34" charset="0"/>
              <a:buChar char="•"/>
            </a:pPr>
            <a:r>
              <a:rPr lang="en-GB" sz="1500" u="none" dirty="0">
                <a:solidFill>
                  <a:schemeClr val="tx1"/>
                </a:solidFill>
                <a:latin typeface="Comic Sans MS" panose="030F0702030302020204" pitchFamily="66" charset="0"/>
              </a:rPr>
              <a:t>Local libraries are a great resource for this type of enquiry.</a:t>
            </a:r>
          </a:p>
          <a:p>
            <a:pPr algn="just"/>
            <a:endParaRPr lang="en-GB" sz="1500" u="none" dirty="0">
              <a:solidFill>
                <a:schemeClr val="tx1"/>
              </a:solidFill>
              <a:latin typeface="Comic Sans MS" panose="030F0702030302020204" pitchFamily="66" charset="0"/>
            </a:endParaRPr>
          </a:p>
          <a:p>
            <a:pPr marL="285750" indent="-285750" algn="just">
              <a:buFont typeface="Arial" panose="020B0604020202020204" pitchFamily="34" charset="0"/>
              <a:buChar char="•"/>
            </a:pPr>
            <a:r>
              <a:rPr lang="en-GB" sz="1500" u="none" dirty="0">
                <a:solidFill>
                  <a:schemeClr val="tx1"/>
                </a:solidFill>
                <a:latin typeface="Comic Sans MS" panose="030F0702030302020204" pitchFamily="66" charset="0"/>
              </a:rPr>
              <a:t>Use pupil friendly websites – check them first! </a:t>
            </a:r>
          </a:p>
          <a:p>
            <a:pPr algn="just"/>
            <a:endParaRPr lang="en-GB" sz="1500" u="none" dirty="0">
              <a:solidFill>
                <a:schemeClr val="tx1"/>
              </a:solidFill>
              <a:latin typeface="Comic Sans MS" panose="030F0702030302020204" pitchFamily="66" charset="0"/>
            </a:endParaRPr>
          </a:p>
          <a:p>
            <a:pPr marL="285750" indent="-285750" algn="just">
              <a:buFont typeface="Arial" panose="020B0604020202020204" pitchFamily="34" charset="0"/>
              <a:buChar char="•"/>
            </a:pPr>
            <a:r>
              <a:rPr lang="en-GB" sz="1500" u="none" dirty="0">
                <a:solidFill>
                  <a:schemeClr val="tx1"/>
                </a:solidFill>
                <a:latin typeface="Comic Sans MS" panose="030F0702030302020204" pitchFamily="66" charset="0"/>
              </a:rPr>
              <a:t>Research is not an optional homework task - all pupils need to be </a:t>
            </a:r>
          </a:p>
          <a:p>
            <a:pPr algn="just"/>
            <a:r>
              <a:rPr lang="en-GB" sz="1500" u="none" dirty="0">
                <a:solidFill>
                  <a:schemeClr val="tx1"/>
                </a:solidFill>
                <a:latin typeface="Comic Sans MS" panose="030F0702030302020204" pitchFamily="66" charset="0"/>
              </a:rPr>
              <a:t>     given the opportunity to be taught and to develop this essential skill. </a:t>
            </a:r>
          </a:p>
        </p:txBody>
      </p:sp>
    </p:spTree>
    <p:extLst>
      <p:ext uri="{BB962C8B-B14F-4D97-AF65-F5344CB8AC3E}">
        <p14:creationId xmlns:p14="http://schemas.microsoft.com/office/powerpoint/2010/main" val="127087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researching using secondary sources</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3" name="TextBox 2">
            <a:extLst>
              <a:ext uri="{FF2B5EF4-FFF2-40B4-BE49-F238E27FC236}">
                <a16:creationId xmlns:a16="http://schemas.microsoft.com/office/drawing/2014/main" id="{2943347C-FDCC-F689-4707-DFE70BFE45F3}"/>
              </a:ext>
            </a:extLst>
          </p:cNvPr>
          <p:cNvSpPr txBox="1"/>
          <p:nvPr/>
        </p:nvSpPr>
        <p:spPr>
          <a:xfrm>
            <a:off x="611560" y="1372927"/>
            <a:ext cx="7920880" cy="4708981"/>
          </a:xfrm>
          <a:prstGeom prst="rect">
            <a:avLst/>
          </a:prstGeom>
          <a:noFill/>
        </p:spPr>
        <p:txBody>
          <a:bodyPr wrap="square">
            <a:spAutoFit/>
          </a:bodyPr>
          <a:lstStyle/>
          <a:p>
            <a:pPr algn="just"/>
            <a:r>
              <a:rPr lang="en-GB" sz="2000" u="none" dirty="0">
                <a:solidFill>
                  <a:srgbClr val="111111"/>
                </a:solidFill>
                <a:latin typeface="Comic Sans MS" panose="030F0702030302020204" pitchFamily="66" charset="0"/>
                <a:ea typeface="Times New Roman" panose="02020603050405020304" pitchFamily="18" charset="0"/>
              </a:rPr>
              <a:t>Researching using secondary sources  </a:t>
            </a:r>
            <a:r>
              <a:rPr lang="en-GB" sz="2000" u="none" dirty="0">
                <a:solidFill>
                  <a:srgbClr val="111111"/>
                </a:solidFill>
                <a:effectLst/>
                <a:latin typeface="Comic Sans MS" panose="030F0702030302020204" pitchFamily="66" charset="0"/>
                <a:ea typeface="Times New Roman" panose="02020603050405020304" pitchFamily="18" charset="0"/>
              </a:rPr>
              <a:t>questions might include</a:t>
            </a:r>
            <a:r>
              <a:rPr lang="en-GB" sz="2000" u="none" dirty="0">
                <a:solidFill>
                  <a:schemeClr val="tx1"/>
                </a:solidFill>
                <a:latin typeface="Comic Sans MS" panose="030F0702030302020204" pitchFamily="66" charset="0"/>
              </a:rPr>
              <a:t>:</a:t>
            </a:r>
          </a:p>
          <a:p>
            <a:pPr algn="just"/>
            <a:r>
              <a:rPr lang="en-GB" sz="2000" u="none" dirty="0">
                <a:solidFill>
                  <a:schemeClr val="tx1"/>
                </a:solidFill>
                <a:latin typeface="Comic Sans MS" panose="030F0702030302020204" pitchFamily="66" charset="0"/>
              </a:rPr>
              <a:t> </a:t>
            </a:r>
          </a:p>
          <a:p>
            <a:pPr algn="just"/>
            <a:r>
              <a:rPr lang="en-GB" sz="2000" u="none" dirty="0">
                <a:solidFill>
                  <a:schemeClr val="tx1"/>
                </a:solidFill>
                <a:latin typeface="Comic Sans MS" panose="030F0702030302020204" pitchFamily="66" charset="0"/>
              </a:rPr>
              <a:t>Where does salt come from?</a:t>
            </a:r>
          </a:p>
          <a:p>
            <a:pPr algn="just"/>
            <a:r>
              <a:rPr lang="en-GB" sz="2000" u="none" dirty="0">
                <a:solidFill>
                  <a:schemeClr val="tx1"/>
                </a:solidFill>
                <a:latin typeface="Comic Sans MS" panose="030F0702030302020204" pitchFamily="66" charset="0"/>
              </a:rPr>
              <a:t>Are all microbes harmful to us? </a:t>
            </a:r>
          </a:p>
          <a:p>
            <a:pPr algn="just"/>
            <a:r>
              <a:rPr lang="en-GB" sz="2000" u="none" dirty="0">
                <a:solidFill>
                  <a:schemeClr val="tx1"/>
                </a:solidFill>
                <a:latin typeface="Comic Sans MS" panose="030F0702030302020204" pitchFamily="66" charset="0"/>
              </a:rPr>
              <a:t>How does a barometer work?</a:t>
            </a:r>
          </a:p>
          <a:p>
            <a:pPr algn="just"/>
            <a:r>
              <a:rPr lang="en-GB" sz="2000" u="none" dirty="0">
                <a:solidFill>
                  <a:schemeClr val="tx1"/>
                </a:solidFill>
                <a:latin typeface="Comic Sans MS" panose="030F0702030302020204" pitchFamily="66" charset="0"/>
              </a:rPr>
              <a:t>What are microplastics and how are they harming the planet? </a:t>
            </a:r>
          </a:p>
          <a:p>
            <a:pPr algn="just"/>
            <a:r>
              <a:rPr lang="en-GB" sz="2000" u="none" dirty="0">
                <a:solidFill>
                  <a:schemeClr val="tx1"/>
                </a:solidFill>
                <a:latin typeface="Comic Sans MS" panose="030F0702030302020204" pitchFamily="66" charset="0"/>
              </a:rPr>
              <a:t>Which materials can be recycled?</a:t>
            </a:r>
          </a:p>
          <a:p>
            <a:pPr algn="just"/>
            <a:r>
              <a:rPr lang="en-GB" sz="2000" u="none" dirty="0">
                <a:solidFill>
                  <a:schemeClr val="tx1"/>
                </a:solidFill>
                <a:latin typeface="Comic Sans MS" panose="030F0702030302020204" pitchFamily="66" charset="0"/>
              </a:rPr>
              <a:t>How does a cactus survive in a desert with no water?</a:t>
            </a:r>
          </a:p>
          <a:p>
            <a:pPr algn="just"/>
            <a:r>
              <a:rPr lang="en-GB" sz="2000" u="none" dirty="0">
                <a:solidFill>
                  <a:schemeClr val="tx1"/>
                </a:solidFill>
                <a:latin typeface="Comic Sans MS" panose="030F0702030302020204" pitchFamily="66" charset="0"/>
              </a:rPr>
              <a:t>Who was Mary Anning and what did she discover?</a:t>
            </a:r>
          </a:p>
          <a:p>
            <a:pPr algn="just"/>
            <a:r>
              <a:rPr lang="en-GB" sz="2000" u="none" dirty="0">
                <a:solidFill>
                  <a:schemeClr val="tx1"/>
                </a:solidFill>
                <a:latin typeface="Comic Sans MS" panose="030F0702030302020204" pitchFamily="66" charset="0"/>
              </a:rPr>
              <a:t>How much energy do low energy lightbulbs save us?</a:t>
            </a:r>
          </a:p>
          <a:p>
            <a:pPr algn="just"/>
            <a:r>
              <a:rPr lang="en-GB" sz="2000" u="none" dirty="0">
                <a:solidFill>
                  <a:schemeClr val="tx1"/>
                </a:solidFill>
                <a:latin typeface="Comic Sans MS" panose="030F0702030302020204" pitchFamily="66" charset="0"/>
              </a:rPr>
              <a:t>What is the most common spider in the UK?</a:t>
            </a:r>
          </a:p>
          <a:p>
            <a:pPr algn="just"/>
            <a:endParaRPr lang="en-GB" sz="2000" u="none" dirty="0">
              <a:solidFill>
                <a:schemeClr val="tx1"/>
              </a:solidFill>
              <a:latin typeface="Comic Sans MS" panose="030F0702030302020204" pitchFamily="66" charset="0"/>
            </a:endParaRPr>
          </a:p>
          <a:p>
            <a:pPr algn="just"/>
            <a:r>
              <a:rPr lang="en-GB" sz="2000" u="none" dirty="0">
                <a:solidFill>
                  <a:schemeClr val="tx1"/>
                </a:solidFill>
                <a:latin typeface="Comic Sans MS" panose="030F0702030302020204" pitchFamily="66" charset="0"/>
              </a:rPr>
              <a:t>This type of enquiry is also ideal for learning about how real scientists work, both interesting scientists from history, but also scientists working in your local community.</a:t>
            </a:r>
          </a:p>
        </p:txBody>
      </p:sp>
    </p:spTree>
    <p:extLst>
      <p:ext uri="{BB962C8B-B14F-4D97-AF65-F5344CB8AC3E}">
        <p14:creationId xmlns:p14="http://schemas.microsoft.com/office/powerpoint/2010/main" val="1638058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3" name="TextBox 2">
            <a:extLst>
              <a:ext uri="{FF2B5EF4-FFF2-40B4-BE49-F238E27FC236}">
                <a16:creationId xmlns:a16="http://schemas.microsoft.com/office/drawing/2014/main" id="{1CDEA2B8-A17F-F088-6E99-5AD4547C7260}"/>
              </a:ext>
            </a:extLst>
          </p:cNvPr>
          <p:cNvSpPr txBox="1"/>
          <p:nvPr/>
        </p:nvSpPr>
        <p:spPr>
          <a:xfrm>
            <a:off x="395536" y="1470838"/>
            <a:ext cx="8312324" cy="1631216"/>
          </a:xfrm>
          <a:prstGeom prst="rect">
            <a:avLst/>
          </a:prstGeom>
          <a:noFill/>
        </p:spPr>
        <p:txBody>
          <a:bodyPr wrap="square">
            <a:spAutoFit/>
          </a:bodyPr>
          <a:lstStyle/>
          <a:p>
            <a:pPr algn="just" fontAlgn="base">
              <a:lnSpc>
                <a:spcPts val="2025"/>
              </a:lnSpc>
              <a:spcBef>
                <a:spcPts val="1500"/>
              </a:spcBef>
              <a:spcAft>
                <a:spcPts val="1500"/>
              </a:spcAft>
            </a:pPr>
            <a:r>
              <a:rPr lang="en-GB" sz="1800" u="none" dirty="0">
                <a:solidFill>
                  <a:srgbClr val="111111"/>
                </a:solidFill>
                <a:effectLst/>
                <a:latin typeface="Comic Sans MS" panose="030F0702030302020204" pitchFamily="66" charset="0"/>
                <a:ea typeface="Times New Roman" panose="02020603050405020304" pitchFamily="18" charset="0"/>
                <a:cs typeface="Times New Roman" panose="02020603050405020304" pitchFamily="18" charset="0"/>
              </a:rPr>
              <a:t>Fair test questions involve making comparisons, often trying to find out which is the ‘best’ or ‘most.’ Through fair testing, children are encouraged to see that one thing has an effect on another, identifying the differences they have noticed and exploring all the variables (any phenomena subject to change) that may have an effect. Children decide which variable to investigate and how to measure or observe the effects.</a:t>
            </a:r>
            <a:endParaRPr lang="en-GB" sz="1800" u="none"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4FA4013-1534-B02F-68B7-B50F223A6BBD}"/>
              </a:ext>
            </a:extLst>
          </p:cNvPr>
          <p:cNvSpPr txBox="1"/>
          <p:nvPr/>
        </p:nvSpPr>
        <p:spPr>
          <a:xfrm>
            <a:off x="3779912" y="3933056"/>
            <a:ext cx="4927948" cy="1631216"/>
          </a:xfrm>
          <a:prstGeom prst="rect">
            <a:avLst/>
          </a:prstGeom>
          <a:noFill/>
        </p:spPr>
        <p:txBody>
          <a:bodyPr wrap="square" rtlCol="0">
            <a:spAutoFit/>
          </a:bodyPr>
          <a:lstStyle/>
          <a:p>
            <a:pPr marL="0" marR="0" lvl="0" indent="0" algn="just" defTabSz="914400" rtl="0" eaLnBrk="0" fontAlgn="base" latinLnBrk="0" hangingPunct="0">
              <a:lnSpc>
                <a:spcPts val="2025"/>
              </a:lnSpc>
              <a:spcBef>
                <a:spcPts val="1500"/>
              </a:spcBef>
              <a:spcAft>
                <a:spcPts val="1500"/>
              </a:spcAft>
              <a:buClrTx/>
              <a:buSzTx/>
              <a:buFontTx/>
              <a:buNone/>
              <a:tabLst/>
              <a:defRPr/>
            </a:pPr>
            <a:r>
              <a:rPr kumimoji="0" lang="en-GB" sz="1800" b="0" i="0" u="none" strike="noStrike" kern="1200" cap="none" spc="0" normalizeH="0" baseline="0" noProof="0" dirty="0">
                <a:ln>
                  <a:noFill/>
                </a:ln>
                <a:solidFill>
                  <a:srgbClr val="111111"/>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It’s important children really understand what a fair test is before they carry out their own. They should learn to recognise when tests are fair, be able to generate fair test questions themselves and be practised in identifying variables.</a:t>
            </a:r>
            <a:endParaRPr kumimoji="0" lang="en-GB" sz="1800" b="0" i="0" u="none" strike="noStrike" kern="1200" cap="none" spc="0" normalizeH="0" baseline="0" noProof="0" dirty="0">
              <a:ln>
                <a:noFill/>
              </a:ln>
              <a:solidFill>
                <a:srgbClr val="111111"/>
              </a:solidFill>
              <a:effectLst/>
              <a:uLnTx/>
              <a:uFillTx/>
              <a:latin typeface="Comic Sans MS" panose="030F0702030302020204" pitchFamily="66"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C0881F79-FF2E-29D9-9735-56EACE7AC1EC}"/>
              </a:ext>
            </a:extLst>
          </p:cNvPr>
          <p:cNvPicPr>
            <a:picLocks noChangeAspect="1"/>
          </p:cNvPicPr>
          <p:nvPr/>
        </p:nvPicPr>
        <p:blipFill>
          <a:blip r:embed="rId4"/>
          <a:stretch>
            <a:fillRect/>
          </a:stretch>
        </p:blipFill>
        <p:spPr>
          <a:xfrm>
            <a:off x="323528" y="3804816"/>
            <a:ext cx="3355905" cy="1887696"/>
          </a:xfrm>
          <a:prstGeom prst="rect">
            <a:avLst/>
          </a:prstGeom>
        </p:spPr>
      </p:pic>
    </p:spTree>
    <p:extLst>
      <p:ext uri="{BB962C8B-B14F-4D97-AF65-F5344CB8AC3E}">
        <p14:creationId xmlns:p14="http://schemas.microsoft.com/office/powerpoint/2010/main" val="2647339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4000"/>
                            </p:stCondLst>
                            <p:childTnLst>
                              <p:par>
                                <p:cTn id="9" presetID="10" presetClass="entr" presetSubtype="0" fill="hold"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9083"/>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2" name="TextBox 1">
            <a:extLst>
              <a:ext uri="{FF2B5EF4-FFF2-40B4-BE49-F238E27FC236}">
                <a16:creationId xmlns:a16="http://schemas.microsoft.com/office/drawing/2014/main" id="{58BC638A-5F9D-48EC-2A04-F44CBC680E4D}"/>
              </a:ext>
            </a:extLst>
          </p:cNvPr>
          <p:cNvSpPr txBox="1"/>
          <p:nvPr/>
        </p:nvSpPr>
        <p:spPr>
          <a:xfrm>
            <a:off x="436584" y="980728"/>
            <a:ext cx="8312324" cy="5262979"/>
          </a:xfrm>
          <a:prstGeom prst="rect">
            <a:avLst/>
          </a:prstGeom>
          <a:noFill/>
        </p:spPr>
        <p:txBody>
          <a:bodyPr wrap="square" rtlCol="0">
            <a:spAutoFit/>
          </a:bodyPr>
          <a:lstStyle/>
          <a:p>
            <a:pPr algn="just"/>
            <a:r>
              <a:rPr lang="en-GB" sz="1400" b="1" u="none" dirty="0">
                <a:solidFill>
                  <a:schemeClr val="tx1"/>
                </a:solidFill>
                <a:latin typeface="Comic Sans MS" panose="030F0702030302020204" pitchFamily="66" charset="0"/>
              </a:rPr>
              <a:t>A note about comparative and fair test enquiries: these are very similar but there are differences:</a:t>
            </a:r>
          </a:p>
          <a:p>
            <a:pPr algn="just"/>
            <a:endParaRPr lang="en-GB" sz="1400" u="none" dirty="0">
              <a:solidFill>
                <a:schemeClr val="tx1"/>
              </a:solidFill>
              <a:latin typeface="Comic Sans MS" panose="030F0702030302020204" pitchFamily="66" charset="0"/>
            </a:endParaRPr>
          </a:p>
          <a:p>
            <a:pPr algn="just"/>
            <a:r>
              <a:rPr lang="en-GB" sz="1400" b="1" u="none" dirty="0">
                <a:solidFill>
                  <a:schemeClr val="tx1"/>
                </a:solidFill>
                <a:latin typeface="Comic Sans MS" panose="030F0702030302020204" pitchFamily="66" charset="0"/>
              </a:rPr>
              <a:t>Comparative tests</a:t>
            </a:r>
            <a:r>
              <a:rPr lang="en-GB" sz="1400" u="none" dirty="0">
                <a:solidFill>
                  <a:schemeClr val="tx1"/>
                </a:solidFill>
                <a:latin typeface="Comic Sans MS" panose="030F0702030302020204" pitchFamily="66" charset="0"/>
              </a:rPr>
              <a:t>: these compare one event with another e.g. </a:t>
            </a:r>
            <a:r>
              <a:rPr lang="en-GB" sz="1400" b="1" i="1" u="none" dirty="0">
                <a:solidFill>
                  <a:schemeClr val="tx1"/>
                </a:solidFill>
                <a:latin typeface="Comic Sans MS" panose="030F0702030302020204" pitchFamily="66" charset="0"/>
              </a:rPr>
              <a:t>Does the red car go down the ramp faster than the blue car? </a:t>
            </a:r>
          </a:p>
          <a:p>
            <a:pPr algn="just"/>
            <a:endParaRPr lang="en-GB" sz="1400" u="none" dirty="0">
              <a:solidFill>
                <a:schemeClr val="tx1"/>
              </a:solidFill>
              <a:latin typeface="Comic Sans MS" panose="030F0702030302020204" pitchFamily="66" charset="0"/>
            </a:endParaRPr>
          </a:p>
          <a:p>
            <a:pPr algn="just"/>
            <a:r>
              <a:rPr lang="en-GB" sz="1400" u="none" kern="0" dirty="0">
                <a:solidFill>
                  <a:srgbClr val="000000"/>
                </a:solidFill>
                <a:latin typeface="Comic Sans MS" panose="030F0702030302020204" pitchFamily="66" charset="0"/>
                <a:ea typeface="ＭＳ Ｐゴシック" pitchFamily="34" charset="-128"/>
                <a:cs typeface="Arial" pitchFamily="34" charset="0"/>
              </a:rPr>
              <a:t>A comparative test (where we just compare two things) is simpler than a fair test, so this is where we should start with young children.</a:t>
            </a:r>
          </a:p>
          <a:p>
            <a:pPr algn="just"/>
            <a:endParaRPr lang="en-GB" sz="1400" u="none" kern="0" dirty="0">
              <a:solidFill>
                <a:srgbClr val="000000"/>
              </a:solidFill>
              <a:latin typeface="Comic Sans MS" panose="030F0702030302020204" pitchFamily="66" charset="0"/>
              <a:cs typeface="Arial" pitchFamily="34" charset="0"/>
            </a:endParaRPr>
          </a:p>
          <a:p>
            <a:pPr algn="just"/>
            <a:r>
              <a:rPr lang="en-GB" sz="1400" b="1" u="none" kern="0" dirty="0">
                <a:solidFill>
                  <a:srgbClr val="000000"/>
                </a:solidFill>
                <a:latin typeface="Comic Sans MS" panose="030F0702030302020204" pitchFamily="66" charset="0"/>
                <a:ea typeface="ＭＳ Ｐゴシック" pitchFamily="34" charset="-128"/>
                <a:cs typeface="Arial" pitchFamily="34" charset="0"/>
              </a:rPr>
              <a:t>Fair tests</a:t>
            </a:r>
            <a:r>
              <a:rPr lang="en-GB" sz="1400" u="none" kern="0" dirty="0">
                <a:solidFill>
                  <a:srgbClr val="000000"/>
                </a:solidFill>
                <a:latin typeface="Comic Sans MS" panose="030F0702030302020204" pitchFamily="66" charset="0"/>
                <a:ea typeface="ＭＳ Ｐゴシック" pitchFamily="34" charset="-128"/>
                <a:cs typeface="Arial" pitchFamily="34" charset="0"/>
              </a:rPr>
              <a:t>: these are used to identify a casual relationship between two variables. A variable is identified to change that can be quantified and then the effect of changing it on another variable is tested while keeping </a:t>
            </a:r>
            <a:r>
              <a:rPr lang="en-GB" sz="1400" u="none" kern="0" dirty="0">
                <a:solidFill>
                  <a:srgbClr val="000000"/>
                </a:solidFill>
                <a:latin typeface="Comic Sans MS" panose="030F0702030302020204" pitchFamily="66" charset="0"/>
                <a:cs typeface="Arial" pitchFamily="34" charset="0"/>
              </a:rPr>
              <a:t>all the other variables </a:t>
            </a:r>
            <a:r>
              <a:rPr lang="en-GB" sz="1400" u="none" kern="0" dirty="0">
                <a:solidFill>
                  <a:srgbClr val="000000"/>
                </a:solidFill>
                <a:latin typeface="Comic Sans MS" panose="030F0702030302020204" pitchFamily="66" charset="0"/>
                <a:ea typeface="ＭＳ Ｐゴシック" pitchFamily="34" charset="-128"/>
                <a:cs typeface="Arial" pitchFamily="34" charset="0"/>
              </a:rPr>
              <a:t>the same </a:t>
            </a:r>
            <a:r>
              <a:rPr lang="en-GB" sz="1400" u="none" kern="0" dirty="0">
                <a:solidFill>
                  <a:srgbClr val="000000"/>
                </a:solidFill>
                <a:latin typeface="Comic Sans MS" panose="030F0702030302020204" pitchFamily="66" charset="0"/>
                <a:cs typeface="Arial" pitchFamily="34" charset="0"/>
              </a:rPr>
              <a:t>e</a:t>
            </a:r>
            <a:r>
              <a:rPr lang="en-GB" sz="1400" u="none" kern="0" dirty="0">
                <a:solidFill>
                  <a:srgbClr val="000000"/>
                </a:solidFill>
                <a:latin typeface="Comic Sans MS" panose="030F0702030302020204" pitchFamily="66" charset="0"/>
                <a:ea typeface="ＭＳ Ｐゴシック" pitchFamily="34" charset="-128"/>
                <a:cs typeface="Arial" pitchFamily="34" charset="0"/>
              </a:rPr>
              <a:t>.g. </a:t>
            </a:r>
            <a:r>
              <a:rPr lang="en-GB" sz="1400" b="1" i="1" u="none" kern="0" dirty="0">
                <a:solidFill>
                  <a:srgbClr val="000000"/>
                </a:solidFill>
                <a:latin typeface="Comic Sans MS" panose="030F0702030302020204" pitchFamily="66" charset="0"/>
                <a:ea typeface="ＭＳ Ｐゴシック" pitchFamily="34" charset="-128"/>
                <a:cs typeface="Arial" pitchFamily="34" charset="0"/>
              </a:rPr>
              <a:t>How does changing the height of the ramp affect how quickly a toy car rolls down it? </a:t>
            </a:r>
            <a:r>
              <a:rPr lang="en-GB" sz="1400" u="none" kern="0" dirty="0">
                <a:solidFill>
                  <a:srgbClr val="000000"/>
                </a:solidFill>
                <a:latin typeface="Comic Sans MS" panose="030F0702030302020204" pitchFamily="66" charset="0"/>
                <a:ea typeface="ＭＳ Ｐゴシック" pitchFamily="34" charset="-128"/>
                <a:cs typeface="Arial" pitchFamily="34" charset="0"/>
              </a:rPr>
              <a:t>The type of car, the type of surface on the ramp, the position of the car on the ramp, the position of the starting point etc. are all kept the same; the only thing changed is the height of the ramp. </a:t>
            </a:r>
          </a:p>
          <a:p>
            <a:pPr algn="just"/>
            <a:endParaRPr lang="en-GB" sz="1400" b="1" i="1" u="none" kern="0" dirty="0">
              <a:solidFill>
                <a:srgbClr val="000000"/>
              </a:solidFill>
              <a:latin typeface="Comic Sans MS" panose="030F0702030302020204" pitchFamily="66" charset="0"/>
              <a:cs typeface="Arial" pitchFamily="34" charset="0"/>
            </a:endParaRPr>
          </a:p>
          <a:p>
            <a:pPr algn="just"/>
            <a:r>
              <a:rPr lang="en-GB" sz="1400" b="1" i="1" u="none" kern="0" dirty="0">
                <a:solidFill>
                  <a:srgbClr val="000000"/>
                </a:solidFill>
                <a:latin typeface="Comic Sans MS" panose="030F0702030302020204" pitchFamily="66" charset="0"/>
                <a:ea typeface="ＭＳ Ｐゴシック" pitchFamily="34" charset="-128"/>
                <a:cs typeface="Arial" pitchFamily="34" charset="0"/>
              </a:rPr>
              <a:t>Fair tests </a:t>
            </a:r>
            <a:r>
              <a:rPr lang="en-GB" sz="1400" i="1" u="none" kern="0" dirty="0">
                <a:solidFill>
                  <a:srgbClr val="000000"/>
                </a:solidFill>
                <a:latin typeface="Comic Sans MS" panose="030F0702030302020204" pitchFamily="66" charset="0"/>
                <a:ea typeface="ＭＳ Ｐゴシック" pitchFamily="34" charset="-128"/>
                <a:cs typeface="Arial" pitchFamily="34" charset="0"/>
              </a:rPr>
              <a:t>are suitable when variables are numeric and can be changed e.g. investigating the relationship between the surface area of the parachute and the falling time. </a:t>
            </a:r>
            <a:r>
              <a:rPr lang="en-GB" sz="1400" b="1" i="1" u="none" kern="0" dirty="0">
                <a:solidFill>
                  <a:srgbClr val="000000"/>
                </a:solidFill>
                <a:latin typeface="Comic Sans MS" panose="030F0702030302020204" pitchFamily="66" charset="0"/>
                <a:cs typeface="Arial" pitchFamily="34" charset="0"/>
              </a:rPr>
              <a:t>Comparative tests </a:t>
            </a:r>
            <a:r>
              <a:rPr lang="en-GB" sz="1400" i="1" u="none" kern="0" dirty="0">
                <a:solidFill>
                  <a:srgbClr val="000000"/>
                </a:solidFill>
                <a:latin typeface="Comic Sans MS" panose="030F0702030302020204" pitchFamily="66" charset="0"/>
                <a:cs typeface="Arial" pitchFamily="34" charset="0"/>
              </a:rPr>
              <a:t>are used when categoric variables are compared e.g. the material a parachute is made from. </a:t>
            </a:r>
          </a:p>
          <a:p>
            <a:pPr algn="just"/>
            <a:r>
              <a:rPr lang="en-GB" sz="1400" i="1" u="none" kern="0" dirty="0">
                <a:solidFill>
                  <a:srgbClr val="000000"/>
                </a:solidFill>
                <a:latin typeface="Comic Sans MS" panose="030F0702030302020204" pitchFamily="66" charset="0"/>
                <a:cs typeface="Arial" pitchFamily="34" charset="0"/>
              </a:rPr>
              <a:t> </a:t>
            </a:r>
            <a:endParaRPr lang="en-GB" sz="1400" u="none" dirty="0">
              <a:solidFill>
                <a:srgbClr val="111111"/>
              </a:solidFill>
              <a:effectLst/>
              <a:latin typeface="Comic Sans MS" panose="030F0702030302020204" pitchFamily="66" charset="0"/>
              <a:ea typeface="Times New Roman" panose="02020603050405020304" pitchFamily="18" charset="0"/>
            </a:endParaRPr>
          </a:p>
          <a:p>
            <a:pPr algn="just"/>
            <a:r>
              <a:rPr lang="en-GB" sz="1400" u="none" dirty="0">
                <a:solidFill>
                  <a:srgbClr val="111111"/>
                </a:solidFill>
                <a:effectLst/>
                <a:latin typeface="Comic Sans MS" panose="030F0702030302020204" pitchFamily="66" charset="0"/>
                <a:ea typeface="Times New Roman" panose="02020603050405020304" pitchFamily="18" charset="0"/>
              </a:rPr>
              <a:t>Fair testing is the most commonly used type of investigation in schools, </a:t>
            </a:r>
          </a:p>
          <a:p>
            <a:pPr algn="just"/>
            <a:r>
              <a:rPr lang="en-GB" sz="1400" u="none" dirty="0">
                <a:solidFill>
                  <a:srgbClr val="111111"/>
                </a:solidFill>
                <a:effectLst/>
                <a:latin typeface="Comic Sans MS" panose="030F0702030302020204" pitchFamily="66" charset="0"/>
                <a:ea typeface="Times New Roman" panose="02020603050405020304" pitchFamily="18" charset="0"/>
              </a:rPr>
              <a:t>but it can be used incorrectly to answer questions best solved by other </a:t>
            </a:r>
          </a:p>
          <a:p>
            <a:pPr algn="just"/>
            <a:r>
              <a:rPr lang="en-GB" sz="1400" u="none" dirty="0">
                <a:solidFill>
                  <a:srgbClr val="111111"/>
                </a:solidFill>
                <a:effectLst/>
                <a:latin typeface="Comic Sans MS" panose="030F0702030302020204" pitchFamily="66" charset="0"/>
                <a:ea typeface="Times New Roman" panose="02020603050405020304" pitchFamily="18" charset="0"/>
              </a:rPr>
              <a:t>methods. Therefore, it’s important to understand the types of questions </a:t>
            </a:r>
          </a:p>
          <a:p>
            <a:pPr algn="just"/>
            <a:r>
              <a:rPr lang="en-GB" sz="1400" u="none" dirty="0">
                <a:solidFill>
                  <a:srgbClr val="111111"/>
                </a:solidFill>
                <a:effectLst/>
                <a:latin typeface="Comic Sans MS" panose="030F0702030302020204" pitchFamily="66" charset="0"/>
                <a:ea typeface="Times New Roman" panose="02020603050405020304" pitchFamily="18" charset="0"/>
              </a:rPr>
              <a:t>best suited to fair testing! </a:t>
            </a:r>
            <a:endParaRPr lang="en-GB" sz="1400" u="none" dirty="0">
              <a:latin typeface="Comic Sans MS" panose="030F0702030302020204" pitchFamily="66" charset="0"/>
            </a:endParaRPr>
          </a:p>
        </p:txBody>
      </p:sp>
    </p:spTree>
    <p:extLst>
      <p:ext uri="{BB962C8B-B14F-4D97-AF65-F5344CB8AC3E}">
        <p14:creationId xmlns:p14="http://schemas.microsoft.com/office/powerpoint/2010/main" val="3297001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134724"/>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2" name="TextBox 1">
            <a:extLst>
              <a:ext uri="{FF2B5EF4-FFF2-40B4-BE49-F238E27FC236}">
                <a16:creationId xmlns:a16="http://schemas.microsoft.com/office/drawing/2014/main" id="{F6EA062E-B433-B9FA-E3F2-92691F9BA321}"/>
              </a:ext>
            </a:extLst>
          </p:cNvPr>
          <p:cNvSpPr txBox="1"/>
          <p:nvPr/>
        </p:nvSpPr>
        <p:spPr>
          <a:xfrm>
            <a:off x="1763688" y="827420"/>
            <a:ext cx="5832648" cy="369332"/>
          </a:xfrm>
          <a:prstGeom prst="rect">
            <a:avLst/>
          </a:prstGeom>
          <a:noFill/>
        </p:spPr>
        <p:txBody>
          <a:bodyPr wrap="square" rtlCol="0">
            <a:spAutoFit/>
          </a:bodyPr>
          <a:lstStyle/>
          <a:p>
            <a:pPr algn="ctr"/>
            <a:r>
              <a:rPr lang="en-GB" sz="1800" u="none"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rPr>
              <a:t>Science enquiry questions that children might ask</a:t>
            </a:r>
            <a:endParaRPr lang="en-GB" sz="1800" u="none" dirty="0">
              <a:solidFill>
                <a:schemeClr val="tx1"/>
              </a:solidFill>
              <a:effectLst/>
              <a:latin typeface="Comic Sans MS" panose="030F0702030302020204" pitchFamily="66"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35CDFEAB-15DB-EB2B-5AFD-9B34694CF6AA}"/>
              </a:ext>
            </a:extLst>
          </p:cNvPr>
          <p:cNvGraphicFramePr>
            <a:graphicFrameLocks noGrp="1"/>
          </p:cNvGraphicFramePr>
          <p:nvPr>
            <p:extLst>
              <p:ext uri="{D42A27DB-BD31-4B8C-83A1-F6EECF244321}">
                <p14:modId xmlns:p14="http://schemas.microsoft.com/office/powerpoint/2010/main" val="3252670152"/>
              </p:ext>
            </p:extLst>
          </p:nvPr>
        </p:nvGraphicFramePr>
        <p:xfrm>
          <a:off x="463007" y="1404119"/>
          <a:ext cx="6552728" cy="5082540"/>
        </p:xfrm>
        <a:graphic>
          <a:graphicData uri="http://schemas.openxmlformats.org/drawingml/2006/table">
            <a:tbl>
              <a:tblPr firstRow="1" firstCol="1" bandRow="1" bandCol="1"/>
              <a:tblGrid>
                <a:gridCol w="3934905">
                  <a:extLst>
                    <a:ext uri="{9D8B030D-6E8A-4147-A177-3AD203B41FA5}">
                      <a16:colId xmlns:a16="http://schemas.microsoft.com/office/drawing/2014/main" val="2885818698"/>
                    </a:ext>
                  </a:extLst>
                </a:gridCol>
                <a:gridCol w="961639">
                  <a:extLst>
                    <a:ext uri="{9D8B030D-6E8A-4147-A177-3AD203B41FA5}">
                      <a16:colId xmlns:a16="http://schemas.microsoft.com/office/drawing/2014/main" val="1740332721"/>
                    </a:ext>
                  </a:extLst>
                </a:gridCol>
                <a:gridCol w="1656184">
                  <a:extLst>
                    <a:ext uri="{9D8B030D-6E8A-4147-A177-3AD203B41FA5}">
                      <a16:colId xmlns:a16="http://schemas.microsoft.com/office/drawing/2014/main" val="917035544"/>
                    </a:ext>
                  </a:extLst>
                </a:gridCol>
              </a:tblGrid>
              <a:tr h="0">
                <a:tc>
                  <a:txBody>
                    <a:bodyPr/>
                    <a:lstStyle/>
                    <a:p>
                      <a:pPr algn="ctr">
                        <a:spcBef>
                          <a:spcPts val="1200"/>
                        </a:spcBef>
                        <a:spcAft>
                          <a:spcPts val="600"/>
                        </a:spcAft>
                      </a:pPr>
                      <a:r>
                        <a:rPr lang="en-GB" sz="1100" b="1" dirty="0">
                          <a:effectLst/>
                          <a:latin typeface="Comic Sans MS" panose="030F0702030302020204" pitchFamily="66" charset="0"/>
                          <a:ea typeface="Times New Roman" panose="02020603050405020304" pitchFamily="18" charset="0"/>
                          <a:cs typeface="Times New Roman" panose="02020603050405020304" pitchFamily="18" charset="0"/>
                        </a:rPr>
                        <a:t>Question</a:t>
                      </a:r>
                      <a:endParaRPr lang="en-GB" sz="1100" dirty="0">
                        <a:effectLst/>
                        <a:latin typeface="Comic Sans MS" panose="030F0702030302020204" pitchFamily="66" charset="0"/>
                        <a:ea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200"/>
                        </a:spcBef>
                        <a:spcAft>
                          <a:spcPts val="600"/>
                        </a:spcAft>
                      </a:pPr>
                      <a:r>
                        <a:rPr lang="en-GB" sz="1100" b="1" dirty="0">
                          <a:effectLst/>
                          <a:latin typeface="Comic Sans MS" panose="030F0702030302020204" pitchFamily="66" charset="0"/>
                          <a:ea typeface="Times New Roman" panose="02020603050405020304" pitchFamily="18" charset="0"/>
                          <a:cs typeface="Times New Roman" panose="02020603050405020304" pitchFamily="18" charset="0"/>
                        </a:rPr>
                        <a:t>Fair test?</a:t>
                      </a:r>
                      <a:endParaRPr lang="en-GB" sz="1100" dirty="0">
                        <a:effectLst/>
                        <a:latin typeface="Comic Sans MS" panose="030F0702030302020204" pitchFamily="66" charset="0"/>
                        <a:ea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pPr>
                      <a:r>
                        <a:rPr lang="en-GB" sz="1050" b="1" dirty="0">
                          <a:effectLst/>
                          <a:latin typeface="Comic Sans MS" panose="030F0702030302020204" pitchFamily="66" charset="0"/>
                          <a:ea typeface="Times New Roman" panose="02020603050405020304" pitchFamily="18" charset="0"/>
                          <a:cs typeface="Times New Roman" panose="02020603050405020304" pitchFamily="18" charset="0"/>
                        </a:rPr>
                        <a:t>Type of enquiry </a:t>
                      </a:r>
                      <a:endParaRPr lang="en-GB" sz="1050" b="1" dirty="0">
                        <a:effectLst/>
                        <a:latin typeface="Comic Sans MS" panose="030F0702030302020204" pitchFamily="66" charset="0"/>
                        <a:ea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1381466"/>
                  </a:ext>
                </a:extLst>
              </a:tr>
              <a:tr h="3970262">
                <a:tc>
                  <a:txBody>
                    <a:bodyPr/>
                    <a:lstStyle/>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Which of these things stick to a  magnet? </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Sycamore seeds spin as they fall. How do other seeds fall?</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What happens to our snowman when the Sun shines?</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How does the sound change if we put more water in a bottle?</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Can people with the longest legs jump furthest?</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How much bread could you make from a field of wheat?</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How far can a snail travel in 5 minutes?</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Which musical instrument makes the loudest sound? Which makes the deepest sound?</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Which toy car goes fastest down the slope?</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Which minibeasts can we find on the compost heap?</a:t>
                      </a: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What attracts bees to our flowers?</a:t>
                      </a: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It is icy outside - which of our shoes has the most grip? </a:t>
                      </a: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lnSpc>
                          <a:spcPct val="100000"/>
                        </a:lnSpc>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050" dirty="0">
                        <a:effectLst/>
                        <a:latin typeface="Comic Sans MS" panose="030F0702030302020204" pitchFamily="66" charset="0"/>
                        <a:ea typeface="Times New Roman" panose="02020603050405020304" pitchFamily="18" charset="0"/>
                      </a:endParaRPr>
                    </a:p>
                    <a:p>
                      <a:pPr algn="ctr">
                        <a:lnSpc>
                          <a:spcPct val="100000"/>
                        </a:lnSpc>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050" dirty="0">
                        <a:effectLst/>
                        <a:latin typeface="Comic Sans MS" panose="030F0702030302020204" pitchFamily="66" charset="0"/>
                        <a:ea typeface="Times New Roman" panose="02020603050405020304" pitchFamily="18" charset="0"/>
                      </a:endParaRPr>
                    </a:p>
                    <a:p>
                      <a:pPr algn="ctr">
                        <a:lnSpc>
                          <a:spcPct val="100000"/>
                        </a:lnSpc>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lnSpc>
                          <a:spcPct val="100000"/>
                        </a:lnSpc>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600"/>
                        </a:spcBef>
                        <a:spcAft>
                          <a:spcPts val="0"/>
                        </a:spcAft>
                        <a:buClrTx/>
                        <a:buSzTx/>
                        <a:buFontTx/>
                        <a:buNone/>
                        <a:tabLst/>
                        <a:defRPr/>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600"/>
                        </a:spcBef>
                        <a:spcAft>
                          <a:spcPts val="0"/>
                        </a:spcAft>
                        <a:buClrTx/>
                        <a:buSzTx/>
                        <a:buFontTx/>
                        <a:buNone/>
                        <a:tabLst/>
                        <a:defRPr/>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600"/>
                        </a:spcBef>
                        <a:spcAft>
                          <a:spcPts val="0"/>
                        </a:spcAft>
                        <a:buClrTx/>
                        <a:buSzTx/>
                        <a:buFontTx/>
                        <a:buNone/>
                        <a:tabLst/>
                        <a:defRPr/>
                      </a:pPr>
                      <a:endParaRPr lang="en-GB" sz="1050" dirty="0">
                        <a:effectLst/>
                        <a:latin typeface="Comic Sans MS" panose="030F0702030302020204" pitchFamily="66" charset="0"/>
                        <a:ea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475060"/>
                  </a:ext>
                </a:extLst>
              </a:tr>
            </a:tbl>
          </a:graphicData>
        </a:graphic>
      </p:graphicFrame>
      <p:pic>
        <p:nvPicPr>
          <p:cNvPr id="11" name="Picture 10">
            <a:extLst>
              <a:ext uri="{FF2B5EF4-FFF2-40B4-BE49-F238E27FC236}">
                <a16:creationId xmlns:a16="http://schemas.microsoft.com/office/drawing/2014/main" id="{0C03102F-23D8-721B-5233-BDD76FA6B193}"/>
              </a:ext>
            </a:extLst>
          </p:cNvPr>
          <p:cNvPicPr>
            <a:picLocks noChangeAspect="1"/>
          </p:cNvPicPr>
          <p:nvPr/>
        </p:nvPicPr>
        <p:blipFill>
          <a:blip r:embed="rId4"/>
          <a:stretch>
            <a:fillRect/>
          </a:stretch>
        </p:blipFill>
        <p:spPr>
          <a:xfrm>
            <a:off x="7236296" y="2694041"/>
            <a:ext cx="1734503" cy="1469918"/>
          </a:xfrm>
          <a:prstGeom prst="rect">
            <a:avLst/>
          </a:prstGeom>
        </p:spPr>
      </p:pic>
    </p:spTree>
    <p:extLst>
      <p:ext uri="{BB962C8B-B14F-4D97-AF65-F5344CB8AC3E}">
        <p14:creationId xmlns:p14="http://schemas.microsoft.com/office/powerpoint/2010/main" val="3549119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54576"/>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2" name="TextBox 1">
            <a:extLst>
              <a:ext uri="{FF2B5EF4-FFF2-40B4-BE49-F238E27FC236}">
                <a16:creationId xmlns:a16="http://schemas.microsoft.com/office/drawing/2014/main" id="{F6EA062E-B433-B9FA-E3F2-92691F9BA321}"/>
              </a:ext>
            </a:extLst>
          </p:cNvPr>
          <p:cNvSpPr txBox="1"/>
          <p:nvPr/>
        </p:nvSpPr>
        <p:spPr>
          <a:xfrm>
            <a:off x="1763688" y="747272"/>
            <a:ext cx="5832648" cy="369332"/>
          </a:xfrm>
          <a:prstGeom prst="rect">
            <a:avLst/>
          </a:prstGeom>
          <a:noFill/>
        </p:spPr>
        <p:txBody>
          <a:bodyPr wrap="square" rtlCol="0">
            <a:spAutoFit/>
          </a:bodyPr>
          <a:lstStyle/>
          <a:p>
            <a:pPr algn="ctr"/>
            <a:r>
              <a:rPr lang="en-GB" sz="1800" u="none"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rPr>
              <a:t>Science enquiry questions that children might ask:</a:t>
            </a:r>
            <a:endParaRPr lang="en-GB" sz="1800" u="none" dirty="0">
              <a:solidFill>
                <a:schemeClr val="tx1"/>
              </a:solidFill>
              <a:effectLst/>
              <a:latin typeface="Comic Sans MS" panose="030F0702030302020204" pitchFamily="66"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35CDFEAB-15DB-EB2B-5AFD-9B34694CF6AA}"/>
              </a:ext>
            </a:extLst>
          </p:cNvPr>
          <p:cNvGraphicFramePr>
            <a:graphicFrameLocks noGrp="1"/>
          </p:cNvGraphicFramePr>
          <p:nvPr>
            <p:extLst>
              <p:ext uri="{D42A27DB-BD31-4B8C-83A1-F6EECF244321}">
                <p14:modId xmlns:p14="http://schemas.microsoft.com/office/powerpoint/2010/main" val="790844909"/>
              </p:ext>
            </p:extLst>
          </p:nvPr>
        </p:nvGraphicFramePr>
        <p:xfrm>
          <a:off x="463007" y="1268760"/>
          <a:ext cx="6552728" cy="5288280"/>
        </p:xfrm>
        <a:graphic>
          <a:graphicData uri="http://schemas.openxmlformats.org/drawingml/2006/table">
            <a:tbl>
              <a:tblPr firstRow="1" firstCol="1" bandRow="1" bandCol="1"/>
              <a:tblGrid>
                <a:gridCol w="3934905">
                  <a:extLst>
                    <a:ext uri="{9D8B030D-6E8A-4147-A177-3AD203B41FA5}">
                      <a16:colId xmlns:a16="http://schemas.microsoft.com/office/drawing/2014/main" val="2885818698"/>
                    </a:ext>
                  </a:extLst>
                </a:gridCol>
                <a:gridCol w="961639">
                  <a:extLst>
                    <a:ext uri="{9D8B030D-6E8A-4147-A177-3AD203B41FA5}">
                      <a16:colId xmlns:a16="http://schemas.microsoft.com/office/drawing/2014/main" val="1740332721"/>
                    </a:ext>
                  </a:extLst>
                </a:gridCol>
                <a:gridCol w="1656184">
                  <a:extLst>
                    <a:ext uri="{9D8B030D-6E8A-4147-A177-3AD203B41FA5}">
                      <a16:colId xmlns:a16="http://schemas.microsoft.com/office/drawing/2014/main" val="917035544"/>
                    </a:ext>
                  </a:extLst>
                </a:gridCol>
              </a:tblGrid>
              <a:tr h="0">
                <a:tc>
                  <a:txBody>
                    <a:bodyPr/>
                    <a:lstStyle/>
                    <a:p>
                      <a:pPr algn="ctr">
                        <a:spcBef>
                          <a:spcPts val="1200"/>
                        </a:spcBef>
                        <a:spcAft>
                          <a:spcPts val="600"/>
                        </a:spcAft>
                      </a:pPr>
                      <a:r>
                        <a:rPr lang="en-GB" sz="1100" b="1" dirty="0">
                          <a:effectLst/>
                          <a:latin typeface="Comic Sans MS" panose="030F0702030302020204" pitchFamily="66" charset="0"/>
                          <a:ea typeface="Times New Roman" panose="02020603050405020304" pitchFamily="18" charset="0"/>
                          <a:cs typeface="Times New Roman" panose="02020603050405020304" pitchFamily="18" charset="0"/>
                        </a:rPr>
                        <a:t>Question</a:t>
                      </a:r>
                      <a:endParaRPr lang="en-GB" sz="1100" dirty="0">
                        <a:effectLst/>
                        <a:latin typeface="Comic Sans MS" panose="030F0702030302020204" pitchFamily="66" charset="0"/>
                        <a:ea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200"/>
                        </a:spcBef>
                        <a:spcAft>
                          <a:spcPts val="600"/>
                        </a:spcAft>
                      </a:pPr>
                      <a:r>
                        <a:rPr lang="en-GB" sz="1100" b="1" dirty="0">
                          <a:effectLst/>
                          <a:latin typeface="Comic Sans MS" panose="030F0702030302020204" pitchFamily="66" charset="0"/>
                          <a:ea typeface="Times New Roman" panose="02020603050405020304" pitchFamily="18" charset="0"/>
                          <a:cs typeface="Times New Roman" panose="02020603050405020304" pitchFamily="18" charset="0"/>
                        </a:rPr>
                        <a:t>Fair test?</a:t>
                      </a:r>
                      <a:endParaRPr lang="en-GB" sz="1100" dirty="0">
                        <a:effectLst/>
                        <a:latin typeface="Comic Sans MS" panose="030F0702030302020204" pitchFamily="66" charset="0"/>
                        <a:ea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Type of enquiry </a:t>
                      </a:r>
                      <a:r>
                        <a:rPr lang="en-GB" sz="7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700" dirty="0">
                        <a:effectLst/>
                        <a:latin typeface="Times New Roman" panose="02020603050405020304" pitchFamily="18" charset="0"/>
                        <a:ea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1381466"/>
                  </a:ext>
                </a:extLst>
              </a:tr>
              <a:tr h="3970262">
                <a:tc>
                  <a:txBody>
                    <a:bodyPr/>
                    <a:lstStyle/>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Which of these things stick to a  magnet? </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Sycamore seeds spin as they fall. How do other seeds fall?</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What happens to our snowman when the Sun shines?</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highlight>
                            <a:srgbClr val="FFFF00"/>
                          </a:highlight>
                          <a:latin typeface="Comic Sans MS" panose="030F0702030302020204" pitchFamily="66" charset="0"/>
                          <a:ea typeface="Times New Roman" panose="02020603050405020304" pitchFamily="18" charset="0"/>
                          <a:cs typeface="Times New Roman" panose="02020603050405020304" pitchFamily="18" charset="0"/>
                        </a:rPr>
                        <a:t>How does the sound change if we put more water in a bottle?</a:t>
                      </a:r>
                      <a:endParaRPr lang="en-GB" sz="1000" dirty="0">
                        <a:effectLst/>
                        <a:highlight>
                          <a:srgbClr val="FFFF00"/>
                        </a:highligh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Can people with the longest legs jump furthest?</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How much bread could you make from a field of wheat?</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How far can a snail travel in 5 minutes?</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Which musical instrument makes the loudest sound? Which makes the deepest sound?</a:t>
                      </a:r>
                      <a:endParaRPr lang="en-GB" sz="1000" dirty="0">
                        <a:effectLs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highlight>
                            <a:srgbClr val="FFFF00"/>
                          </a:highlight>
                          <a:latin typeface="Comic Sans MS" panose="030F0702030302020204" pitchFamily="66" charset="0"/>
                          <a:ea typeface="Times New Roman" panose="02020603050405020304" pitchFamily="18" charset="0"/>
                          <a:cs typeface="Times New Roman" panose="02020603050405020304" pitchFamily="18" charset="0"/>
                        </a:rPr>
                        <a:t>Which toy car goes fastest down the slope?</a:t>
                      </a:r>
                      <a:endParaRPr lang="en-GB" sz="1000" dirty="0">
                        <a:effectLst/>
                        <a:highlight>
                          <a:srgbClr val="FFFF00"/>
                        </a:highlight>
                        <a:latin typeface="Comic Sans MS" panose="030F0702030302020204" pitchFamily="66" charset="0"/>
                        <a:ea typeface="Times New Roman" panose="02020603050405020304" pitchFamily="18" charset="0"/>
                      </a:endParaRP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Which minibeasts can we find on the compost heap?</a:t>
                      </a:r>
                    </a:p>
                    <a:p>
                      <a:pPr marL="342900" lvl="0" indent="-342900">
                        <a:spcBef>
                          <a:spcPts val="1800"/>
                        </a:spcBef>
                        <a:spcAft>
                          <a:spcPts val="0"/>
                        </a:spcAft>
                        <a:buFont typeface="+mj-lt"/>
                        <a:buAutoNum type="arabicPeriod"/>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What attracts bees to our flowers?</a:t>
                      </a:r>
                    </a:p>
                    <a:p>
                      <a:pPr marL="342900" lvl="0" indent="-342900">
                        <a:spcBef>
                          <a:spcPts val="1800"/>
                        </a:spcBef>
                        <a:spcAft>
                          <a:spcPts val="0"/>
                        </a:spcAft>
                        <a:buFont typeface="+mj-lt"/>
                        <a:buAutoNum type="arabicPeriod"/>
                      </a:pPr>
                      <a:r>
                        <a:rPr lang="en-GB" sz="1050" dirty="0">
                          <a:effectLst/>
                          <a:highlight>
                            <a:srgbClr val="FFFF00"/>
                          </a:highlight>
                          <a:latin typeface="Comic Sans MS" panose="030F0702030302020204" pitchFamily="66" charset="0"/>
                          <a:ea typeface="Times New Roman" panose="02020603050405020304" pitchFamily="18" charset="0"/>
                          <a:cs typeface="Times New Roman" panose="02020603050405020304" pitchFamily="18" charset="0"/>
                        </a:rPr>
                        <a:t>It is icy outside - which of our shoes has the most grip? </a:t>
                      </a: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r>
                        <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Yes</a:t>
                      </a: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spcBef>
                          <a:spcPts val="600"/>
                        </a:spcBef>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Yes</a:t>
                      </a: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Yes</a:t>
                      </a: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GB" sz="105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Id &amp; Class</a:t>
                      </a:r>
                    </a:p>
                    <a:p>
                      <a:pPr algn="ctr">
                        <a:lnSpc>
                          <a:spcPct val="100000"/>
                        </a:lnSpc>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lnSpc>
                          <a:spcPct val="100000"/>
                        </a:lnSpc>
                        <a:spcBef>
                          <a:spcPts val="600"/>
                        </a:spcBef>
                      </a:pPr>
                      <a:r>
                        <a:rPr lang="en-GB" sz="1050" dirty="0">
                          <a:effectLst/>
                          <a:latin typeface="Comic Sans MS" panose="030F0702030302020204" pitchFamily="66" charset="0"/>
                          <a:ea typeface="Times New Roman" panose="02020603050405020304" pitchFamily="18" charset="0"/>
                        </a:rPr>
                        <a:t>Pattern seeking</a:t>
                      </a:r>
                    </a:p>
                    <a:p>
                      <a:pPr algn="ctr">
                        <a:lnSpc>
                          <a:spcPct val="100000"/>
                        </a:lnSpc>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050" dirty="0">
                        <a:effectLst/>
                        <a:latin typeface="Comic Sans MS" panose="030F0702030302020204" pitchFamily="66" charset="0"/>
                        <a:ea typeface="Times New Roman" panose="02020603050405020304" pitchFamily="18" charset="0"/>
                      </a:endParaRPr>
                    </a:p>
                    <a:p>
                      <a:pPr algn="ctr">
                        <a:lnSpc>
                          <a:spcPct val="100000"/>
                        </a:lnSpc>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Obs over time </a:t>
                      </a:r>
                      <a:endParaRPr lang="en-GB" sz="1050" dirty="0">
                        <a:effectLst/>
                        <a:latin typeface="Comic Sans MS" panose="030F0702030302020204" pitchFamily="66" charset="0"/>
                        <a:ea typeface="Times New Roman" panose="02020603050405020304" pitchFamily="18" charset="0"/>
                      </a:endParaRPr>
                    </a:p>
                    <a:p>
                      <a:pPr algn="ctr">
                        <a:lnSpc>
                          <a:spcPct val="100000"/>
                        </a:lnSpc>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050" dirty="0">
                        <a:effectLst/>
                        <a:latin typeface="Comic Sans MS" panose="030F0702030302020204" pitchFamily="66" charset="0"/>
                        <a:ea typeface="Times New Roman" panose="02020603050405020304" pitchFamily="18" charset="0"/>
                      </a:endParaRPr>
                    </a:p>
                    <a:p>
                      <a:pPr algn="ctr">
                        <a:lnSpc>
                          <a:spcPct val="100000"/>
                        </a:lnSpc>
                        <a:spcBef>
                          <a:spcPts val="600"/>
                        </a:spcBef>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lnSpc>
                          <a:spcPct val="100000"/>
                        </a:lnSpc>
                        <a:spcBef>
                          <a:spcPts val="600"/>
                        </a:spcBef>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600"/>
                        </a:spcBef>
                        <a:spcAft>
                          <a:spcPts val="0"/>
                        </a:spcAft>
                        <a:buClrTx/>
                        <a:buSzTx/>
                        <a:buFontTx/>
                        <a:buNone/>
                        <a:tabLst/>
                        <a:defRPr/>
                      </a:pPr>
                      <a:r>
                        <a:rPr lang="en-GB" sz="1050" b="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rPr>
                        <a:t>Pattern seeking</a:t>
                      </a:r>
                    </a:p>
                    <a:p>
                      <a:pPr marL="0" marR="0" lvl="0" indent="0" algn="ctr" defTabSz="457200" rtl="0" eaLnBrk="1" fontAlgn="auto" latinLnBrk="0" hangingPunct="1">
                        <a:lnSpc>
                          <a:spcPct val="150000"/>
                        </a:lnSpc>
                        <a:spcBef>
                          <a:spcPts val="600"/>
                        </a:spcBef>
                        <a:spcAft>
                          <a:spcPts val="0"/>
                        </a:spcAft>
                        <a:buClrTx/>
                        <a:buSzTx/>
                        <a:buFontTx/>
                        <a:buNone/>
                        <a:tabLst/>
                        <a:defRPr/>
                      </a:pPr>
                      <a:r>
                        <a:rPr lang="en-GB" sz="1050" b="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rPr>
                        <a:t>Research</a:t>
                      </a:r>
                      <a:endParaRPr lang="en-GB" sz="1050" b="0" dirty="0">
                        <a:solidFill>
                          <a:schemeClr val="tx1"/>
                        </a:solidFill>
                        <a:effectLst/>
                        <a:latin typeface="Comic Sans MS" panose="030F0702030302020204" pitchFamily="66" charset="0"/>
                        <a:ea typeface="Times New Roman" panose="02020603050405020304" pitchFamily="18" charset="0"/>
                      </a:endParaRPr>
                    </a:p>
                    <a:p>
                      <a:pPr marL="0" marR="0" lvl="0" indent="0" algn="ctr" defTabSz="457200" rtl="0" eaLnBrk="1" fontAlgn="auto" latinLnBrk="0" hangingPunct="1">
                        <a:lnSpc>
                          <a:spcPct val="150000"/>
                        </a:lnSpc>
                        <a:spcBef>
                          <a:spcPts val="600"/>
                        </a:spcBef>
                        <a:spcAft>
                          <a:spcPts val="0"/>
                        </a:spcAft>
                        <a:buClrTx/>
                        <a:buSzTx/>
                        <a:buFontTx/>
                        <a:buNone/>
                        <a:tabLst/>
                        <a:defRPr/>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Obs over time </a:t>
                      </a:r>
                    </a:p>
                    <a:p>
                      <a:pPr marL="0" marR="0" lvl="0" indent="0" algn="ctr" defTabSz="457200" rtl="0" eaLnBrk="1" fontAlgn="auto" latinLnBrk="0" hangingPunct="1">
                        <a:lnSpc>
                          <a:spcPct val="150000"/>
                        </a:lnSpc>
                        <a:spcBef>
                          <a:spcPts val="600"/>
                        </a:spcBef>
                        <a:spcAft>
                          <a:spcPts val="0"/>
                        </a:spcAft>
                        <a:buClrTx/>
                        <a:buSzTx/>
                        <a:buFontTx/>
                        <a:buNone/>
                        <a:tabLst/>
                        <a:defRPr/>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50000"/>
                        </a:lnSpc>
                        <a:spcBef>
                          <a:spcPts val="600"/>
                        </a:spcBef>
                        <a:spcAft>
                          <a:spcPts val="0"/>
                        </a:spcAft>
                        <a:buClrTx/>
                        <a:buSzTx/>
                        <a:buFontTx/>
                        <a:buNone/>
                        <a:tabLst/>
                        <a:defRPr/>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Id &amp; Class</a:t>
                      </a:r>
                    </a:p>
                    <a:p>
                      <a:pPr marL="0" marR="0" lvl="0" indent="0" algn="ctr" defTabSz="457200" rtl="0" eaLnBrk="1" fontAlgn="auto" latinLnBrk="0" hangingPunct="1">
                        <a:lnSpc>
                          <a:spcPct val="150000"/>
                        </a:lnSpc>
                        <a:spcBef>
                          <a:spcPts val="600"/>
                        </a:spcBef>
                        <a:spcAft>
                          <a:spcPts val="0"/>
                        </a:spcAft>
                        <a:buClrTx/>
                        <a:buSzTx/>
                        <a:buFontTx/>
                        <a:buNone/>
                        <a:tabLst/>
                        <a:defRPr/>
                      </a:pPr>
                      <a:endParaRPr lang="en-GB" sz="105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200000"/>
                        </a:lnSpc>
                        <a:spcBef>
                          <a:spcPts val="600"/>
                        </a:spcBef>
                        <a:spcAft>
                          <a:spcPts val="0"/>
                        </a:spcAft>
                        <a:buClrTx/>
                        <a:buSzTx/>
                        <a:buFontTx/>
                        <a:buNone/>
                        <a:tabLst/>
                        <a:defRPr/>
                      </a:pPr>
                      <a:r>
                        <a:rPr lang="en-GB" sz="1050" dirty="0">
                          <a:effectLst/>
                          <a:latin typeface="Comic Sans MS" panose="030F0702030302020204" pitchFamily="66" charset="0"/>
                          <a:ea typeface="Times New Roman" panose="02020603050405020304" pitchFamily="18" charset="0"/>
                          <a:cs typeface="Times New Roman" panose="02020603050405020304" pitchFamily="18" charset="0"/>
                        </a:rPr>
                        <a:t>Id &amp; Class  </a:t>
                      </a:r>
                    </a:p>
                    <a:p>
                      <a:pPr marL="0" marR="0" lvl="0" indent="0" algn="ctr" defTabSz="457200" rtl="0" eaLnBrk="1" fontAlgn="auto" latinLnBrk="0" hangingPunct="1">
                        <a:lnSpc>
                          <a:spcPct val="200000"/>
                        </a:lnSpc>
                        <a:spcBef>
                          <a:spcPts val="600"/>
                        </a:spcBef>
                        <a:spcAft>
                          <a:spcPts val="0"/>
                        </a:spcAft>
                        <a:buClrTx/>
                        <a:buSzTx/>
                        <a:buFontTx/>
                        <a:buNone/>
                        <a:tabLst/>
                        <a:defRPr/>
                      </a:pPr>
                      <a:r>
                        <a:rPr lang="en-GB" sz="1050" b="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rPr>
                        <a:t>Research</a:t>
                      </a:r>
                      <a:endParaRPr lang="en-GB" sz="1050" b="0" dirty="0">
                        <a:solidFill>
                          <a:schemeClr val="tx1"/>
                        </a:solidFill>
                        <a:effectLst/>
                        <a:latin typeface="Comic Sans MS" panose="030F0702030302020204" pitchFamily="66" charset="0"/>
                        <a:ea typeface="Times New Roman" panose="02020603050405020304" pitchFamily="18" charset="0"/>
                      </a:endParaRPr>
                    </a:p>
                    <a:p>
                      <a:pPr marL="0" marR="0" lvl="0" indent="0" algn="ctr" defTabSz="457200" rtl="0" eaLnBrk="1" fontAlgn="auto" latinLnBrk="0" hangingPunct="1">
                        <a:lnSpc>
                          <a:spcPct val="150000"/>
                        </a:lnSpc>
                        <a:spcBef>
                          <a:spcPts val="600"/>
                        </a:spcBef>
                        <a:spcAft>
                          <a:spcPts val="0"/>
                        </a:spcAft>
                        <a:buClrTx/>
                        <a:buSzTx/>
                        <a:buFontTx/>
                        <a:buNone/>
                        <a:tabLst/>
                        <a:defRPr/>
                      </a:pPr>
                      <a:endParaRPr lang="en-GB" sz="1050" dirty="0">
                        <a:effectLst/>
                        <a:latin typeface="Comic Sans MS" panose="030F0702030302020204" pitchFamily="66" charset="0"/>
                        <a:ea typeface="Times New Roman" panose="02020603050405020304" pitchFamily="18" charset="0"/>
                      </a:endParaRPr>
                    </a:p>
                  </a:txBody>
                  <a:tcPr marL="40651" marR="40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475060"/>
                  </a:ext>
                </a:extLst>
              </a:tr>
            </a:tbl>
          </a:graphicData>
        </a:graphic>
      </p:graphicFrame>
      <p:pic>
        <p:nvPicPr>
          <p:cNvPr id="8" name="Picture 7">
            <a:extLst>
              <a:ext uri="{FF2B5EF4-FFF2-40B4-BE49-F238E27FC236}">
                <a16:creationId xmlns:a16="http://schemas.microsoft.com/office/drawing/2014/main" id="{09530CD0-D19A-73E5-F2D7-2344C9580E29}"/>
              </a:ext>
            </a:extLst>
          </p:cNvPr>
          <p:cNvPicPr>
            <a:picLocks noChangeAspect="1"/>
          </p:cNvPicPr>
          <p:nvPr/>
        </p:nvPicPr>
        <p:blipFill>
          <a:blip r:embed="rId4"/>
          <a:stretch>
            <a:fillRect/>
          </a:stretch>
        </p:blipFill>
        <p:spPr>
          <a:xfrm rot="926007">
            <a:off x="7269224" y="1901803"/>
            <a:ext cx="1660572" cy="1107047"/>
          </a:xfrm>
          <a:prstGeom prst="rect">
            <a:avLst/>
          </a:prstGeom>
        </p:spPr>
      </p:pic>
      <p:pic>
        <p:nvPicPr>
          <p:cNvPr id="9" name="Picture 8">
            <a:extLst>
              <a:ext uri="{FF2B5EF4-FFF2-40B4-BE49-F238E27FC236}">
                <a16:creationId xmlns:a16="http://schemas.microsoft.com/office/drawing/2014/main" id="{2FC7ECA8-827B-8846-8AF5-B88DF07CD0EA}"/>
              </a:ext>
            </a:extLst>
          </p:cNvPr>
          <p:cNvPicPr>
            <a:picLocks noChangeAspect="1"/>
          </p:cNvPicPr>
          <p:nvPr/>
        </p:nvPicPr>
        <p:blipFill>
          <a:blip r:embed="rId5"/>
          <a:stretch>
            <a:fillRect/>
          </a:stretch>
        </p:blipFill>
        <p:spPr>
          <a:xfrm rot="20382393">
            <a:off x="7406554" y="3634209"/>
            <a:ext cx="1385912" cy="1131874"/>
          </a:xfrm>
          <a:prstGeom prst="rect">
            <a:avLst/>
          </a:prstGeom>
        </p:spPr>
      </p:pic>
    </p:spTree>
    <p:extLst>
      <p:ext uri="{BB962C8B-B14F-4D97-AF65-F5344CB8AC3E}">
        <p14:creationId xmlns:p14="http://schemas.microsoft.com/office/powerpoint/2010/main" val="138681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3" name="TextBox 2">
            <a:extLst>
              <a:ext uri="{FF2B5EF4-FFF2-40B4-BE49-F238E27FC236}">
                <a16:creationId xmlns:a16="http://schemas.microsoft.com/office/drawing/2014/main" id="{2943347C-FDCC-F689-4707-DFE70BFE45F3}"/>
              </a:ext>
            </a:extLst>
          </p:cNvPr>
          <p:cNvSpPr txBox="1"/>
          <p:nvPr/>
        </p:nvSpPr>
        <p:spPr>
          <a:xfrm>
            <a:off x="683568" y="1382788"/>
            <a:ext cx="7776864" cy="4708981"/>
          </a:xfrm>
          <a:prstGeom prst="rect">
            <a:avLst/>
          </a:prstGeom>
          <a:noFill/>
        </p:spPr>
        <p:txBody>
          <a:bodyPr wrap="square">
            <a:spAutoFit/>
          </a:bodyPr>
          <a:lstStyle/>
          <a:p>
            <a:pPr algn="just"/>
            <a:r>
              <a:rPr lang="en-GB" sz="2000" u="none" dirty="0">
                <a:solidFill>
                  <a:srgbClr val="111111"/>
                </a:solidFill>
                <a:latin typeface="Comic Sans MS" panose="030F0702030302020204" pitchFamily="66" charset="0"/>
                <a:ea typeface="Times New Roman" panose="02020603050405020304" pitchFamily="18" charset="0"/>
              </a:rPr>
              <a:t>Science enquiry using fair testing </a:t>
            </a:r>
            <a:r>
              <a:rPr lang="en-GB" sz="2000" u="none" dirty="0">
                <a:solidFill>
                  <a:srgbClr val="111111"/>
                </a:solidFill>
                <a:effectLst/>
                <a:latin typeface="Comic Sans MS" panose="030F0702030302020204" pitchFamily="66" charset="0"/>
                <a:ea typeface="Times New Roman" panose="02020603050405020304" pitchFamily="18" charset="0"/>
              </a:rPr>
              <a:t>questions might include</a:t>
            </a:r>
            <a:r>
              <a:rPr lang="en-GB" sz="2000" u="none" dirty="0">
                <a:solidFill>
                  <a:schemeClr val="tx1"/>
                </a:solidFill>
                <a:latin typeface="Comic Sans MS" panose="030F0702030302020204" pitchFamily="66" charset="0"/>
              </a:rPr>
              <a:t>:</a:t>
            </a:r>
          </a:p>
          <a:p>
            <a:pPr algn="just"/>
            <a:endParaRPr lang="en-GB" sz="2000" u="none" dirty="0">
              <a:solidFill>
                <a:schemeClr val="tx1"/>
              </a:solidFill>
              <a:latin typeface="Comic Sans MS" panose="030F0702030302020204" pitchFamily="66" charset="0"/>
            </a:endParaRPr>
          </a:p>
          <a:p>
            <a:pPr algn="just"/>
            <a:r>
              <a:rPr lang="en-GB" sz="2000" u="none" dirty="0">
                <a:solidFill>
                  <a:schemeClr val="tx1"/>
                </a:solidFill>
                <a:latin typeface="Comic Sans MS" panose="030F0702030302020204" pitchFamily="66" charset="0"/>
              </a:rPr>
              <a:t>Which material is the best for keeping Teddy dry?</a:t>
            </a:r>
          </a:p>
          <a:p>
            <a:pPr algn="just"/>
            <a:r>
              <a:rPr lang="en-GB" sz="2000" u="none" dirty="0">
                <a:solidFill>
                  <a:schemeClr val="tx1"/>
                </a:solidFill>
                <a:latin typeface="Comic Sans MS" panose="030F0702030302020204" pitchFamily="66" charset="0"/>
              </a:rPr>
              <a:t>What type of boats stay afloat the longest?</a:t>
            </a:r>
          </a:p>
          <a:p>
            <a:pPr algn="just"/>
            <a:r>
              <a:rPr lang="en-GB" sz="2000" u="none" dirty="0">
                <a:solidFill>
                  <a:schemeClr val="tx1"/>
                </a:solidFill>
                <a:latin typeface="Comic Sans MS" panose="030F0702030302020204" pitchFamily="66" charset="0"/>
              </a:rPr>
              <a:t>On which ramp do the cars go down fastest?</a:t>
            </a:r>
          </a:p>
          <a:p>
            <a:pPr algn="just"/>
            <a:r>
              <a:rPr lang="en-GB" sz="2000" u="none" dirty="0">
                <a:solidFill>
                  <a:schemeClr val="tx1"/>
                </a:solidFill>
                <a:latin typeface="Comic Sans MS" panose="030F0702030302020204" pitchFamily="66" charset="0"/>
              </a:rPr>
              <a:t>Where will the plants grow the tallest?</a:t>
            </a:r>
          </a:p>
          <a:p>
            <a:pPr algn="just"/>
            <a:r>
              <a:rPr lang="en-GB" sz="2000" u="none" dirty="0">
                <a:solidFill>
                  <a:schemeClr val="tx1"/>
                </a:solidFill>
                <a:latin typeface="Comic Sans MS" panose="030F0702030302020204" pitchFamily="66" charset="0"/>
              </a:rPr>
              <a:t>Which is the strongest magnet?</a:t>
            </a:r>
          </a:p>
          <a:p>
            <a:pPr algn="just"/>
            <a:r>
              <a:rPr lang="en-GB" sz="2000" u="none" dirty="0">
                <a:solidFill>
                  <a:schemeClr val="tx1"/>
                </a:solidFill>
                <a:latin typeface="Comic Sans MS" panose="030F0702030302020204" pitchFamily="66" charset="0"/>
              </a:rPr>
              <a:t>How does adding different amounts of sand to soil affect how quickly water drains through it?</a:t>
            </a:r>
          </a:p>
          <a:p>
            <a:pPr algn="just"/>
            <a:r>
              <a:rPr lang="en-GB" sz="2000" u="none" dirty="0">
                <a:solidFill>
                  <a:schemeClr val="tx1"/>
                </a:solidFill>
                <a:latin typeface="Comic Sans MS" panose="030F0702030302020204" pitchFamily="66" charset="0"/>
              </a:rPr>
              <a:t>How does the temperature of tea affect how long it takes for a sugar cube to dissolve?</a:t>
            </a:r>
          </a:p>
          <a:p>
            <a:pPr algn="just"/>
            <a:r>
              <a:rPr lang="en-GB" sz="2000" u="none" dirty="0">
                <a:solidFill>
                  <a:schemeClr val="tx1"/>
                </a:solidFill>
                <a:latin typeface="Comic Sans MS" panose="030F0702030302020204" pitchFamily="66" charset="0"/>
              </a:rPr>
              <a:t>How does the volume of a drum note change as you move further away from it?</a:t>
            </a:r>
          </a:p>
          <a:p>
            <a:pPr algn="just"/>
            <a:endParaRPr lang="en-GB" sz="2000" u="none" dirty="0">
              <a:solidFill>
                <a:schemeClr val="tx1"/>
              </a:solidFill>
              <a:latin typeface="Comic Sans MS" panose="030F0702030302020204" pitchFamily="66" charset="0"/>
            </a:endParaRPr>
          </a:p>
          <a:p>
            <a:pPr algn="just"/>
            <a:endParaRPr lang="en-GB" sz="2000" u="none"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168266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2" name="Content Placeholder 2">
            <a:extLst>
              <a:ext uri="{FF2B5EF4-FFF2-40B4-BE49-F238E27FC236}">
                <a16:creationId xmlns:a16="http://schemas.microsoft.com/office/drawing/2014/main" id="{FDD36B01-24A9-D5E0-97C0-4E4421AC7575}"/>
              </a:ext>
            </a:extLst>
          </p:cNvPr>
          <p:cNvSpPr>
            <a:spLocks noGrp="1"/>
          </p:cNvSpPr>
          <p:nvPr>
            <p:ph idx="1"/>
          </p:nvPr>
        </p:nvSpPr>
        <p:spPr>
          <a:xfrm>
            <a:off x="685800" y="1576414"/>
            <a:ext cx="7772400" cy="4114800"/>
          </a:xfrm>
        </p:spPr>
        <p:txBody>
          <a:bodyPr/>
          <a:lstStyle/>
          <a:p>
            <a:pPr marL="0" indent="0">
              <a:buNone/>
            </a:pPr>
            <a:r>
              <a:rPr lang="en-GB" sz="2000" dirty="0">
                <a:latin typeface="Comic Sans MS" panose="030F0702030302020204" pitchFamily="66" charset="0"/>
                <a:ea typeface="ＭＳ Ｐゴシック" pitchFamily="34" charset="-128"/>
              </a:rPr>
              <a:t>A ‘deliberate mistakes’ approach can be very effective in helping children learn how to carry out science enquiry</a:t>
            </a:r>
          </a:p>
          <a:p>
            <a:pPr marL="0" indent="0">
              <a:buNone/>
            </a:pPr>
            <a:endParaRPr lang="en-GB" sz="2000" dirty="0">
              <a:latin typeface="Comic Sans MS" panose="030F0702030302020204" pitchFamily="66" charset="0"/>
              <a:ea typeface="ＭＳ Ｐゴシック" pitchFamily="34" charset="-128"/>
            </a:endParaRPr>
          </a:p>
          <a:p>
            <a:pPr marL="0" indent="0">
              <a:buNone/>
            </a:pPr>
            <a:r>
              <a:rPr lang="en-GB" sz="2000" b="1" i="1" kern="1200" dirty="0">
                <a:latin typeface="Comic Sans MS" panose="030F0702030302020204" pitchFamily="66" charset="0"/>
                <a:cs typeface="Arial" panose="020B0604020202020204" pitchFamily="34" charset="0"/>
              </a:rPr>
              <a:t>Which surface will a car travel the farthest on?</a:t>
            </a:r>
          </a:p>
          <a:p>
            <a:pPr marL="0" indent="0">
              <a:buNone/>
            </a:pPr>
            <a:endParaRPr lang="en-GB" dirty="0"/>
          </a:p>
        </p:txBody>
      </p:sp>
      <p:pic>
        <p:nvPicPr>
          <p:cNvPr id="3" name="Picture 2">
            <a:extLst>
              <a:ext uri="{FF2B5EF4-FFF2-40B4-BE49-F238E27FC236}">
                <a16:creationId xmlns:a16="http://schemas.microsoft.com/office/drawing/2014/main" id="{88D6B6D6-5F86-C66F-355E-CD8E755934D3}"/>
              </a:ext>
            </a:extLst>
          </p:cNvPr>
          <p:cNvPicPr>
            <a:picLocks noChangeAspect="1"/>
          </p:cNvPicPr>
          <p:nvPr/>
        </p:nvPicPr>
        <p:blipFill>
          <a:blip r:embed="rId4"/>
          <a:stretch>
            <a:fillRect/>
          </a:stretch>
        </p:blipFill>
        <p:spPr>
          <a:xfrm>
            <a:off x="3491880" y="3335843"/>
            <a:ext cx="2548349" cy="2883658"/>
          </a:xfrm>
          <a:prstGeom prst="rect">
            <a:avLst/>
          </a:prstGeom>
        </p:spPr>
      </p:pic>
    </p:spTree>
    <p:extLst>
      <p:ext uri="{BB962C8B-B14F-4D97-AF65-F5344CB8AC3E}">
        <p14:creationId xmlns:p14="http://schemas.microsoft.com/office/powerpoint/2010/main" val="889069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42528"/>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2" name="Rectangle 3">
            <a:extLst>
              <a:ext uri="{FF2B5EF4-FFF2-40B4-BE49-F238E27FC236}">
                <a16:creationId xmlns:a16="http://schemas.microsoft.com/office/drawing/2014/main" id="{D7543B01-FE06-C381-5674-0C0E5BCAF88B}"/>
              </a:ext>
            </a:extLst>
          </p:cNvPr>
          <p:cNvSpPr txBox="1">
            <a:spLocks noChangeArrowheads="1"/>
          </p:cNvSpPr>
          <p:nvPr/>
        </p:nvSpPr>
        <p:spPr bwMode="auto">
          <a:xfrm>
            <a:off x="475129" y="1035224"/>
            <a:ext cx="8163091" cy="20337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a:lstStyle>
          <a:p>
            <a:pPr marL="0" indent="0" algn="just">
              <a:spcBef>
                <a:spcPts val="1800"/>
              </a:spcBef>
              <a:buFontTx/>
              <a:buNone/>
            </a:pPr>
            <a:r>
              <a:rPr lang="en-GB" sz="1800" u="none" kern="0" dirty="0">
                <a:solidFill>
                  <a:srgbClr val="000000"/>
                </a:solidFill>
                <a:latin typeface="Comic Sans MS" panose="030F0702030302020204" pitchFamily="66" charset="0"/>
                <a:ea typeface="ＭＳ Ｐゴシック" pitchFamily="34" charset="-128"/>
              </a:rPr>
              <a:t>What can we (the children) learn from this about how to set up a science enquiry? We can see that in order to learn anything useful </a:t>
            </a:r>
            <a:r>
              <a:rPr lang="en-GB" sz="1800" b="1" u="none" kern="0" dirty="0">
                <a:solidFill>
                  <a:srgbClr val="000000"/>
                </a:solidFill>
                <a:latin typeface="Comic Sans MS" panose="030F0702030302020204" pitchFamily="66" charset="0"/>
                <a:ea typeface="ＭＳ Ｐゴシック" pitchFamily="34" charset="-128"/>
              </a:rPr>
              <a:t>the test needs to be fair</a:t>
            </a:r>
            <a:r>
              <a:rPr lang="en-GB" sz="1800" u="none" kern="0" dirty="0">
                <a:solidFill>
                  <a:srgbClr val="000000"/>
                </a:solidFill>
                <a:latin typeface="Comic Sans MS" panose="030F0702030302020204" pitchFamily="66" charset="0"/>
                <a:ea typeface="ＭＳ Ｐゴシック" pitchFamily="34" charset="-128"/>
              </a:rPr>
              <a:t>. </a:t>
            </a:r>
          </a:p>
          <a:p>
            <a:pPr marL="0" indent="0" algn="just">
              <a:spcBef>
                <a:spcPts val="1800"/>
              </a:spcBef>
              <a:buFontTx/>
              <a:buNone/>
            </a:pPr>
            <a:r>
              <a:rPr lang="en-GB" sz="1800" u="none" kern="0" dirty="0">
                <a:solidFill>
                  <a:srgbClr val="000000"/>
                </a:solidFill>
                <a:latin typeface="Comic Sans MS" panose="030F0702030302020204" pitchFamily="66" charset="0"/>
                <a:ea typeface="ＭＳ Ｐゴシック" pitchFamily="34" charset="-128"/>
                <a:cs typeface="Arial" pitchFamily="34" charset="0"/>
              </a:rPr>
              <a:t>We can also see that in order to make the test fair, we need to keep most things the same and </a:t>
            </a:r>
            <a:r>
              <a:rPr lang="en-GB" sz="1800" b="1" u="none" kern="0" dirty="0">
                <a:solidFill>
                  <a:srgbClr val="000000"/>
                </a:solidFill>
                <a:latin typeface="Comic Sans MS" panose="030F0702030302020204" pitchFamily="66" charset="0"/>
                <a:ea typeface="ＭＳ Ｐゴシック" pitchFamily="34" charset="-128"/>
                <a:cs typeface="Arial" pitchFamily="34" charset="0"/>
              </a:rPr>
              <a:t>only change one thing at a time</a:t>
            </a:r>
            <a:r>
              <a:rPr lang="en-GB" sz="1800" u="none" kern="0" dirty="0">
                <a:solidFill>
                  <a:srgbClr val="000000"/>
                </a:solidFill>
                <a:latin typeface="Comic Sans MS" panose="030F0702030302020204" pitchFamily="66" charset="0"/>
                <a:ea typeface="ＭＳ Ｐゴシック" pitchFamily="34" charset="-128"/>
                <a:cs typeface="Arial" pitchFamily="34" charset="0"/>
              </a:rPr>
              <a:t>. If we change more than one thing, then we can’t tell what makes a difference to the result.</a:t>
            </a:r>
          </a:p>
          <a:p>
            <a:pPr marL="0" indent="0">
              <a:buFontTx/>
              <a:buNone/>
            </a:pPr>
            <a:endParaRPr lang="en-GB" sz="2800" u="none" kern="0" dirty="0">
              <a:solidFill>
                <a:srgbClr val="000000"/>
              </a:solidFill>
              <a:latin typeface="Arial" pitchFamily="34" charset="0"/>
              <a:ea typeface="ＭＳ Ｐゴシック" pitchFamily="34" charset="-128"/>
              <a:cs typeface="Arial" pitchFamily="34" charset="0"/>
            </a:endParaRPr>
          </a:p>
        </p:txBody>
      </p:sp>
      <p:sp>
        <p:nvSpPr>
          <p:cNvPr id="3" name="Rectangle 3">
            <a:extLst>
              <a:ext uri="{FF2B5EF4-FFF2-40B4-BE49-F238E27FC236}">
                <a16:creationId xmlns:a16="http://schemas.microsoft.com/office/drawing/2014/main" id="{4D6287C1-02B9-6564-EB1A-C801D2E7AB25}"/>
              </a:ext>
            </a:extLst>
          </p:cNvPr>
          <p:cNvSpPr txBox="1">
            <a:spLocks noChangeArrowheads="1"/>
          </p:cNvSpPr>
          <p:nvPr/>
        </p:nvSpPr>
        <p:spPr bwMode="auto">
          <a:xfrm>
            <a:off x="505780" y="3284984"/>
            <a:ext cx="8202080" cy="3086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a:lstStyle>
          <a:p>
            <a:pPr marL="0" indent="0">
              <a:spcBef>
                <a:spcPts val="1800"/>
              </a:spcBef>
              <a:buFontTx/>
              <a:buNone/>
            </a:pPr>
            <a:r>
              <a:rPr lang="en-GB" sz="1800" u="none" kern="0" dirty="0">
                <a:solidFill>
                  <a:srgbClr val="000000"/>
                </a:solidFill>
                <a:latin typeface="Comic Sans MS" panose="030F0702030302020204" pitchFamily="66" charset="0"/>
                <a:ea typeface="ＭＳ Ｐゴシック" pitchFamily="34" charset="-128"/>
                <a:cs typeface="Arial" pitchFamily="34" charset="0"/>
              </a:rPr>
              <a:t>The question we wanted to answer is:</a:t>
            </a:r>
          </a:p>
          <a:p>
            <a:pPr marL="0" indent="0">
              <a:spcBef>
                <a:spcPts val="1200"/>
              </a:spcBef>
              <a:buFontTx/>
              <a:buNone/>
            </a:pPr>
            <a:r>
              <a:rPr lang="en-GB" sz="1800" b="1" i="1" u="none" kern="0" dirty="0">
                <a:solidFill>
                  <a:srgbClr val="000000"/>
                </a:solidFill>
                <a:latin typeface="Comic Sans MS" panose="030F0702030302020204" pitchFamily="66" charset="0"/>
                <a:ea typeface="ＭＳ Ｐゴシック" pitchFamily="34" charset="-128"/>
                <a:cs typeface="Arial" pitchFamily="34" charset="0"/>
              </a:rPr>
              <a:t>Does changing the surface of the ramp make a difference to how far the car travels?</a:t>
            </a:r>
          </a:p>
          <a:p>
            <a:pPr marL="0" indent="0">
              <a:spcBef>
                <a:spcPts val="1200"/>
              </a:spcBef>
              <a:buFontTx/>
              <a:buNone/>
            </a:pPr>
            <a:r>
              <a:rPr lang="en-GB" sz="1800" u="none" kern="0" dirty="0">
                <a:solidFill>
                  <a:srgbClr val="000000"/>
                </a:solidFill>
                <a:latin typeface="Comic Sans MS" panose="030F0702030302020204" pitchFamily="66" charset="0"/>
                <a:ea typeface="ＭＳ Ｐゴシック" pitchFamily="34" charset="-128"/>
                <a:cs typeface="Arial" pitchFamily="34" charset="0"/>
              </a:rPr>
              <a:t>Fair test questions have this kind of format:</a:t>
            </a:r>
          </a:p>
          <a:p>
            <a:pPr marL="0" indent="0" algn="ctr">
              <a:spcBef>
                <a:spcPts val="1800"/>
              </a:spcBef>
              <a:buFontTx/>
              <a:buNone/>
            </a:pPr>
            <a:r>
              <a:rPr lang="en-GB" sz="1800" b="1" i="1" u="none" kern="0" dirty="0">
                <a:solidFill>
                  <a:srgbClr val="000000"/>
                </a:solidFill>
                <a:latin typeface="Comic Sans MS" panose="030F0702030302020204" pitchFamily="66" charset="0"/>
                <a:ea typeface="ＭＳ Ｐゴシック" pitchFamily="34" charset="-128"/>
                <a:cs typeface="Arial" pitchFamily="34" charset="0"/>
              </a:rPr>
              <a:t>If I change . . .(variables) </a:t>
            </a:r>
          </a:p>
          <a:p>
            <a:pPr marL="0" indent="0" algn="ctr">
              <a:spcBef>
                <a:spcPts val="600"/>
              </a:spcBef>
              <a:buFontTx/>
              <a:buNone/>
            </a:pPr>
            <a:r>
              <a:rPr lang="en-GB" sz="1800" b="1" i="1" u="none" kern="0" dirty="0">
                <a:solidFill>
                  <a:srgbClr val="000000"/>
                </a:solidFill>
                <a:latin typeface="Comic Sans MS" panose="030F0702030302020204" pitchFamily="66" charset="0"/>
                <a:ea typeface="ＭＳ Ｐゴシック" pitchFamily="34" charset="-128"/>
                <a:cs typeface="Arial" pitchFamily="34" charset="0"/>
              </a:rPr>
              <a:t>What happens to . . .(measure or observe)?</a:t>
            </a:r>
          </a:p>
          <a:p>
            <a:pPr marL="0" indent="0" algn="just">
              <a:spcBef>
                <a:spcPts val="600"/>
              </a:spcBef>
              <a:buFontTx/>
              <a:buNone/>
            </a:pPr>
            <a:endParaRPr lang="en-GB" sz="1800" u="none" kern="0" dirty="0">
              <a:solidFill>
                <a:srgbClr val="000000"/>
              </a:solidFill>
              <a:latin typeface="Comic Sans MS" panose="030F0702030302020204" pitchFamily="66" charset="0"/>
              <a:ea typeface="ＭＳ Ｐゴシック" pitchFamily="34" charset="-128"/>
              <a:cs typeface="Arial" pitchFamily="34" charset="0"/>
            </a:endParaRPr>
          </a:p>
          <a:p>
            <a:pPr marL="0" indent="0" algn="just">
              <a:spcBef>
                <a:spcPts val="600"/>
              </a:spcBef>
              <a:buFontTx/>
              <a:buNone/>
            </a:pPr>
            <a:r>
              <a:rPr lang="en-GB" sz="1800" u="none" kern="0" dirty="0">
                <a:solidFill>
                  <a:srgbClr val="000000"/>
                </a:solidFill>
                <a:latin typeface="Comic Sans MS" panose="030F0702030302020204" pitchFamily="66" charset="0"/>
                <a:ea typeface="ＭＳ Ｐゴシック" pitchFamily="34" charset="-128"/>
                <a:cs typeface="Arial" pitchFamily="34" charset="0"/>
              </a:rPr>
              <a:t>One variable is changed and everything else is kept the same</a:t>
            </a:r>
          </a:p>
          <a:p>
            <a:pPr marL="0" indent="0" algn="just">
              <a:spcBef>
                <a:spcPts val="600"/>
              </a:spcBef>
              <a:buFontTx/>
              <a:buNone/>
            </a:pPr>
            <a:endParaRPr lang="en-GB" sz="1800" u="none" kern="0" dirty="0">
              <a:solidFill>
                <a:srgbClr val="000000"/>
              </a:solidFill>
              <a:latin typeface="Comic Sans MS" panose="030F0702030302020204" pitchFamily="66" charset="0"/>
              <a:ea typeface="ＭＳ Ｐゴシック" pitchFamily="34" charset="-128"/>
              <a:cs typeface="Arial" pitchFamily="34" charset="0"/>
            </a:endParaRPr>
          </a:p>
          <a:p>
            <a:pPr marL="0" indent="0" algn="ctr">
              <a:spcBef>
                <a:spcPts val="600"/>
              </a:spcBef>
              <a:buFontTx/>
              <a:buNone/>
            </a:pPr>
            <a:endParaRPr lang="en-GB" sz="1800" u="none" kern="0" dirty="0">
              <a:solidFill>
                <a:srgbClr val="000000"/>
              </a:solidFill>
              <a:latin typeface="Comic Sans MS" panose="030F0702030302020204" pitchFamily="66" charset="0"/>
              <a:ea typeface="ＭＳ Ｐゴシック" pitchFamily="34" charset="-128"/>
              <a:cs typeface="Arial" pitchFamily="34" charset="0"/>
            </a:endParaRPr>
          </a:p>
          <a:p>
            <a:pPr marL="0" indent="0">
              <a:buFontTx/>
              <a:buNone/>
            </a:pPr>
            <a:endParaRPr lang="en-GB" sz="2800" u="none" kern="0" dirty="0">
              <a:solidFill>
                <a:srgbClr val="000000"/>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3170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1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4"/>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0" y="9083"/>
            <a:ext cx="9144000" cy="692696"/>
          </a:xfrm>
        </p:spPr>
        <p:txBody>
          <a:bodyPr/>
          <a:lstStyle/>
          <a:p>
            <a:r>
              <a:rPr lang="en-GB" sz="3200" b="1" dirty="0">
                <a:latin typeface="Comic Sans MS" panose="030F0702030302020204" pitchFamily="66" charset="0"/>
              </a:rPr>
              <a:t>What is science enquiry?</a:t>
            </a:r>
          </a:p>
        </p:txBody>
      </p:sp>
      <p:sp>
        <p:nvSpPr>
          <p:cNvPr id="2" name="Rectangle 3">
            <a:extLst>
              <a:ext uri="{FF2B5EF4-FFF2-40B4-BE49-F238E27FC236}">
                <a16:creationId xmlns:a16="http://schemas.microsoft.com/office/drawing/2014/main" id="{65E329A4-2D61-E161-E2FA-128B544B4955}"/>
              </a:ext>
            </a:extLst>
          </p:cNvPr>
          <p:cNvSpPr txBox="1">
            <a:spLocks noChangeArrowheads="1"/>
          </p:cNvSpPr>
          <p:nvPr/>
        </p:nvSpPr>
        <p:spPr bwMode="auto">
          <a:xfrm>
            <a:off x="539552" y="679624"/>
            <a:ext cx="8168308" cy="49446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a:lstStyle>
          <a:p>
            <a:pPr algn="just">
              <a:buFont typeface="Wingdings" panose="05000000000000000000" pitchFamily="2" charset="2"/>
              <a:buChar char="v"/>
            </a:pPr>
            <a:r>
              <a:rPr lang="en-GB" sz="1700" u="none" dirty="0">
                <a:latin typeface="Comic Sans MS" panose="030F0702030302020204" pitchFamily="66" charset="0"/>
              </a:rPr>
              <a:t>Science enquiry starts with a question. Science investigations in school can often be focused on the traditional concept of a fair test. There’s nothing wrong with fair testing, but it is only one approach to investigating science questions.</a:t>
            </a:r>
          </a:p>
          <a:p>
            <a:pPr marL="0" indent="0" algn="just">
              <a:buNone/>
            </a:pPr>
            <a:endParaRPr lang="en-GB" sz="1700" u="none" dirty="0">
              <a:latin typeface="Comic Sans MS" panose="030F0702030302020204" pitchFamily="66" charset="0"/>
            </a:endParaRPr>
          </a:p>
          <a:p>
            <a:pPr algn="just">
              <a:buFont typeface="Wingdings" panose="05000000000000000000" pitchFamily="2" charset="2"/>
              <a:buChar char="v"/>
            </a:pPr>
            <a:r>
              <a:rPr lang="en-GB" sz="1700" u="none" dirty="0">
                <a:latin typeface="Comic Sans MS" panose="030F0702030302020204" pitchFamily="66" charset="0"/>
              </a:rPr>
              <a:t>How do we help children learn what to do to answer scientific questions? Different types of questions and situations require different types of enquiry and different ways to find answers; in order to acquire a breadth of science skills, children need to learn to carry out a variety of investigations. </a:t>
            </a:r>
          </a:p>
          <a:p>
            <a:pPr marL="0" indent="0" algn="just">
              <a:buNone/>
            </a:pPr>
            <a:endParaRPr lang="en-GB" sz="1700" u="none" dirty="0">
              <a:latin typeface="Comic Sans MS" panose="030F0702030302020204" pitchFamily="66" charset="0"/>
            </a:endParaRPr>
          </a:p>
          <a:p>
            <a:pPr algn="just">
              <a:buFont typeface="Wingdings" panose="05000000000000000000" pitchFamily="2" charset="2"/>
              <a:buChar char="v"/>
            </a:pPr>
            <a:r>
              <a:rPr lang="en-GB" sz="1700" u="none" dirty="0">
                <a:latin typeface="Comic Sans MS" panose="030F0702030302020204" pitchFamily="66" charset="0"/>
              </a:rPr>
              <a:t>There are five approaches that children need to learn to recognise and use: </a:t>
            </a:r>
          </a:p>
          <a:p>
            <a:pPr lvl="1" algn="just"/>
            <a:r>
              <a:rPr lang="en-GB" sz="1700" u="none" dirty="0">
                <a:latin typeface="Comic Sans MS" panose="030F0702030302020204" pitchFamily="66" charset="0"/>
              </a:rPr>
              <a:t>fair testing</a:t>
            </a:r>
          </a:p>
          <a:p>
            <a:pPr lvl="1" algn="just"/>
            <a:r>
              <a:rPr lang="en-GB" sz="1700" u="none" dirty="0">
                <a:latin typeface="Comic Sans MS" panose="030F0702030302020204" pitchFamily="66" charset="0"/>
              </a:rPr>
              <a:t>observation over time</a:t>
            </a:r>
          </a:p>
          <a:p>
            <a:pPr lvl="1" algn="just"/>
            <a:r>
              <a:rPr lang="en-GB" sz="1700" u="none" dirty="0">
                <a:latin typeface="Comic Sans MS" panose="030F0702030302020204" pitchFamily="66" charset="0"/>
              </a:rPr>
              <a:t>pattern seeking/finding an association</a:t>
            </a:r>
          </a:p>
          <a:p>
            <a:pPr lvl="1" algn="just"/>
            <a:r>
              <a:rPr lang="en-GB" sz="1700" u="none" dirty="0">
                <a:latin typeface="Comic Sans MS" panose="030F0702030302020204" pitchFamily="66" charset="0"/>
              </a:rPr>
              <a:t>identifying and classifying</a:t>
            </a:r>
          </a:p>
          <a:p>
            <a:pPr lvl="1" algn="just"/>
            <a:r>
              <a:rPr lang="en-GB" sz="1700" u="none" dirty="0">
                <a:latin typeface="Comic Sans MS" panose="030F0702030302020204" pitchFamily="66" charset="0"/>
              </a:rPr>
              <a:t>researching using secondary sources.</a:t>
            </a:r>
            <a:endParaRPr lang="en-GB" sz="1700" b="1" i="1" u="none" dirty="0">
              <a:latin typeface="Comic Sans MS" panose="030F0702030302020204" pitchFamily="66" charset="0"/>
            </a:endParaRPr>
          </a:p>
          <a:p>
            <a:pPr marL="0" indent="0" algn="just">
              <a:buNone/>
            </a:pPr>
            <a:endParaRPr lang="en-GB" sz="1700" b="1" i="1" u="none" dirty="0">
              <a:latin typeface="Comic Sans MS" panose="030F0702030302020204" pitchFamily="66" charset="0"/>
            </a:endParaRPr>
          </a:p>
          <a:p>
            <a:pPr marL="0" indent="0" algn="just">
              <a:buNone/>
            </a:pPr>
            <a:r>
              <a:rPr lang="en-GB" sz="1700" b="1" i="1" u="none" dirty="0">
                <a:latin typeface="Comic Sans MS" panose="030F0702030302020204" pitchFamily="66" charset="0"/>
              </a:rPr>
              <a:t>It is important that children are given the opportunity to</a:t>
            </a:r>
          </a:p>
          <a:p>
            <a:pPr marL="0" indent="0" algn="just">
              <a:buNone/>
            </a:pPr>
            <a:r>
              <a:rPr lang="en-GB" sz="1700" b="1" i="1" u="none" dirty="0">
                <a:latin typeface="Comic Sans MS" panose="030F0702030302020204" pitchFamily="66" charset="0"/>
              </a:rPr>
              <a:t>carry out many different types of investigations in Science</a:t>
            </a:r>
            <a:endParaRPr lang="en-GB" sz="1700" i="1" u="none" dirty="0">
              <a:latin typeface="Comic Sans MS" panose="030F0702030302020204" pitchFamily="66" charset="0"/>
            </a:endParaRPr>
          </a:p>
          <a:p>
            <a:pPr algn="just">
              <a:buFont typeface="Wingdings" panose="05000000000000000000" pitchFamily="2" charset="2"/>
              <a:buChar char="v"/>
            </a:pPr>
            <a:endParaRPr lang="en-GB" sz="1600" u="none" dirty="0">
              <a:latin typeface="Comic Sans MS" panose="030F0702030302020204" pitchFamily="66" charset="0"/>
            </a:endParaRPr>
          </a:p>
        </p:txBody>
      </p:sp>
      <p:pic>
        <p:nvPicPr>
          <p:cNvPr id="5" name="Online Media 4" title="More than a Fair Test: The Different types of Scientific Enquiry">
            <a:hlinkClick r:id="" action="ppaction://media"/>
            <a:extLst>
              <a:ext uri="{FF2B5EF4-FFF2-40B4-BE49-F238E27FC236}">
                <a16:creationId xmlns:a16="http://schemas.microsoft.com/office/drawing/2014/main" id="{F4706773-BD54-3653-C4E9-F4621B166072}"/>
              </a:ext>
            </a:extLst>
          </p:cNvPr>
          <p:cNvPicPr>
            <a:picLocks noRot="1" noChangeAspect="1"/>
          </p:cNvPicPr>
          <p:nvPr>
            <a:videoFile r:link="rId1"/>
          </p:nvPr>
        </p:nvPicPr>
        <p:blipFill>
          <a:blip r:embed="rId5"/>
          <a:stretch>
            <a:fillRect/>
          </a:stretch>
        </p:blipFill>
        <p:spPr>
          <a:xfrm>
            <a:off x="6268788" y="4077072"/>
            <a:ext cx="2335660" cy="1584176"/>
          </a:xfrm>
          <a:prstGeom prst="rect">
            <a:avLst/>
          </a:prstGeom>
        </p:spPr>
      </p:pic>
    </p:spTree>
    <p:extLst>
      <p:ext uri="{BB962C8B-B14F-4D97-AF65-F5344CB8AC3E}">
        <p14:creationId xmlns:p14="http://schemas.microsoft.com/office/powerpoint/2010/main" val="2763620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5" name="Rectangle 3"/>
          <p:cNvSpPr>
            <a:spLocks noGrp="1" noChangeArrowheads="1"/>
          </p:cNvSpPr>
          <p:nvPr>
            <p:ph type="body" idx="1"/>
          </p:nvPr>
        </p:nvSpPr>
        <p:spPr>
          <a:xfrm>
            <a:off x="0" y="990600"/>
            <a:ext cx="9144000" cy="494184"/>
          </a:xfrm>
        </p:spPr>
        <p:txBody>
          <a:bodyPr/>
          <a:lstStyle/>
          <a:p>
            <a:pPr marL="0" indent="0" algn="ctr">
              <a:buFontTx/>
              <a:buNone/>
            </a:pPr>
            <a:r>
              <a:rPr lang="en-GB" sz="2400" b="1" dirty="0">
                <a:solidFill>
                  <a:srgbClr val="000000"/>
                </a:solidFill>
                <a:latin typeface="Comic Sans MS" panose="030F0702030302020204" pitchFamily="66" charset="0"/>
                <a:ea typeface="ＭＳ Ｐゴシック" pitchFamily="34" charset="-128"/>
                <a:cs typeface="Arial" pitchFamily="34" charset="0"/>
              </a:rPr>
              <a:t>Components of a Fair Test</a:t>
            </a:r>
          </a:p>
        </p:txBody>
      </p:sp>
      <p:pic>
        <p:nvPicPr>
          <p:cNvPr id="2" name="Picture 1">
            <a:extLst>
              <a:ext uri="{FF2B5EF4-FFF2-40B4-BE49-F238E27FC236}">
                <a16:creationId xmlns:a16="http://schemas.microsoft.com/office/drawing/2014/main" id="{6C6D6E26-E7E7-55E4-943C-2B27AEE67AEC}"/>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900AAF1B-7236-D8F0-C533-DA2CEDCF3861}"/>
              </a:ext>
            </a:extLst>
          </p:cNvPr>
          <p:cNvSpPr txBox="1">
            <a:spLocks/>
          </p:cNvSpPr>
          <p:nvPr/>
        </p:nvSpPr>
        <p:spPr bwMode="auto">
          <a:xfrm>
            <a:off x="0" y="170566"/>
            <a:ext cx="9144000"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4400">
                <a:solidFill>
                  <a:schemeClr val="tx2"/>
                </a:solidFill>
                <a:latin typeface="Times" pitchFamily="-110" charset="0"/>
              </a:defRPr>
            </a:lvl6pPr>
            <a:lvl7pPr marL="914400" algn="ctr" rtl="0" eaLnBrk="0" fontAlgn="base" hangingPunct="0">
              <a:spcBef>
                <a:spcPct val="0"/>
              </a:spcBef>
              <a:spcAft>
                <a:spcPct val="0"/>
              </a:spcAft>
              <a:defRPr sz="4400">
                <a:solidFill>
                  <a:schemeClr val="tx2"/>
                </a:solidFill>
                <a:latin typeface="Times" pitchFamily="-110" charset="0"/>
              </a:defRPr>
            </a:lvl7pPr>
            <a:lvl8pPr marL="1371600" algn="ctr" rtl="0" eaLnBrk="0" fontAlgn="base" hangingPunct="0">
              <a:spcBef>
                <a:spcPct val="0"/>
              </a:spcBef>
              <a:spcAft>
                <a:spcPct val="0"/>
              </a:spcAft>
              <a:defRPr sz="4400">
                <a:solidFill>
                  <a:schemeClr val="tx2"/>
                </a:solidFill>
                <a:latin typeface="Times" pitchFamily="-110" charset="0"/>
              </a:defRPr>
            </a:lvl8pPr>
            <a:lvl9pPr marL="1828800" algn="ctr" rtl="0" eaLnBrk="0" fontAlgn="base" hangingPunct="0">
              <a:spcBef>
                <a:spcPct val="0"/>
              </a:spcBef>
              <a:spcAft>
                <a:spcPct val="0"/>
              </a:spcAft>
              <a:defRPr sz="4400">
                <a:solidFill>
                  <a:schemeClr val="tx2"/>
                </a:solidFill>
                <a:latin typeface="Times" pitchFamily="-110" charset="0"/>
              </a:defRPr>
            </a:lvl9pPr>
          </a:lstStyle>
          <a:p>
            <a:br>
              <a:rPr lang="en-GB" sz="3200" b="1" u="none" kern="0" dirty="0">
                <a:latin typeface="Comic Sans MS" panose="030F0702030302020204" pitchFamily="66" charset="0"/>
              </a:rPr>
            </a:br>
            <a:r>
              <a:rPr lang="en-GB" sz="3200" b="1" u="none" kern="0" dirty="0">
                <a:latin typeface="Comic Sans MS" panose="030F0702030302020204" pitchFamily="66" charset="0"/>
              </a:rPr>
              <a:t>Science enquiry by fair testing</a:t>
            </a:r>
            <a:br>
              <a:rPr lang="en-GB" sz="3200" b="1" u="none" kern="0" dirty="0">
                <a:latin typeface="Comic Sans MS" panose="030F0702030302020204" pitchFamily="66" charset="0"/>
              </a:rPr>
            </a:br>
            <a:endParaRPr lang="en-GB" sz="3200" b="1" u="none" kern="0" dirty="0">
              <a:latin typeface="Comic Sans MS" panose="030F0702030302020204" pitchFamily="66" charset="0"/>
            </a:endParaRPr>
          </a:p>
        </p:txBody>
      </p:sp>
      <p:sp>
        <p:nvSpPr>
          <p:cNvPr id="6" name="Content Placeholder 2">
            <a:extLst>
              <a:ext uri="{FF2B5EF4-FFF2-40B4-BE49-F238E27FC236}">
                <a16:creationId xmlns:a16="http://schemas.microsoft.com/office/drawing/2014/main" id="{B925066E-FFC8-3570-49DF-D0A4343B33D5}"/>
              </a:ext>
            </a:extLst>
          </p:cNvPr>
          <p:cNvSpPr txBox="1">
            <a:spLocks/>
          </p:cNvSpPr>
          <p:nvPr/>
        </p:nvSpPr>
        <p:spPr>
          <a:xfrm>
            <a:off x="323528" y="1844824"/>
            <a:ext cx="8496944" cy="35283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rPr>
              <a:t>What are you trying to find out? 		Aim</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rPr>
              <a:t>What do you think will happen? 		Hypothesis </a:t>
            </a:r>
            <a:endPar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cs typeface="Calibri"/>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rPr>
              <a:t>What are you going to change? 		Variable	</a:t>
            </a:r>
            <a:endPar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cs typeface="Calibri"/>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rPr>
              <a:t>What will stay the same? 		Constants </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rPr>
              <a:t>What will you do? 			Method</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rPr>
              <a:t>What happened? 			Observations, data and results</a:t>
            </a:r>
            <a:endPar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cs typeface="Calibri"/>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rPr>
              <a:t>What did you find out? 			Conclusion </a:t>
            </a:r>
            <a:endPar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cs typeface="Calibri"/>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800" b="0" i="0" u="none" strike="noStrike" kern="1200" cap="none" spc="0" normalizeH="0" baseline="0" noProof="0" dirty="0">
                <a:ln>
                  <a:noFill/>
                </a:ln>
                <a:solidFill>
                  <a:schemeClr val="tx1"/>
                </a:solidFill>
                <a:effectLst/>
                <a:uLnTx/>
                <a:uFillTx/>
                <a:latin typeface="Comic Sans MS" panose="030F0702030302020204" pitchFamily="66" charset="0"/>
              </a:rPr>
              <a:t>How could you improve your test? 		Evaluation</a:t>
            </a:r>
            <a:endParaRPr kumimoji="0" lang="en-GB" sz="2400" b="0" i="0" u="none" strike="noStrike" kern="1200" cap="none" spc="0" normalizeH="0" baseline="0" noProof="0" dirty="0">
              <a:ln>
                <a:noFill/>
              </a:ln>
              <a:solidFill>
                <a:schemeClr val="tx1"/>
              </a:solidFill>
              <a:effectLst/>
              <a:uLnTx/>
              <a:uFillTx/>
              <a:latin typeface="Comic Sans MS" panose="030F0702030302020204" pitchFamily="66" charset="0"/>
              <a:cs typeface="Calibri"/>
            </a:endParaRPr>
          </a:p>
        </p:txBody>
      </p:sp>
      <p:sp>
        <p:nvSpPr>
          <p:cNvPr id="8" name="TextBox 7">
            <a:extLst>
              <a:ext uri="{FF2B5EF4-FFF2-40B4-BE49-F238E27FC236}">
                <a16:creationId xmlns:a16="http://schemas.microsoft.com/office/drawing/2014/main" id="{73451A27-1CE7-4172-A47D-46611FCDB0D9}"/>
              </a:ext>
            </a:extLst>
          </p:cNvPr>
          <p:cNvSpPr txBox="1"/>
          <p:nvPr/>
        </p:nvSpPr>
        <p:spPr>
          <a:xfrm>
            <a:off x="1422" y="5393596"/>
            <a:ext cx="72008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omic Sans MS" panose="030F0702030302020204" pitchFamily="66" charset="0"/>
                <a:ea typeface="+mn-ea"/>
              </a:rPr>
              <a:t>Remember to change only one variable.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omic Sans MS" panose="030F0702030302020204" pitchFamily="66" charset="0"/>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omic Sans MS" panose="030F0702030302020204" pitchFamily="66" charset="0"/>
                <a:ea typeface="+mn-ea"/>
              </a:rPr>
              <a:t>Nothing happening is still an important observation! </a:t>
            </a:r>
            <a:endParaRPr lang="en-GB" sz="2000" dirty="0">
              <a:solidFill>
                <a:schemeClr val="tx1"/>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 progression </a:t>
            </a:r>
            <a:br>
              <a:rPr lang="en-GB" sz="3200" b="1" dirty="0">
                <a:latin typeface="Comic Sans MS" panose="030F0702030302020204" pitchFamily="66" charset="0"/>
              </a:rPr>
            </a:br>
            <a:endParaRPr lang="en-GB" sz="3200" b="1" dirty="0">
              <a:latin typeface="Comic Sans MS" panose="030F0702030302020204" pitchFamily="66" charset="0"/>
            </a:endParaRPr>
          </a:p>
        </p:txBody>
      </p:sp>
      <p:pic>
        <p:nvPicPr>
          <p:cNvPr id="7" name="Picture 6">
            <a:extLst>
              <a:ext uri="{FF2B5EF4-FFF2-40B4-BE49-F238E27FC236}">
                <a16:creationId xmlns:a16="http://schemas.microsoft.com/office/drawing/2014/main" id="{0DD541EA-E316-1E9B-D8E1-9D724CA9A005}"/>
              </a:ext>
            </a:extLst>
          </p:cNvPr>
          <p:cNvPicPr>
            <a:picLocks noChangeAspect="1"/>
          </p:cNvPicPr>
          <p:nvPr/>
        </p:nvPicPr>
        <p:blipFill>
          <a:blip r:embed="rId4"/>
          <a:stretch>
            <a:fillRect/>
          </a:stretch>
        </p:blipFill>
        <p:spPr>
          <a:xfrm>
            <a:off x="323528" y="1988840"/>
            <a:ext cx="8475592" cy="1159146"/>
          </a:xfrm>
          <a:prstGeom prst="rect">
            <a:avLst/>
          </a:prstGeom>
        </p:spPr>
      </p:pic>
    </p:spTree>
    <p:extLst>
      <p:ext uri="{BB962C8B-B14F-4D97-AF65-F5344CB8AC3E}">
        <p14:creationId xmlns:p14="http://schemas.microsoft.com/office/powerpoint/2010/main" val="1316956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 progression</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7" name="TextBox 6">
            <a:extLst>
              <a:ext uri="{FF2B5EF4-FFF2-40B4-BE49-F238E27FC236}">
                <a16:creationId xmlns:a16="http://schemas.microsoft.com/office/drawing/2014/main" id="{B1A830B9-C0E5-6BE0-18B2-FF4E71CDE8B8}"/>
              </a:ext>
            </a:extLst>
          </p:cNvPr>
          <p:cNvSpPr txBox="1"/>
          <p:nvPr/>
        </p:nvSpPr>
        <p:spPr>
          <a:xfrm>
            <a:off x="179512" y="1061892"/>
            <a:ext cx="8784976" cy="2708434"/>
          </a:xfrm>
          <a:prstGeom prst="rect">
            <a:avLst/>
          </a:prstGeom>
          <a:noFill/>
        </p:spPr>
        <p:txBody>
          <a:bodyPr wrap="square" rtlCol="0">
            <a:spAutoFit/>
          </a:bodyPr>
          <a:lstStyle/>
          <a:p>
            <a:pPr algn="just"/>
            <a:r>
              <a:rPr lang="en-GB" b="1" u="none" dirty="0">
                <a:solidFill>
                  <a:schemeClr val="tx1"/>
                </a:solidFill>
                <a:latin typeface="Comic Sans MS" panose="030F0702030302020204" pitchFamily="66" charset="0"/>
              </a:rPr>
              <a:t>Toy cars: Early Level: </a:t>
            </a:r>
          </a:p>
          <a:p>
            <a:pPr algn="just"/>
            <a:endParaRPr lang="en-GB" sz="1800" u="none" dirty="0">
              <a:solidFill>
                <a:schemeClr val="tx1"/>
              </a:solidFill>
              <a:latin typeface="Comic Sans MS" panose="030F0702030302020204" pitchFamily="66" charset="0"/>
            </a:endParaRPr>
          </a:p>
          <a:p>
            <a:pPr algn="just"/>
            <a:r>
              <a:rPr lang="en-GB" sz="1800" u="none" dirty="0">
                <a:solidFill>
                  <a:srgbClr val="000000"/>
                </a:solidFill>
                <a:latin typeface="Comic Sans MS" panose="030F0702030302020204" pitchFamily="66" charset="0"/>
              </a:rPr>
              <a:t>Does the red car go down the ramp faster than the blue car</a:t>
            </a:r>
            <a:r>
              <a:rPr kumimoji="0" lang="en-GB" sz="1800" b="0" i="0" u="none" strike="noStrike" kern="1200" cap="none" spc="0" normalizeH="0" baseline="0" noProof="0" dirty="0">
                <a:ln>
                  <a:noFill/>
                </a:ln>
                <a:solidFill>
                  <a:srgbClr val="000000"/>
                </a:solidFill>
                <a:effectLst/>
                <a:uLnTx/>
                <a:uFillTx/>
                <a:latin typeface="Comic Sans MS" panose="030F0702030302020204" pitchFamily="66" charset="0"/>
                <a:ea typeface="ＭＳ Ｐゴシック" pitchFamily="34" charset="-128"/>
                <a:cs typeface="+mn-cs"/>
              </a:rPr>
              <a:t>? (comparative test) </a:t>
            </a:r>
          </a:p>
          <a:p>
            <a:pPr algn="just"/>
            <a:r>
              <a:rPr lang="en-GB" sz="1800" u="none" dirty="0">
                <a:solidFill>
                  <a:schemeClr val="tx1"/>
                </a:solidFill>
                <a:latin typeface="Comic Sans MS" panose="030F0702030302020204" pitchFamily="66" charset="0"/>
              </a:rPr>
              <a:t>(Find out which toy car goes furthest after travelling down a ramp). </a:t>
            </a:r>
          </a:p>
          <a:p>
            <a:pPr algn="just"/>
            <a:endParaRPr lang="en-GB" sz="1800" b="1" u="none" dirty="0">
              <a:solidFill>
                <a:schemeClr val="tx1"/>
              </a:solidFill>
              <a:latin typeface="Comic Sans MS" panose="030F0702030302020204" pitchFamily="66" charset="0"/>
            </a:endParaRPr>
          </a:p>
          <a:p>
            <a:pPr algn="just"/>
            <a:r>
              <a:rPr lang="en-GB" sz="1600" i="1" u="none" dirty="0">
                <a:solidFill>
                  <a:srgbClr val="00B050"/>
                </a:solidFill>
                <a:latin typeface="Comic Sans MS" panose="030F0702030302020204" pitchFamily="66" charset="0"/>
              </a:rPr>
              <a:t>Through everyday experiences and play with a variety of toys and other objects, I can recognise simple types of forces and describe their effects. </a:t>
            </a:r>
            <a:r>
              <a:rPr lang="en-GB" sz="1600" b="1" u="none" dirty="0">
                <a:solidFill>
                  <a:srgbClr val="00B050"/>
                </a:solidFill>
                <a:latin typeface="Comic Sans MS" panose="030F0702030302020204" pitchFamily="66" charset="0"/>
              </a:rPr>
              <a:t>SCN 0-07a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omic Sans MS" panose="030F0702030302020204" pitchFamily="66" charset="0"/>
              <a:ea typeface="ＭＳ Ｐゴシック" pitchFamily="34" charset="-128"/>
              <a:cs typeface="+mn-cs"/>
            </a:endParaRPr>
          </a:p>
          <a:p>
            <a:pPr algn="just"/>
            <a:endParaRPr lang="en-GB" b="1" dirty="0">
              <a:solidFill>
                <a:schemeClr val="tx1"/>
              </a:solidFill>
              <a:latin typeface="Comic Sans MS" panose="030F0702030302020204" pitchFamily="66" charset="0"/>
            </a:endParaRPr>
          </a:p>
        </p:txBody>
      </p:sp>
      <p:sp>
        <p:nvSpPr>
          <p:cNvPr id="2" name="Content Placeholder 2">
            <a:extLst>
              <a:ext uri="{FF2B5EF4-FFF2-40B4-BE49-F238E27FC236}">
                <a16:creationId xmlns:a16="http://schemas.microsoft.com/office/drawing/2014/main" id="{36371FC1-3A6F-190C-3EEA-EAF343EC96E4}"/>
              </a:ext>
            </a:extLst>
          </p:cNvPr>
          <p:cNvSpPr>
            <a:spLocks noGrp="1"/>
          </p:cNvSpPr>
          <p:nvPr>
            <p:ph idx="1"/>
          </p:nvPr>
        </p:nvSpPr>
        <p:spPr>
          <a:xfrm>
            <a:off x="691944" y="4048911"/>
            <a:ext cx="2688804" cy="1333751"/>
          </a:xfrm>
        </p:spPr>
        <p:txBody>
          <a:bodyPr/>
          <a:lstStyle/>
          <a:p>
            <a:pPr marL="0" indent="0">
              <a:buNone/>
            </a:pPr>
            <a:r>
              <a:rPr lang="en-GB" sz="1800" dirty="0">
                <a:latin typeface="Comic Sans MS" panose="030F0702030302020204" pitchFamily="66" charset="0"/>
              </a:rPr>
              <a:t>Variable: </a:t>
            </a:r>
          </a:p>
          <a:p>
            <a:pPr lvl="1"/>
            <a:r>
              <a:rPr lang="en-GB" sz="1800" dirty="0">
                <a:latin typeface="Comic Sans MS" panose="030F0702030302020204" pitchFamily="66" charset="0"/>
              </a:rPr>
              <a:t>Car</a:t>
            </a:r>
          </a:p>
          <a:p>
            <a:pPr marL="0" indent="0">
              <a:buNone/>
            </a:pPr>
            <a:r>
              <a:rPr lang="en-GB" sz="1800" dirty="0">
                <a:latin typeface="Comic Sans MS" panose="030F0702030302020204" pitchFamily="66" charset="0"/>
              </a:rPr>
              <a:t>Constant:</a:t>
            </a:r>
          </a:p>
          <a:p>
            <a:pPr lvl="1"/>
            <a:r>
              <a:rPr lang="en-GB" sz="1800" dirty="0">
                <a:latin typeface="Comic Sans MS" panose="030F0702030302020204" pitchFamily="66" charset="0"/>
              </a:rPr>
              <a:t>Height of ramp </a:t>
            </a:r>
          </a:p>
        </p:txBody>
      </p:sp>
      <p:pic>
        <p:nvPicPr>
          <p:cNvPr id="10" name="Picture 9">
            <a:extLst>
              <a:ext uri="{FF2B5EF4-FFF2-40B4-BE49-F238E27FC236}">
                <a16:creationId xmlns:a16="http://schemas.microsoft.com/office/drawing/2014/main" id="{56D7BC34-55E3-F25C-E04E-BD012001F783}"/>
              </a:ext>
            </a:extLst>
          </p:cNvPr>
          <p:cNvPicPr>
            <a:picLocks noChangeAspect="1"/>
          </p:cNvPicPr>
          <p:nvPr/>
        </p:nvPicPr>
        <p:blipFill>
          <a:blip r:embed="rId4"/>
          <a:stretch>
            <a:fillRect/>
          </a:stretch>
        </p:blipFill>
        <p:spPr>
          <a:xfrm>
            <a:off x="3779912" y="3661732"/>
            <a:ext cx="2913204" cy="2793425"/>
          </a:xfrm>
          <a:prstGeom prst="rect">
            <a:avLst/>
          </a:prstGeom>
        </p:spPr>
      </p:pic>
    </p:spTree>
    <p:extLst>
      <p:ext uri="{BB962C8B-B14F-4D97-AF65-F5344CB8AC3E}">
        <p14:creationId xmlns:p14="http://schemas.microsoft.com/office/powerpoint/2010/main" val="2934037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 progression</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7" name="TextBox 6">
            <a:extLst>
              <a:ext uri="{FF2B5EF4-FFF2-40B4-BE49-F238E27FC236}">
                <a16:creationId xmlns:a16="http://schemas.microsoft.com/office/drawing/2014/main" id="{B1A830B9-C0E5-6BE0-18B2-FF4E71CDE8B8}"/>
              </a:ext>
            </a:extLst>
          </p:cNvPr>
          <p:cNvSpPr txBox="1"/>
          <p:nvPr/>
        </p:nvSpPr>
        <p:spPr>
          <a:xfrm>
            <a:off x="323528" y="1102517"/>
            <a:ext cx="8496944" cy="2123658"/>
          </a:xfrm>
          <a:prstGeom prst="rect">
            <a:avLst/>
          </a:prstGeom>
          <a:noFill/>
        </p:spPr>
        <p:txBody>
          <a:bodyPr wrap="square" rtlCol="0">
            <a:spAutoFit/>
          </a:bodyPr>
          <a:lstStyle/>
          <a:p>
            <a:pPr algn="just"/>
            <a:r>
              <a:rPr lang="en-GB" b="1" u="none" dirty="0">
                <a:solidFill>
                  <a:schemeClr val="tx1"/>
                </a:solidFill>
                <a:latin typeface="Comic Sans MS" panose="030F0702030302020204" pitchFamily="66" charset="0"/>
              </a:rPr>
              <a:t>Toy cars: First Level: </a:t>
            </a:r>
          </a:p>
          <a:p>
            <a:pPr algn="just"/>
            <a:r>
              <a:rPr lang="en-GB" sz="1800" u="none" dirty="0">
                <a:solidFill>
                  <a:schemeClr val="tx1"/>
                </a:solidFill>
                <a:latin typeface="Comic Sans MS" panose="030F0702030302020204" pitchFamily="66" charset="0"/>
              </a:rPr>
              <a:t>Find out what effect changing the height of a ramp has on the distance travelled by a toy car. </a:t>
            </a:r>
          </a:p>
          <a:p>
            <a:pPr algn="just"/>
            <a:endParaRPr lang="en-GB" sz="1600" i="1" u="none" dirty="0">
              <a:solidFill>
                <a:srgbClr val="00B050"/>
              </a:solidFill>
              <a:latin typeface="Comic Sans MS" panose="030F0702030302020204" pitchFamily="66" charset="0"/>
            </a:endParaRPr>
          </a:p>
          <a:p>
            <a:pPr algn="just"/>
            <a:r>
              <a:rPr lang="en-GB" sz="1600" i="1" u="none" dirty="0">
                <a:solidFill>
                  <a:srgbClr val="00B050"/>
                </a:solidFill>
                <a:latin typeface="Comic Sans MS" panose="030F0702030302020204" pitchFamily="66" charset="0"/>
              </a:rPr>
              <a:t>By investigating forces on toys and other objects, I can predict the effect on the shape or motion of objects. </a:t>
            </a:r>
            <a:r>
              <a:rPr lang="en-GB" sz="1600" b="1" u="none" dirty="0">
                <a:solidFill>
                  <a:srgbClr val="00B050"/>
                </a:solidFill>
                <a:latin typeface="Comic Sans MS" panose="030F0702030302020204" pitchFamily="66" charset="0"/>
              </a:rPr>
              <a:t>SCN 1-07a</a:t>
            </a:r>
          </a:p>
          <a:p>
            <a:pPr algn="just"/>
            <a:endParaRPr lang="en-GB" b="1" dirty="0">
              <a:solidFill>
                <a:schemeClr val="tx1"/>
              </a:solidFill>
              <a:latin typeface="Comic Sans MS" panose="030F0702030302020204" pitchFamily="66" charset="0"/>
            </a:endParaRPr>
          </a:p>
        </p:txBody>
      </p:sp>
      <p:sp>
        <p:nvSpPr>
          <p:cNvPr id="9" name="Content Placeholder 2">
            <a:extLst>
              <a:ext uri="{FF2B5EF4-FFF2-40B4-BE49-F238E27FC236}">
                <a16:creationId xmlns:a16="http://schemas.microsoft.com/office/drawing/2014/main" id="{EB4A8C49-9E4C-8C9B-5EE4-6D845C299264}"/>
              </a:ext>
            </a:extLst>
          </p:cNvPr>
          <p:cNvSpPr>
            <a:spLocks noGrp="1"/>
          </p:cNvSpPr>
          <p:nvPr>
            <p:ph idx="1"/>
          </p:nvPr>
        </p:nvSpPr>
        <p:spPr>
          <a:xfrm>
            <a:off x="4445517" y="3390399"/>
            <a:ext cx="4274128" cy="1876851"/>
          </a:xfrm>
        </p:spPr>
        <p:txBody>
          <a:bodyPr/>
          <a:lstStyle/>
          <a:p>
            <a:pPr marL="0" indent="0">
              <a:buNone/>
            </a:pPr>
            <a:r>
              <a:rPr lang="en-GB" sz="1800" dirty="0">
                <a:latin typeface="Comic Sans MS" panose="030F0702030302020204" pitchFamily="66" charset="0"/>
              </a:rPr>
              <a:t>Variable</a:t>
            </a:r>
          </a:p>
          <a:p>
            <a:pPr lvl="1"/>
            <a:r>
              <a:rPr lang="en-GB" sz="1800" dirty="0">
                <a:latin typeface="Comic Sans MS" panose="030F0702030302020204" pitchFamily="66" charset="0"/>
              </a:rPr>
              <a:t>Height (gradient) of ramp </a:t>
            </a:r>
          </a:p>
          <a:p>
            <a:pPr marL="0" indent="0">
              <a:buNone/>
            </a:pPr>
            <a:r>
              <a:rPr lang="en-GB" sz="1800" dirty="0">
                <a:latin typeface="Comic Sans MS" panose="030F0702030302020204" pitchFamily="66" charset="0"/>
              </a:rPr>
              <a:t>Constants:</a:t>
            </a:r>
          </a:p>
          <a:p>
            <a:pPr lvl="1"/>
            <a:r>
              <a:rPr lang="en-GB" sz="1800" dirty="0">
                <a:latin typeface="Comic Sans MS" panose="030F0702030302020204" pitchFamily="66" charset="0"/>
              </a:rPr>
              <a:t>Car</a:t>
            </a:r>
          </a:p>
          <a:p>
            <a:pPr lvl="1"/>
            <a:r>
              <a:rPr lang="en-GB" sz="1800" dirty="0">
                <a:latin typeface="Comic Sans MS" panose="030F0702030302020204" pitchFamily="66" charset="0"/>
              </a:rPr>
              <a:t>Surface material of ramp</a:t>
            </a:r>
          </a:p>
          <a:p>
            <a:pPr lvl="1"/>
            <a:r>
              <a:rPr lang="en-GB" sz="1800" dirty="0">
                <a:latin typeface="Comic Sans MS" panose="030F0702030302020204" pitchFamily="66" charset="0"/>
              </a:rPr>
              <a:t>Starting position on the ramp</a:t>
            </a:r>
          </a:p>
        </p:txBody>
      </p:sp>
      <p:pic>
        <p:nvPicPr>
          <p:cNvPr id="12" name="Picture 11">
            <a:extLst>
              <a:ext uri="{FF2B5EF4-FFF2-40B4-BE49-F238E27FC236}">
                <a16:creationId xmlns:a16="http://schemas.microsoft.com/office/drawing/2014/main" id="{F3BB3B9E-74CC-0864-400F-8380BE2BDF4F}"/>
              </a:ext>
            </a:extLst>
          </p:cNvPr>
          <p:cNvPicPr>
            <a:picLocks noChangeAspect="1"/>
          </p:cNvPicPr>
          <p:nvPr/>
        </p:nvPicPr>
        <p:blipFill>
          <a:blip r:embed="rId4"/>
          <a:stretch>
            <a:fillRect/>
          </a:stretch>
        </p:blipFill>
        <p:spPr>
          <a:xfrm>
            <a:off x="323528" y="2897899"/>
            <a:ext cx="3847617" cy="3604670"/>
          </a:xfrm>
          <a:prstGeom prst="rect">
            <a:avLst/>
          </a:prstGeom>
        </p:spPr>
      </p:pic>
    </p:spTree>
    <p:extLst>
      <p:ext uri="{BB962C8B-B14F-4D97-AF65-F5344CB8AC3E}">
        <p14:creationId xmlns:p14="http://schemas.microsoft.com/office/powerpoint/2010/main" val="2560484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 progression</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7" name="TextBox 6">
            <a:extLst>
              <a:ext uri="{FF2B5EF4-FFF2-40B4-BE49-F238E27FC236}">
                <a16:creationId xmlns:a16="http://schemas.microsoft.com/office/drawing/2014/main" id="{B1A830B9-C0E5-6BE0-18B2-FF4E71CDE8B8}"/>
              </a:ext>
            </a:extLst>
          </p:cNvPr>
          <p:cNvSpPr txBox="1"/>
          <p:nvPr/>
        </p:nvSpPr>
        <p:spPr>
          <a:xfrm>
            <a:off x="323528" y="1340768"/>
            <a:ext cx="8496944" cy="3046988"/>
          </a:xfrm>
          <a:prstGeom prst="rect">
            <a:avLst/>
          </a:prstGeom>
          <a:noFill/>
        </p:spPr>
        <p:txBody>
          <a:bodyPr wrap="square" rtlCol="0">
            <a:spAutoFit/>
          </a:bodyPr>
          <a:lstStyle/>
          <a:p>
            <a:pPr algn="just"/>
            <a:r>
              <a:rPr lang="en-GB" b="1" u="none" dirty="0">
                <a:solidFill>
                  <a:schemeClr val="tx1"/>
                </a:solidFill>
                <a:latin typeface="Comic Sans MS" panose="030F0702030302020204" pitchFamily="66" charset="0"/>
              </a:rPr>
              <a:t>Toy cars: Second Level: </a:t>
            </a:r>
          </a:p>
          <a:p>
            <a:pPr algn="just"/>
            <a:endParaRPr lang="en-GB" sz="1800" u="none" dirty="0">
              <a:solidFill>
                <a:schemeClr val="tx1"/>
              </a:solidFill>
              <a:latin typeface="Comic Sans MS" panose="030F0702030302020204" pitchFamily="66" charset="0"/>
            </a:endParaRPr>
          </a:p>
          <a:p>
            <a:pPr algn="just"/>
            <a:r>
              <a:rPr lang="en-US" sz="1800" u="none" dirty="0">
                <a:solidFill>
                  <a:schemeClr val="tx1"/>
                </a:solidFill>
                <a:latin typeface="Comic Sans MS" panose="030F0702030302020204" pitchFamily="66" charset="0"/>
              </a:rPr>
              <a:t>By altering the surface material of a ramp at a constant height find out which material generates the most friction and explain how you came to this conclusion.</a:t>
            </a:r>
            <a:r>
              <a:rPr lang="en-US" sz="1800" u="none" baseline="0" dirty="0">
                <a:solidFill>
                  <a:schemeClr val="tx1"/>
                </a:solidFill>
                <a:latin typeface="Comic Sans MS" panose="030F0702030302020204" pitchFamily="66" charset="0"/>
              </a:rPr>
              <a:t> Relate your findings to car safety e.g., seatbelts, brakes, road conditions</a:t>
            </a:r>
            <a:r>
              <a:rPr lang="en-US" sz="1800" u="none" dirty="0">
                <a:solidFill>
                  <a:schemeClr val="tx1"/>
                </a:solidFill>
                <a:latin typeface="Comic Sans MS" panose="030F0702030302020204" pitchFamily="66" charset="0"/>
              </a:rPr>
              <a:t>. </a:t>
            </a:r>
          </a:p>
          <a:p>
            <a:pPr algn="just"/>
            <a:endParaRPr lang="en-GB" sz="1800" i="1" u="none" dirty="0">
              <a:solidFill>
                <a:srgbClr val="00B050"/>
              </a:solidFill>
              <a:latin typeface="Comic Sans MS" panose="030F0702030302020204" pitchFamily="66" charset="0"/>
            </a:endParaRPr>
          </a:p>
          <a:p>
            <a:pPr algn="just"/>
            <a:r>
              <a:rPr lang="en-GB" sz="1800" i="1" u="none" dirty="0">
                <a:solidFill>
                  <a:srgbClr val="00B050"/>
                </a:solidFill>
                <a:latin typeface="Comic Sans MS" panose="030F0702030302020204" pitchFamily="66" charset="0"/>
              </a:rPr>
              <a:t>By investigating how friction, including air resistance, affects motion, I can suggest ways to improve efficiency in moving objects. </a:t>
            </a:r>
            <a:r>
              <a:rPr lang="en-US" sz="1800" b="1" i="1" u="none" dirty="0">
                <a:solidFill>
                  <a:srgbClr val="00B050"/>
                </a:solidFill>
                <a:latin typeface="Comic Sans MS" panose="030F0702030302020204" pitchFamily="66" charset="0"/>
              </a:rPr>
              <a:t>SCN 2-07a</a:t>
            </a:r>
          </a:p>
          <a:p>
            <a:pPr algn="just"/>
            <a:endParaRPr lang="en-GB" b="1" dirty="0">
              <a:solidFill>
                <a:schemeClr val="tx1"/>
              </a:solidFill>
              <a:latin typeface="Comic Sans MS" panose="030F0702030302020204" pitchFamily="66" charset="0"/>
            </a:endParaRPr>
          </a:p>
        </p:txBody>
      </p:sp>
      <p:sp>
        <p:nvSpPr>
          <p:cNvPr id="8" name="TextBox 7">
            <a:extLst>
              <a:ext uri="{FF2B5EF4-FFF2-40B4-BE49-F238E27FC236}">
                <a16:creationId xmlns:a16="http://schemas.microsoft.com/office/drawing/2014/main" id="{5C8E5028-CB51-A5BA-DAE8-0D349020D396}"/>
              </a:ext>
            </a:extLst>
          </p:cNvPr>
          <p:cNvSpPr txBox="1"/>
          <p:nvPr/>
        </p:nvSpPr>
        <p:spPr>
          <a:xfrm>
            <a:off x="1763688" y="4314917"/>
            <a:ext cx="3600400" cy="1754326"/>
          </a:xfrm>
          <a:prstGeom prst="rect">
            <a:avLst/>
          </a:prstGeom>
          <a:noFill/>
        </p:spPr>
        <p:txBody>
          <a:bodyPr wrap="square">
            <a:spAutoFit/>
          </a:bodyPr>
          <a:lstStyle/>
          <a:p>
            <a:pPr marL="0" indent="0" algn="just">
              <a:buNone/>
            </a:pPr>
            <a:r>
              <a:rPr lang="en-GB" sz="1800" u="none" dirty="0">
                <a:solidFill>
                  <a:schemeClr val="tx1"/>
                </a:solidFill>
                <a:latin typeface="Comic Sans MS" panose="030F0702030302020204" pitchFamily="66" charset="0"/>
              </a:rPr>
              <a:t>Variable:</a:t>
            </a:r>
          </a:p>
          <a:p>
            <a:pPr lvl="1" algn="just"/>
            <a:r>
              <a:rPr lang="en-GB" sz="1800" u="none" dirty="0">
                <a:solidFill>
                  <a:schemeClr val="tx1"/>
                </a:solidFill>
                <a:latin typeface="Comic Sans MS" panose="030F0702030302020204" pitchFamily="66" charset="0"/>
              </a:rPr>
              <a:t>Surface material</a:t>
            </a:r>
          </a:p>
          <a:p>
            <a:pPr marL="0" indent="0" algn="just">
              <a:buNone/>
            </a:pPr>
            <a:r>
              <a:rPr lang="en-GB" sz="1800" u="none" dirty="0">
                <a:solidFill>
                  <a:schemeClr val="tx1"/>
                </a:solidFill>
                <a:latin typeface="Comic Sans MS" panose="030F0702030302020204" pitchFamily="66" charset="0"/>
              </a:rPr>
              <a:t>Constants: </a:t>
            </a:r>
          </a:p>
          <a:p>
            <a:pPr lvl="1" algn="just"/>
            <a:r>
              <a:rPr lang="en-GB" sz="1800" u="none" dirty="0">
                <a:solidFill>
                  <a:schemeClr val="tx1"/>
                </a:solidFill>
                <a:latin typeface="Comic Sans MS" panose="030F0702030302020204" pitchFamily="66" charset="0"/>
              </a:rPr>
              <a:t>Car</a:t>
            </a:r>
          </a:p>
          <a:p>
            <a:pPr lvl="1" algn="just"/>
            <a:r>
              <a:rPr lang="en-GB" sz="1800" u="none" dirty="0">
                <a:solidFill>
                  <a:schemeClr val="tx1"/>
                </a:solidFill>
                <a:latin typeface="Comic Sans MS" panose="030F0702030302020204" pitchFamily="66" charset="0"/>
              </a:rPr>
              <a:t>Gradient of ramp</a:t>
            </a:r>
          </a:p>
          <a:p>
            <a:pPr lvl="1" algn="just"/>
            <a:r>
              <a:rPr lang="en-GB" sz="1800" u="none" dirty="0">
                <a:solidFill>
                  <a:schemeClr val="tx1"/>
                </a:solidFill>
                <a:latin typeface="Comic Sans MS" panose="030F0702030302020204" pitchFamily="66" charset="0"/>
              </a:rPr>
              <a:t>Starting position on ramp</a:t>
            </a:r>
          </a:p>
        </p:txBody>
      </p:sp>
    </p:spTree>
    <p:extLst>
      <p:ext uri="{BB962C8B-B14F-4D97-AF65-F5344CB8AC3E}">
        <p14:creationId xmlns:p14="http://schemas.microsoft.com/office/powerpoint/2010/main" val="3902439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D3DDB8-C18E-071D-05C5-73F11A1D7290}"/>
              </a:ext>
            </a:extLst>
          </p:cNvPr>
          <p:cNvPicPr>
            <a:picLocks noChangeAspect="1"/>
          </p:cNvPicPr>
          <p:nvPr/>
        </p:nvPicPr>
        <p:blipFill>
          <a:blip r:embed="rId3"/>
          <a:stretch>
            <a:fillRect/>
          </a:stretch>
        </p:blipFill>
        <p:spPr>
          <a:xfrm>
            <a:off x="287524" y="1023101"/>
            <a:ext cx="8640960" cy="3760395"/>
          </a:xfrm>
          <a:prstGeom prst="rect">
            <a:avLst/>
          </a:prstGeom>
        </p:spPr>
      </p:pic>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4"/>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 progression</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7" name="TextBox 6">
            <a:extLst>
              <a:ext uri="{FF2B5EF4-FFF2-40B4-BE49-F238E27FC236}">
                <a16:creationId xmlns:a16="http://schemas.microsoft.com/office/drawing/2014/main" id="{B1A830B9-C0E5-6BE0-18B2-FF4E71CDE8B8}"/>
              </a:ext>
            </a:extLst>
          </p:cNvPr>
          <p:cNvSpPr txBox="1"/>
          <p:nvPr/>
        </p:nvSpPr>
        <p:spPr>
          <a:xfrm>
            <a:off x="179512" y="4758469"/>
            <a:ext cx="8856984" cy="2031325"/>
          </a:xfrm>
          <a:prstGeom prst="rect">
            <a:avLst/>
          </a:prstGeom>
          <a:noFill/>
        </p:spPr>
        <p:txBody>
          <a:bodyPr wrap="square" rtlCol="0">
            <a:spAutoFit/>
          </a:bodyPr>
          <a:lstStyle/>
          <a:p>
            <a:pPr algn="just"/>
            <a:r>
              <a:rPr lang="en-GB" sz="1400" b="1" u="none" dirty="0">
                <a:solidFill>
                  <a:schemeClr val="tx1"/>
                </a:solidFill>
                <a:latin typeface="Comic Sans MS" panose="030F0702030302020204" pitchFamily="66" charset="0"/>
              </a:rPr>
              <a:t>Toy cars: Second Level: </a:t>
            </a:r>
            <a:r>
              <a:rPr lang="en-US" sz="1400" u="none" dirty="0">
                <a:solidFill>
                  <a:schemeClr val="tx1"/>
                </a:solidFill>
                <a:latin typeface="Comic Sans MS" panose="030F0702030302020204" pitchFamily="66" charset="0"/>
              </a:rPr>
              <a:t>By altering the surface material of a ramp at a constant height find out which material generates the most friction and explain how you came to this conclusion.</a:t>
            </a:r>
            <a:r>
              <a:rPr lang="en-US" sz="1400" u="none" baseline="0" dirty="0">
                <a:solidFill>
                  <a:schemeClr val="tx1"/>
                </a:solidFill>
                <a:latin typeface="Comic Sans MS" panose="030F0702030302020204" pitchFamily="66" charset="0"/>
              </a:rPr>
              <a:t> Relate your findings to car safety e.g., seatbelts, brakes, road conditions</a:t>
            </a:r>
            <a:r>
              <a:rPr lang="en-US" sz="1400" u="none" dirty="0">
                <a:solidFill>
                  <a:schemeClr val="tx1"/>
                </a:solidFill>
                <a:latin typeface="Comic Sans MS" panose="030F0702030302020204" pitchFamily="66" charset="0"/>
              </a:rPr>
              <a:t>. </a:t>
            </a:r>
          </a:p>
          <a:p>
            <a:pPr algn="just"/>
            <a:endParaRPr lang="en-GB" sz="1200" i="1" u="none" dirty="0">
              <a:solidFill>
                <a:srgbClr val="00B050"/>
              </a:solidFill>
              <a:latin typeface="Comic Sans MS" panose="030F0702030302020204" pitchFamily="66" charset="0"/>
            </a:endParaRPr>
          </a:p>
          <a:p>
            <a:pPr algn="just"/>
            <a:r>
              <a:rPr lang="en-GB" sz="1100" i="1" u="none" dirty="0">
                <a:solidFill>
                  <a:srgbClr val="00B050"/>
                </a:solidFill>
                <a:latin typeface="Comic Sans MS" panose="030F0702030302020204" pitchFamily="66" charset="0"/>
              </a:rPr>
              <a:t>By investigating how friction, including air resistance, affects motion, I can suggest ways to improve </a:t>
            </a:r>
          </a:p>
          <a:p>
            <a:pPr algn="just"/>
            <a:r>
              <a:rPr lang="en-GB" sz="1100" i="1" u="none" dirty="0">
                <a:solidFill>
                  <a:srgbClr val="00B050"/>
                </a:solidFill>
                <a:latin typeface="Comic Sans MS" panose="030F0702030302020204" pitchFamily="66" charset="0"/>
              </a:rPr>
              <a:t>efficiency in moving objects. </a:t>
            </a:r>
            <a:r>
              <a:rPr lang="en-US" sz="1100" b="1" i="1" u="none" dirty="0">
                <a:solidFill>
                  <a:srgbClr val="00B050"/>
                </a:solidFill>
                <a:latin typeface="Comic Sans MS" panose="030F0702030302020204" pitchFamily="66" charset="0"/>
              </a:rPr>
              <a:t>SCN 2-07a</a:t>
            </a:r>
          </a:p>
          <a:p>
            <a:pPr marL="171450" indent="-171450" algn="just">
              <a:buFont typeface="Arial" panose="020B0604020202020204" pitchFamily="34" charset="0"/>
              <a:buChar char="•"/>
            </a:pPr>
            <a:r>
              <a:rPr lang="en-GB" sz="1100" i="1" u="none" dirty="0">
                <a:solidFill>
                  <a:schemeClr val="tx1"/>
                </a:solidFill>
                <a:latin typeface="Comic Sans MS" panose="030F0702030302020204" pitchFamily="66" charset="0"/>
              </a:rPr>
              <a:t>Describes friction as a force which opposes the motion of moving objects, for example, two solid </a:t>
            </a:r>
          </a:p>
          <a:p>
            <a:pPr algn="just"/>
            <a:r>
              <a:rPr lang="en-GB" sz="1100" i="1" u="none" dirty="0">
                <a:solidFill>
                  <a:schemeClr val="tx1"/>
                </a:solidFill>
                <a:latin typeface="Comic Sans MS" panose="030F0702030302020204" pitchFamily="66" charset="0"/>
              </a:rPr>
              <a:t>    surfaces rubbing against one another or a solid surface moving through air or water.</a:t>
            </a:r>
            <a:endParaRPr lang="en-US" sz="1100" b="1" i="1" u="none" dirty="0">
              <a:solidFill>
                <a:schemeClr val="tx1"/>
              </a:solidFill>
              <a:latin typeface="Comic Sans MS" panose="030F0702030302020204" pitchFamily="66" charset="0"/>
            </a:endParaRPr>
          </a:p>
          <a:p>
            <a:pPr marL="171450" indent="-171450" algn="just">
              <a:buFont typeface="Arial" panose="020B0604020202020204" pitchFamily="34" charset="0"/>
              <a:buChar char="•"/>
            </a:pPr>
            <a:r>
              <a:rPr lang="en-GB" sz="1100" i="1" u="none" dirty="0">
                <a:solidFill>
                  <a:schemeClr val="tx1"/>
                </a:solidFill>
                <a:latin typeface="Comic Sans MS" panose="030F0702030302020204" pitchFamily="66" charset="0"/>
              </a:rPr>
              <a:t>Demonstrates understanding of how friction and air resistance can both be useful, for example, </a:t>
            </a:r>
          </a:p>
          <a:p>
            <a:pPr algn="just"/>
            <a:r>
              <a:rPr lang="en-GB" sz="1100" i="1" u="none" dirty="0">
                <a:solidFill>
                  <a:schemeClr val="tx1"/>
                </a:solidFill>
                <a:latin typeface="Comic Sans MS" panose="030F0702030302020204" pitchFamily="66" charset="0"/>
              </a:rPr>
              <a:t>    in braking systems, and also a problem, for example, causing moving parts to wear</a:t>
            </a:r>
            <a:r>
              <a:rPr lang="en-GB" sz="1200" u="none" dirty="0">
                <a:solidFill>
                  <a:schemeClr val="tx1"/>
                </a:solidFill>
                <a:latin typeface="Comic Sans MS" panose="030F0702030302020204" pitchFamily="66" charset="0"/>
              </a:rPr>
              <a:t>.</a:t>
            </a:r>
            <a:endParaRPr lang="en-US" sz="1200" b="1" u="none" dirty="0">
              <a:solidFill>
                <a:schemeClr val="tx1"/>
              </a:solidFill>
              <a:latin typeface="Comic Sans MS" panose="030F0702030302020204" pitchFamily="66" charset="0"/>
            </a:endParaRPr>
          </a:p>
        </p:txBody>
      </p:sp>
      <p:pic>
        <p:nvPicPr>
          <p:cNvPr id="2" name="Picture 1">
            <a:extLst>
              <a:ext uri="{FF2B5EF4-FFF2-40B4-BE49-F238E27FC236}">
                <a16:creationId xmlns:a16="http://schemas.microsoft.com/office/drawing/2014/main" id="{52243BFB-4E1F-3E23-FBE4-98CA2399FBD0}"/>
              </a:ext>
            </a:extLst>
          </p:cNvPr>
          <p:cNvPicPr>
            <a:picLocks noChangeAspect="1"/>
          </p:cNvPicPr>
          <p:nvPr/>
        </p:nvPicPr>
        <p:blipFill>
          <a:blip r:embed="rId5"/>
          <a:stretch>
            <a:fillRect/>
          </a:stretch>
        </p:blipFill>
        <p:spPr>
          <a:xfrm>
            <a:off x="3923928" y="2982799"/>
            <a:ext cx="3603048" cy="371888"/>
          </a:xfrm>
          <a:prstGeom prst="rect">
            <a:avLst/>
          </a:prstGeom>
        </p:spPr>
      </p:pic>
    </p:spTree>
    <p:extLst>
      <p:ext uri="{BB962C8B-B14F-4D97-AF65-F5344CB8AC3E}">
        <p14:creationId xmlns:p14="http://schemas.microsoft.com/office/powerpoint/2010/main" val="509595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5" name="Title 2">
            <a:extLst>
              <a:ext uri="{FF2B5EF4-FFF2-40B4-BE49-F238E27FC236}">
                <a16:creationId xmlns:a16="http://schemas.microsoft.com/office/drawing/2014/main" id="{393E5018-2126-7B91-3CB3-C5B8059AC95E}"/>
              </a:ext>
            </a:extLst>
          </p:cNvPr>
          <p:cNvSpPr>
            <a:spLocks noGrp="1"/>
          </p:cNvSpPr>
          <p:nvPr>
            <p:ph type="title"/>
          </p:nvPr>
        </p:nvSpPr>
        <p:spPr>
          <a:xfrm>
            <a:off x="0" y="355431"/>
            <a:ext cx="9144000" cy="692696"/>
          </a:xfrm>
        </p:spPr>
        <p:txBody>
          <a:bodyPr/>
          <a:lstStyle/>
          <a:p>
            <a:br>
              <a:rPr lang="en-GB" sz="3200" b="1" dirty="0">
                <a:latin typeface="Comic Sans MS" panose="030F0702030302020204" pitchFamily="66" charset="0"/>
              </a:rPr>
            </a:br>
            <a:r>
              <a:rPr lang="en-GB" sz="3200" b="1" dirty="0">
                <a:latin typeface="Comic Sans MS" panose="030F0702030302020204" pitchFamily="66" charset="0"/>
              </a:rPr>
              <a:t>Science enquiry by fair testing; Planning</a:t>
            </a:r>
            <a:br>
              <a:rPr lang="en-GB" sz="3200" b="1" dirty="0">
                <a:latin typeface="Comic Sans MS" panose="030F0702030302020204" pitchFamily="66" charset="0"/>
              </a:rPr>
            </a:br>
            <a:endParaRPr lang="en-GB" sz="3200" b="1" dirty="0">
              <a:latin typeface="Comic Sans MS" panose="030F0702030302020204" pitchFamily="66" charset="0"/>
            </a:endParaRPr>
          </a:p>
        </p:txBody>
      </p:sp>
      <p:sp>
        <p:nvSpPr>
          <p:cNvPr id="2" name="Rectangle 3">
            <a:extLst>
              <a:ext uri="{FF2B5EF4-FFF2-40B4-BE49-F238E27FC236}">
                <a16:creationId xmlns:a16="http://schemas.microsoft.com/office/drawing/2014/main" id="{198A0D58-41D9-FC02-BC22-CA2B67DE4F7D}"/>
              </a:ext>
            </a:extLst>
          </p:cNvPr>
          <p:cNvSpPr txBox="1">
            <a:spLocks noChangeArrowheads="1"/>
          </p:cNvSpPr>
          <p:nvPr/>
        </p:nvSpPr>
        <p:spPr bwMode="auto">
          <a:xfrm>
            <a:off x="827584" y="1268760"/>
            <a:ext cx="7200800" cy="3456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a:lstStyle>
          <a:p>
            <a:pPr marL="0" indent="0">
              <a:spcBef>
                <a:spcPts val="1275"/>
              </a:spcBef>
              <a:buFontTx/>
              <a:buNone/>
            </a:pPr>
            <a:r>
              <a:rPr lang="en-GB" sz="2000" u="none" kern="0" dirty="0">
                <a:solidFill>
                  <a:srgbClr val="000000"/>
                </a:solidFill>
                <a:latin typeface="Comic Sans MS" panose="030F0702030302020204" pitchFamily="66" charset="0"/>
                <a:ea typeface="ＭＳ Ｐゴシック" pitchFamily="34" charset="-128"/>
              </a:rPr>
              <a:t>Anne Goldsworthy is well known in primary science for her </a:t>
            </a:r>
            <a:r>
              <a:rPr lang="en-GB" sz="2000" b="1" u="none" kern="0" dirty="0">
                <a:solidFill>
                  <a:srgbClr val="000000"/>
                </a:solidFill>
                <a:latin typeface="Comic Sans MS" panose="030F0702030302020204" pitchFamily="66" charset="0"/>
                <a:ea typeface="ＭＳ Ｐゴシック" pitchFamily="34" charset="-128"/>
              </a:rPr>
              <a:t>‘Post it’ approach to planning</a:t>
            </a:r>
            <a:r>
              <a:rPr lang="en-GB" sz="2000" u="none" kern="0" dirty="0">
                <a:solidFill>
                  <a:srgbClr val="000000"/>
                </a:solidFill>
                <a:latin typeface="Comic Sans MS" panose="030F0702030302020204" pitchFamily="66" charset="0"/>
                <a:ea typeface="ＭＳ Ｐゴシック" pitchFamily="34" charset="-128"/>
              </a:rPr>
              <a:t>.</a:t>
            </a:r>
          </a:p>
          <a:p>
            <a:pPr marL="0" indent="0">
              <a:spcBef>
                <a:spcPts val="1275"/>
              </a:spcBef>
              <a:buFontTx/>
              <a:buNone/>
            </a:pPr>
            <a:r>
              <a:rPr lang="en-GB" sz="1800" u="none" kern="0" dirty="0">
                <a:solidFill>
                  <a:srgbClr val="000000"/>
                </a:solidFill>
                <a:latin typeface="Comic Sans MS" panose="030F0702030302020204" pitchFamily="66" charset="0"/>
                <a:ea typeface="ＭＳ Ｐゴシック" pitchFamily="34" charset="-128"/>
              </a:rPr>
              <a:t>It helps the children to:</a:t>
            </a:r>
          </a:p>
          <a:p>
            <a:pPr>
              <a:spcBef>
                <a:spcPts val="1275"/>
              </a:spcBef>
              <a:buFont typeface="Wingdings" panose="05000000000000000000" pitchFamily="2" charset="2"/>
              <a:buChar char="q"/>
            </a:pPr>
            <a:r>
              <a:rPr lang="en-GB" sz="1800" u="none" kern="0" dirty="0">
                <a:solidFill>
                  <a:srgbClr val="000000"/>
                </a:solidFill>
                <a:latin typeface="Comic Sans MS" panose="030F0702030302020204" pitchFamily="66" charset="0"/>
                <a:ea typeface="ＭＳ Ｐゴシック" pitchFamily="34" charset="-128"/>
              </a:rPr>
              <a:t>identify what to </a:t>
            </a:r>
            <a:r>
              <a:rPr lang="en-GB" sz="1800" b="1" u="none" kern="0" dirty="0">
                <a:solidFill>
                  <a:srgbClr val="000000"/>
                </a:solidFill>
                <a:latin typeface="Comic Sans MS" panose="030F0702030302020204" pitchFamily="66" charset="0"/>
                <a:ea typeface="ＭＳ Ｐゴシック" pitchFamily="34" charset="-128"/>
              </a:rPr>
              <a:t>change or vary</a:t>
            </a:r>
          </a:p>
          <a:p>
            <a:pPr marL="0" indent="0">
              <a:spcBef>
                <a:spcPts val="1275"/>
              </a:spcBef>
              <a:buNone/>
            </a:pPr>
            <a:endParaRPr lang="en-GB" sz="1800" b="1" u="none" kern="0" dirty="0">
              <a:solidFill>
                <a:srgbClr val="000000"/>
              </a:solidFill>
              <a:latin typeface="Comic Sans MS" panose="030F0702030302020204" pitchFamily="66" charset="0"/>
              <a:ea typeface="ＭＳ Ｐゴシック" pitchFamily="34" charset="-128"/>
              <a:cs typeface="Arial" pitchFamily="34" charset="0"/>
            </a:endParaRPr>
          </a:p>
          <a:p>
            <a:pPr>
              <a:buFont typeface="Wingdings" panose="05000000000000000000" pitchFamily="2" charset="2"/>
              <a:buChar char="q"/>
            </a:pPr>
            <a:r>
              <a:rPr lang="en-GB" sz="1800" u="none" kern="0" dirty="0">
                <a:solidFill>
                  <a:srgbClr val="000000"/>
                </a:solidFill>
                <a:latin typeface="Comic Sans MS" panose="030F0702030302020204" pitchFamily="66" charset="0"/>
                <a:ea typeface="ＭＳ Ｐゴシック" pitchFamily="34" charset="-128"/>
              </a:rPr>
              <a:t>identify what to </a:t>
            </a:r>
            <a:r>
              <a:rPr lang="en-GB" sz="1800" b="1" u="none" kern="0" dirty="0">
                <a:solidFill>
                  <a:srgbClr val="000000"/>
                </a:solidFill>
                <a:latin typeface="Comic Sans MS" panose="030F0702030302020204" pitchFamily="66" charset="0"/>
                <a:ea typeface="ＭＳ Ｐゴシック" pitchFamily="34" charset="-128"/>
              </a:rPr>
              <a:t>measure or observe </a:t>
            </a:r>
          </a:p>
          <a:p>
            <a:pPr>
              <a:buFont typeface="Wingdings" panose="05000000000000000000" pitchFamily="2" charset="2"/>
              <a:buChar char="q"/>
            </a:pPr>
            <a:endParaRPr lang="en-GB" sz="1800" b="1" u="none" kern="0" dirty="0">
              <a:solidFill>
                <a:srgbClr val="000000"/>
              </a:solidFill>
              <a:latin typeface="Comic Sans MS" panose="030F0702030302020204" pitchFamily="66" charset="0"/>
              <a:ea typeface="ＭＳ Ｐゴシック" pitchFamily="34" charset="-128"/>
            </a:endParaRPr>
          </a:p>
          <a:p>
            <a:pPr>
              <a:buFont typeface="Wingdings" panose="05000000000000000000" pitchFamily="2" charset="2"/>
              <a:buChar char="q"/>
            </a:pPr>
            <a:r>
              <a:rPr lang="en-GB" sz="1800" u="none" kern="0" dirty="0">
                <a:solidFill>
                  <a:srgbClr val="000000"/>
                </a:solidFill>
                <a:latin typeface="Comic Sans MS" panose="030F0702030302020204" pitchFamily="66" charset="0"/>
                <a:ea typeface="ＭＳ Ｐゴシック" pitchFamily="34" charset="-128"/>
              </a:rPr>
              <a:t>decide on </a:t>
            </a:r>
            <a:r>
              <a:rPr lang="en-GB" sz="1800" b="1" u="none" kern="0" dirty="0">
                <a:solidFill>
                  <a:srgbClr val="000000"/>
                </a:solidFill>
                <a:latin typeface="Comic Sans MS" panose="030F0702030302020204" pitchFamily="66" charset="0"/>
                <a:ea typeface="ＭＳ Ｐゴシック" pitchFamily="34" charset="-128"/>
              </a:rPr>
              <a:t>one </a:t>
            </a:r>
            <a:r>
              <a:rPr lang="en-GB" sz="1800" u="none" kern="0" dirty="0">
                <a:solidFill>
                  <a:srgbClr val="000000"/>
                </a:solidFill>
                <a:latin typeface="Comic Sans MS" panose="030F0702030302020204" pitchFamily="66" charset="0"/>
                <a:ea typeface="ＭＳ Ｐゴシック" pitchFamily="34" charset="-128"/>
              </a:rPr>
              <a:t>thing to change and </a:t>
            </a:r>
            <a:r>
              <a:rPr lang="en-GB" sz="1800" b="1" u="none" kern="0" dirty="0">
                <a:solidFill>
                  <a:srgbClr val="000000"/>
                </a:solidFill>
                <a:latin typeface="Comic Sans MS" panose="030F0702030302020204" pitchFamily="66" charset="0"/>
                <a:ea typeface="ＭＳ Ｐゴシック" pitchFamily="34" charset="-128"/>
              </a:rPr>
              <a:t>one </a:t>
            </a:r>
            <a:r>
              <a:rPr lang="en-GB" sz="1800" u="none" kern="0" dirty="0">
                <a:solidFill>
                  <a:srgbClr val="000000"/>
                </a:solidFill>
                <a:latin typeface="Comic Sans MS" panose="030F0702030302020204" pitchFamily="66" charset="0"/>
                <a:ea typeface="ＭＳ Ｐゴシック" pitchFamily="34" charset="-128"/>
              </a:rPr>
              <a:t>thing to measure, while keeping everything else the same</a:t>
            </a:r>
          </a:p>
          <a:p>
            <a:pPr marL="0" indent="0">
              <a:buFontTx/>
              <a:buNone/>
            </a:pPr>
            <a:endParaRPr lang="en-GB" sz="2800" u="none" kern="0" dirty="0">
              <a:solidFill>
                <a:srgbClr val="000000"/>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748970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D12FB9-37CC-D6D3-65F6-0C26038A2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46" y="1268760"/>
            <a:ext cx="4164414" cy="3794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BABF2D-DB5A-1D8A-4DFF-E85DCC5A6C5D}"/>
              </a:ext>
            </a:extLst>
          </p:cNvPr>
          <p:cNvSpPr txBox="1"/>
          <p:nvPr/>
        </p:nvSpPr>
        <p:spPr>
          <a:xfrm>
            <a:off x="395536" y="1484784"/>
            <a:ext cx="3888432" cy="3788729"/>
          </a:xfrm>
          <a:prstGeom prst="rect">
            <a:avLst/>
          </a:prstGeom>
          <a:noFill/>
        </p:spPr>
        <p:txBody>
          <a:bodyPr wrap="square">
            <a:spAutoFit/>
          </a:bodyPr>
          <a:lstStyle/>
          <a:p>
            <a:pPr algn="l" fontAlgn="base"/>
            <a:r>
              <a:rPr lang="en-GB" sz="1800" b="0" i="0" u="none" dirty="0">
                <a:solidFill>
                  <a:srgbClr val="000000"/>
                </a:solidFill>
                <a:effectLst/>
                <a:latin typeface="Comic Sans MS" panose="030F0702030302020204" pitchFamily="66" charset="0"/>
              </a:rPr>
              <a:t>Use Post-it notes in two colours.</a:t>
            </a:r>
          </a:p>
          <a:p>
            <a:pPr marL="285750" indent="-285750" algn="l">
              <a:buFont typeface="Arial" panose="020B0604020202020204" pitchFamily="34" charset="0"/>
              <a:buChar char="•"/>
            </a:pPr>
            <a:r>
              <a:rPr lang="en-GB" sz="1800" b="0" i="0" u="none" dirty="0">
                <a:solidFill>
                  <a:srgbClr val="000000"/>
                </a:solidFill>
                <a:effectLst/>
                <a:latin typeface="Comic Sans MS" panose="030F0702030302020204" pitchFamily="66" charset="0"/>
              </a:rPr>
              <a:t>Choose one colour and ask the children to </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Arial" panose="020B0604020202020204" pitchFamily="34" charset="0"/>
              </a:rPr>
              <a:t>write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Arial" panose="020B0604020202020204" pitchFamily="34" charset="0"/>
              </a:rPr>
              <a:t>one</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Arial" panose="020B0604020202020204" pitchFamily="34" charset="0"/>
              </a:rPr>
              <a:t> thing that could be changed. Use a new Post-it for each thing they think of.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Arial" panose="020B0604020202020204" pitchFamily="34" charset="0"/>
              </a:rPr>
              <a:t>(If I change…(variable)) </a:t>
            </a:r>
          </a:p>
          <a:p>
            <a:pPr marL="285750" indent="-285750" algn="l" fontAlgn="base">
              <a:buFont typeface="Arial" panose="020B0604020202020204" pitchFamily="34" charset="0"/>
              <a:buChar char="•"/>
            </a:pP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Arial" panose="020B0604020202020204" pitchFamily="34" charset="0"/>
            </a:endParaRPr>
          </a:p>
          <a:p>
            <a:pPr marL="285750" indent="-285750" algn="l" fontAlgn="base">
              <a:buFont typeface="Arial" panose="020B0604020202020204" pitchFamily="34" charset="0"/>
              <a:buChar char="•"/>
            </a:pP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Arial" panose="020B0604020202020204" pitchFamily="34" charset="0"/>
              </a:rPr>
              <a:t>Using the second colour, write down one thing that could be measured/observed</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Arial" panose="020B0604020202020204" pitchFamily="34" charset="0"/>
              </a:rPr>
              <a:t> (What will happen to…)</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0" charset="-128"/>
                <a:cs typeface="Arial" panose="020B0604020202020204" pitchFamily="34" charset="0"/>
              </a:rPr>
              <a:t> Use a new Post-it for each one</a:t>
            </a:r>
            <a:endParaRPr kumimoji="0" lang="en-GB" sz="1800" u="none" strike="noStrike" kern="0" cap="none" spc="0" normalizeH="0" baseline="0" noProof="0" dirty="0">
              <a:ln>
                <a:noFill/>
              </a:ln>
              <a:solidFill>
                <a:srgbClr val="000000"/>
              </a:solidFill>
              <a:uLnTx/>
              <a:uFillTx/>
              <a:latin typeface="Open Sans" panose="020B0606030504020204" pitchFamily="34" charset="0"/>
              <a:ea typeface="ＭＳ Ｐゴシック" pitchFamily="-110"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br>
              <a:rPr lang="en-GB" sz="1100" b="0" i="0" dirty="0">
                <a:solidFill>
                  <a:srgbClr val="000000"/>
                </a:solidFill>
                <a:effectLst/>
                <a:latin typeface="Open Sans" panose="020B0606030504020204" pitchFamily="34" charset="0"/>
              </a:rPr>
            </a:br>
            <a:endParaRPr lang="en-GB" sz="1100" dirty="0"/>
          </a:p>
        </p:txBody>
      </p:sp>
      <p:pic>
        <p:nvPicPr>
          <p:cNvPr id="7" name="Picture 6">
            <a:extLst>
              <a:ext uri="{FF2B5EF4-FFF2-40B4-BE49-F238E27FC236}">
                <a16:creationId xmlns:a16="http://schemas.microsoft.com/office/drawing/2014/main" id="{348FBEF9-2368-890F-A7B0-E193A6734904}"/>
              </a:ext>
            </a:extLst>
          </p:cNvPr>
          <p:cNvPicPr>
            <a:picLocks noChangeAspect="1"/>
          </p:cNvPicPr>
          <p:nvPr/>
        </p:nvPicPr>
        <p:blipFill>
          <a:blip r:embed="rId4"/>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C4A938D-E5D6-677D-E5C7-58677F8D9048}"/>
              </a:ext>
            </a:extLst>
          </p:cNvPr>
          <p:cNvSpPr txBox="1">
            <a:spLocks/>
          </p:cNvSpPr>
          <p:nvPr/>
        </p:nvSpPr>
        <p:spPr bwMode="auto">
          <a:xfrm>
            <a:off x="0" y="246787"/>
            <a:ext cx="9144000"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4400">
                <a:solidFill>
                  <a:schemeClr val="tx2"/>
                </a:solidFill>
                <a:latin typeface="Times" pitchFamily="-110" charset="0"/>
              </a:defRPr>
            </a:lvl6pPr>
            <a:lvl7pPr marL="914400" algn="ctr" rtl="0" eaLnBrk="0" fontAlgn="base" hangingPunct="0">
              <a:spcBef>
                <a:spcPct val="0"/>
              </a:spcBef>
              <a:spcAft>
                <a:spcPct val="0"/>
              </a:spcAft>
              <a:defRPr sz="4400">
                <a:solidFill>
                  <a:schemeClr val="tx2"/>
                </a:solidFill>
                <a:latin typeface="Times" pitchFamily="-110" charset="0"/>
              </a:defRPr>
            </a:lvl7pPr>
            <a:lvl8pPr marL="1371600" algn="ctr" rtl="0" eaLnBrk="0" fontAlgn="base" hangingPunct="0">
              <a:spcBef>
                <a:spcPct val="0"/>
              </a:spcBef>
              <a:spcAft>
                <a:spcPct val="0"/>
              </a:spcAft>
              <a:defRPr sz="4400">
                <a:solidFill>
                  <a:schemeClr val="tx2"/>
                </a:solidFill>
                <a:latin typeface="Times" pitchFamily="-110" charset="0"/>
              </a:defRPr>
            </a:lvl8pPr>
            <a:lvl9pPr marL="1828800" algn="ctr" rtl="0" eaLnBrk="0" fontAlgn="base" hangingPunct="0">
              <a:spcBef>
                <a:spcPct val="0"/>
              </a:spcBef>
              <a:spcAft>
                <a:spcPct val="0"/>
              </a:spcAft>
              <a:defRPr sz="4400">
                <a:solidFill>
                  <a:schemeClr val="tx2"/>
                </a:solidFill>
                <a:latin typeface="Times" pitchFamily="-110" charset="0"/>
              </a:defRPr>
            </a:lvl9pPr>
          </a:lstStyle>
          <a:p>
            <a:br>
              <a:rPr lang="en-GB" sz="3200" b="1" u="none" kern="0" dirty="0">
                <a:latin typeface="Comic Sans MS" panose="030F0702030302020204" pitchFamily="66" charset="0"/>
              </a:rPr>
            </a:br>
            <a:r>
              <a:rPr lang="en-GB" sz="3200" b="1" u="none" kern="0" dirty="0">
                <a:latin typeface="Comic Sans MS" panose="030F0702030302020204" pitchFamily="66" charset="0"/>
              </a:rPr>
              <a:t>Science enquiry by fair testing; Planning</a:t>
            </a:r>
            <a:br>
              <a:rPr lang="en-GB" sz="3200" b="1" u="none" kern="0" dirty="0">
                <a:latin typeface="Comic Sans MS" panose="030F0702030302020204" pitchFamily="66" charset="0"/>
              </a:rPr>
            </a:br>
            <a:endParaRPr lang="en-GB" sz="3200" b="1" u="none" kern="0" dirty="0">
              <a:latin typeface="Comic Sans MS" panose="030F0702030302020204" pitchFamily="66" charset="0"/>
            </a:endParaRPr>
          </a:p>
        </p:txBody>
      </p:sp>
    </p:spTree>
    <p:extLst>
      <p:ext uri="{BB962C8B-B14F-4D97-AF65-F5344CB8AC3E}">
        <p14:creationId xmlns:p14="http://schemas.microsoft.com/office/powerpoint/2010/main" val="1533874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C0AA0-3AE8-4D0A-4BF0-289040B652E3}"/>
              </a:ext>
            </a:extLst>
          </p:cNvPr>
          <p:cNvSpPr txBox="1"/>
          <p:nvPr/>
        </p:nvSpPr>
        <p:spPr>
          <a:xfrm>
            <a:off x="157007" y="823000"/>
            <a:ext cx="3334873" cy="4893647"/>
          </a:xfrm>
          <a:prstGeom prst="rect">
            <a:avLst/>
          </a:prstGeom>
          <a:noFill/>
        </p:spPr>
        <p:txBody>
          <a:bodyPr wrap="square">
            <a:spAutoFit/>
          </a:bodyPr>
          <a:lstStyle/>
          <a:p>
            <a:pPr algn="just"/>
            <a:r>
              <a:rPr lang="en-GB" sz="1600" u="none" dirty="0">
                <a:solidFill>
                  <a:schemeClr val="tx1"/>
                </a:solidFill>
                <a:latin typeface="Comic Sans MS" panose="030F0702030302020204" pitchFamily="66" charset="0"/>
              </a:rPr>
              <a:t>Use a planning template like this </a:t>
            </a:r>
          </a:p>
          <a:p>
            <a:pPr algn="just"/>
            <a:r>
              <a:rPr lang="en-GB" sz="1600" u="none" dirty="0">
                <a:solidFill>
                  <a:schemeClr val="tx1"/>
                </a:solidFill>
                <a:latin typeface="Comic Sans MS" panose="030F0702030302020204" pitchFamily="66" charset="0"/>
              </a:rPr>
              <a:t>Put all your variables in the top left box  and all the things that you could measure or observe in the top right box. </a:t>
            </a:r>
          </a:p>
          <a:p>
            <a:pPr algn="just"/>
            <a:r>
              <a:rPr lang="en-GB" sz="1600" u="none" dirty="0">
                <a:solidFill>
                  <a:schemeClr val="tx1"/>
                </a:solidFill>
                <a:latin typeface="Comic Sans MS" panose="030F0702030302020204" pitchFamily="66" charset="0"/>
              </a:rPr>
              <a:t>Choose one post it note from each of the big top boxes and move it into the row below.   Now put all your variable (things we could change) in the row ‘We will keep these the same…’</a:t>
            </a:r>
          </a:p>
          <a:p>
            <a:pPr algn="just"/>
            <a:r>
              <a:rPr lang="en-GB" sz="1600" u="none" dirty="0">
                <a:solidFill>
                  <a:schemeClr val="tx1"/>
                </a:solidFill>
                <a:latin typeface="Comic Sans MS" panose="030F0702030302020204" pitchFamily="66" charset="0"/>
              </a:rPr>
              <a:t>Now move the one from ‘we will change  to the box ‘When I change and the one from, we will measure/observe to ‘what will happen to:</a:t>
            </a:r>
          </a:p>
          <a:p>
            <a:pPr algn="just"/>
            <a:r>
              <a:rPr lang="en-GB" sz="1600" u="none" dirty="0">
                <a:solidFill>
                  <a:schemeClr val="tx1"/>
                </a:solidFill>
                <a:latin typeface="Comic Sans MS" panose="030F0702030302020204" pitchFamily="66" charset="0"/>
              </a:rPr>
              <a:t>This last part of the planning sheet is to generate discussion and gather the children's ideas</a:t>
            </a:r>
            <a:r>
              <a:rPr lang="en-GB" sz="2400" u="none" dirty="0">
                <a:solidFill>
                  <a:schemeClr val="tx1"/>
                </a:solidFill>
              </a:rPr>
              <a:t>. </a:t>
            </a:r>
          </a:p>
        </p:txBody>
      </p:sp>
      <p:pic>
        <p:nvPicPr>
          <p:cNvPr id="8" name="Picture 7">
            <a:extLst>
              <a:ext uri="{FF2B5EF4-FFF2-40B4-BE49-F238E27FC236}">
                <a16:creationId xmlns:a16="http://schemas.microsoft.com/office/drawing/2014/main" id="{1EC23D54-F4D0-E308-D691-CB6B05C56ED6}"/>
              </a:ext>
            </a:extLst>
          </p:cNvPr>
          <p:cNvPicPr>
            <a:picLocks noChangeAspect="1"/>
          </p:cNvPicPr>
          <p:nvPr/>
        </p:nvPicPr>
        <p:blipFill>
          <a:blip r:embed="rId3"/>
          <a:stretch>
            <a:fillRect/>
          </a:stretch>
        </p:blipFill>
        <p:spPr>
          <a:xfrm>
            <a:off x="3779912" y="237744"/>
            <a:ext cx="4832849" cy="6382512"/>
          </a:xfrm>
          <a:prstGeom prst="rect">
            <a:avLst/>
          </a:prstGeom>
        </p:spPr>
      </p:pic>
    </p:spTree>
    <p:extLst>
      <p:ext uri="{BB962C8B-B14F-4D97-AF65-F5344CB8AC3E}">
        <p14:creationId xmlns:p14="http://schemas.microsoft.com/office/powerpoint/2010/main" val="1880992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28" y="609600"/>
            <a:ext cx="9101872" cy="1143000"/>
          </a:xfrm>
        </p:spPr>
        <p:txBody>
          <a:bodyPr/>
          <a:lstStyle/>
          <a:p>
            <a:r>
              <a:rPr lang="en-GB" sz="3200" dirty="0">
                <a:latin typeface="Comic Sans MS" panose="030F0702030302020204" pitchFamily="66" charset="0"/>
              </a:rPr>
              <a:t>Creating a graph</a:t>
            </a:r>
          </a:p>
        </p:txBody>
      </p:sp>
      <p:pic>
        <p:nvPicPr>
          <p:cNvPr id="3" name="Picture 2">
            <a:extLst>
              <a:ext uri="{FF2B5EF4-FFF2-40B4-BE49-F238E27FC236}">
                <a16:creationId xmlns:a16="http://schemas.microsoft.com/office/drawing/2014/main" id="{486E08AA-A2C1-19B0-E3BF-612A1CF7BEB5}"/>
              </a:ext>
            </a:extLst>
          </p:cNvPr>
          <p:cNvPicPr>
            <a:picLocks noChangeAspect="1"/>
          </p:cNvPicPr>
          <p:nvPr/>
        </p:nvPicPr>
        <p:blipFill>
          <a:blip r:embed="rId3"/>
          <a:stretch>
            <a:fillRect/>
          </a:stretch>
        </p:blipFill>
        <p:spPr>
          <a:xfrm>
            <a:off x="7092280" y="5661248"/>
            <a:ext cx="1615580" cy="841321"/>
          </a:xfrm>
          <a:prstGeom prst="rect">
            <a:avLst/>
          </a:prstGeom>
        </p:spPr>
      </p:pic>
      <p:pic>
        <p:nvPicPr>
          <p:cNvPr id="6" name="Picture 5">
            <a:extLst>
              <a:ext uri="{FF2B5EF4-FFF2-40B4-BE49-F238E27FC236}">
                <a16:creationId xmlns:a16="http://schemas.microsoft.com/office/drawing/2014/main" id="{DC3ACAA8-1E2D-E9DC-9E7E-DB52B1E5F718}"/>
              </a:ext>
            </a:extLst>
          </p:cNvPr>
          <p:cNvPicPr>
            <a:picLocks noChangeAspect="1"/>
          </p:cNvPicPr>
          <p:nvPr/>
        </p:nvPicPr>
        <p:blipFill>
          <a:blip r:embed="rId4"/>
          <a:stretch>
            <a:fillRect/>
          </a:stretch>
        </p:blipFill>
        <p:spPr>
          <a:xfrm>
            <a:off x="1905000" y="1771913"/>
            <a:ext cx="5334000" cy="3552825"/>
          </a:xfrm>
          <a:prstGeom prst="rect">
            <a:avLst/>
          </a:prstGeom>
        </p:spPr>
      </p:pic>
    </p:spTree>
    <p:extLst>
      <p:ext uri="{BB962C8B-B14F-4D97-AF65-F5344CB8AC3E}">
        <p14:creationId xmlns:p14="http://schemas.microsoft.com/office/powerpoint/2010/main" val="911012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C4799A8A-C7C7-B9A8-06CE-C5AC5E2BD7ED}"/>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823112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pic>
        <p:nvPicPr>
          <p:cNvPr id="7" name="Picture 6">
            <a:extLst>
              <a:ext uri="{FF2B5EF4-FFF2-40B4-BE49-F238E27FC236}">
                <a16:creationId xmlns:a16="http://schemas.microsoft.com/office/drawing/2014/main" id="{22207FA7-77B6-8BAA-4D73-15503B4CC55C}"/>
              </a:ext>
            </a:extLst>
          </p:cNvPr>
          <p:cNvPicPr>
            <a:picLocks noChangeAspect="1"/>
          </p:cNvPicPr>
          <p:nvPr/>
        </p:nvPicPr>
        <p:blipFill>
          <a:blip r:embed="rId4"/>
          <a:stretch>
            <a:fillRect/>
          </a:stretch>
        </p:blipFill>
        <p:spPr>
          <a:xfrm>
            <a:off x="4624553" y="620688"/>
            <a:ext cx="4333875" cy="4848225"/>
          </a:xfrm>
          <a:prstGeom prst="rect">
            <a:avLst/>
          </a:prstGeom>
        </p:spPr>
      </p:pic>
      <p:pic>
        <p:nvPicPr>
          <p:cNvPr id="11" name="Picture 10">
            <a:extLst>
              <a:ext uri="{FF2B5EF4-FFF2-40B4-BE49-F238E27FC236}">
                <a16:creationId xmlns:a16="http://schemas.microsoft.com/office/drawing/2014/main" id="{E3DB2EF0-FFCD-0886-FA43-A0EFBB612FB2}"/>
              </a:ext>
            </a:extLst>
          </p:cNvPr>
          <p:cNvPicPr>
            <a:picLocks noChangeAspect="1"/>
          </p:cNvPicPr>
          <p:nvPr/>
        </p:nvPicPr>
        <p:blipFill>
          <a:blip r:embed="rId5"/>
          <a:stretch>
            <a:fillRect/>
          </a:stretch>
        </p:blipFill>
        <p:spPr>
          <a:xfrm>
            <a:off x="195099" y="404664"/>
            <a:ext cx="4324350" cy="5981700"/>
          </a:xfrm>
          <a:prstGeom prst="rect">
            <a:avLst/>
          </a:prstGeom>
        </p:spPr>
      </p:pic>
    </p:spTree>
    <p:extLst>
      <p:ext uri="{BB962C8B-B14F-4D97-AF65-F5344CB8AC3E}">
        <p14:creationId xmlns:p14="http://schemas.microsoft.com/office/powerpoint/2010/main" val="132594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AD58CF-1687-0B1A-D7F6-2071AA014D14}"/>
              </a:ext>
            </a:extLst>
          </p:cNvPr>
          <p:cNvPicPr>
            <a:picLocks noGrp="1" noChangeAspect="1"/>
          </p:cNvPicPr>
          <p:nvPr>
            <p:ph idx="1"/>
          </p:nvPr>
        </p:nvPicPr>
        <p:blipFill>
          <a:blip r:embed="rId2"/>
          <a:stretch>
            <a:fillRect/>
          </a:stretch>
        </p:blipFill>
        <p:spPr>
          <a:xfrm>
            <a:off x="683568" y="1569083"/>
            <a:ext cx="3395483" cy="4114800"/>
          </a:xfrm>
          <a:prstGeom prst="rect">
            <a:avLst/>
          </a:prstGeom>
        </p:spPr>
      </p:pic>
      <p:pic>
        <p:nvPicPr>
          <p:cNvPr id="5" name="Picture 4">
            <a:extLst>
              <a:ext uri="{FF2B5EF4-FFF2-40B4-BE49-F238E27FC236}">
                <a16:creationId xmlns:a16="http://schemas.microsoft.com/office/drawing/2014/main" id="{1BCCD9A0-6A57-9281-0E31-8704728D7A32}"/>
              </a:ext>
            </a:extLst>
          </p:cNvPr>
          <p:cNvPicPr>
            <a:picLocks noChangeAspect="1"/>
          </p:cNvPicPr>
          <p:nvPr/>
        </p:nvPicPr>
        <p:blipFill>
          <a:blip r:embed="rId3"/>
          <a:stretch>
            <a:fillRect/>
          </a:stretch>
        </p:blipFill>
        <p:spPr>
          <a:xfrm>
            <a:off x="7092280" y="5661248"/>
            <a:ext cx="1615580" cy="841321"/>
          </a:xfrm>
          <a:prstGeom prst="rect">
            <a:avLst/>
          </a:prstGeom>
        </p:spPr>
      </p:pic>
      <p:pic>
        <p:nvPicPr>
          <p:cNvPr id="7" name="Picture 6">
            <a:extLst>
              <a:ext uri="{FF2B5EF4-FFF2-40B4-BE49-F238E27FC236}">
                <a16:creationId xmlns:a16="http://schemas.microsoft.com/office/drawing/2014/main" id="{52E66316-8640-D9A4-9979-E031AEEA9244}"/>
              </a:ext>
            </a:extLst>
          </p:cNvPr>
          <p:cNvPicPr>
            <a:picLocks noChangeAspect="1"/>
          </p:cNvPicPr>
          <p:nvPr/>
        </p:nvPicPr>
        <p:blipFill>
          <a:blip r:embed="rId4"/>
          <a:stretch>
            <a:fillRect/>
          </a:stretch>
        </p:blipFill>
        <p:spPr>
          <a:xfrm>
            <a:off x="4493226" y="2578223"/>
            <a:ext cx="4427984" cy="2949354"/>
          </a:xfrm>
          <a:prstGeom prst="rect">
            <a:avLst/>
          </a:prstGeom>
        </p:spPr>
      </p:pic>
      <p:pic>
        <p:nvPicPr>
          <p:cNvPr id="8" name="Picture 7">
            <a:extLst>
              <a:ext uri="{FF2B5EF4-FFF2-40B4-BE49-F238E27FC236}">
                <a16:creationId xmlns:a16="http://schemas.microsoft.com/office/drawing/2014/main" id="{1FDEB284-190E-EA1B-20BE-ECFE014CD9F4}"/>
              </a:ext>
            </a:extLst>
          </p:cNvPr>
          <p:cNvPicPr>
            <a:picLocks noChangeAspect="1"/>
          </p:cNvPicPr>
          <p:nvPr/>
        </p:nvPicPr>
        <p:blipFill>
          <a:blip r:embed="rId5"/>
          <a:stretch>
            <a:fillRect/>
          </a:stretch>
        </p:blipFill>
        <p:spPr>
          <a:xfrm>
            <a:off x="4932040" y="3717032"/>
            <a:ext cx="639755" cy="670220"/>
          </a:xfrm>
          <a:prstGeom prst="rect">
            <a:avLst/>
          </a:prstGeom>
        </p:spPr>
      </p:pic>
      <p:pic>
        <p:nvPicPr>
          <p:cNvPr id="9" name="Picture 8">
            <a:extLst>
              <a:ext uri="{FF2B5EF4-FFF2-40B4-BE49-F238E27FC236}">
                <a16:creationId xmlns:a16="http://schemas.microsoft.com/office/drawing/2014/main" id="{44095735-115B-F810-9C48-25188CC0AC37}"/>
              </a:ext>
            </a:extLst>
          </p:cNvPr>
          <p:cNvPicPr>
            <a:picLocks noChangeAspect="1"/>
          </p:cNvPicPr>
          <p:nvPr/>
        </p:nvPicPr>
        <p:blipFill>
          <a:blip r:embed="rId6"/>
          <a:stretch>
            <a:fillRect/>
          </a:stretch>
        </p:blipFill>
        <p:spPr>
          <a:xfrm>
            <a:off x="6588224" y="4509120"/>
            <a:ext cx="648072" cy="648072"/>
          </a:xfrm>
          <a:prstGeom prst="rect">
            <a:avLst/>
          </a:prstGeom>
        </p:spPr>
      </p:pic>
      <p:sp>
        <p:nvSpPr>
          <p:cNvPr id="15" name="TextBox 14">
            <a:extLst>
              <a:ext uri="{FF2B5EF4-FFF2-40B4-BE49-F238E27FC236}">
                <a16:creationId xmlns:a16="http://schemas.microsoft.com/office/drawing/2014/main" id="{FA6DA40D-12BD-38D6-67C4-E5416B0BE635}"/>
              </a:ext>
            </a:extLst>
          </p:cNvPr>
          <p:cNvSpPr txBox="1"/>
          <p:nvPr/>
        </p:nvSpPr>
        <p:spPr>
          <a:xfrm>
            <a:off x="4644008" y="1623063"/>
            <a:ext cx="3642662" cy="584775"/>
          </a:xfrm>
          <a:prstGeom prst="rect">
            <a:avLst/>
          </a:prstGeom>
          <a:noFill/>
        </p:spPr>
        <p:txBody>
          <a:bodyPr wrap="square">
            <a:spAutoFit/>
          </a:bodyPr>
          <a:lstStyle/>
          <a:p>
            <a:r>
              <a:rPr kumimoji="0" lang="en-GB" sz="3200" b="0" i="0" u="none" strike="noStrike" kern="0" cap="none" spc="0" normalizeH="0" baseline="0" noProof="0" dirty="0">
                <a:ln>
                  <a:noFill/>
                </a:ln>
                <a:solidFill>
                  <a:srgbClr val="000000"/>
                </a:solidFill>
                <a:effectLst/>
                <a:uLnTx/>
                <a:uFillTx/>
                <a:latin typeface="Comic Sans MS" panose="030F0702030302020204" pitchFamily="66" charset="0"/>
                <a:ea typeface="ＭＳ Ｐゴシック" pitchFamily="-110" charset="-128"/>
              </a:rPr>
              <a:t>Creating a graph</a:t>
            </a:r>
            <a:endParaRPr lang="en-GB" dirty="0"/>
          </a:p>
        </p:txBody>
      </p:sp>
      <p:pic>
        <p:nvPicPr>
          <p:cNvPr id="17" name="Picture 16">
            <a:extLst>
              <a:ext uri="{FF2B5EF4-FFF2-40B4-BE49-F238E27FC236}">
                <a16:creationId xmlns:a16="http://schemas.microsoft.com/office/drawing/2014/main" id="{6B836EAB-F064-01FD-AC4D-C591C2F5746F}"/>
              </a:ext>
            </a:extLst>
          </p:cNvPr>
          <p:cNvPicPr>
            <a:picLocks noChangeAspect="1"/>
          </p:cNvPicPr>
          <p:nvPr/>
        </p:nvPicPr>
        <p:blipFill>
          <a:blip r:embed="rId7"/>
          <a:stretch>
            <a:fillRect/>
          </a:stretch>
        </p:blipFill>
        <p:spPr>
          <a:xfrm>
            <a:off x="683568" y="626211"/>
            <a:ext cx="3395483" cy="936016"/>
          </a:xfrm>
          <a:prstGeom prst="rect">
            <a:avLst/>
          </a:prstGeom>
        </p:spPr>
      </p:pic>
    </p:spTree>
    <p:extLst>
      <p:ext uri="{BB962C8B-B14F-4D97-AF65-F5344CB8AC3E}">
        <p14:creationId xmlns:p14="http://schemas.microsoft.com/office/powerpoint/2010/main" val="2354562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0" y="228600"/>
            <a:ext cx="9144000" cy="838200"/>
          </a:xfrm>
        </p:spPr>
        <p:txBody>
          <a:bodyPr/>
          <a:lstStyle/>
          <a:p>
            <a:r>
              <a:rPr lang="en-GB" sz="3200" b="1" dirty="0">
                <a:latin typeface="Comic Sans MS" panose="030F0702030302020204" pitchFamily="66" charset="0"/>
              </a:rPr>
              <a:t>Making science enquiry ‘fair’</a:t>
            </a:r>
          </a:p>
        </p:txBody>
      </p:sp>
      <p:sp>
        <p:nvSpPr>
          <p:cNvPr id="402435" name="Rectangle 3"/>
          <p:cNvSpPr>
            <a:spLocks noGrp="1" noChangeArrowheads="1"/>
          </p:cNvSpPr>
          <p:nvPr>
            <p:ph type="body" idx="1"/>
          </p:nvPr>
        </p:nvSpPr>
        <p:spPr>
          <a:xfrm>
            <a:off x="1187624" y="1268760"/>
            <a:ext cx="6768752" cy="3384376"/>
          </a:xfrm>
        </p:spPr>
        <p:txBody>
          <a:bodyPr/>
          <a:lstStyle/>
          <a:p>
            <a:pPr marL="0" indent="0" algn="just">
              <a:spcBef>
                <a:spcPts val="1200"/>
              </a:spcBef>
              <a:buFontTx/>
              <a:buNone/>
            </a:pPr>
            <a:r>
              <a:rPr lang="en-GB" sz="2000" dirty="0">
                <a:latin typeface="Comic Sans MS" panose="030F0702030302020204" pitchFamily="66" charset="0"/>
                <a:ea typeface="ＭＳ Ｐゴシック" pitchFamily="34" charset="-128"/>
              </a:rPr>
              <a:t>Fair testing is a specific way to set up a science enquiry by isolating and controlling variables.</a:t>
            </a:r>
            <a:endParaRPr lang="en-GB" sz="2000" dirty="0">
              <a:latin typeface="Comic Sans MS" panose="030F0702030302020204" pitchFamily="66" charset="0"/>
              <a:ea typeface="ＭＳ Ｐゴシック" pitchFamily="34" charset="-128"/>
              <a:cs typeface="Arial" pitchFamily="34" charset="0"/>
            </a:endParaRPr>
          </a:p>
          <a:p>
            <a:pPr marL="0" indent="0" algn="just">
              <a:spcBef>
                <a:spcPts val="1200"/>
              </a:spcBef>
              <a:buFontTx/>
              <a:buNone/>
            </a:pPr>
            <a:endParaRPr lang="en-GB" sz="2000" dirty="0">
              <a:latin typeface="Comic Sans MS" panose="030F0702030302020204" pitchFamily="66" charset="0"/>
              <a:ea typeface="ＭＳ Ｐゴシック" pitchFamily="34" charset="-128"/>
            </a:endParaRPr>
          </a:p>
          <a:p>
            <a:pPr marL="0" indent="0" algn="just">
              <a:spcBef>
                <a:spcPts val="1200"/>
              </a:spcBef>
              <a:buFontTx/>
              <a:buNone/>
            </a:pPr>
            <a:r>
              <a:rPr lang="en-GB" sz="2000" dirty="0">
                <a:latin typeface="Comic Sans MS" panose="030F0702030302020204" pitchFamily="66" charset="0"/>
                <a:ea typeface="ＭＳ Ｐゴシック" pitchFamily="34" charset="-128"/>
              </a:rPr>
              <a:t>But don’t forget that any science enquiry needs to be fair, even if it isn’t a fair test. </a:t>
            </a:r>
            <a:r>
              <a:rPr lang="en-GB" sz="2000" dirty="0">
                <a:latin typeface="Comic Sans MS" panose="030F0702030302020204" pitchFamily="66" charset="0"/>
                <a:ea typeface="ＭＳ Ｐゴシック" pitchFamily="34" charset="-128"/>
                <a:cs typeface="Arial" pitchFamily="34" charset="0"/>
              </a:rPr>
              <a:t>To be more precise, what we really mean by ‘fair’ is </a:t>
            </a:r>
            <a:r>
              <a:rPr lang="en-GB" sz="2000" b="1" dirty="0">
                <a:latin typeface="Comic Sans MS" panose="030F0702030302020204" pitchFamily="66" charset="0"/>
                <a:ea typeface="ＭＳ Ｐゴシック" pitchFamily="34" charset="-128"/>
                <a:cs typeface="Arial" pitchFamily="34" charset="0"/>
              </a:rPr>
              <a:t>valid</a:t>
            </a:r>
            <a:r>
              <a:rPr lang="en-GB" sz="2000" dirty="0">
                <a:latin typeface="Comic Sans MS" panose="030F0702030302020204" pitchFamily="66" charset="0"/>
                <a:ea typeface="ＭＳ Ｐゴシック" pitchFamily="34" charset="-128"/>
                <a:cs typeface="Arial" pitchFamily="34" charset="0"/>
              </a:rPr>
              <a:t>.</a:t>
            </a:r>
            <a:endParaRPr lang="en-GB" sz="2000" dirty="0">
              <a:latin typeface="Comic Sans MS" panose="030F0702030302020204" pitchFamily="66" charset="0"/>
              <a:ea typeface="ＭＳ Ｐゴシック" pitchFamily="34" charset="-128"/>
            </a:endParaRPr>
          </a:p>
          <a:p>
            <a:pPr marL="0" indent="0" algn="just">
              <a:spcBef>
                <a:spcPts val="1200"/>
              </a:spcBef>
              <a:buFontTx/>
              <a:buNone/>
            </a:pPr>
            <a:endParaRPr lang="en-GB" sz="2000" dirty="0">
              <a:latin typeface="Comic Sans MS" panose="030F0702030302020204" pitchFamily="66" charset="0"/>
              <a:ea typeface="ＭＳ Ｐゴシック" pitchFamily="34" charset="-128"/>
            </a:endParaRPr>
          </a:p>
          <a:p>
            <a:pPr marL="0" indent="0" algn="just">
              <a:spcBef>
                <a:spcPts val="1200"/>
              </a:spcBef>
              <a:buFontTx/>
              <a:buNone/>
            </a:pPr>
            <a:r>
              <a:rPr lang="en-GB" sz="2000" dirty="0">
                <a:latin typeface="Comic Sans MS" panose="030F0702030302020204" pitchFamily="66" charset="0"/>
                <a:ea typeface="ＭＳ Ｐゴシック" pitchFamily="34" charset="-128"/>
              </a:rPr>
              <a:t>Just because we can’t do a fair test, it doesn’t mean that we can’t make the enquiry fair!</a:t>
            </a:r>
          </a:p>
        </p:txBody>
      </p:sp>
      <p:pic>
        <p:nvPicPr>
          <p:cNvPr id="2" name="Picture 1">
            <a:extLst>
              <a:ext uri="{FF2B5EF4-FFF2-40B4-BE49-F238E27FC236}">
                <a16:creationId xmlns:a16="http://schemas.microsoft.com/office/drawing/2014/main" id="{E96699A9-436C-72C9-4DBA-96EE2A475934}"/>
              </a:ext>
            </a:extLst>
          </p:cNvPr>
          <p:cNvPicPr>
            <a:picLocks noChangeAspect="1"/>
          </p:cNvPicPr>
          <p:nvPr/>
        </p:nvPicPr>
        <p:blipFill>
          <a:blip r:embed="rId3"/>
          <a:stretch>
            <a:fillRect/>
          </a:stretch>
        </p:blipFill>
        <p:spPr>
          <a:xfrm>
            <a:off x="7092280" y="5661248"/>
            <a:ext cx="1615580" cy="8413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2435">
                                            <p:txEl>
                                              <p:pRg st="0" end="0"/>
                                            </p:txEl>
                                          </p:spTgt>
                                        </p:tgtEl>
                                        <p:attrNameLst>
                                          <p:attrName>style.visibility</p:attrName>
                                        </p:attrNameLst>
                                      </p:cBhvr>
                                      <p:to>
                                        <p:strVal val="visible"/>
                                      </p:to>
                                    </p:set>
                                    <p:animEffect transition="in" filter="fade">
                                      <p:cBhvr>
                                        <p:cTn id="7" dur="2000"/>
                                        <p:tgtEl>
                                          <p:spTgt spid="402435">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02435">
                                            <p:txEl>
                                              <p:pRg st="2" end="2"/>
                                            </p:txEl>
                                          </p:spTgt>
                                        </p:tgtEl>
                                        <p:attrNameLst>
                                          <p:attrName>style.visibility</p:attrName>
                                        </p:attrNameLst>
                                      </p:cBhvr>
                                      <p:to>
                                        <p:strVal val="visible"/>
                                      </p:to>
                                    </p:set>
                                    <p:animEffect transition="in" filter="fade">
                                      <p:cBhvr>
                                        <p:cTn id="11" dur="2000"/>
                                        <p:tgtEl>
                                          <p:spTgt spid="402435">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02435">
                                            <p:txEl>
                                              <p:pRg st="4" end="4"/>
                                            </p:txEl>
                                          </p:spTgt>
                                        </p:tgtEl>
                                        <p:attrNameLst>
                                          <p:attrName>style.visibility</p:attrName>
                                        </p:attrNameLst>
                                      </p:cBhvr>
                                      <p:to>
                                        <p:strVal val="visible"/>
                                      </p:to>
                                    </p:set>
                                    <p:animEffect transition="in" filter="fade">
                                      <p:cBhvr>
                                        <p:cTn id="15" dur="2000"/>
                                        <p:tgtEl>
                                          <p:spTgt spid="402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291787"/>
          </a:xfrm>
        </p:spPr>
        <p:txBody>
          <a:bodyPr/>
          <a:lstStyle/>
          <a:p>
            <a:r>
              <a:rPr lang="en-GB" sz="3200" b="1" dirty="0">
                <a:latin typeface="Comic Sans MS" panose="030F0702030302020204" pitchFamily="66" charset="0"/>
              </a:rPr>
              <a:t>Different types of science enquiry: </a:t>
            </a:r>
            <a:br>
              <a:rPr lang="en-GB" sz="3200" b="1" dirty="0">
                <a:latin typeface="Comic Sans MS" panose="030F0702030302020204" pitchFamily="66" charset="0"/>
              </a:rPr>
            </a:br>
            <a:r>
              <a:rPr lang="en-GB" sz="3200" b="1" dirty="0">
                <a:latin typeface="Comic Sans MS" panose="030F0702030302020204" pitchFamily="66" charset="0"/>
              </a:rPr>
              <a:t>The biscuit curriculum!</a:t>
            </a:r>
          </a:p>
        </p:txBody>
      </p:sp>
      <p:sp>
        <p:nvSpPr>
          <p:cNvPr id="3" name="Content Placeholder 2"/>
          <p:cNvSpPr>
            <a:spLocks noGrp="1"/>
          </p:cNvSpPr>
          <p:nvPr>
            <p:ph idx="1"/>
          </p:nvPr>
        </p:nvSpPr>
        <p:spPr>
          <a:xfrm>
            <a:off x="552052" y="1371600"/>
            <a:ext cx="8168308" cy="4114800"/>
          </a:xfrm>
        </p:spPr>
        <p:txBody>
          <a:bodyPr/>
          <a:lstStyle/>
          <a:p>
            <a:pPr marL="0" indent="0" algn="just">
              <a:spcBef>
                <a:spcPts val="1000"/>
              </a:spcBef>
              <a:buNone/>
            </a:pPr>
            <a:r>
              <a:rPr lang="en-GB" sz="2000" b="1" i="1" dirty="0">
                <a:latin typeface="Comic Sans MS" panose="030F0702030302020204" pitchFamily="66" charset="0"/>
                <a:ea typeface="ＭＳ Ｐゴシック" pitchFamily="34" charset="-128"/>
              </a:rPr>
              <a:t>Observing</a:t>
            </a:r>
            <a:r>
              <a:rPr lang="en-GB" sz="2000" i="1" dirty="0">
                <a:latin typeface="Comic Sans MS" panose="030F0702030302020204" pitchFamily="66" charset="0"/>
                <a:ea typeface="ＭＳ Ｐゴシック" pitchFamily="34" charset="-128"/>
              </a:rPr>
              <a:t> </a:t>
            </a:r>
            <a:r>
              <a:rPr lang="en-GB" sz="2000" b="1" i="1" dirty="0">
                <a:latin typeface="Comic Sans MS" panose="030F0702030302020204" pitchFamily="66" charset="0"/>
                <a:ea typeface="ＭＳ Ｐゴシック" pitchFamily="34" charset="-128"/>
              </a:rPr>
              <a:t>changes over time</a:t>
            </a:r>
            <a:r>
              <a:rPr lang="en-GB" sz="2000" b="1" dirty="0">
                <a:latin typeface="Comic Sans MS" panose="030F0702030302020204" pitchFamily="66" charset="0"/>
                <a:ea typeface="ＭＳ Ｐゴシック" pitchFamily="34" charset="-128"/>
              </a:rPr>
              <a:t> </a:t>
            </a:r>
            <a:r>
              <a:rPr lang="en-GB" sz="2000" dirty="0">
                <a:latin typeface="Comic Sans MS" panose="030F0702030302020204" pitchFamily="66" charset="0"/>
                <a:ea typeface="ＭＳ Ｐゴシック" pitchFamily="34" charset="-128"/>
              </a:rPr>
              <a:t>– put a biscuit in hot water and observe the changes</a:t>
            </a:r>
          </a:p>
          <a:p>
            <a:pPr marL="0" indent="0" algn="just">
              <a:spcBef>
                <a:spcPts val="1000"/>
              </a:spcBef>
              <a:buNone/>
            </a:pPr>
            <a:r>
              <a:rPr lang="en-GB" sz="2000" b="1" i="1" dirty="0">
                <a:latin typeface="Comic Sans MS" panose="030F0702030302020204" pitchFamily="66" charset="0"/>
                <a:ea typeface="ＭＳ Ｐゴシック" pitchFamily="34" charset="-128"/>
              </a:rPr>
              <a:t>Pattern seeking/finding an association</a:t>
            </a:r>
            <a:r>
              <a:rPr lang="en-GB" sz="2000" i="1" dirty="0">
                <a:latin typeface="Comic Sans MS" panose="030F0702030302020204" pitchFamily="66" charset="0"/>
                <a:ea typeface="ＭＳ Ｐゴシック" pitchFamily="34" charset="-128"/>
              </a:rPr>
              <a:t> </a:t>
            </a:r>
            <a:r>
              <a:rPr lang="en-GB" sz="2000" dirty="0">
                <a:latin typeface="Comic Sans MS" panose="030F0702030302020204" pitchFamily="66" charset="0"/>
                <a:ea typeface="ＭＳ Ｐゴシック" pitchFamily="34" charset="-128"/>
              </a:rPr>
              <a:t>– the pattern or relationship between fat and calories</a:t>
            </a:r>
            <a:endParaRPr lang="en-GB" sz="2000" b="1" dirty="0">
              <a:latin typeface="Comic Sans MS" panose="030F0702030302020204" pitchFamily="66" charset="0"/>
              <a:ea typeface="ＭＳ Ｐゴシック" pitchFamily="34" charset="-128"/>
            </a:endParaRPr>
          </a:p>
          <a:p>
            <a:pPr marL="0" indent="0" algn="just">
              <a:spcBef>
                <a:spcPts val="1000"/>
              </a:spcBef>
              <a:buNone/>
            </a:pPr>
            <a:r>
              <a:rPr lang="en-GB" sz="2000" b="1" i="1" dirty="0">
                <a:latin typeface="Comic Sans MS" panose="030F0702030302020204" pitchFamily="66" charset="0"/>
                <a:ea typeface="ＭＳ Ｐゴシック" pitchFamily="34" charset="-128"/>
              </a:rPr>
              <a:t>Identifying and classifying </a:t>
            </a:r>
            <a:r>
              <a:rPr lang="en-GB" sz="2000" dirty="0">
                <a:latin typeface="Comic Sans MS" panose="030F0702030302020204" pitchFamily="66" charset="0"/>
                <a:ea typeface="ＭＳ Ｐゴシック" pitchFamily="34" charset="-128"/>
              </a:rPr>
              <a:t>– sort the biscuits in a variety box by constructing a key</a:t>
            </a:r>
          </a:p>
          <a:p>
            <a:pPr marL="0" indent="0" algn="just">
              <a:spcBef>
                <a:spcPts val="1000"/>
              </a:spcBef>
              <a:buNone/>
            </a:pPr>
            <a:r>
              <a:rPr lang="en-GB" sz="2000" b="1" i="1" dirty="0">
                <a:latin typeface="Comic Sans MS" panose="030F0702030302020204" pitchFamily="66" charset="0"/>
                <a:ea typeface="ＭＳ Ｐゴシック" pitchFamily="34" charset="-128"/>
              </a:rPr>
              <a:t>Fair testing </a:t>
            </a:r>
            <a:r>
              <a:rPr lang="en-GB" sz="2000" dirty="0">
                <a:latin typeface="Comic Sans MS" panose="030F0702030302020204" pitchFamily="66" charset="0"/>
                <a:ea typeface="ＭＳ Ｐゴシック" pitchFamily="34" charset="-128"/>
              </a:rPr>
              <a:t>– which biscuit is the best biscuit for dunking?</a:t>
            </a:r>
          </a:p>
          <a:p>
            <a:pPr marL="0" indent="0" algn="just">
              <a:spcBef>
                <a:spcPts val="1000"/>
              </a:spcBef>
              <a:buNone/>
            </a:pPr>
            <a:r>
              <a:rPr lang="en-GB" sz="2000" b="1" i="1" dirty="0">
                <a:latin typeface="Comic Sans MS" panose="030F0702030302020204" pitchFamily="66" charset="0"/>
                <a:ea typeface="ＭＳ Ｐゴシック" pitchFamily="34" charset="-128"/>
              </a:rPr>
              <a:t>Researching using secondary sources</a:t>
            </a:r>
          </a:p>
          <a:p>
            <a:pPr marL="0" indent="0" algn="just">
              <a:spcBef>
                <a:spcPts val="1000"/>
              </a:spcBef>
              <a:buNone/>
            </a:pPr>
            <a:r>
              <a:rPr lang="en-GB" sz="2000" b="1" i="1" dirty="0">
                <a:latin typeface="Comic Sans MS" panose="030F0702030302020204" pitchFamily="66" charset="0"/>
                <a:ea typeface="ＭＳ Ｐゴシック" pitchFamily="34" charset="-128"/>
              </a:rPr>
              <a:t> </a:t>
            </a:r>
            <a:r>
              <a:rPr lang="en-GB" sz="2000" dirty="0">
                <a:latin typeface="Comic Sans MS" panose="030F0702030302020204" pitchFamily="66" charset="0"/>
                <a:ea typeface="ＭＳ Ｐゴシック" pitchFamily="34" charset="-128"/>
              </a:rPr>
              <a:t>– how do they make jammy dodgers?</a:t>
            </a:r>
          </a:p>
          <a:p>
            <a:pPr marL="0" indent="0">
              <a:spcBef>
                <a:spcPts val="1000"/>
              </a:spcBef>
              <a:buNone/>
            </a:pPr>
            <a:endParaRPr lang="en-GB" sz="2400" dirty="0">
              <a:latin typeface="Comic Sans MS" panose="030F0702030302020204" pitchFamily="66" charset="0"/>
              <a:ea typeface="ＭＳ Ｐゴシック" pitchFamily="34" charset="-128"/>
            </a:endParaRPr>
          </a:p>
          <a:p>
            <a:pPr marL="0" indent="0">
              <a:buNone/>
            </a:pPr>
            <a:endParaRPr lang="en-GB" dirty="0"/>
          </a:p>
        </p:txBody>
      </p:sp>
      <p:pic>
        <p:nvPicPr>
          <p:cNvPr id="4" name="Picture 3">
            <a:extLst>
              <a:ext uri="{FF2B5EF4-FFF2-40B4-BE49-F238E27FC236}">
                <a16:creationId xmlns:a16="http://schemas.microsoft.com/office/drawing/2014/main" id="{BD45BA96-4CF5-6077-2968-5587279CE1A6}"/>
              </a:ext>
            </a:extLst>
          </p:cNvPr>
          <p:cNvPicPr>
            <a:picLocks noChangeAspect="1"/>
          </p:cNvPicPr>
          <p:nvPr/>
        </p:nvPicPr>
        <p:blipFill>
          <a:blip r:embed="rId3"/>
          <a:stretch>
            <a:fillRect/>
          </a:stretch>
        </p:blipFill>
        <p:spPr>
          <a:xfrm>
            <a:off x="5679387" y="3993676"/>
            <a:ext cx="3011836" cy="2088232"/>
          </a:xfrm>
          <a:prstGeom prst="rect">
            <a:avLst/>
          </a:prstGeom>
        </p:spPr>
      </p:pic>
      <p:pic>
        <p:nvPicPr>
          <p:cNvPr id="5" name="Picture 4">
            <a:extLst>
              <a:ext uri="{FF2B5EF4-FFF2-40B4-BE49-F238E27FC236}">
                <a16:creationId xmlns:a16="http://schemas.microsoft.com/office/drawing/2014/main" id="{185309C4-50A9-071E-92B9-774838171D4F}"/>
              </a:ext>
            </a:extLst>
          </p:cNvPr>
          <p:cNvPicPr>
            <a:picLocks noChangeAspect="1"/>
          </p:cNvPicPr>
          <p:nvPr/>
        </p:nvPicPr>
        <p:blipFill>
          <a:blip r:embed="rId4"/>
          <a:stretch>
            <a:fillRect/>
          </a:stretch>
        </p:blipFill>
        <p:spPr>
          <a:xfrm>
            <a:off x="7092280" y="5661248"/>
            <a:ext cx="1615580" cy="841321"/>
          </a:xfrm>
          <a:prstGeom prst="rect">
            <a:avLst/>
          </a:prstGeom>
        </p:spPr>
      </p:pic>
    </p:spTree>
    <p:extLst>
      <p:ext uri="{BB962C8B-B14F-4D97-AF65-F5344CB8AC3E}">
        <p14:creationId xmlns:p14="http://schemas.microsoft.com/office/powerpoint/2010/main" val="1917420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7000"/>
                            </p:stCondLst>
                            <p:childTnLst>
                              <p:par>
                                <p:cTn id="17" presetID="10"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10000"/>
                            </p:stCondLst>
                            <p:childTnLst>
                              <p:par>
                                <p:cTn id="21" presetID="10" presetClass="entr" presetSubtype="0" fill="hold" grpId="0"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par>
                          <p:cTn id="24" fill="hold">
                            <p:stCondLst>
                              <p:cond delay="13000"/>
                            </p:stCondLst>
                            <p:childTnLst>
                              <p:par>
                                <p:cTn id="25" presetID="10" presetClass="entr" presetSubtype="0" fill="hold" grpId="0"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lstStyle/>
          <a:p>
            <a:r>
              <a:rPr lang="en-GB" sz="3200" b="1" dirty="0">
                <a:latin typeface="Comic Sans MS" panose="030F0702030302020204" pitchFamily="66" charset="0"/>
              </a:rPr>
              <a:t>Curriculum for Excellence</a:t>
            </a:r>
          </a:p>
        </p:txBody>
      </p:sp>
      <p:sp>
        <p:nvSpPr>
          <p:cNvPr id="3" name="Content Placeholder 2"/>
          <p:cNvSpPr>
            <a:spLocks noGrp="1"/>
          </p:cNvSpPr>
          <p:nvPr>
            <p:ph idx="1"/>
          </p:nvPr>
        </p:nvSpPr>
        <p:spPr>
          <a:xfrm>
            <a:off x="1043608" y="1988840"/>
            <a:ext cx="6406480" cy="2383904"/>
          </a:xfrm>
        </p:spPr>
        <p:txBody>
          <a:bodyPr/>
          <a:lstStyle/>
          <a:p>
            <a:pPr marL="0" indent="0">
              <a:buNone/>
            </a:pPr>
            <a:r>
              <a:rPr lang="en-GB" sz="2400" b="1" dirty="0">
                <a:latin typeface="Comic Sans MS" panose="030F0702030302020204" pitchFamily="66" charset="0"/>
                <a:cs typeface="Arial" panose="020B0604020202020204" pitchFamily="34" charset="0"/>
              </a:rPr>
              <a:t>Science skills</a:t>
            </a:r>
            <a:r>
              <a:rPr lang="en-GB" sz="2400" dirty="0">
                <a:latin typeface="Comic Sans MS" panose="030F0702030302020204" pitchFamily="66" charset="0"/>
                <a:cs typeface="Arial" panose="020B0604020202020204" pitchFamily="34" charset="0"/>
              </a:rPr>
              <a:t>: </a:t>
            </a:r>
          </a:p>
          <a:p>
            <a:r>
              <a:rPr lang="en-GB" sz="2400" dirty="0">
                <a:latin typeface="Comic Sans MS" panose="030F0702030302020204" pitchFamily="66" charset="0"/>
                <a:cs typeface="Arial" panose="020B0604020202020204" pitchFamily="34" charset="0"/>
              </a:rPr>
              <a:t>Observing and exploring</a:t>
            </a:r>
          </a:p>
          <a:p>
            <a:r>
              <a:rPr lang="en-GB" sz="2400" dirty="0">
                <a:latin typeface="Comic Sans MS" panose="030F0702030302020204" pitchFamily="66" charset="0"/>
                <a:cs typeface="Arial" panose="020B0604020202020204" pitchFamily="34" charset="0"/>
              </a:rPr>
              <a:t>Classifying</a:t>
            </a:r>
          </a:p>
          <a:p>
            <a:r>
              <a:rPr lang="en-GB" sz="2400" dirty="0">
                <a:latin typeface="Comic Sans MS" panose="030F0702030302020204" pitchFamily="66" charset="0"/>
                <a:cs typeface="Arial" panose="020B0604020202020204" pitchFamily="34" charset="0"/>
              </a:rPr>
              <a:t>Fair test</a:t>
            </a:r>
          </a:p>
          <a:p>
            <a:r>
              <a:rPr lang="en-GB" sz="2400" dirty="0">
                <a:latin typeface="Comic Sans MS" panose="030F0702030302020204" pitchFamily="66" charset="0"/>
                <a:cs typeface="Arial" panose="020B0604020202020204" pitchFamily="34" charset="0"/>
              </a:rPr>
              <a:t>Finding an association</a:t>
            </a:r>
          </a:p>
        </p:txBody>
      </p:sp>
      <p:pic>
        <p:nvPicPr>
          <p:cNvPr id="4" name="Picture 3">
            <a:extLst>
              <a:ext uri="{FF2B5EF4-FFF2-40B4-BE49-F238E27FC236}">
                <a16:creationId xmlns:a16="http://schemas.microsoft.com/office/drawing/2014/main" id="{46063335-B074-F292-8860-0889891129AA}"/>
              </a:ext>
            </a:extLst>
          </p:cNvPr>
          <p:cNvPicPr>
            <a:picLocks noChangeAspect="1"/>
          </p:cNvPicPr>
          <p:nvPr/>
        </p:nvPicPr>
        <p:blipFill>
          <a:blip r:embed="rId3"/>
          <a:stretch>
            <a:fillRect/>
          </a:stretch>
        </p:blipFill>
        <p:spPr>
          <a:xfrm>
            <a:off x="7092280" y="5661248"/>
            <a:ext cx="1615580" cy="841321"/>
          </a:xfrm>
          <a:prstGeom prst="rect">
            <a:avLst/>
          </a:prstGeom>
        </p:spPr>
      </p:pic>
    </p:spTree>
    <p:extLst>
      <p:ext uri="{BB962C8B-B14F-4D97-AF65-F5344CB8AC3E}">
        <p14:creationId xmlns:p14="http://schemas.microsoft.com/office/powerpoint/2010/main" val="2190903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F0798-F5D4-F8A6-1764-88A6E6ACF5E1}"/>
              </a:ext>
            </a:extLst>
          </p:cNvPr>
          <p:cNvPicPr>
            <a:picLocks noChangeAspect="1"/>
          </p:cNvPicPr>
          <p:nvPr/>
        </p:nvPicPr>
        <p:blipFill>
          <a:blip r:embed="rId3"/>
          <a:stretch>
            <a:fillRect/>
          </a:stretch>
        </p:blipFill>
        <p:spPr>
          <a:xfrm>
            <a:off x="164063" y="194132"/>
            <a:ext cx="694869" cy="1188001"/>
          </a:xfrm>
          <a:prstGeom prst="rect">
            <a:avLst/>
          </a:prstGeom>
        </p:spPr>
      </p:pic>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4"/>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714786" y="551679"/>
            <a:ext cx="7736260" cy="444748"/>
          </a:xfrm>
        </p:spPr>
        <p:txBody>
          <a:bodyPr/>
          <a:lstStyle/>
          <a:p>
            <a:r>
              <a:rPr lang="en-GB" sz="3200" b="1" dirty="0">
                <a:latin typeface="Comic Sans MS" panose="030F0702030302020204" pitchFamily="66" charset="0"/>
              </a:rPr>
              <a:t>Some things to consider/suggestions…</a:t>
            </a:r>
          </a:p>
        </p:txBody>
      </p:sp>
      <p:sp>
        <p:nvSpPr>
          <p:cNvPr id="5" name="Rectangle 4">
            <a:extLst>
              <a:ext uri="{FF2B5EF4-FFF2-40B4-BE49-F238E27FC236}">
                <a16:creationId xmlns:a16="http://schemas.microsoft.com/office/drawing/2014/main" id="{B2A36BBF-690E-A2DE-5AFF-74862BAD37C5}"/>
              </a:ext>
            </a:extLst>
          </p:cNvPr>
          <p:cNvSpPr/>
          <p:nvPr/>
        </p:nvSpPr>
        <p:spPr>
          <a:xfrm>
            <a:off x="714786" y="1469977"/>
            <a:ext cx="7534908" cy="4934941"/>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en-IE" sz="1600" b="0" i="0" u="none" strike="noStrike" kern="1200" cap="none" spc="0" normalizeH="0" baseline="0" noProof="0" dirty="0">
                <a:ln>
                  <a:noFill/>
                </a:ln>
                <a:solidFill>
                  <a:schemeClr val="tx1"/>
                </a:solidFill>
                <a:effectLst/>
                <a:uLnTx/>
                <a:uFillTx/>
                <a:latin typeface="Comic Sans MS" panose="030F0702030302020204" pitchFamily="66" charset="0"/>
                <a:ea typeface="+mn-ea"/>
              </a:rPr>
              <a:t>For children</a:t>
            </a:r>
            <a:r>
              <a:rPr lang="en-IE" sz="1600" u="none" dirty="0">
                <a:solidFill>
                  <a:schemeClr val="tx1"/>
                </a:solidFill>
                <a:latin typeface="Comic Sans MS" panose="030F0702030302020204" pitchFamily="66" charset="0"/>
                <a:ea typeface="+mn-ea"/>
              </a:rPr>
              <a:t> </a:t>
            </a:r>
            <a:r>
              <a:rPr kumimoji="0" lang="en-IE" sz="1600" b="0" i="0" u="none" strike="noStrike" kern="1200" cap="none" spc="0" normalizeH="0" baseline="0" noProof="0" dirty="0">
                <a:ln>
                  <a:noFill/>
                </a:ln>
                <a:solidFill>
                  <a:schemeClr val="tx1"/>
                </a:solidFill>
                <a:effectLst/>
                <a:uLnTx/>
                <a:uFillTx/>
                <a:latin typeface="Comic Sans MS" panose="030F0702030302020204" pitchFamily="66" charset="0"/>
                <a:ea typeface="+mn-ea"/>
              </a:rPr>
              <a:t>there is not always an obvious link between the practical activities and the theory,</a:t>
            </a:r>
            <a:r>
              <a:rPr lang="en-IE" sz="1600" u="none" dirty="0">
                <a:solidFill>
                  <a:schemeClr val="tx1"/>
                </a:solidFill>
                <a:latin typeface="Comic Sans MS" panose="030F0702030302020204" pitchFamily="66" charset="0"/>
                <a:ea typeface="+mn-ea"/>
              </a:rPr>
              <a:t> so it is important to reinforce that link</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en-IE" sz="1600" b="0" i="0" u="none" strike="noStrike" kern="1200" cap="none" spc="0" normalizeH="0" baseline="0" noProof="0" dirty="0">
                <a:ln>
                  <a:noFill/>
                </a:ln>
                <a:solidFill>
                  <a:schemeClr val="tx1"/>
                </a:solidFill>
                <a:effectLst/>
                <a:uLnTx/>
                <a:uFillTx/>
                <a:latin typeface="Comic Sans MS" panose="030F0702030302020204" pitchFamily="66" charset="0"/>
                <a:ea typeface="+mn-ea"/>
              </a:rPr>
              <a:t>It can be worth spending time teaching the </a:t>
            </a:r>
            <a:r>
              <a:rPr lang="en-IE" sz="1600" u="none" dirty="0">
                <a:solidFill>
                  <a:schemeClr val="tx1"/>
                </a:solidFill>
                <a:latin typeface="Comic Sans MS" panose="030F0702030302020204" pitchFamily="66" charset="0"/>
                <a:ea typeface="+mn-ea"/>
              </a:rPr>
              <a:t>children </a:t>
            </a:r>
            <a:r>
              <a:rPr kumimoji="0" lang="en-IE" sz="1600" b="0" i="0" u="none" strike="noStrike" kern="1200" cap="none" spc="0" normalizeH="0" baseline="0" noProof="0" dirty="0">
                <a:ln>
                  <a:noFill/>
                </a:ln>
                <a:solidFill>
                  <a:schemeClr val="tx1"/>
                </a:solidFill>
                <a:effectLst/>
                <a:uLnTx/>
                <a:uFillTx/>
                <a:latin typeface="Comic Sans MS" panose="030F0702030302020204" pitchFamily="66" charset="0"/>
                <a:ea typeface="+mn-ea"/>
              </a:rPr>
              <a:t>how to use the  equipment before the experiment (e.g. pipette, measuring cylinder, microscope etc.) </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en-IE" sz="1600" b="0" i="0" u="none" strike="noStrike" kern="1200" cap="none" spc="0" normalizeH="0" baseline="0" noProof="0" dirty="0">
                <a:ln>
                  <a:noFill/>
                </a:ln>
                <a:solidFill>
                  <a:schemeClr val="tx1"/>
                </a:solidFill>
                <a:effectLst/>
                <a:uLnTx/>
                <a:uFillTx/>
                <a:latin typeface="Comic Sans MS" panose="030F0702030302020204" pitchFamily="66" charset="0"/>
                <a:ea typeface="+mn-ea"/>
              </a:rPr>
              <a:t>Teamwork can result in one </a:t>
            </a:r>
            <a:r>
              <a:rPr lang="en-IE" sz="1600" u="none" dirty="0">
                <a:solidFill>
                  <a:schemeClr val="tx1"/>
                </a:solidFill>
                <a:latin typeface="Comic Sans MS" panose="030F0702030302020204" pitchFamily="66" charset="0"/>
                <a:ea typeface="+mn-ea"/>
              </a:rPr>
              <a:t>person </a:t>
            </a:r>
            <a:r>
              <a:rPr kumimoji="0" lang="en-IE" sz="1600" b="0" i="0" u="none" strike="noStrike" kern="1200" cap="none" spc="0" normalizeH="0" baseline="0" noProof="0" dirty="0">
                <a:ln>
                  <a:noFill/>
                </a:ln>
                <a:solidFill>
                  <a:schemeClr val="tx1"/>
                </a:solidFill>
                <a:effectLst/>
                <a:uLnTx/>
                <a:uFillTx/>
                <a:latin typeface="Comic Sans MS" panose="030F0702030302020204" pitchFamily="66" charset="0"/>
                <a:ea typeface="+mn-ea"/>
              </a:rPr>
              <a:t>doing most of the work</a:t>
            </a:r>
            <a:r>
              <a:rPr lang="en-IE" sz="1600" u="none" dirty="0">
                <a:solidFill>
                  <a:schemeClr val="tx1"/>
                </a:solidFill>
                <a:latin typeface="Comic Sans MS" panose="030F0702030302020204" pitchFamily="66" charset="0"/>
                <a:ea typeface="+mn-ea"/>
              </a:rPr>
              <a:t>!</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lang="en-GB" sz="1600" u="none" dirty="0">
                <a:solidFill>
                  <a:schemeClr val="tx1"/>
                </a:solidFill>
                <a:latin typeface="Comic Sans MS" panose="030F0702030302020204" pitchFamily="66" charset="0"/>
                <a:ea typeface="+mn-ea"/>
              </a:rPr>
              <a:t>It is important to teach the concepts and ensure learning in science is not just doing the activity!</a:t>
            </a:r>
            <a:endParaRPr lang="en-IE" sz="1600" u="none" dirty="0">
              <a:solidFill>
                <a:schemeClr val="tx1"/>
              </a:solidFill>
              <a:latin typeface="Comic Sans MS" panose="030F0702030302020204" pitchFamily="66" charset="0"/>
              <a:ea typeface="+mn-ea"/>
            </a:endParaRP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solidFill>
                  <a:schemeClr val="tx1"/>
                </a:solidFill>
                <a:effectLst/>
                <a:uLnTx/>
                <a:uFillTx/>
                <a:latin typeface="Comic Sans MS" panose="030F0702030302020204" pitchFamily="66" charset="0"/>
                <a:ea typeface="+mn-ea"/>
              </a:rPr>
              <a:t>Have a working scientifically notice board with a display that changes to a new type of enquiry each half term</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solidFill>
                  <a:schemeClr val="tx1"/>
                </a:solidFill>
                <a:effectLst/>
                <a:uLnTx/>
                <a:uFillTx/>
                <a:latin typeface="Comic Sans MS" panose="030F0702030302020204" pitchFamily="66" charset="0"/>
                <a:ea typeface="+mn-ea"/>
              </a:rPr>
              <a:t>Display high-quality examples of scientific enquiry work from each class  or year group and identify key features and progression</a:t>
            </a:r>
          </a:p>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endParaRPr kumimoji="0" lang="en-IE" sz="2000" b="0" i="0" u="none" strike="noStrike" kern="1200" cap="none" spc="0" normalizeH="0" baseline="0" noProof="0" dirty="0">
              <a:ln>
                <a:noFill/>
              </a:ln>
              <a:solidFill>
                <a:schemeClr val="tx1"/>
              </a:solidFill>
              <a:effectLst/>
              <a:uLnTx/>
              <a:uFillTx/>
              <a:latin typeface="Comic Sans MS" panose="030F0702030302020204" pitchFamily="66" charset="0"/>
              <a:ea typeface="+mn-ea"/>
            </a:endParaRPr>
          </a:p>
        </p:txBody>
      </p:sp>
      <p:pic>
        <p:nvPicPr>
          <p:cNvPr id="7" name="Picture 6">
            <a:extLst>
              <a:ext uri="{FF2B5EF4-FFF2-40B4-BE49-F238E27FC236}">
                <a16:creationId xmlns:a16="http://schemas.microsoft.com/office/drawing/2014/main" id="{6F96C660-DB3B-EBBA-062C-5B02CBF2BB1F}"/>
              </a:ext>
            </a:extLst>
          </p:cNvPr>
          <p:cNvPicPr>
            <a:picLocks noChangeAspect="1"/>
          </p:cNvPicPr>
          <p:nvPr/>
        </p:nvPicPr>
        <p:blipFill>
          <a:blip r:embed="rId5"/>
          <a:stretch>
            <a:fillRect/>
          </a:stretch>
        </p:blipFill>
        <p:spPr>
          <a:xfrm>
            <a:off x="8285068" y="402427"/>
            <a:ext cx="694869" cy="1188000"/>
          </a:xfrm>
          <a:prstGeom prst="rect">
            <a:avLst/>
          </a:prstGeom>
        </p:spPr>
      </p:pic>
    </p:spTree>
    <p:extLst>
      <p:ext uri="{BB962C8B-B14F-4D97-AF65-F5344CB8AC3E}">
        <p14:creationId xmlns:p14="http://schemas.microsoft.com/office/powerpoint/2010/main" val="3076681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0" y="332656"/>
            <a:ext cx="9108504" cy="990600"/>
          </a:xfrm>
        </p:spPr>
        <p:txBody>
          <a:bodyPr/>
          <a:lstStyle/>
          <a:p>
            <a:r>
              <a:rPr lang="en-GB" sz="3200" b="1" dirty="0">
                <a:latin typeface="Comic Sans MS" panose="030F0702030302020204" pitchFamily="66" charset="0"/>
              </a:rPr>
              <a:t>Review and next steps…</a:t>
            </a:r>
          </a:p>
        </p:txBody>
      </p:sp>
      <p:sp>
        <p:nvSpPr>
          <p:cNvPr id="402435" name="Rectangle 3"/>
          <p:cNvSpPr>
            <a:spLocks noGrp="1" noChangeArrowheads="1"/>
          </p:cNvSpPr>
          <p:nvPr>
            <p:ph type="body" idx="1"/>
          </p:nvPr>
        </p:nvSpPr>
        <p:spPr>
          <a:xfrm>
            <a:off x="683568" y="1308013"/>
            <a:ext cx="7776864" cy="2808312"/>
          </a:xfrm>
        </p:spPr>
        <p:txBody>
          <a:bodyPr/>
          <a:lstStyle/>
          <a:p>
            <a:pPr marL="0" indent="0" algn="just">
              <a:spcBef>
                <a:spcPts val="1275"/>
              </a:spcBef>
              <a:buFontTx/>
              <a:buNone/>
            </a:pPr>
            <a:r>
              <a:rPr lang="en-GB" sz="2000" dirty="0">
                <a:solidFill>
                  <a:srgbClr val="000000"/>
                </a:solidFill>
                <a:latin typeface="Comic Sans MS" panose="030F0702030302020204" pitchFamily="66" charset="0"/>
                <a:ea typeface="ＭＳ Ｐゴシック" pitchFamily="34" charset="-128"/>
              </a:rPr>
              <a:t>Think about what your class has done recently in science.  What different kinds of enquiry have gone on? </a:t>
            </a:r>
          </a:p>
          <a:p>
            <a:pPr marL="0" indent="0" algn="just">
              <a:spcBef>
                <a:spcPts val="1275"/>
              </a:spcBef>
              <a:buFontTx/>
              <a:buNone/>
            </a:pPr>
            <a:r>
              <a:rPr lang="en-GB" sz="2000" dirty="0">
                <a:solidFill>
                  <a:srgbClr val="000000"/>
                </a:solidFill>
                <a:latin typeface="Comic Sans MS" panose="030F0702030302020204" pitchFamily="66" charset="0"/>
                <a:ea typeface="ＭＳ Ｐゴシック" pitchFamily="34" charset="-128"/>
              </a:rPr>
              <a:t>How can you build in more opportunities for science enquiry?</a:t>
            </a:r>
          </a:p>
          <a:p>
            <a:pPr marL="0" indent="0" algn="just">
              <a:spcBef>
                <a:spcPts val="1275"/>
              </a:spcBef>
              <a:buFontTx/>
              <a:buNone/>
            </a:pPr>
            <a:r>
              <a:rPr lang="en-GB" sz="2000" dirty="0">
                <a:solidFill>
                  <a:srgbClr val="000000"/>
                </a:solidFill>
                <a:latin typeface="Comic Sans MS" panose="030F0702030302020204" pitchFamily="66" charset="0"/>
                <a:ea typeface="ＭＳ Ｐゴシック" pitchFamily="34" charset="-128"/>
              </a:rPr>
              <a:t>Can you see ways to extend science enquiry beyond fair testing with your class?  </a:t>
            </a:r>
          </a:p>
          <a:p>
            <a:pPr marL="0" indent="0" algn="just">
              <a:spcBef>
                <a:spcPts val="1275"/>
              </a:spcBef>
              <a:buFontTx/>
              <a:buNone/>
            </a:pPr>
            <a:r>
              <a:rPr lang="en-GB" sz="2000" dirty="0">
                <a:solidFill>
                  <a:srgbClr val="000000"/>
                </a:solidFill>
                <a:latin typeface="Comic Sans MS" panose="030F0702030302020204" pitchFamily="66" charset="0"/>
                <a:ea typeface="ＭＳ Ｐゴシック" pitchFamily="34" charset="-128"/>
              </a:rPr>
              <a:t>Please share your ideas and thoughts!</a:t>
            </a:r>
          </a:p>
          <a:p>
            <a:pPr marL="0" indent="0">
              <a:spcBef>
                <a:spcPts val="1275"/>
              </a:spcBef>
              <a:buFontTx/>
              <a:buNone/>
            </a:pPr>
            <a:endParaRPr lang="en-GB" sz="2800" dirty="0">
              <a:solidFill>
                <a:srgbClr val="000000"/>
              </a:solidFill>
              <a:latin typeface="Arial" pitchFamily="34" charset="0"/>
              <a:ea typeface="ＭＳ Ｐゴシック" pitchFamily="34" charset="-128"/>
            </a:endParaRPr>
          </a:p>
        </p:txBody>
      </p:sp>
      <p:pic>
        <p:nvPicPr>
          <p:cNvPr id="2" name="Picture 1">
            <a:extLst>
              <a:ext uri="{FF2B5EF4-FFF2-40B4-BE49-F238E27FC236}">
                <a16:creationId xmlns:a16="http://schemas.microsoft.com/office/drawing/2014/main" id="{2B3896A7-DC78-B26E-CD27-32A35414F619}"/>
              </a:ext>
            </a:extLst>
          </p:cNvPr>
          <p:cNvPicPr>
            <a:picLocks noChangeAspect="1"/>
          </p:cNvPicPr>
          <p:nvPr/>
        </p:nvPicPr>
        <p:blipFill>
          <a:blip r:embed="rId3"/>
          <a:stretch>
            <a:fillRect/>
          </a:stretch>
        </p:blipFill>
        <p:spPr>
          <a:xfrm>
            <a:off x="7092280" y="5661248"/>
            <a:ext cx="1615580" cy="841321"/>
          </a:xfrm>
          <a:prstGeom prst="rect">
            <a:avLst/>
          </a:prstGeom>
        </p:spPr>
      </p:pic>
      <p:pic>
        <p:nvPicPr>
          <p:cNvPr id="3" name="Picture 2">
            <a:extLst>
              <a:ext uri="{FF2B5EF4-FFF2-40B4-BE49-F238E27FC236}">
                <a16:creationId xmlns:a16="http://schemas.microsoft.com/office/drawing/2014/main" id="{1B9CD1D2-9B1B-E67C-6902-09C77AC419C4}"/>
              </a:ext>
            </a:extLst>
          </p:cNvPr>
          <p:cNvPicPr>
            <a:picLocks noChangeAspect="1"/>
          </p:cNvPicPr>
          <p:nvPr/>
        </p:nvPicPr>
        <p:blipFill>
          <a:blip r:embed="rId4"/>
          <a:stretch>
            <a:fillRect/>
          </a:stretch>
        </p:blipFill>
        <p:spPr>
          <a:xfrm>
            <a:off x="3563888" y="4007851"/>
            <a:ext cx="2484276" cy="24842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0" y="0"/>
            <a:ext cx="9144000" cy="990600"/>
          </a:xfrm>
        </p:spPr>
        <p:txBody>
          <a:bodyPr/>
          <a:lstStyle/>
          <a:p>
            <a:r>
              <a:rPr lang="en-GB" sz="3200" b="1" dirty="0">
                <a:latin typeface="Comic Sans MS" panose="030F0702030302020204" pitchFamily="66" charset="0"/>
              </a:rPr>
              <a:t>References</a:t>
            </a:r>
          </a:p>
        </p:txBody>
      </p:sp>
      <p:sp>
        <p:nvSpPr>
          <p:cNvPr id="402435" name="Rectangle 3"/>
          <p:cNvSpPr>
            <a:spLocks noGrp="1" noChangeArrowheads="1"/>
          </p:cNvSpPr>
          <p:nvPr>
            <p:ph type="body" idx="1"/>
          </p:nvPr>
        </p:nvSpPr>
        <p:spPr>
          <a:xfrm>
            <a:off x="611560" y="798567"/>
            <a:ext cx="8208912" cy="5260865"/>
          </a:xfrm>
        </p:spPr>
        <p:txBody>
          <a:bodyPr/>
          <a:lstStyle/>
          <a:p>
            <a:pPr marL="0" indent="0">
              <a:spcBef>
                <a:spcPts val="600"/>
              </a:spcBef>
              <a:spcAft>
                <a:spcPts val="600"/>
              </a:spcAft>
              <a:buFontTx/>
              <a:buNone/>
            </a:pPr>
            <a:r>
              <a:rPr lang="en-GB" sz="2000" dirty="0">
                <a:solidFill>
                  <a:srgbClr val="000000"/>
                </a:solidFill>
                <a:latin typeface="Comic Sans MS" panose="030F0702030302020204" pitchFamily="66" charset="0"/>
                <a:ea typeface="ＭＳ Ｐゴシック" pitchFamily="34" charset="-128"/>
              </a:rPr>
              <a:t>J Turner, B Keogh, S Naylor &amp; L Lawrence (2011) </a:t>
            </a:r>
            <a:r>
              <a:rPr lang="en-GB" sz="2000" i="1" dirty="0">
                <a:solidFill>
                  <a:srgbClr val="000000"/>
                </a:solidFill>
                <a:latin typeface="Comic Sans MS" panose="030F0702030302020204" pitchFamily="66" charset="0"/>
                <a:ea typeface="ＭＳ Ｐゴシック" pitchFamily="34" charset="-128"/>
              </a:rPr>
              <a:t>It’s not fair – or is it? A guide to developing children’s ideas through primary science enquiry. </a:t>
            </a:r>
            <a:r>
              <a:rPr lang="en-GB" sz="2000" dirty="0">
                <a:solidFill>
                  <a:srgbClr val="000000"/>
                </a:solidFill>
                <a:latin typeface="Comic Sans MS" panose="030F0702030302020204" pitchFamily="66" charset="0"/>
                <a:ea typeface="ＭＳ Ｐゴシック" pitchFamily="34" charset="-128"/>
              </a:rPr>
              <a:t>Millgate House &amp; </a:t>
            </a:r>
            <a:r>
              <a:rPr lang="en-GB" sz="2000" dirty="0">
                <a:solidFill>
                  <a:srgbClr val="000000"/>
                </a:solidFill>
                <a:latin typeface="Comic Sans MS" panose="030F0702030302020204" pitchFamily="66" charset="0"/>
                <a:ea typeface="ＭＳ Ｐゴシック" pitchFamily="34" charset="-128"/>
                <a:cs typeface="Arial" pitchFamily="34" charset="0"/>
              </a:rPr>
              <a:t>ASE.</a:t>
            </a:r>
          </a:p>
          <a:p>
            <a:pPr marL="0" indent="0">
              <a:spcBef>
                <a:spcPts val="600"/>
              </a:spcBef>
              <a:spcAft>
                <a:spcPts val="600"/>
              </a:spcAft>
              <a:buFontTx/>
              <a:buNone/>
            </a:pPr>
            <a:r>
              <a:rPr lang="en-GB" sz="2000" dirty="0">
                <a:solidFill>
                  <a:srgbClr val="000000"/>
                </a:solidFill>
                <a:latin typeface="Comic Sans MS" panose="030F0702030302020204" pitchFamily="66" charset="0"/>
                <a:ea typeface="ＭＳ Ｐゴシック" pitchFamily="34" charset="-128"/>
              </a:rPr>
              <a:t>A Goldsworthy &amp; R </a:t>
            </a:r>
            <a:r>
              <a:rPr lang="en-GB" sz="2000" dirty="0" err="1">
                <a:solidFill>
                  <a:srgbClr val="000000"/>
                </a:solidFill>
                <a:latin typeface="Comic Sans MS" panose="030F0702030302020204" pitchFamily="66" charset="0"/>
                <a:ea typeface="ＭＳ Ｐゴシック" pitchFamily="34" charset="-128"/>
              </a:rPr>
              <a:t>Feasey</a:t>
            </a:r>
            <a:r>
              <a:rPr lang="en-GB" sz="2000" dirty="0">
                <a:solidFill>
                  <a:srgbClr val="000000"/>
                </a:solidFill>
                <a:latin typeface="Comic Sans MS" panose="030F0702030302020204" pitchFamily="66" charset="0"/>
                <a:ea typeface="ＭＳ Ｐゴシック" pitchFamily="34" charset="-128"/>
              </a:rPr>
              <a:t> (1994) </a:t>
            </a:r>
            <a:r>
              <a:rPr lang="en-GB" sz="2000" i="1" dirty="0">
                <a:solidFill>
                  <a:srgbClr val="000000"/>
                </a:solidFill>
                <a:latin typeface="Comic Sans MS" panose="030F0702030302020204" pitchFamily="66" charset="0"/>
                <a:ea typeface="ＭＳ Ｐゴシック" pitchFamily="34" charset="-128"/>
              </a:rPr>
              <a:t>Making sense of primary science investigations. </a:t>
            </a:r>
            <a:r>
              <a:rPr lang="en-GB" sz="2000" dirty="0">
                <a:solidFill>
                  <a:srgbClr val="000000"/>
                </a:solidFill>
                <a:latin typeface="Comic Sans MS" panose="030F0702030302020204" pitchFamily="66" charset="0"/>
                <a:ea typeface="ＭＳ Ｐゴシック" pitchFamily="34" charset="-128"/>
              </a:rPr>
              <a:t>ASE.</a:t>
            </a:r>
            <a:endParaRPr lang="en-GB" sz="2000" dirty="0">
              <a:solidFill>
                <a:srgbClr val="000000"/>
              </a:solidFill>
              <a:latin typeface="Comic Sans MS" panose="030F0702030302020204" pitchFamily="66" charset="0"/>
              <a:ea typeface="ＭＳ Ｐゴシック" pitchFamily="34" charset="-128"/>
              <a:cs typeface="Arial" pitchFamily="34" charset="0"/>
            </a:endParaRPr>
          </a:p>
          <a:p>
            <a:pPr marL="0" indent="0">
              <a:spcBef>
                <a:spcPts val="600"/>
              </a:spcBef>
              <a:spcAft>
                <a:spcPts val="600"/>
              </a:spcAft>
              <a:buFontTx/>
              <a:buNone/>
            </a:pPr>
            <a:r>
              <a:rPr lang="en-GB" sz="2000" dirty="0">
                <a:solidFill>
                  <a:srgbClr val="000000"/>
                </a:solidFill>
                <a:latin typeface="Comic Sans MS" panose="030F0702030302020204" pitchFamily="66" charset="0"/>
                <a:ea typeface="ＭＳ Ｐゴシック" pitchFamily="34" charset="-128"/>
                <a:cs typeface="Arial" pitchFamily="34" charset="0"/>
              </a:rPr>
              <a:t>B Keogh &amp; S Naylor (2010) </a:t>
            </a:r>
            <a:r>
              <a:rPr lang="en-GB" sz="2000" i="1" dirty="0">
                <a:solidFill>
                  <a:srgbClr val="000000"/>
                </a:solidFill>
                <a:latin typeface="Comic Sans MS" panose="030F0702030302020204" pitchFamily="66" charset="0"/>
                <a:ea typeface="ＭＳ Ｐゴシック" pitchFamily="34" charset="-128"/>
                <a:cs typeface="Arial" pitchFamily="34" charset="0"/>
              </a:rPr>
              <a:t>Science Questions stories</a:t>
            </a:r>
            <a:r>
              <a:rPr lang="en-GB" sz="2000" dirty="0">
                <a:solidFill>
                  <a:srgbClr val="000000"/>
                </a:solidFill>
                <a:latin typeface="Comic Sans MS" panose="030F0702030302020204" pitchFamily="66" charset="0"/>
                <a:ea typeface="ＭＳ Ｐゴシック" pitchFamily="34" charset="-128"/>
                <a:cs typeface="Arial" pitchFamily="34" charset="0"/>
              </a:rPr>
              <a:t>. </a:t>
            </a:r>
            <a:r>
              <a:rPr lang="en-GB" sz="2000" dirty="0">
                <a:solidFill>
                  <a:srgbClr val="000000"/>
                </a:solidFill>
                <a:latin typeface="Comic Sans MS" panose="030F0702030302020204" pitchFamily="66" charset="0"/>
                <a:ea typeface="ＭＳ Ｐゴシック" pitchFamily="34" charset="-128"/>
              </a:rPr>
              <a:t>Millgate House. </a:t>
            </a:r>
          </a:p>
          <a:p>
            <a:pPr marL="0" indent="0">
              <a:spcBef>
                <a:spcPts val="600"/>
              </a:spcBef>
              <a:spcAft>
                <a:spcPts val="600"/>
              </a:spcAft>
              <a:buFontTx/>
              <a:buNone/>
            </a:pPr>
            <a:r>
              <a:rPr lang="en-GB" sz="2000" dirty="0">
                <a:solidFill>
                  <a:srgbClr val="000000"/>
                </a:solidFill>
                <a:latin typeface="Comic Sans MS" panose="030F0702030302020204" pitchFamily="66" charset="0"/>
                <a:ea typeface="ＭＳ Ｐゴシック" pitchFamily="34" charset="-128"/>
              </a:rPr>
              <a:t>J Moules, J </a:t>
            </a:r>
            <a:r>
              <a:rPr lang="en-GB" sz="2000" dirty="0" err="1">
                <a:solidFill>
                  <a:srgbClr val="000000"/>
                </a:solidFill>
                <a:latin typeface="Comic Sans MS" panose="030F0702030302020204" pitchFamily="66" charset="0"/>
                <a:ea typeface="ＭＳ Ｐゴシック" pitchFamily="34" charset="-128"/>
              </a:rPr>
              <a:t>Horlock</a:t>
            </a:r>
            <a:r>
              <a:rPr lang="en-GB" sz="2000" dirty="0">
                <a:solidFill>
                  <a:srgbClr val="000000"/>
                </a:solidFill>
                <a:latin typeface="Comic Sans MS" panose="030F0702030302020204" pitchFamily="66" charset="0"/>
                <a:ea typeface="ＭＳ Ｐゴシック" pitchFamily="34" charset="-128"/>
              </a:rPr>
              <a:t>, S Naylor &amp; B Keogh (2014) </a:t>
            </a:r>
            <a:r>
              <a:rPr lang="en-GB" sz="2000" i="1" dirty="0">
                <a:solidFill>
                  <a:srgbClr val="000000"/>
                </a:solidFill>
                <a:latin typeface="Comic Sans MS" panose="030F0702030302020204" pitchFamily="66" charset="0"/>
                <a:ea typeface="ＭＳ Ｐゴシック" pitchFamily="34" charset="-128"/>
              </a:rPr>
              <a:t>Concept Cartoons Set 2</a:t>
            </a:r>
            <a:r>
              <a:rPr lang="en-GB" sz="2000" dirty="0">
                <a:solidFill>
                  <a:srgbClr val="000000"/>
                </a:solidFill>
                <a:latin typeface="Comic Sans MS" panose="030F0702030302020204" pitchFamily="66" charset="0"/>
                <a:ea typeface="ＭＳ Ｐゴシック" pitchFamily="34" charset="-128"/>
              </a:rPr>
              <a:t>. Millgate House. </a:t>
            </a:r>
          </a:p>
          <a:p>
            <a:pPr marL="0" indent="0">
              <a:spcBef>
                <a:spcPts val="600"/>
              </a:spcBef>
              <a:spcAft>
                <a:spcPts val="600"/>
              </a:spcAft>
              <a:buFontTx/>
              <a:buNone/>
            </a:pPr>
            <a:r>
              <a:rPr lang="en-GB" sz="2000" dirty="0">
                <a:latin typeface="Comic Sans MS" panose="030F0702030302020204" pitchFamily="66" charset="0"/>
              </a:rPr>
              <a:t>Scientific Enquiry (The Association for Science Education updated 2018)</a:t>
            </a:r>
          </a:p>
          <a:p>
            <a:pPr marL="0" indent="0" algn="just">
              <a:spcBef>
                <a:spcPts val="600"/>
              </a:spcBef>
              <a:spcAft>
                <a:spcPts val="600"/>
              </a:spcAft>
              <a:buFontTx/>
              <a:buNone/>
            </a:pPr>
            <a:r>
              <a:rPr lang="en-GB" sz="2000" dirty="0">
                <a:solidFill>
                  <a:srgbClr val="000000"/>
                </a:solidFill>
                <a:latin typeface="Comic Sans MS" panose="030F0702030302020204" pitchFamily="66" charset="0"/>
                <a:ea typeface="ＭＳ Ｐゴシック" pitchFamily="34" charset="-128"/>
                <a:cs typeface="Arial" pitchFamily="34" charset="0"/>
              </a:rPr>
              <a:t>Enquiring science 4 all poster set: download </a:t>
            </a:r>
            <a:r>
              <a:rPr lang="en-GB" sz="2000" dirty="0">
                <a:solidFill>
                  <a:srgbClr val="00B0F0"/>
                </a:solidFill>
                <a:latin typeface="Comic Sans MS" panose="030F0702030302020204" pitchFamily="66" charset="0"/>
                <a:ea typeface="ＭＳ Ｐゴシック" pitchFamily="34" charset="-128"/>
                <a:cs typeface="Arial" pitchFamily="34" charset="0"/>
                <a:hlinkClick r:id="rId3">
                  <a:extLst>
                    <a:ext uri="{A12FA001-AC4F-418D-AE19-62706E023703}">
                      <ahyp:hlinkClr xmlns:ahyp="http://schemas.microsoft.com/office/drawing/2018/hyperlinkcolor" val="tx"/>
                    </a:ext>
                  </a:extLst>
                </a:hlinkClick>
              </a:rPr>
              <a:t>here</a:t>
            </a:r>
            <a:endParaRPr lang="en-GB" sz="2000" dirty="0">
              <a:solidFill>
                <a:srgbClr val="00B0F0"/>
              </a:solidFill>
              <a:latin typeface="Comic Sans MS" panose="030F0702030302020204" pitchFamily="66" charset="0"/>
              <a:ea typeface="ＭＳ Ｐゴシック" pitchFamily="34" charset="-128"/>
              <a:cs typeface="Arial" pitchFamily="34" charset="0"/>
            </a:endParaRPr>
          </a:p>
          <a:p>
            <a:pPr marL="0" indent="0" algn="just">
              <a:spcBef>
                <a:spcPts val="600"/>
              </a:spcBef>
              <a:spcAft>
                <a:spcPts val="600"/>
              </a:spcAft>
              <a:buFontTx/>
              <a:buNone/>
            </a:pPr>
            <a:r>
              <a:rPr lang="en-GB" sz="1600" i="1" dirty="0">
                <a:latin typeface="Comic Sans MS" panose="030F0702030302020204" pitchFamily="66" charset="0"/>
                <a:ea typeface="ＭＳ Ｐゴシック" pitchFamily="34" charset="-128"/>
                <a:cs typeface="Arial" pitchFamily="34" charset="0"/>
              </a:rPr>
              <a:t>Thank you to Colin Dorman (STEM officer, North Lanarkshire Council) for some  of the examples of progression in science enquiry </a:t>
            </a:r>
          </a:p>
          <a:p>
            <a:pPr marL="0" indent="0">
              <a:spcBef>
                <a:spcPts val="1275"/>
              </a:spcBef>
              <a:spcAft>
                <a:spcPts val="600"/>
              </a:spcAft>
              <a:buFontTx/>
              <a:buNone/>
            </a:pPr>
            <a:endParaRPr lang="en-GB" sz="2800" dirty="0">
              <a:solidFill>
                <a:srgbClr val="000000"/>
              </a:solidFill>
              <a:latin typeface="Arial" pitchFamily="34" charset="0"/>
              <a:ea typeface="ＭＳ Ｐゴシック" pitchFamily="34" charset="-128"/>
              <a:cs typeface="Arial" pitchFamily="34" charset="0"/>
            </a:endParaRPr>
          </a:p>
          <a:p>
            <a:pPr marL="0" indent="0">
              <a:spcBef>
                <a:spcPts val="1275"/>
              </a:spcBef>
              <a:buFontTx/>
              <a:buNone/>
            </a:pPr>
            <a:endParaRPr lang="en-GB" sz="2800" dirty="0">
              <a:solidFill>
                <a:srgbClr val="000000"/>
              </a:solidFill>
              <a:latin typeface="Arial" pitchFamily="34" charset="0"/>
              <a:ea typeface="ＭＳ Ｐゴシック" pitchFamily="34" charset="-128"/>
              <a:cs typeface="Arial" pitchFamily="34" charset="0"/>
            </a:endParaRPr>
          </a:p>
        </p:txBody>
      </p:sp>
      <p:pic>
        <p:nvPicPr>
          <p:cNvPr id="2" name="Picture 1">
            <a:extLst>
              <a:ext uri="{FF2B5EF4-FFF2-40B4-BE49-F238E27FC236}">
                <a16:creationId xmlns:a16="http://schemas.microsoft.com/office/drawing/2014/main" id="{3B9218FC-62A0-8FB2-2E33-DE5539FEC405}"/>
              </a:ext>
            </a:extLst>
          </p:cNvPr>
          <p:cNvPicPr>
            <a:picLocks noChangeAspect="1"/>
          </p:cNvPicPr>
          <p:nvPr/>
        </p:nvPicPr>
        <p:blipFill>
          <a:blip r:embed="rId4"/>
          <a:stretch>
            <a:fillRect/>
          </a:stretch>
        </p:blipFill>
        <p:spPr>
          <a:xfrm>
            <a:off x="7092280" y="5661248"/>
            <a:ext cx="1615580" cy="8413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130AE8-363F-7A60-63AF-B7EF6B3C2101}"/>
              </a:ext>
            </a:extLst>
          </p:cNvPr>
          <p:cNvPicPr>
            <a:picLocks noChangeAspect="1"/>
          </p:cNvPicPr>
          <p:nvPr/>
        </p:nvPicPr>
        <p:blipFill>
          <a:blip r:embed="rId3"/>
          <a:stretch>
            <a:fillRect/>
          </a:stretch>
        </p:blipFill>
        <p:spPr>
          <a:xfrm>
            <a:off x="4572000" y="3508348"/>
            <a:ext cx="2185200" cy="2945074"/>
          </a:xfrm>
          <a:prstGeom prst="rect">
            <a:avLst/>
          </a:prstGeom>
        </p:spPr>
      </p:pic>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4"/>
          <a:stretch>
            <a:fillRect/>
          </a:stretch>
        </p:blipFill>
        <p:spPr>
          <a:xfrm>
            <a:off x="7092280" y="5661248"/>
            <a:ext cx="1615580" cy="841321"/>
          </a:xfrm>
          <a:prstGeom prst="rect">
            <a:avLst/>
          </a:prstGeom>
        </p:spPr>
      </p:pic>
      <p:pic>
        <p:nvPicPr>
          <p:cNvPr id="4" name="Picture 3">
            <a:extLst>
              <a:ext uri="{FF2B5EF4-FFF2-40B4-BE49-F238E27FC236}">
                <a16:creationId xmlns:a16="http://schemas.microsoft.com/office/drawing/2014/main" id="{F738DF9B-3F4C-4397-F8A9-DA70034EFFAF}"/>
              </a:ext>
            </a:extLst>
          </p:cNvPr>
          <p:cNvPicPr>
            <a:picLocks noChangeAspect="1"/>
          </p:cNvPicPr>
          <p:nvPr/>
        </p:nvPicPr>
        <p:blipFill>
          <a:blip r:embed="rId5"/>
          <a:stretch>
            <a:fillRect/>
          </a:stretch>
        </p:blipFill>
        <p:spPr>
          <a:xfrm>
            <a:off x="313971" y="602302"/>
            <a:ext cx="3809026" cy="5653396"/>
          </a:xfrm>
          <a:prstGeom prst="rect">
            <a:avLst/>
          </a:prstGeom>
        </p:spPr>
      </p:pic>
      <p:pic>
        <p:nvPicPr>
          <p:cNvPr id="7" name="Picture 6">
            <a:extLst>
              <a:ext uri="{FF2B5EF4-FFF2-40B4-BE49-F238E27FC236}">
                <a16:creationId xmlns:a16="http://schemas.microsoft.com/office/drawing/2014/main" id="{1A26CABE-D1BB-8802-EB56-685E09313269}"/>
              </a:ext>
            </a:extLst>
          </p:cNvPr>
          <p:cNvPicPr>
            <a:picLocks noChangeAspect="1"/>
          </p:cNvPicPr>
          <p:nvPr/>
        </p:nvPicPr>
        <p:blipFill>
          <a:blip r:embed="rId6"/>
          <a:stretch>
            <a:fillRect/>
          </a:stretch>
        </p:blipFill>
        <p:spPr>
          <a:xfrm rot="21057218">
            <a:off x="4306900" y="267261"/>
            <a:ext cx="2186387" cy="3069089"/>
          </a:xfrm>
          <a:prstGeom prst="rect">
            <a:avLst/>
          </a:prstGeom>
        </p:spPr>
      </p:pic>
      <p:pic>
        <p:nvPicPr>
          <p:cNvPr id="11" name="Picture 10">
            <a:extLst>
              <a:ext uri="{FF2B5EF4-FFF2-40B4-BE49-F238E27FC236}">
                <a16:creationId xmlns:a16="http://schemas.microsoft.com/office/drawing/2014/main" id="{F139CCC1-41BA-CDE9-5BDF-E43449155573}"/>
              </a:ext>
            </a:extLst>
          </p:cNvPr>
          <p:cNvPicPr>
            <a:picLocks noChangeAspect="1"/>
          </p:cNvPicPr>
          <p:nvPr/>
        </p:nvPicPr>
        <p:blipFill>
          <a:blip r:embed="rId7"/>
          <a:stretch>
            <a:fillRect/>
          </a:stretch>
        </p:blipFill>
        <p:spPr>
          <a:xfrm rot="732887">
            <a:off x="6541128" y="567647"/>
            <a:ext cx="2185200" cy="3192020"/>
          </a:xfrm>
          <a:prstGeom prst="rect">
            <a:avLst/>
          </a:prstGeom>
        </p:spPr>
      </p:pic>
    </p:spTree>
    <p:extLst>
      <p:ext uri="{BB962C8B-B14F-4D97-AF65-F5344CB8AC3E}">
        <p14:creationId xmlns:p14="http://schemas.microsoft.com/office/powerpoint/2010/main" val="1356757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pic>
        <p:nvPicPr>
          <p:cNvPr id="2" name="Picture 1">
            <a:extLst>
              <a:ext uri="{FF2B5EF4-FFF2-40B4-BE49-F238E27FC236}">
                <a16:creationId xmlns:a16="http://schemas.microsoft.com/office/drawing/2014/main" id="{4AC44A10-423E-2750-7B70-C1FD2216C9EA}"/>
              </a:ext>
            </a:extLst>
          </p:cNvPr>
          <p:cNvPicPr>
            <a:picLocks noChangeAspect="1"/>
          </p:cNvPicPr>
          <p:nvPr/>
        </p:nvPicPr>
        <p:blipFill>
          <a:blip r:embed="rId4"/>
          <a:stretch>
            <a:fillRect/>
          </a:stretch>
        </p:blipFill>
        <p:spPr>
          <a:xfrm>
            <a:off x="467544" y="1207908"/>
            <a:ext cx="3839320" cy="2880320"/>
          </a:xfrm>
          <a:prstGeom prst="rect">
            <a:avLst/>
          </a:prstGeom>
        </p:spPr>
      </p:pic>
      <p:sp>
        <p:nvSpPr>
          <p:cNvPr id="4" name="TextBox 3">
            <a:extLst>
              <a:ext uri="{FF2B5EF4-FFF2-40B4-BE49-F238E27FC236}">
                <a16:creationId xmlns:a16="http://schemas.microsoft.com/office/drawing/2014/main" id="{4C9D39DD-E6C7-6446-7BD2-6DEBDB66C520}"/>
              </a:ext>
            </a:extLst>
          </p:cNvPr>
          <p:cNvSpPr txBox="1"/>
          <p:nvPr/>
        </p:nvSpPr>
        <p:spPr>
          <a:xfrm>
            <a:off x="251520" y="5461193"/>
            <a:ext cx="5792044" cy="400110"/>
          </a:xfrm>
          <a:prstGeom prst="rect">
            <a:avLst/>
          </a:prstGeom>
          <a:noFill/>
        </p:spPr>
        <p:txBody>
          <a:bodyPr wrap="square">
            <a:spAutoFit/>
          </a:bodyPr>
          <a:lstStyle/>
          <a:p>
            <a:r>
              <a:rPr lang="en-GB" sz="2000" dirty="0">
                <a:solidFill>
                  <a:srgbClr val="0070C0"/>
                </a:solidFill>
                <a:latin typeface="Comic Sans MS" panose="030F0702030302020204" pitchFamily="66" charset="0"/>
                <a:hlinkClick r:id="rId5">
                  <a:extLst>
                    <a:ext uri="{A12FA001-AC4F-418D-AE19-62706E023703}">
                      <ahyp:hlinkClr xmlns:ahyp="http://schemas.microsoft.com/office/drawing/2018/hyperlinkcolor" val="tx"/>
                    </a:ext>
                  </a:extLst>
                </a:hlinkClick>
              </a:rPr>
              <a:t>https://forms.office.com/e/NbeyV6PSJq</a:t>
            </a:r>
            <a:r>
              <a:rPr lang="en-GB" sz="2000" dirty="0">
                <a:solidFill>
                  <a:srgbClr val="0070C0"/>
                </a:solidFill>
                <a:latin typeface="Comic Sans MS" panose="030F0702030302020204" pitchFamily="66" charset="0"/>
              </a:rPr>
              <a:t> </a:t>
            </a:r>
          </a:p>
        </p:txBody>
      </p:sp>
      <p:pic>
        <p:nvPicPr>
          <p:cNvPr id="7" name="Picture 6" descr="A qr code on a green background&#10;&#10;Description automatically generated">
            <a:extLst>
              <a:ext uri="{FF2B5EF4-FFF2-40B4-BE49-F238E27FC236}">
                <a16:creationId xmlns:a16="http://schemas.microsoft.com/office/drawing/2014/main" id="{7252A647-E123-E1F9-D157-8C13FC32FE10}"/>
              </a:ext>
            </a:extLst>
          </p:cNvPr>
          <p:cNvPicPr>
            <a:picLocks noChangeAspect="1"/>
          </p:cNvPicPr>
          <p:nvPr/>
        </p:nvPicPr>
        <p:blipFill>
          <a:blip r:embed="rId6"/>
          <a:stretch>
            <a:fillRect/>
          </a:stretch>
        </p:blipFill>
        <p:spPr>
          <a:xfrm>
            <a:off x="4572000" y="548680"/>
            <a:ext cx="4198776" cy="4198776"/>
          </a:xfrm>
          <a:prstGeom prst="rect">
            <a:avLst/>
          </a:prstGeom>
        </p:spPr>
      </p:pic>
    </p:spTree>
    <p:extLst>
      <p:ext uri="{BB962C8B-B14F-4D97-AF65-F5344CB8AC3E}">
        <p14:creationId xmlns:p14="http://schemas.microsoft.com/office/powerpoint/2010/main" val="3030799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35496" y="355431"/>
            <a:ext cx="9108504" cy="1143000"/>
          </a:xfrm>
        </p:spPr>
        <p:txBody>
          <a:bodyPr/>
          <a:lstStyle/>
          <a:p>
            <a:r>
              <a:rPr lang="en-GB" sz="3200" b="1" dirty="0">
                <a:latin typeface="Comic Sans MS" panose="030F0702030302020204" pitchFamily="66" charset="0"/>
              </a:rPr>
              <a:t>Links to Literacy, Numeracy and </a:t>
            </a:r>
            <a:br>
              <a:rPr lang="en-GB" sz="3200" b="1" dirty="0">
                <a:latin typeface="Comic Sans MS" panose="030F0702030302020204" pitchFamily="66" charset="0"/>
              </a:rPr>
            </a:br>
            <a:r>
              <a:rPr lang="en-GB" sz="3200" b="1" dirty="0">
                <a:latin typeface="Comic Sans MS" panose="030F0702030302020204" pitchFamily="66" charset="0"/>
              </a:rPr>
              <a:t>Health and Wellbeing</a:t>
            </a:r>
          </a:p>
        </p:txBody>
      </p:sp>
      <p:graphicFrame>
        <p:nvGraphicFramePr>
          <p:cNvPr id="5" name="Table 4">
            <a:extLst>
              <a:ext uri="{FF2B5EF4-FFF2-40B4-BE49-F238E27FC236}">
                <a16:creationId xmlns:a16="http://schemas.microsoft.com/office/drawing/2014/main" id="{9B268C6A-75D7-2181-E814-87822FD677FA}"/>
              </a:ext>
            </a:extLst>
          </p:cNvPr>
          <p:cNvGraphicFramePr>
            <a:graphicFrameLocks noGrp="1"/>
          </p:cNvGraphicFramePr>
          <p:nvPr>
            <p:extLst>
              <p:ext uri="{D42A27DB-BD31-4B8C-83A1-F6EECF244321}">
                <p14:modId xmlns:p14="http://schemas.microsoft.com/office/powerpoint/2010/main" val="94075899"/>
              </p:ext>
            </p:extLst>
          </p:nvPr>
        </p:nvGraphicFramePr>
        <p:xfrm>
          <a:off x="1337795" y="1671574"/>
          <a:ext cx="6468409" cy="1926660"/>
        </p:xfrm>
        <a:graphic>
          <a:graphicData uri="http://schemas.openxmlformats.org/drawingml/2006/table">
            <a:tbl>
              <a:tblPr/>
              <a:tblGrid>
                <a:gridCol w="4726914">
                  <a:extLst>
                    <a:ext uri="{9D8B030D-6E8A-4147-A177-3AD203B41FA5}">
                      <a16:colId xmlns:a16="http://schemas.microsoft.com/office/drawing/2014/main" val="2849042510"/>
                    </a:ext>
                  </a:extLst>
                </a:gridCol>
                <a:gridCol w="1741495">
                  <a:extLst>
                    <a:ext uri="{9D8B030D-6E8A-4147-A177-3AD203B41FA5}">
                      <a16:colId xmlns:a16="http://schemas.microsoft.com/office/drawing/2014/main" val="3222710792"/>
                    </a:ext>
                  </a:extLst>
                </a:gridCol>
              </a:tblGrid>
              <a:tr h="385332">
                <a:tc>
                  <a:txBody>
                    <a:bodyPr/>
                    <a:lstStyle/>
                    <a:p>
                      <a:r>
                        <a:rPr lang="en-GB" sz="1800" u="none" dirty="0">
                          <a:solidFill>
                            <a:schemeClr val="tx1"/>
                          </a:solidFill>
                          <a:latin typeface="Comic Sans MS" panose="030F0702030302020204" pitchFamily="66" charset="0"/>
                          <a:cs typeface="Calibri"/>
                        </a:rPr>
                        <a:t>Observation over time</a:t>
                      </a:r>
                      <a:endParaRPr lang="en-GB" dirty="0">
                        <a:solidFill>
                          <a:schemeClr val="tx1"/>
                        </a:solidFill>
                        <a:latin typeface="Comic Sans MS" panose="030F0702030302020204" pitchFamily="66" charset="0"/>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b="1" dirty="0">
                        <a:solidFill>
                          <a:srgbClr val="0070C0"/>
                        </a:solidFill>
                        <a:latin typeface="Comic Sans MS" panose="030F0702030302020204"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Comic Sans MS" panose="030F0702030302020204" pitchFamily="66" charset="0"/>
                        </a:rPr>
                        <a:t>MNU</a:t>
                      </a:r>
                    </a:p>
                    <a:p>
                      <a:endParaRPr lang="en-GB"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225188"/>
                  </a:ext>
                </a:extLst>
              </a:tr>
              <a:tr h="3853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u="none" dirty="0">
                          <a:solidFill>
                            <a:schemeClr val="tx1"/>
                          </a:solidFill>
                          <a:latin typeface="Comic Sans MS" panose="030F0702030302020204" pitchFamily="66" charset="0"/>
                          <a:cs typeface="Calibri"/>
                        </a:rPr>
                        <a:t>Pattern seeking/finding an association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410499"/>
                  </a:ext>
                </a:extLst>
              </a:tr>
              <a:tr h="385332">
                <a:tc>
                  <a:txBody>
                    <a:bodyPr/>
                    <a:lstStyle/>
                    <a:p>
                      <a:r>
                        <a:rPr lang="en-GB" sz="1800" u="none" dirty="0">
                          <a:solidFill>
                            <a:schemeClr val="tx1"/>
                          </a:solidFill>
                          <a:latin typeface="Comic Sans MS" panose="030F0702030302020204" pitchFamily="66" charset="0"/>
                          <a:cs typeface="Calibri"/>
                        </a:rPr>
                        <a:t>Identifying and classifying</a:t>
                      </a:r>
                      <a:endParaRPr lang="en-GB"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560211"/>
                  </a:ext>
                </a:extLst>
              </a:tr>
              <a:tr h="385332">
                <a:tc>
                  <a:txBody>
                    <a:bodyPr/>
                    <a:lstStyle/>
                    <a:p>
                      <a:r>
                        <a:rPr lang="en-GB" sz="1800" u="none" dirty="0">
                          <a:solidFill>
                            <a:schemeClr val="tx1"/>
                          </a:solidFill>
                          <a:latin typeface="Comic Sans MS" panose="030F0702030302020204" pitchFamily="66" charset="0"/>
                          <a:cs typeface="Calibri"/>
                        </a:rPr>
                        <a:t>Researching using secondary sources</a:t>
                      </a:r>
                      <a:endParaRPr lang="en-GB"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solidFill>
                            <a:srgbClr val="FF0000"/>
                          </a:solidFill>
                          <a:latin typeface="Comic Sans MS" panose="030F0702030302020204" pitchFamily="66" charset="0"/>
                        </a:rPr>
                        <a:t>LIT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5131875"/>
                  </a:ext>
                </a:extLst>
              </a:tr>
              <a:tr h="3853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u="none" dirty="0">
                          <a:solidFill>
                            <a:schemeClr val="tx1"/>
                          </a:solidFill>
                          <a:latin typeface="Comic Sans MS" panose="030F0702030302020204" pitchFamily="66" charset="0"/>
                          <a:cs typeface="Calibri"/>
                        </a:rPr>
                        <a:t>Fair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solidFill>
                            <a:srgbClr val="FF0000"/>
                          </a:solidFill>
                          <a:latin typeface="Comic Sans MS" panose="030F0702030302020204" pitchFamily="66" charset="0"/>
                        </a:rPr>
                        <a:t>LIT </a:t>
                      </a:r>
                      <a:r>
                        <a:rPr lang="en-GB" b="1" dirty="0">
                          <a:solidFill>
                            <a:srgbClr val="002060"/>
                          </a:solidFill>
                          <a:latin typeface="Comic Sans MS" panose="030F0702030302020204" pitchFamily="66" charset="0"/>
                        </a:rPr>
                        <a:t>/</a:t>
                      </a:r>
                      <a:r>
                        <a:rPr lang="en-GB" b="1" dirty="0">
                          <a:solidFill>
                            <a:srgbClr val="FF0000"/>
                          </a:solidFill>
                          <a:latin typeface="Comic Sans MS" panose="030F0702030302020204" pitchFamily="66" charset="0"/>
                        </a:rPr>
                        <a:t> </a:t>
                      </a:r>
                      <a:r>
                        <a:rPr lang="en-GB" b="1" dirty="0">
                          <a:solidFill>
                            <a:srgbClr val="0070C0"/>
                          </a:solidFill>
                          <a:latin typeface="Comic Sans MS" panose="030F0702030302020204" pitchFamily="66" charset="0"/>
                        </a:rPr>
                        <a:t>MNU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2687337"/>
                  </a:ext>
                </a:extLst>
              </a:tr>
            </a:tbl>
          </a:graphicData>
        </a:graphic>
      </p:graphicFrame>
      <p:sp>
        <p:nvSpPr>
          <p:cNvPr id="9" name="TextBox 8">
            <a:extLst>
              <a:ext uri="{FF2B5EF4-FFF2-40B4-BE49-F238E27FC236}">
                <a16:creationId xmlns:a16="http://schemas.microsoft.com/office/drawing/2014/main" id="{90F4BFA3-914C-9CDF-649D-BFD386968FBD}"/>
              </a:ext>
            </a:extLst>
          </p:cNvPr>
          <p:cNvSpPr txBox="1"/>
          <p:nvPr/>
        </p:nvSpPr>
        <p:spPr>
          <a:xfrm>
            <a:off x="611560" y="3864918"/>
            <a:ext cx="352839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omic Sans MS" panose="030F0702030302020204" pitchFamily="66" charset="0"/>
                <a:ea typeface="+mn-ea"/>
              </a:rPr>
              <a:t>I have carried out investigations and surveys, devising and using a variety of methods to gather information and have worked with others to collate, organise and communicate the results in an appropriate way. </a:t>
            </a:r>
            <a:r>
              <a:rPr kumimoji="0" lang="en-GB" sz="1400" b="1" i="0" u="none" strike="noStrike" kern="1200" cap="none" spc="0" normalizeH="0" baseline="0" noProof="0" dirty="0">
                <a:ln>
                  <a:noFill/>
                </a:ln>
                <a:solidFill>
                  <a:srgbClr val="0070C0"/>
                </a:solidFill>
                <a:effectLst/>
                <a:uLnTx/>
                <a:uFillTx/>
                <a:latin typeface="Comic Sans MS" panose="030F0702030302020204" pitchFamily="66" charset="0"/>
                <a:ea typeface="+mn-ea"/>
              </a:rPr>
              <a:t>MNU 2-20b </a:t>
            </a:r>
          </a:p>
        </p:txBody>
      </p:sp>
      <p:sp>
        <p:nvSpPr>
          <p:cNvPr id="13" name="TextBox 12">
            <a:extLst>
              <a:ext uri="{FF2B5EF4-FFF2-40B4-BE49-F238E27FC236}">
                <a16:creationId xmlns:a16="http://schemas.microsoft.com/office/drawing/2014/main" id="{BAFF7A7B-EBAD-89D6-08DD-38FC5402A2CF}"/>
              </a:ext>
            </a:extLst>
          </p:cNvPr>
          <p:cNvSpPr txBox="1"/>
          <p:nvPr/>
        </p:nvSpPr>
        <p:spPr>
          <a:xfrm>
            <a:off x="5292082" y="3908749"/>
            <a:ext cx="3384376"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omic Sans MS" panose="030F0702030302020204" pitchFamily="66" charset="0"/>
                <a:ea typeface="+mn-ea"/>
              </a:rPr>
              <a:t>To show my understanding across different areas of learning, I can identify and consider the purpose and main ideas of a text and use supporting detail. </a:t>
            </a:r>
            <a:r>
              <a:rPr kumimoji="0" lang="en-GB" sz="1400" b="1" i="0" u="none" strike="noStrike" kern="1200" cap="none" spc="0" normalizeH="0" baseline="0" noProof="0" dirty="0">
                <a:ln>
                  <a:noFill/>
                </a:ln>
                <a:solidFill>
                  <a:srgbClr val="FF0000"/>
                </a:solidFill>
                <a:effectLst/>
                <a:uLnTx/>
                <a:uFillTx/>
                <a:latin typeface="Comic Sans MS" panose="030F0702030302020204" pitchFamily="66" charset="0"/>
                <a:ea typeface="+mn-ea"/>
              </a:rPr>
              <a:t>LIT 2-16a </a:t>
            </a:r>
          </a:p>
        </p:txBody>
      </p:sp>
      <p:sp>
        <p:nvSpPr>
          <p:cNvPr id="15" name="TextBox 14">
            <a:extLst>
              <a:ext uri="{FF2B5EF4-FFF2-40B4-BE49-F238E27FC236}">
                <a16:creationId xmlns:a16="http://schemas.microsoft.com/office/drawing/2014/main" id="{001C4FA2-7946-CF42-DBE0-512B9C404B3F}"/>
              </a:ext>
            </a:extLst>
          </p:cNvPr>
          <p:cNvSpPr txBox="1"/>
          <p:nvPr/>
        </p:nvSpPr>
        <p:spPr>
          <a:xfrm>
            <a:off x="3203848" y="5424180"/>
            <a:ext cx="338437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omic Sans MS" panose="030F0702030302020204" pitchFamily="66" charset="0"/>
                <a:ea typeface="+mn-ea"/>
              </a:rPr>
              <a:t>I am learning to assess and manage risk, to protect myself and others, and to reduce the potential for harm when possible. </a:t>
            </a:r>
            <a:r>
              <a:rPr kumimoji="0" lang="en-GB" sz="1400" b="1" i="0" u="none" strike="noStrike" kern="1200" cap="none" spc="0" normalizeH="0" baseline="0" noProof="0" dirty="0">
                <a:ln>
                  <a:noFill/>
                </a:ln>
                <a:solidFill>
                  <a:srgbClr val="92D050"/>
                </a:solidFill>
                <a:effectLst/>
                <a:uLnTx/>
                <a:uFillTx/>
                <a:latin typeface="Comic Sans MS" panose="030F0702030302020204" pitchFamily="66" charset="0"/>
                <a:ea typeface="+mn-ea"/>
              </a:rPr>
              <a:t>HWB 2-16a</a:t>
            </a:r>
          </a:p>
        </p:txBody>
      </p:sp>
    </p:spTree>
    <p:extLst>
      <p:ext uri="{BB962C8B-B14F-4D97-AF65-F5344CB8AC3E}">
        <p14:creationId xmlns:p14="http://schemas.microsoft.com/office/powerpoint/2010/main" val="3453201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0" y="158688"/>
            <a:ext cx="9144000" cy="966056"/>
          </a:xfrm>
        </p:spPr>
        <p:txBody>
          <a:bodyPr/>
          <a:lstStyle/>
          <a:p>
            <a:r>
              <a:rPr lang="en-GB" sz="3200" b="1" dirty="0">
                <a:latin typeface="Comic Sans MS" panose="030F0702030302020204" pitchFamily="66" charset="0"/>
              </a:rPr>
              <a:t>Fun investigations…</a:t>
            </a:r>
          </a:p>
        </p:txBody>
      </p:sp>
      <p:pic>
        <p:nvPicPr>
          <p:cNvPr id="4" name="Picture 3">
            <a:extLst>
              <a:ext uri="{FF2B5EF4-FFF2-40B4-BE49-F238E27FC236}">
                <a16:creationId xmlns:a16="http://schemas.microsoft.com/office/drawing/2014/main" id="{584571ED-5CFB-AADD-A1DB-E39AE90DCEEE}"/>
              </a:ext>
            </a:extLst>
          </p:cNvPr>
          <p:cNvPicPr>
            <a:picLocks noChangeAspect="1"/>
          </p:cNvPicPr>
          <p:nvPr/>
        </p:nvPicPr>
        <p:blipFill>
          <a:blip r:embed="rId4"/>
          <a:stretch>
            <a:fillRect/>
          </a:stretch>
        </p:blipFill>
        <p:spPr>
          <a:xfrm>
            <a:off x="4356527" y="1124744"/>
            <a:ext cx="4379721" cy="2462696"/>
          </a:xfrm>
          <a:prstGeom prst="rect">
            <a:avLst/>
          </a:prstGeom>
        </p:spPr>
      </p:pic>
      <p:pic>
        <p:nvPicPr>
          <p:cNvPr id="5" name="Picture 4">
            <a:extLst>
              <a:ext uri="{FF2B5EF4-FFF2-40B4-BE49-F238E27FC236}">
                <a16:creationId xmlns:a16="http://schemas.microsoft.com/office/drawing/2014/main" id="{8BA16983-776B-6AA7-1D0E-EE59A6941A3F}"/>
              </a:ext>
            </a:extLst>
          </p:cNvPr>
          <p:cNvPicPr>
            <a:picLocks noChangeAspect="1"/>
          </p:cNvPicPr>
          <p:nvPr/>
        </p:nvPicPr>
        <p:blipFill>
          <a:blip r:embed="rId5"/>
          <a:stretch>
            <a:fillRect/>
          </a:stretch>
        </p:blipFill>
        <p:spPr>
          <a:xfrm>
            <a:off x="3251886" y="3789040"/>
            <a:ext cx="3342540" cy="2713529"/>
          </a:xfrm>
          <a:prstGeom prst="rect">
            <a:avLst/>
          </a:prstGeom>
        </p:spPr>
      </p:pic>
      <p:pic>
        <p:nvPicPr>
          <p:cNvPr id="7" name="Picture 6">
            <a:extLst>
              <a:ext uri="{FF2B5EF4-FFF2-40B4-BE49-F238E27FC236}">
                <a16:creationId xmlns:a16="http://schemas.microsoft.com/office/drawing/2014/main" id="{40FE07BC-0062-FDD2-F870-44622EAE4E00}"/>
              </a:ext>
            </a:extLst>
          </p:cNvPr>
          <p:cNvPicPr>
            <a:picLocks noChangeAspect="1"/>
          </p:cNvPicPr>
          <p:nvPr/>
        </p:nvPicPr>
        <p:blipFill>
          <a:blip r:embed="rId6"/>
          <a:stretch>
            <a:fillRect/>
          </a:stretch>
        </p:blipFill>
        <p:spPr>
          <a:xfrm>
            <a:off x="474399" y="1381530"/>
            <a:ext cx="2279634" cy="5137778"/>
          </a:xfrm>
          <a:prstGeom prst="rect">
            <a:avLst/>
          </a:prstGeom>
        </p:spPr>
      </p:pic>
    </p:spTree>
    <p:extLst>
      <p:ext uri="{BB962C8B-B14F-4D97-AF65-F5344CB8AC3E}">
        <p14:creationId xmlns:p14="http://schemas.microsoft.com/office/powerpoint/2010/main" val="357250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3"/>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0" y="231065"/>
            <a:ext cx="9144000" cy="1143000"/>
          </a:xfrm>
        </p:spPr>
        <p:txBody>
          <a:bodyPr/>
          <a:lstStyle/>
          <a:p>
            <a:r>
              <a:rPr lang="en-GB" sz="3200" b="1" dirty="0">
                <a:latin typeface="Comic Sans MS" panose="030F0702030302020204" pitchFamily="66" charset="0"/>
              </a:rPr>
              <a:t>… but there is also an opportunity to </a:t>
            </a:r>
            <a:br>
              <a:rPr lang="en-GB" sz="3200" b="1" dirty="0">
                <a:latin typeface="Comic Sans MS" panose="030F0702030302020204" pitchFamily="66" charset="0"/>
              </a:rPr>
            </a:br>
            <a:r>
              <a:rPr lang="en-GB" sz="3200" b="1" dirty="0">
                <a:latin typeface="Comic Sans MS" panose="030F0702030302020204" pitchFamily="66" charset="0"/>
              </a:rPr>
              <a:t>develop skills</a:t>
            </a:r>
          </a:p>
        </p:txBody>
      </p:sp>
      <p:pic>
        <p:nvPicPr>
          <p:cNvPr id="4" name="Picture 3">
            <a:extLst>
              <a:ext uri="{FF2B5EF4-FFF2-40B4-BE49-F238E27FC236}">
                <a16:creationId xmlns:a16="http://schemas.microsoft.com/office/drawing/2014/main" id="{584571ED-5CFB-AADD-A1DB-E39AE90DCEEE}"/>
              </a:ext>
            </a:extLst>
          </p:cNvPr>
          <p:cNvPicPr>
            <a:picLocks noChangeAspect="1"/>
          </p:cNvPicPr>
          <p:nvPr/>
        </p:nvPicPr>
        <p:blipFill>
          <a:blip r:embed="rId4"/>
          <a:stretch>
            <a:fillRect/>
          </a:stretch>
        </p:blipFill>
        <p:spPr>
          <a:xfrm>
            <a:off x="285577" y="1366353"/>
            <a:ext cx="2486223" cy="1397991"/>
          </a:xfrm>
          <a:prstGeom prst="rect">
            <a:avLst/>
          </a:prstGeom>
        </p:spPr>
      </p:pic>
      <p:pic>
        <p:nvPicPr>
          <p:cNvPr id="5" name="Picture 4">
            <a:extLst>
              <a:ext uri="{FF2B5EF4-FFF2-40B4-BE49-F238E27FC236}">
                <a16:creationId xmlns:a16="http://schemas.microsoft.com/office/drawing/2014/main" id="{8BA16983-776B-6AA7-1D0E-EE59A6941A3F}"/>
              </a:ext>
            </a:extLst>
          </p:cNvPr>
          <p:cNvPicPr>
            <a:picLocks noChangeAspect="1"/>
          </p:cNvPicPr>
          <p:nvPr/>
        </p:nvPicPr>
        <p:blipFill>
          <a:blip r:embed="rId5"/>
          <a:stretch>
            <a:fillRect/>
          </a:stretch>
        </p:blipFill>
        <p:spPr>
          <a:xfrm>
            <a:off x="264961" y="3055158"/>
            <a:ext cx="2486224" cy="1351812"/>
          </a:xfrm>
          <a:prstGeom prst="rect">
            <a:avLst/>
          </a:prstGeom>
        </p:spPr>
      </p:pic>
      <p:pic>
        <p:nvPicPr>
          <p:cNvPr id="7" name="Picture 6">
            <a:extLst>
              <a:ext uri="{FF2B5EF4-FFF2-40B4-BE49-F238E27FC236}">
                <a16:creationId xmlns:a16="http://schemas.microsoft.com/office/drawing/2014/main" id="{40FE07BC-0062-FDD2-F870-44622EAE4E00}"/>
              </a:ext>
            </a:extLst>
          </p:cNvPr>
          <p:cNvPicPr>
            <a:picLocks noChangeAspect="1"/>
          </p:cNvPicPr>
          <p:nvPr/>
        </p:nvPicPr>
        <p:blipFill>
          <a:blip r:embed="rId6"/>
          <a:stretch>
            <a:fillRect/>
          </a:stretch>
        </p:blipFill>
        <p:spPr>
          <a:xfrm>
            <a:off x="293127" y="4586191"/>
            <a:ext cx="902283" cy="2033542"/>
          </a:xfrm>
          <a:prstGeom prst="rect">
            <a:avLst/>
          </a:prstGeom>
        </p:spPr>
      </p:pic>
      <p:pic>
        <p:nvPicPr>
          <p:cNvPr id="2" name="Picture 1">
            <a:extLst>
              <a:ext uri="{FF2B5EF4-FFF2-40B4-BE49-F238E27FC236}">
                <a16:creationId xmlns:a16="http://schemas.microsoft.com/office/drawing/2014/main" id="{D2DC81D3-5612-737E-C063-1B765EFA9883}"/>
              </a:ext>
            </a:extLst>
          </p:cNvPr>
          <p:cNvPicPr>
            <a:picLocks noChangeAspect="1"/>
          </p:cNvPicPr>
          <p:nvPr/>
        </p:nvPicPr>
        <p:blipFill>
          <a:blip r:embed="rId7"/>
          <a:stretch>
            <a:fillRect/>
          </a:stretch>
        </p:blipFill>
        <p:spPr>
          <a:xfrm>
            <a:off x="6300192" y="1323762"/>
            <a:ext cx="2651289" cy="1495930"/>
          </a:xfrm>
          <a:prstGeom prst="rect">
            <a:avLst/>
          </a:prstGeom>
        </p:spPr>
      </p:pic>
      <p:sp>
        <p:nvSpPr>
          <p:cNvPr id="9" name="TextBox 8">
            <a:extLst>
              <a:ext uri="{FF2B5EF4-FFF2-40B4-BE49-F238E27FC236}">
                <a16:creationId xmlns:a16="http://schemas.microsoft.com/office/drawing/2014/main" id="{5FA981E9-6C23-7AF4-46F2-8299E350C061}"/>
              </a:ext>
            </a:extLst>
          </p:cNvPr>
          <p:cNvSpPr txBox="1"/>
          <p:nvPr/>
        </p:nvSpPr>
        <p:spPr>
          <a:xfrm>
            <a:off x="3160762" y="1740712"/>
            <a:ext cx="2745281" cy="338554"/>
          </a:xfrm>
          <a:prstGeom prst="rect">
            <a:avLst/>
          </a:prstGeom>
          <a:noFill/>
        </p:spPr>
        <p:txBody>
          <a:bodyPr wrap="square">
            <a:spAutoFit/>
          </a:bodyPr>
          <a:lstStyle/>
          <a:p>
            <a:r>
              <a:rPr lang="en-GB" sz="1600" u="none" dirty="0">
                <a:solidFill>
                  <a:schemeClr val="tx1"/>
                </a:solidFill>
                <a:latin typeface="Comic Sans MS" panose="030F0702030302020204" pitchFamily="66" charset="0"/>
              </a:rPr>
              <a:t>Measure and record data</a:t>
            </a:r>
          </a:p>
        </p:txBody>
      </p:sp>
      <p:cxnSp>
        <p:nvCxnSpPr>
          <p:cNvPr id="11" name="Straight Arrow Connector 10">
            <a:extLst>
              <a:ext uri="{FF2B5EF4-FFF2-40B4-BE49-F238E27FC236}">
                <a16:creationId xmlns:a16="http://schemas.microsoft.com/office/drawing/2014/main" id="{AB3AAF51-D911-D7C3-F3DC-2BAA0906EEF6}"/>
              </a:ext>
            </a:extLst>
          </p:cNvPr>
          <p:cNvCxnSpPr>
            <a:cxnSpLocks/>
          </p:cNvCxnSpPr>
          <p:nvPr/>
        </p:nvCxnSpPr>
        <p:spPr bwMode="auto">
          <a:xfrm>
            <a:off x="3010894" y="2225458"/>
            <a:ext cx="3217290" cy="0"/>
          </a:xfrm>
          <a:prstGeom prst="straightConnector1">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13" name="TextBox 12">
            <a:extLst>
              <a:ext uri="{FF2B5EF4-FFF2-40B4-BE49-F238E27FC236}">
                <a16:creationId xmlns:a16="http://schemas.microsoft.com/office/drawing/2014/main" id="{DA2520E6-1598-6A84-290C-AFB6BC6EE4BD}"/>
              </a:ext>
            </a:extLst>
          </p:cNvPr>
          <p:cNvSpPr txBox="1"/>
          <p:nvPr/>
        </p:nvSpPr>
        <p:spPr>
          <a:xfrm>
            <a:off x="2888130" y="3200106"/>
            <a:ext cx="3438128" cy="338554"/>
          </a:xfrm>
          <a:prstGeom prst="rect">
            <a:avLst/>
          </a:prstGeom>
          <a:noFill/>
        </p:spPr>
        <p:txBody>
          <a:bodyPr wrap="square">
            <a:spAutoFit/>
          </a:bodyPr>
          <a:lstStyle/>
          <a:p>
            <a:r>
              <a:rPr lang="en-GB" sz="1600" u="none" dirty="0">
                <a:solidFill>
                  <a:schemeClr val="tx1"/>
                </a:solidFill>
                <a:latin typeface="Comic Sans MS" panose="030F0702030302020204" pitchFamily="66" charset="0"/>
              </a:rPr>
              <a:t>Relate findings to the wider world</a:t>
            </a:r>
          </a:p>
        </p:txBody>
      </p:sp>
      <p:pic>
        <p:nvPicPr>
          <p:cNvPr id="15" name="Picture 14">
            <a:extLst>
              <a:ext uri="{FF2B5EF4-FFF2-40B4-BE49-F238E27FC236}">
                <a16:creationId xmlns:a16="http://schemas.microsoft.com/office/drawing/2014/main" id="{BB830A0A-61E1-CE8D-0B2F-019E12B14C93}"/>
              </a:ext>
            </a:extLst>
          </p:cNvPr>
          <p:cNvPicPr>
            <a:picLocks noChangeAspect="1"/>
          </p:cNvPicPr>
          <p:nvPr/>
        </p:nvPicPr>
        <p:blipFill>
          <a:blip r:embed="rId8"/>
          <a:stretch>
            <a:fillRect/>
          </a:stretch>
        </p:blipFill>
        <p:spPr>
          <a:xfrm>
            <a:off x="6392817" y="3068125"/>
            <a:ext cx="961846" cy="696990"/>
          </a:xfrm>
          <a:prstGeom prst="rect">
            <a:avLst/>
          </a:prstGeom>
        </p:spPr>
      </p:pic>
      <p:pic>
        <p:nvPicPr>
          <p:cNvPr id="16" name="Picture 15">
            <a:extLst>
              <a:ext uri="{FF2B5EF4-FFF2-40B4-BE49-F238E27FC236}">
                <a16:creationId xmlns:a16="http://schemas.microsoft.com/office/drawing/2014/main" id="{E9EDD6E7-7616-FF6F-2FE1-8E17B15B9A80}"/>
              </a:ext>
            </a:extLst>
          </p:cNvPr>
          <p:cNvPicPr>
            <a:picLocks noChangeAspect="1"/>
          </p:cNvPicPr>
          <p:nvPr/>
        </p:nvPicPr>
        <p:blipFill>
          <a:blip r:embed="rId9"/>
          <a:stretch>
            <a:fillRect/>
          </a:stretch>
        </p:blipFill>
        <p:spPr>
          <a:xfrm>
            <a:off x="7524152" y="3052773"/>
            <a:ext cx="920402" cy="752454"/>
          </a:xfrm>
          <a:prstGeom prst="rect">
            <a:avLst/>
          </a:prstGeom>
        </p:spPr>
      </p:pic>
      <p:pic>
        <p:nvPicPr>
          <p:cNvPr id="17" name="Picture 16">
            <a:extLst>
              <a:ext uri="{FF2B5EF4-FFF2-40B4-BE49-F238E27FC236}">
                <a16:creationId xmlns:a16="http://schemas.microsoft.com/office/drawing/2014/main" id="{3BC71CBF-054B-0FB7-B685-66CC90229702}"/>
              </a:ext>
            </a:extLst>
          </p:cNvPr>
          <p:cNvPicPr>
            <a:picLocks noChangeAspect="1"/>
          </p:cNvPicPr>
          <p:nvPr/>
        </p:nvPicPr>
        <p:blipFill>
          <a:blip r:embed="rId10"/>
          <a:stretch>
            <a:fillRect/>
          </a:stretch>
        </p:blipFill>
        <p:spPr>
          <a:xfrm>
            <a:off x="6562306" y="3844575"/>
            <a:ext cx="961846" cy="725009"/>
          </a:xfrm>
          <a:prstGeom prst="rect">
            <a:avLst/>
          </a:prstGeom>
        </p:spPr>
      </p:pic>
      <p:sp>
        <p:nvSpPr>
          <p:cNvPr id="18" name="TextBox 17">
            <a:extLst>
              <a:ext uri="{FF2B5EF4-FFF2-40B4-BE49-F238E27FC236}">
                <a16:creationId xmlns:a16="http://schemas.microsoft.com/office/drawing/2014/main" id="{211F55E8-F014-A38B-7D0B-CB24FA69C3B2}"/>
              </a:ext>
            </a:extLst>
          </p:cNvPr>
          <p:cNvSpPr txBox="1"/>
          <p:nvPr/>
        </p:nvSpPr>
        <p:spPr>
          <a:xfrm>
            <a:off x="7594538" y="3932218"/>
            <a:ext cx="891585" cy="338554"/>
          </a:xfrm>
          <a:prstGeom prst="rect">
            <a:avLst/>
          </a:prstGeom>
          <a:noFill/>
        </p:spPr>
        <p:txBody>
          <a:bodyPr wrap="square" rtlCol="0">
            <a:spAutoFit/>
          </a:bodyPr>
          <a:lstStyle/>
          <a:p>
            <a:pPr algn="ctr"/>
            <a:r>
              <a:rPr lang="en-GB" sz="1600" u="none" dirty="0">
                <a:solidFill>
                  <a:schemeClr val="tx1"/>
                </a:solidFill>
                <a:latin typeface="Comic Sans MS" panose="030F0702030302020204" pitchFamily="66" charset="0"/>
              </a:rPr>
              <a:t>Dyes</a:t>
            </a:r>
          </a:p>
        </p:txBody>
      </p:sp>
      <p:pic>
        <p:nvPicPr>
          <p:cNvPr id="19" name="Picture 18">
            <a:extLst>
              <a:ext uri="{FF2B5EF4-FFF2-40B4-BE49-F238E27FC236}">
                <a16:creationId xmlns:a16="http://schemas.microsoft.com/office/drawing/2014/main" id="{F1C102C4-90B4-92EE-9BC3-50A58FC1C804}"/>
              </a:ext>
            </a:extLst>
          </p:cNvPr>
          <p:cNvPicPr>
            <a:picLocks noChangeAspect="1"/>
          </p:cNvPicPr>
          <p:nvPr/>
        </p:nvPicPr>
        <p:blipFill>
          <a:blip r:embed="rId11"/>
          <a:stretch>
            <a:fillRect/>
          </a:stretch>
        </p:blipFill>
        <p:spPr>
          <a:xfrm>
            <a:off x="3736817" y="4101495"/>
            <a:ext cx="1863518" cy="2609451"/>
          </a:xfrm>
          <a:prstGeom prst="rect">
            <a:avLst/>
          </a:prstGeom>
        </p:spPr>
      </p:pic>
      <p:pic>
        <p:nvPicPr>
          <p:cNvPr id="20" name="Picture 19">
            <a:extLst>
              <a:ext uri="{FF2B5EF4-FFF2-40B4-BE49-F238E27FC236}">
                <a16:creationId xmlns:a16="http://schemas.microsoft.com/office/drawing/2014/main" id="{A13D0FBB-4A05-0BC7-CB50-5AC174FBC8A0}"/>
              </a:ext>
            </a:extLst>
          </p:cNvPr>
          <p:cNvPicPr>
            <a:picLocks noChangeAspect="1"/>
          </p:cNvPicPr>
          <p:nvPr/>
        </p:nvPicPr>
        <p:blipFill>
          <a:blip r:embed="rId12"/>
          <a:stretch>
            <a:fillRect/>
          </a:stretch>
        </p:blipFill>
        <p:spPr>
          <a:xfrm flipV="1">
            <a:off x="1335986" y="5100899"/>
            <a:ext cx="2260254" cy="153731"/>
          </a:xfrm>
          <a:prstGeom prst="rect">
            <a:avLst/>
          </a:prstGeom>
        </p:spPr>
      </p:pic>
      <p:sp>
        <p:nvSpPr>
          <p:cNvPr id="24" name="TextBox 23">
            <a:extLst>
              <a:ext uri="{FF2B5EF4-FFF2-40B4-BE49-F238E27FC236}">
                <a16:creationId xmlns:a16="http://schemas.microsoft.com/office/drawing/2014/main" id="{8EA1004C-F019-75D2-DDDE-D3FFB3158C65}"/>
              </a:ext>
            </a:extLst>
          </p:cNvPr>
          <p:cNvSpPr txBox="1"/>
          <p:nvPr/>
        </p:nvSpPr>
        <p:spPr>
          <a:xfrm>
            <a:off x="1335986" y="5270674"/>
            <a:ext cx="2260254" cy="830997"/>
          </a:xfrm>
          <a:prstGeom prst="rect">
            <a:avLst/>
          </a:prstGeom>
          <a:noFill/>
        </p:spPr>
        <p:txBody>
          <a:bodyPr wrap="square">
            <a:spAutoFit/>
          </a:bodyPr>
          <a:lstStyle/>
          <a:p>
            <a:pPr algn="ctr"/>
            <a:r>
              <a:rPr lang="en-GB" sz="1600" u="none" dirty="0">
                <a:solidFill>
                  <a:schemeClr val="tx1"/>
                </a:solidFill>
                <a:latin typeface="Comic Sans MS" panose="030F0702030302020204" pitchFamily="66" charset="0"/>
              </a:rPr>
              <a:t>Introduce variables: test different types of drinks </a:t>
            </a:r>
          </a:p>
        </p:txBody>
      </p:sp>
      <p:cxnSp>
        <p:nvCxnSpPr>
          <p:cNvPr id="8" name="Straight Arrow Connector 7">
            <a:extLst>
              <a:ext uri="{FF2B5EF4-FFF2-40B4-BE49-F238E27FC236}">
                <a16:creationId xmlns:a16="http://schemas.microsoft.com/office/drawing/2014/main" id="{7DB9AFBA-D135-20DC-C30B-2F7D560ECD73}"/>
              </a:ext>
            </a:extLst>
          </p:cNvPr>
          <p:cNvCxnSpPr>
            <a:cxnSpLocks/>
          </p:cNvCxnSpPr>
          <p:nvPr/>
        </p:nvCxnSpPr>
        <p:spPr bwMode="auto">
          <a:xfrm>
            <a:off x="3010894" y="3765115"/>
            <a:ext cx="3217290" cy="0"/>
          </a:xfrm>
          <a:prstGeom prst="straightConnector1">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6529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EE8100-4D7D-EA21-69AD-C30BA1A72AAD}"/>
              </a:ext>
            </a:extLst>
          </p:cNvPr>
          <p:cNvPicPr>
            <a:picLocks noChangeAspect="1"/>
          </p:cNvPicPr>
          <p:nvPr/>
        </p:nvPicPr>
        <p:blipFill>
          <a:blip r:embed="rId3"/>
          <a:stretch>
            <a:fillRect/>
          </a:stretch>
        </p:blipFill>
        <p:spPr>
          <a:xfrm>
            <a:off x="3556622" y="4267562"/>
            <a:ext cx="1625014" cy="1607594"/>
          </a:xfrm>
          <a:prstGeom prst="rect">
            <a:avLst/>
          </a:prstGeom>
        </p:spPr>
      </p:pic>
      <p:pic>
        <p:nvPicPr>
          <p:cNvPr id="6" name="Picture 5">
            <a:extLst>
              <a:ext uri="{FF2B5EF4-FFF2-40B4-BE49-F238E27FC236}">
                <a16:creationId xmlns:a16="http://schemas.microsoft.com/office/drawing/2014/main" id="{AF5C9134-BFAE-201E-D212-7584C2BF350B}"/>
              </a:ext>
            </a:extLst>
          </p:cNvPr>
          <p:cNvPicPr>
            <a:picLocks noChangeAspect="1"/>
          </p:cNvPicPr>
          <p:nvPr/>
        </p:nvPicPr>
        <p:blipFill>
          <a:blip r:embed="rId4"/>
          <a:stretch>
            <a:fillRect/>
          </a:stretch>
        </p:blipFill>
        <p:spPr>
          <a:xfrm>
            <a:off x="7092280" y="5661248"/>
            <a:ext cx="1615580" cy="841321"/>
          </a:xfrm>
          <a:prstGeom prst="rect">
            <a:avLst/>
          </a:prstGeom>
        </p:spPr>
      </p:pic>
      <p:sp>
        <p:nvSpPr>
          <p:cNvPr id="3" name="Title 2">
            <a:extLst>
              <a:ext uri="{FF2B5EF4-FFF2-40B4-BE49-F238E27FC236}">
                <a16:creationId xmlns:a16="http://schemas.microsoft.com/office/drawing/2014/main" id="{35E23C9A-9238-E34C-94BF-FE1F8E138D43}"/>
              </a:ext>
            </a:extLst>
          </p:cNvPr>
          <p:cNvSpPr>
            <a:spLocks noGrp="1"/>
          </p:cNvSpPr>
          <p:nvPr>
            <p:ph type="title"/>
          </p:nvPr>
        </p:nvSpPr>
        <p:spPr>
          <a:xfrm>
            <a:off x="0" y="493930"/>
            <a:ext cx="9144000" cy="1143000"/>
          </a:xfrm>
        </p:spPr>
        <p:txBody>
          <a:bodyPr/>
          <a:lstStyle/>
          <a:p>
            <a:r>
              <a:rPr lang="en-GB" sz="3200" b="1" dirty="0">
                <a:latin typeface="Comic Sans MS" panose="030F0702030302020204" pitchFamily="66" charset="0"/>
              </a:rPr>
              <a:t>A word about ‘volcanoes’...</a:t>
            </a:r>
          </a:p>
        </p:txBody>
      </p:sp>
      <p:sp>
        <p:nvSpPr>
          <p:cNvPr id="4" name="Rectangle 3">
            <a:extLst>
              <a:ext uri="{FF2B5EF4-FFF2-40B4-BE49-F238E27FC236}">
                <a16:creationId xmlns:a16="http://schemas.microsoft.com/office/drawing/2014/main" id="{894A6731-F230-CBD9-711C-278FED21AA50}"/>
              </a:ext>
            </a:extLst>
          </p:cNvPr>
          <p:cNvSpPr/>
          <p:nvPr/>
        </p:nvSpPr>
        <p:spPr>
          <a:xfrm>
            <a:off x="789346" y="1636930"/>
            <a:ext cx="7383053" cy="255454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u="none" dirty="0">
              <a:solidFill>
                <a:srgbClr val="002060"/>
              </a:solidFill>
              <a:latin typeface="Comic Sans MS" panose="030F0702030302020204" pitchFamily="66" charset="0"/>
            </a:endParaRPr>
          </a:p>
          <a:p>
            <a:pPr marL="342900" indent="-342900" algn="just">
              <a:buFont typeface="Arial" panose="020B0604020202020204" pitchFamily="34" charset="0"/>
              <a:buChar char="•"/>
            </a:pPr>
            <a:r>
              <a:rPr lang="en-GB" sz="2000" u="none" dirty="0">
                <a:latin typeface="Comic Sans MS" panose="030F0702030302020204" pitchFamily="66" charset="0"/>
                <a:cs typeface="Calibri"/>
              </a:rPr>
              <a:t>Volcanoes </a:t>
            </a:r>
            <a:r>
              <a:rPr lang="en-GB" sz="2000" b="1" u="none" dirty="0">
                <a:latin typeface="Comic Sans MS" panose="030F0702030302020204" pitchFamily="66" charset="0"/>
                <a:cs typeface="Calibri"/>
              </a:rPr>
              <a:t>do not </a:t>
            </a:r>
            <a:r>
              <a:rPr lang="en-GB" sz="2000" u="none" dirty="0">
                <a:latin typeface="Comic Sans MS" panose="030F0702030302020204" pitchFamily="66" charset="0"/>
                <a:cs typeface="Calibri"/>
              </a:rPr>
              <a:t>erupt because of a </a:t>
            </a:r>
            <a:r>
              <a:rPr lang="en-GB" sz="2000" b="1" u="none" dirty="0">
                <a:latin typeface="Comic Sans MS" panose="030F0702030302020204" pitchFamily="66" charset="0"/>
                <a:cs typeface="Calibri"/>
              </a:rPr>
              <a:t>chemical reaction </a:t>
            </a:r>
            <a:r>
              <a:rPr lang="en-GB" sz="2000" u="none" dirty="0">
                <a:latin typeface="Comic Sans MS" panose="030F0702030302020204" pitchFamily="66" charset="0"/>
                <a:cs typeface="Calibri"/>
              </a:rPr>
              <a:t>e.g. between vinegar and baking soda (</a:t>
            </a:r>
            <a:r>
              <a:rPr lang="en-GB" sz="2000" b="1" u="none" dirty="0">
                <a:solidFill>
                  <a:srgbClr val="00B050"/>
                </a:solidFill>
                <a:latin typeface="Comic Sans MS" panose="030F0702030302020204" pitchFamily="66" charset="0"/>
                <a:cs typeface="Calibri"/>
              </a:rPr>
              <a:t>SCN 2-19a</a:t>
            </a:r>
            <a:r>
              <a:rPr lang="en-GB" sz="2000" u="none" dirty="0">
                <a:latin typeface="Comic Sans MS" panose="030F0702030302020204" pitchFamily="66" charset="0"/>
                <a:cs typeface="Calibri"/>
              </a:rPr>
              <a:t>)</a:t>
            </a:r>
            <a:r>
              <a:rPr lang="en-GB" sz="2000" u="none" dirty="0">
                <a:solidFill>
                  <a:srgbClr val="002060"/>
                </a:solidFill>
                <a:latin typeface="Comic Sans MS" panose="030F0702030302020204" pitchFamily="66" charset="0"/>
                <a:cs typeface="Calibri"/>
              </a:rPr>
              <a:t> </a:t>
            </a:r>
          </a:p>
          <a:p>
            <a:pPr marL="342900" indent="-342900" algn="just">
              <a:buFont typeface="Arial" panose="020B0604020202020204" pitchFamily="34" charset="0"/>
              <a:buChar char="•"/>
            </a:pPr>
            <a:endParaRPr lang="en-GB" sz="2000" u="none" dirty="0">
              <a:solidFill>
                <a:srgbClr val="002060"/>
              </a:solidFill>
              <a:latin typeface="Comic Sans MS" panose="030F0702030302020204" pitchFamily="66" charset="0"/>
            </a:endParaRPr>
          </a:p>
          <a:p>
            <a:pPr marL="342900" indent="-342900" algn="just">
              <a:buFont typeface="Arial" panose="020B0604020202020204" pitchFamily="34" charset="0"/>
              <a:buChar char="•"/>
            </a:pPr>
            <a:r>
              <a:rPr lang="en-GB" sz="2000" u="none" dirty="0">
                <a:latin typeface="Comic Sans MS" panose="030F0702030302020204" pitchFamily="66" charset="0"/>
                <a:cs typeface="Calibri"/>
              </a:rPr>
              <a:t>Volcanoes erupt when gas bubbles trapped in magma below the Earth’s crust cause a </a:t>
            </a:r>
            <a:r>
              <a:rPr lang="en-GB" sz="2000" b="1" u="none" dirty="0">
                <a:latin typeface="Comic Sans MS" panose="030F0702030302020204" pitchFamily="66" charset="0"/>
                <a:cs typeface="Calibri"/>
              </a:rPr>
              <a:t>build-up of pressure</a:t>
            </a:r>
            <a:r>
              <a:rPr lang="en-GB" sz="2000" u="none" dirty="0">
                <a:latin typeface="Comic Sans MS" panose="030F0702030302020204" pitchFamily="66" charset="0"/>
                <a:cs typeface="Calibri"/>
              </a:rPr>
              <a:t>, when the pressure gets too high an explosive eruption happens (</a:t>
            </a:r>
            <a:r>
              <a:rPr lang="en-GB" sz="2000" b="1" u="none" dirty="0">
                <a:solidFill>
                  <a:srgbClr val="FC08E5"/>
                </a:solidFill>
                <a:latin typeface="Comic Sans MS" panose="030F0702030302020204" pitchFamily="66" charset="0"/>
                <a:cs typeface="Calibri"/>
              </a:rPr>
              <a:t>SOC 2-07b</a:t>
            </a:r>
            <a:r>
              <a:rPr lang="en-GB" sz="2000" u="none" dirty="0">
                <a:latin typeface="Comic Sans MS" panose="030F0702030302020204" pitchFamily="66" charset="0"/>
                <a:cs typeface="Calibri"/>
              </a:rPr>
              <a:t>)</a:t>
            </a:r>
            <a:endParaRPr lang="en-GB" sz="2000" u="none" dirty="0">
              <a:solidFill>
                <a:srgbClr val="002060"/>
              </a:solidFill>
              <a:latin typeface="Comic Sans MS" panose="030F0702030302020204" pitchFamily="66" charset="0"/>
              <a:cs typeface="Calibri"/>
            </a:endParaRPr>
          </a:p>
        </p:txBody>
      </p:sp>
      <p:pic>
        <p:nvPicPr>
          <p:cNvPr id="5" name="Picture 4">
            <a:extLst>
              <a:ext uri="{FF2B5EF4-FFF2-40B4-BE49-F238E27FC236}">
                <a16:creationId xmlns:a16="http://schemas.microsoft.com/office/drawing/2014/main" id="{CE0AB877-B96F-8AE3-FF73-85A56BB4A8EF}"/>
              </a:ext>
            </a:extLst>
          </p:cNvPr>
          <p:cNvPicPr>
            <a:picLocks noChangeAspect="1"/>
          </p:cNvPicPr>
          <p:nvPr/>
        </p:nvPicPr>
        <p:blipFill>
          <a:blip r:embed="rId5"/>
          <a:stretch>
            <a:fillRect/>
          </a:stretch>
        </p:blipFill>
        <p:spPr>
          <a:xfrm>
            <a:off x="3243171" y="4276690"/>
            <a:ext cx="2365161" cy="2297585"/>
          </a:xfrm>
          <a:prstGeom prst="rect">
            <a:avLst/>
          </a:prstGeom>
        </p:spPr>
      </p:pic>
    </p:spTree>
    <p:extLst>
      <p:ext uri="{BB962C8B-B14F-4D97-AF65-F5344CB8AC3E}">
        <p14:creationId xmlns:p14="http://schemas.microsoft.com/office/powerpoint/2010/main" val="3142311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rgbClr val="FF0000"/>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rgbClr val="FF0000"/>
            </a:solidFill>
            <a:effectLst/>
            <a:latin typeface="Times"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98:Templates:Blank Presentation</Template>
  <TotalTime>33983</TotalTime>
  <Words>8672</Words>
  <Application>Microsoft Office PowerPoint</Application>
  <PresentationFormat>On-screen Show (4:3)</PresentationFormat>
  <Paragraphs>718</Paragraphs>
  <Slides>59</Slides>
  <Notes>58</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Comic Sans MS</vt:lpstr>
      <vt:lpstr>Open Sans</vt:lpstr>
      <vt:lpstr>Times</vt:lpstr>
      <vt:lpstr>Times New Roman</vt:lpstr>
      <vt:lpstr>Wingdings</vt:lpstr>
      <vt:lpstr>Blank Presentation</vt:lpstr>
      <vt:lpstr> Primary Science Enquiry </vt:lpstr>
      <vt:lpstr>In this session we will look at the following questions: </vt:lpstr>
      <vt:lpstr>What is science enquiry?</vt:lpstr>
      <vt:lpstr>What is science enquiry?</vt:lpstr>
      <vt:lpstr>PowerPoint Presentation</vt:lpstr>
      <vt:lpstr>Links to Literacy, Numeracy and  Health and Wellbeing</vt:lpstr>
      <vt:lpstr>Fun investigations…</vt:lpstr>
      <vt:lpstr>… but there is also an opportunity to  develop skills</vt:lpstr>
      <vt:lpstr>A word about ‘volcanoes’...</vt:lpstr>
      <vt:lpstr>What is science enquiry?</vt:lpstr>
      <vt:lpstr>PowerPoint Presentation</vt:lpstr>
      <vt:lpstr>Science enquiry: observation over time</vt:lpstr>
      <vt:lpstr>Science enquiry: observation over time</vt:lpstr>
      <vt:lpstr>PowerPoint Presentation</vt:lpstr>
      <vt:lpstr>Observation over time progression:</vt:lpstr>
      <vt:lpstr>Science enquiry: observation over time</vt:lpstr>
      <vt:lpstr>Science enquiry by pattern seeking/finding an association</vt:lpstr>
      <vt:lpstr>Science enquiry by pattern seeking/finding an association</vt:lpstr>
      <vt:lpstr>Science enquiry by pattern seeking/finding an association</vt:lpstr>
      <vt:lpstr>Pattern seeking/finding an association progression </vt:lpstr>
      <vt:lpstr>Science enquiry by pattern seeking/finding an association progression</vt:lpstr>
      <vt:lpstr>Science enquiry by pattern seeking/finding an association</vt:lpstr>
      <vt:lpstr>Science enquiry by pattern seeking/finding an association</vt:lpstr>
      <vt:lpstr>Science enquiry by identifying and classifying</vt:lpstr>
      <vt:lpstr>Science enquiry by identifying and classifying </vt:lpstr>
      <vt:lpstr>Science enquiry by identifying and classifying progression</vt:lpstr>
      <vt:lpstr>Science enquiry by identifying and classifying progression</vt:lpstr>
      <vt:lpstr>Science enquiry by identifying and classifying progression </vt:lpstr>
      <vt:lpstr>Science enquiry by identifying and classifying </vt:lpstr>
      <vt:lpstr>Science enquiry by identifying and classifying </vt:lpstr>
      <vt:lpstr> Science enquiry by researching using secondary sources </vt:lpstr>
      <vt:lpstr> Science enquiry by researching using secondary sources </vt:lpstr>
      <vt:lpstr> Science enquiry by fair testing </vt:lpstr>
      <vt:lpstr> Science enquiry by fair testing </vt:lpstr>
      <vt:lpstr> Science enquiry by fair testing </vt:lpstr>
      <vt:lpstr> Science enquiry by fair testing </vt:lpstr>
      <vt:lpstr> Science enquiry by fair testing </vt:lpstr>
      <vt:lpstr> Science enquiry by fair testing </vt:lpstr>
      <vt:lpstr> Science enquiry by fair testing </vt:lpstr>
      <vt:lpstr>PowerPoint Presentation</vt:lpstr>
      <vt:lpstr> Science enquiry by fair testing: progression  </vt:lpstr>
      <vt:lpstr> Science enquiry by fair testing: progression </vt:lpstr>
      <vt:lpstr> Science enquiry by fair testing: progression </vt:lpstr>
      <vt:lpstr> Science enquiry by fair testing: progression </vt:lpstr>
      <vt:lpstr> Science enquiry by fair testing: progression </vt:lpstr>
      <vt:lpstr> Science enquiry by fair testing; Planning </vt:lpstr>
      <vt:lpstr>PowerPoint Presentation</vt:lpstr>
      <vt:lpstr>PowerPoint Presentation</vt:lpstr>
      <vt:lpstr>Creating a graph</vt:lpstr>
      <vt:lpstr>PowerPoint Presentation</vt:lpstr>
      <vt:lpstr>PowerPoint Presentation</vt:lpstr>
      <vt:lpstr>Making science enquiry ‘fair’</vt:lpstr>
      <vt:lpstr>Different types of science enquiry:  The biscuit curriculum!</vt:lpstr>
      <vt:lpstr>Curriculum for Excellence</vt:lpstr>
      <vt:lpstr>Some things to consider/suggestions…</vt:lpstr>
      <vt:lpstr>Review and next steps…</vt:lpstr>
      <vt:lpstr>References</vt:lpstr>
      <vt:lpstr>PowerPoint Presentation</vt:lpstr>
      <vt:lpstr>PowerPoint Presentation</vt:lpstr>
    </vt:vector>
  </TitlesOfParts>
  <Company>Millgate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for learning</dc:title>
  <dc:creator>Naylor</dc:creator>
  <cp:lastModifiedBy>Kim Aplin</cp:lastModifiedBy>
  <cp:revision>780</cp:revision>
  <cp:lastPrinted>2016-11-13T14:32:51Z</cp:lastPrinted>
  <dcterms:created xsi:type="dcterms:W3CDTF">2016-04-18T09:36:16Z</dcterms:created>
  <dcterms:modified xsi:type="dcterms:W3CDTF">2024-01-18T16:00:55Z</dcterms:modified>
</cp:coreProperties>
</file>