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8" r:id="rId3"/>
    <p:sldId id="283" r:id="rId4"/>
    <p:sldId id="257" r:id="rId5"/>
    <p:sldId id="259" r:id="rId6"/>
    <p:sldId id="260" r:id="rId7"/>
    <p:sldId id="261" r:id="rId8"/>
    <p:sldId id="262" r:id="rId9"/>
    <p:sldId id="263" r:id="rId10"/>
    <p:sldId id="319" r:id="rId11"/>
    <p:sldId id="286" r:id="rId12"/>
    <p:sldId id="288" r:id="rId13"/>
    <p:sldId id="291" r:id="rId14"/>
    <p:sldId id="297" r:id="rId15"/>
    <p:sldId id="294" r:id="rId16"/>
    <p:sldId id="322" r:id="rId17"/>
    <p:sldId id="266" r:id="rId18"/>
    <p:sldId id="267" r:id="rId19"/>
    <p:sldId id="270" r:id="rId20"/>
    <p:sldId id="312" r:id="rId21"/>
    <p:sldId id="279" r:id="rId22"/>
    <p:sldId id="278" r:id="rId23"/>
    <p:sldId id="284" r:id="rId24"/>
    <p:sldId id="285" r:id="rId25"/>
    <p:sldId id="302" r:id="rId26"/>
    <p:sldId id="264" r:id="rId27"/>
    <p:sldId id="314" r:id="rId28"/>
    <p:sldId id="301" r:id="rId29"/>
    <p:sldId id="315" r:id="rId30"/>
    <p:sldId id="317" r:id="rId31"/>
    <p:sldId id="290" r:id="rId32"/>
    <p:sldId id="318" r:id="rId33"/>
    <p:sldId id="324" r:id="rId34"/>
    <p:sldId id="327" r:id="rId35"/>
    <p:sldId id="277" r:id="rId36"/>
    <p:sldId id="292" r:id="rId37"/>
    <p:sldId id="337" r:id="rId38"/>
    <p:sldId id="274" r:id="rId39"/>
    <p:sldId id="332" r:id="rId40"/>
    <p:sldId id="295" r:id="rId41"/>
    <p:sldId id="313" r:id="rId42"/>
    <p:sldId id="296" r:id="rId43"/>
    <p:sldId id="328" r:id="rId44"/>
    <p:sldId id="330" r:id="rId45"/>
    <p:sldId id="293" r:id="rId46"/>
    <p:sldId id="271" r:id="rId47"/>
    <p:sldId id="338" r:id="rId48"/>
    <p:sldId id="339" r:id="rId49"/>
    <p:sldId id="340" r:id="rId50"/>
    <p:sldId id="341" r:id="rId51"/>
    <p:sldId id="287" r:id="rId52"/>
    <p:sldId id="342" r:id="rId53"/>
    <p:sldId id="345" r:id="rId54"/>
    <p:sldId id="344" r:id="rId55"/>
    <p:sldId id="346" r:id="rId56"/>
    <p:sldId id="323" r:id="rId57"/>
    <p:sldId id="347" r:id="rId58"/>
    <p:sldId id="348" r:id="rId59"/>
    <p:sldId id="27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CCECFF"/>
    <a:srgbClr val="669900"/>
    <a:srgbClr val="474339"/>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4" autoAdjust="0"/>
    <p:restoredTop sz="94660"/>
  </p:normalViewPr>
  <p:slideViewPr>
    <p:cSldViewPr snapToGrid="0">
      <p:cViewPr varScale="1">
        <p:scale>
          <a:sx n="110" d="100"/>
          <a:sy n="110" d="100"/>
        </p:scale>
        <p:origin x="71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42755-F987-4980-A62B-B93A33E8C683}" type="datetimeFigureOut">
              <a:rPr lang="en-GB" smtClean="0"/>
              <a:t>19/06/2024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611AB-B9A2-4CCB-A1B1-39FA1D070FCE}" type="slidenum">
              <a:rPr lang="en-GB" smtClean="0"/>
              <a:t>‹#›</a:t>
            </a:fld>
            <a:endParaRPr lang="en-GB"/>
          </a:p>
        </p:txBody>
      </p:sp>
    </p:spTree>
    <p:extLst>
      <p:ext uri="{BB962C8B-B14F-4D97-AF65-F5344CB8AC3E}">
        <p14:creationId xmlns:p14="http://schemas.microsoft.com/office/powerpoint/2010/main" val="215514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3192181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119302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05318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10510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D650A5-767A-43B8-B59C-13A93691E004}"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60634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D650A5-767A-43B8-B59C-13A93691E004}"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77840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D650A5-767A-43B8-B59C-13A93691E004}" type="datetimeFigureOut">
              <a:rPr lang="en-GB" smtClean="0"/>
              <a:t>19/06/2024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3998085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D650A5-767A-43B8-B59C-13A93691E004}" type="datetimeFigureOut">
              <a:rPr lang="en-GB" smtClean="0"/>
              <a:t>19/06/2024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573255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650A5-767A-43B8-B59C-13A93691E004}" type="datetimeFigureOut">
              <a:rPr lang="en-GB" smtClean="0"/>
              <a:t>19/06/2024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891802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650A5-767A-43B8-B59C-13A93691E004}"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79567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650A5-767A-43B8-B59C-13A93691E004}"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72975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650A5-767A-43B8-B59C-13A93691E004}" type="datetimeFigureOut">
              <a:rPr lang="en-GB" smtClean="0"/>
              <a:t>19/06/2024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F2C0F-1B2F-45CA-AF4E-3C4E5B404D3B}" type="slidenum">
              <a:rPr lang="en-GB" smtClean="0"/>
              <a:t>‹#›</a:t>
            </a:fld>
            <a:endParaRPr lang="en-GB"/>
          </a:p>
        </p:txBody>
      </p:sp>
    </p:spTree>
    <p:extLst>
      <p:ext uri="{BB962C8B-B14F-4D97-AF65-F5344CB8AC3E}">
        <p14:creationId xmlns:p14="http://schemas.microsoft.com/office/powerpoint/2010/main" val="2332457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png"/><Relationship Id="rId4" Type="http://schemas.openxmlformats.org/officeDocument/2006/relationships/image" Target="../media/image13.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thesciencezone.org/tsz/assets/images/downloads/field-trip-extensions/plant_inherited_traits.f1625606491.pdf"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thesciencezone.org/tsz/assets/images/downloads/field-trip-extensions/plant_inherited_traits.f1625606491.pd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video" Target="https://www.youtube.com/embed/V0nTm1Ihny8?start=21&amp;feature=oembed" TargetMode="Externa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1.png"/><Relationship Id="rId3" Type="http://schemas.openxmlformats.org/officeDocument/2006/relationships/audio" Target="../media/audio2.wav"/><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 Type="http://schemas.openxmlformats.org/officeDocument/2006/relationships/audio" Target="../media/audio1.wav"/><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87.png"/><Relationship Id="rId18" Type="http://schemas.openxmlformats.org/officeDocument/2006/relationships/oleObject" Target="../embeddings/oleObject9.bin"/><Relationship Id="rId3" Type="http://schemas.openxmlformats.org/officeDocument/2006/relationships/image" Target="../media/image82.png"/><Relationship Id="rId21" Type="http://schemas.openxmlformats.org/officeDocument/2006/relationships/image" Target="../media/image91.png"/><Relationship Id="rId7" Type="http://schemas.openxmlformats.org/officeDocument/2006/relationships/image" Target="../media/image84.png"/><Relationship Id="rId12" Type="http://schemas.openxmlformats.org/officeDocument/2006/relationships/oleObject" Target="../embeddings/oleObject6.bin"/><Relationship Id="rId17" Type="http://schemas.openxmlformats.org/officeDocument/2006/relationships/image" Target="../media/image89.png"/><Relationship Id="rId25" Type="http://schemas.openxmlformats.org/officeDocument/2006/relationships/image" Target="../media/image1.png"/><Relationship Id="rId2" Type="http://schemas.openxmlformats.org/officeDocument/2006/relationships/oleObject" Target="../embeddings/oleObject1.bin"/><Relationship Id="rId16" Type="http://schemas.openxmlformats.org/officeDocument/2006/relationships/oleObject" Target="../embeddings/oleObject8.bin"/><Relationship Id="rId20" Type="http://schemas.openxmlformats.org/officeDocument/2006/relationships/oleObject" Target="../embeddings/oleObject10.bin"/><Relationship Id="rId1" Type="http://schemas.openxmlformats.org/officeDocument/2006/relationships/slideLayout" Target="../slideLayouts/slideLayout1.xml"/><Relationship Id="rId6" Type="http://schemas.openxmlformats.org/officeDocument/2006/relationships/oleObject" Target="../embeddings/oleObject3.bin"/><Relationship Id="rId11" Type="http://schemas.openxmlformats.org/officeDocument/2006/relationships/image" Target="../media/image86.png"/><Relationship Id="rId24" Type="http://schemas.openxmlformats.org/officeDocument/2006/relationships/image" Target="../media/image93.png"/><Relationship Id="rId5" Type="http://schemas.openxmlformats.org/officeDocument/2006/relationships/image" Target="../media/image83.png"/><Relationship Id="rId15" Type="http://schemas.openxmlformats.org/officeDocument/2006/relationships/image" Target="../media/image88.png"/><Relationship Id="rId23" Type="http://schemas.openxmlformats.org/officeDocument/2006/relationships/image" Target="../media/image92.png"/><Relationship Id="rId10" Type="http://schemas.openxmlformats.org/officeDocument/2006/relationships/oleObject" Target="../embeddings/oleObject5.bin"/><Relationship Id="rId19" Type="http://schemas.openxmlformats.org/officeDocument/2006/relationships/image" Target="../media/image90.png"/><Relationship Id="rId4" Type="http://schemas.openxmlformats.org/officeDocument/2006/relationships/oleObject" Target="../embeddings/oleObject2.bin"/><Relationship Id="rId9" Type="http://schemas.openxmlformats.org/officeDocument/2006/relationships/image" Target="../media/image85.png"/><Relationship Id="rId14" Type="http://schemas.openxmlformats.org/officeDocument/2006/relationships/oleObject" Target="../embeddings/oleObject7.bin"/><Relationship Id="rId22" Type="http://schemas.openxmlformats.org/officeDocument/2006/relationships/oleObject" Target="../embeddings/oleObject11.bin"/></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87.png"/><Relationship Id="rId18" Type="http://schemas.openxmlformats.org/officeDocument/2006/relationships/oleObject" Target="../embeddings/oleObject20.bin"/><Relationship Id="rId26" Type="http://schemas.openxmlformats.org/officeDocument/2006/relationships/oleObject" Target="../embeddings/oleObject24.bin"/><Relationship Id="rId3" Type="http://schemas.openxmlformats.org/officeDocument/2006/relationships/image" Target="../media/image82.png"/><Relationship Id="rId21" Type="http://schemas.openxmlformats.org/officeDocument/2006/relationships/image" Target="../media/image91.png"/><Relationship Id="rId34" Type="http://schemas.openxmlformats.org/officeDocument/2006/relationships/oleObject" Target="../embeddings/oleObject28.bin"/><Relationship Id="rId7" Type="http://schemas.openxmlformats.org/officeDocument/2006/relationships/image" Target="../media/image84.png"/><Relationship Id="rId12" Type="http://schemas.openxmlformats.org/officeDocument/2006/relationships/oleObject" Target="../embeddings/oleObject17.bin"/><Relationship Id="rId17" Type="http://schemas.openxmlformats.org/officeDocument/2006/relationships/image" Target="../media/image89.png"/><Relationship Id="rId25" Type="http://schemas.openxmlformats.org/officeDocument/2006/relationships/image" Target="../media/image94.png"/><Relationship Id="rId33" Type="http://schemas.openxmlformats.org/officeDocument/2006/relationships/image" Target="../media/image98.png"/><Relationship Id="rId38" Type="http://schemas.openxmlformats.org/officeDocument/2006/relationships/image" Target="../media/image1.png"/><Relationship Id="rId2" Type="http://schemas.openxmlformats.org/officeDocument/2006/relationships/oleObject" Target="../embeddings/oleObject12.bin"/><Relationship Id="rId16" Type="http://schemas.openxmlformats.org/officeDocument/2006/relationships/oleObject" Target="../embeddings/oleObject19.bin"/><Relationship Id="rId20" Type="http://schemas.openxmlformats.org/officeDocument/2006/relationships/oleObject" Target="../embeddings/oleObject21.bin"/><Relationship Id="rId29"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oleObject" Target="../embeddings/oleObject14.bin"/><Relationship Id="rId11" Type="http://schemas.openxmlformats.org/officeDocument/2006/relationships/image" Target="../media/image86.png"/><Relationship Id="rId24" Type="http://schemas.openxmlformats.org/officeDocument/2006/relationships/oleObject" Target="../embeddings/oleObject23.bin"/><Relationship Id="rId32" Type="http://schemas.openxmlformats.org/officeDocument/2006/relationships/oleObject" Target="../embeddings/oleObject27.bin"/><Relationship Id="rId37" Type="http://schemas.openxmlformats.org/officeDocument/2006/relationships/image" Target="../media/image100.png"/><Relationship Id="rId5" Type="http://schemas.openxmlformats.org/officeDocument/2006/relationships/image" Target="../media/image83.png"/><Relationship Id="rId15" Type="http://schemas.openxmlformats.org/officeDocument/2006/relationships/image" Target="../media/image88.png"/><Relationship Id="rId23" Type="http://schemas.openxmlformats.org/officeDocument/2006/relationships/image" Target="../media/image92.png"/><Relationship Id="rId28" Type="http://schemas.openxmlformats.org/officeDocument/2006/relationships/oleObject" Target="../embeddings/oleObject25.bin"/><Relationship Id="rId36" Type="http://schemas.openxmlformats.org/officeDocument/2006/relationships/oleObject" Target="../embeddings/oleObject29.bin"/><Relationship Id="rId10" Type="http://schemas.openxmlformats.org/officeDocument/2006/relationships/oleObject" Target="../embeddings/oleObject16.bin"/><Relationship Id="rId19" Type="http://schemas.openxmlformats.org/officeDocument/2006/relationships/image" Target="../media/image90.png"/><Relationship Id="rId31" Type="http://schemas.openxmlformats.org/officeDocument/2006/relationships/image" Target="../media/image97.png"/><Relationship Id="rId4" Type="http://schemas.openxmlformats.org/officeDocument/2006/relationships/oleObject" Target="../embeddings/oleObject13.bin"/><Relationship Id="rId9" Type="http://schemas.openxmlformats.org/officeDocument/2006/relationships/image" Target="../media/image85.png"/><Relationship Id="rId14" Type="http://schemas.openxmlformats.org/officeDocument/2006/relationships/oleObject" Target="../embeddings/oleObject18.bin"/><Relationship Id="rId22" Type="http://schemas.openxmlformats.org/officeDocument/2006/relationships/oleObject" Target="../embeddings/oleObject22.bin"/><Relationship Id="rId27" Type="http://schemas.openxmlformats.org/officeDocument/2006/relationships/image" Target="../media/image95.png"/><Relationship Id="rId30" Type="http://schemas.openxmlformats.org/officeDocument/2006/relationships/oleObject" Target="../embeddings/oleObject26.bin"/><Relationship Id="rId35" Type="http://schemas.openxmlformats.org/officeDocument/2006/relationships/image" Target="../media/image99.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87.png"/><Relationship Id="rId18" Type="http://schemas.openxmlformats.org/officeDocument/2006/relationships/oleObject" Target="../embeddings/oleObject38.bin"/><Relationship Id="rId26" Type="http://schemas.openxmlformats.org/officeDocument/2006/relationships/oleObject" Target="../embeddings/oleObject42.bin"/><Relationship Id="rId3" Type="http://schemas.openxmlformats.org/officeDocument/2006/relationships/image" Target="../media/image82.png"/><Relationship Id="rId21" Type="http://schemas.openxmlformats.org/officeDocument/2006/relationships/image" Target="../media/image91.png"/><Relationship Id="rId34" Type="http://schemas.openxmlformats.org/officeDocument/2006/relationships/oleObject" Target="../embeddings/oleObject46.bin"/><Relationship Id="rId7" Type="http://schemas.openxmlformats.org/officeDocument/2006/relationships/image" Target="../media/image84.png"/><Relationship Id="rId12" Type="http://schemas.openxmlformats.org/officeDocument/2006/relationships/oleObject" Target="../embeddings/oleObject35.bin"/><Relationship Id="rId17" Type="http://schemas.openxmlformats.org/officeDocument/2006/relationships/image" Target="../media/image89.png"/><Relationship Id="rId25" Type="http://schemas.openxmlformats.org/officeDocument/2006/relationships/image" Target="../media/image94.png"/><Relationship Id="rId33" Type="http://schemas.openxmlformats.org/officeDocument/2006/relationships/image" Target="../media/image98.png"/><Relationship Id="rId38" Type="http://schemas.openxmlformats.org/officeDocument/2006/relationships/image" Target="../media/image1.png"/><Relationship Id="rId2" Type="http://schemas.openxmlformats.org/officeDocument/2006/relationships/oleObject" Target="../embeddings/oleObject30.bin"/><Relationship Id="rId16" Type="http://schemas.openxmlformats.org/officeDocument/2006/relationships/oleObject" Target="../embeddings/oleObject37.bin"/><Relationship Id="rId20" Type="http://schemas.openxmlformats.org/officeDocument/2006/relationships/oleObject" Target="../embeddings/oleObject39.bin"/><Relationship Id="rId29"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oleObject" Target="../embeddings/oleObject32.bin"/><Relationship Id="rId11" Type="http://schemas.openxmlformats.org/officeDocument/2006/relationships/image" Target="../media/image86.png"/><Relationship Id="rId24" Type="http://schemas.openxmlformats.org/officeDocument/2006/relationships/oleObject" Target="../embeddings/oleObject41.bin"/><Relationship Id="rId32" Type="http://schemas.openxmlformats.org/officeDocument/2006/relationships/oleObject" Target="../embeddings/oleObject45.bin"/><Relationship Id="rId37" Type="http://schemas.openxmlformats.org/officeDocument/2006/relationships/image" Target="../media/image100.png"/><Relationship Id="rId5" Type="http://schemas.openxmlformats.org/officeDocument/2006/relationships/image" Target="../media/image83.png"/><Relationship Id="rId15" Type="http://schemas.openxmlformats.org/officeDocument/2006/relationships/image" Target="../media/image88.png"/><Relationship Id="rId23" Type="http://schemas.openxmlformats.org/officeDocument/2006/relationships/image" Target="../media/image92.png"/><Relationship Id="rId28" Type="http://schemas.openxmlformats.org/officeDocument/2006/relationships/oleObject" Target="../embeddings/oleObject43.bin"/><Relationship Id="rId36" Type="http://schemas.openxmlformats.org/officeDocument/2006/relationships/oleObject" Target="../embeddings/oleObject47.bin"/><Relationship Id="rId10" Type="http://schemas.openxmlformats.org/officeDocument/2006/relationships/oleObject" Target="../embeddings/oleObject34.bin"/><Relationship Id="rId19" Type="http://schemas.openxmlformats.org/officeDocument/2006/relationships/image" Target="../media/image90.png"/><Relationship Id="rId31" Type="http://schemas.openxmlformats.org/officeDocument/2006/relationships/image" Target="../media/image97.png"/><Relationship Id="rId4" Type="http://schemas.openxmlformats.org/officeDocument/2006/relationships/oleObject" Target="../embeddings/oleObject31.bin"/><Relationship Id="rId9" Type="http://schemas.openxmlformats.org/officeDocument/2006/relationships/image" Target="../media/image85.png"/><Relationship Id="rId14" Type="http://schemas.openxmlformats.org/officeDocument/2006/relationships/oleObject" Target="../embeddings/oleObject36.bin"/><Relationship Id="rId22" Type="http://schemas.openxmlformats.org/officeDocument/2006/relationships/oleObject" Target="../embeddings/oleObject40.bin"/><Relationship Id="rId27" Type="http://schemas.openxmlformats.org/officeDocument/2006/relationships/image" Target="../media/image95.png"/><Relationship Id="rId30" Type="http://schemas.openxmlformats.org/officeDocument/2006/relationships/oleObject" Target="../embeddings/oleObject44.bin"/><Relationship Id="rId35"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zwibgNGe4aY"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www.youtube.com/watch?v=IePMXxQ-KWY" TargetMode="External"/><Relationship Id="rId4" Type="http://schemas.openxmlformats.org/officeDocument/2006/relationships/hyperlink" Target="https://www.youtube.com/watch?v=5MQdXjRPHmQ"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2.wmf"/><Relationship Id="rId7" Type="http://schemas.openxmlformats.org/officeDocument/2006/relationships/image" Target="../media/image106.wmf"/><Relationship Id="rId12" Type="http://schemas.openxmlformats.org/officeDocument/2006/relationships/image" Target="../media/image1.png"/><Relationship Id="rId2" Type="http://schemas.openxmlformats.org/officeDocument/2006/relationships/image" Target="../media/image101.wmf"/><Relationship Id="rId1" Type="http://schemas.openxmlformats.org/officeDocument/2006/relationships/slideLayout" Target="../slideLayouts/slideLayout2.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s>
</file>

<file path=ppt/slides/_rels/slide51.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1.wmf"/><Relationship Id="rId7" Type="http://schemas.openxmlformats.org/officeDocument/2006/relationships/image" Target="../media/image106.wmf"/><Relationship Id="rId12"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http://www.ise5-14.org.uk/prim3/new_guidelines/newsletters/46/Gene_Jeanie.mp3" TargetMode="External"/><Relationship Id="rId6" Type="http://schemas.openxmlformats.org/officeDocument/2006/relationships/image" Target="../media/image105.wmf"/><Relationship Id="rId11" Type="http://schemas.openxmlformats.org/officeDocument/2006/relationships/image" Target="../media/image111.png"/><Relationship Id="rId5" Type="http://schemas.openxmlformats.org/officeDocument/2006/relationships/image" Target="../media/image103.wmf"/><Relationship Id="rId10" Type="http://schemas.openxmlformats.org/officeDocument/2006/relationships/image" Target="../media/image109.wmf"/><Relationship Id="rId4" Type="http://schemas.openxmlformats.org/officeDocument/2006/relationships/image" Target="../media/image102.wmf"/><Relationship Id="rId9" Type="http://schemas.openxmlformats.org/officeDocument/2006/relationships/image" Target="../media/image108.wmf"/></Relationships>
</file>

<file path=ppt/slides/_rels/slide52.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2.wmf"/><Relationship Id="rId7" Type="http://schemas.openxmlformats.org/officeDocument/2006/relationships/image" Target="../media/image107.wmf"/><Relationship Id="rId2" Type="http://schemas.openxmlformats.org/officeDocument/2006/relationships/image" Target="../media/image101.wmf"/><Relationship Id="rId1" Type="http://schemas.openxmlformats.org/officeDocument/2006/relationships/slideLayout" Target="../slideLayouts/slideLayout1.xml"/><Relationship Id="rId6" Type="http://schemas.openxmlformats.org/officeDocument/2006/relationships/image" Target="../media/image106.wmf"/><Relationship Id="rId5" Type="http://schemas.openxmlformats.org/officeDocument/2006/relationships/image" Target="../media/image105.wmf"/><Relationship Id="rId10" Type="http://schemas.openxmlformats.org/officeDocument/2006/relationships/image" Target="../media/image1.png"/><Relationship Id="rId4" Type="http://schemas.openxmlformats.org/officeDocument/2006/relationships/image" Target="../media/image103.wmf"/><Relationship Id="rId9" Type="http://schemas.openxmlformats.org/officeDocument/2006/relationships/image" Target="../media/image109.wmf"/></Relationships>
</file>

<file path=ppt/slides/_rels/slide53.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2.wmf"/><Relationship Id="rId7" Type="http://schemas.openxmlformats.org/officeDocument/2006/relationships/image" Target="../media/image107.wmf"/><Relationship Id="rId12" Type="http://schemas.openxmlformats.org/officeDocument/2006/relationships/image" Target="../media/image1.png"/><Relationship Id="rId2" Type="http://schemas.openxmlformats.org/officeDocument/2006/relationships/image" Target="../media/image101.wmf"/><Relationship Id="rId1" Type="http://schemas.openxmlformats.org/officeDocument/2006/relationships/slideLayout" Target="../slideLayouts/slideLayout2.xml"/><Relationship Id="rId6" Type="http://schemas.openxmlformats.org/officeDocument/2006/relationships/image" Target="../media/image106.wmf"/><Relationship Id="rId11" Type="http://schemas.openxmlformats.org/officeDocument/2006/relationships/image" Target="../media/image113.jpeg"/><Relationship Id="rId5" Type="http://schemas.openxmlformats.org/officeDocument/2006/relationships/image" Target="../media/image105.wmf"/><Relationship Id="rId10" Type="http://schemas.openxmlformats.org/officeDocument/2006/relationships/image" Target="../media/image112.png"/><Relationship Id="rId4" Type="http://schemas.openxmlformats.org/officeDocument/2006/relationships/image" Target="../media/image103.wmf"/><Relationship Id="rId9" Type="http://schemas.openxmlformats.org/officeDocument/2006/relationships/image" Target="../media/image109.wmf"/></Relationships>
</file>

<file path=ppt/slides/_rels/slide54.x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image" Target="../media/image102.wmf"/><Relationship Id="rId3" Type="http://schemas.openxmlformats.org/officeDocument/2006/relationships/image" Target="../media/image115.wmf"/><Relationship Id="rId7" Type="http://schemas.openxmlformats.org/officeDocument/2006/relationships/image" Target="../media/image106.wmf"/><Relationship Id="rId12"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05.wmf"/><Relationship Id="rId11" Type="http://schemas.openxmlformats.org/officeDocument/2006/relationships/image" Target="../media/image117.wmf"/><Relationship Id="rId5" Type="http://schemas.openxmlformats.org/officeDocument/2006/relationships/image" Target="../media/image103.wmf"/><Relationship Id="rId15" Type="http://schemas.openxmlformats.org/officeDocument/2006/relationships/image" Target="../media/image112.png"/><Relationship Id="rId10" Type="http://schemas.openxmlformats.org/officeDocument/2006/relationships/image" Target="../media/image116.wmf"/><Relationship Id="rId4" Type="http://schemas.openxmlformats.org/officeDocument/2006/relationships/image" Target="../media/image101.wmf"/><Relationship Id="rId9" Type="http://schemas.openxmlformats.org/officeDocument/2006/relationships/image" Target="../media/image109.wmf"/><Relationship Id="rId14" Type="http://schemas.openxmlformats.org/officeDocument/2006/relationships/image" Target="../media/image107.wmf"/></Relationships>
</file>

<file path=ppt/slides/_rels/slide55.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2.wmf"/><Relationship Id="rId7" Type="http://schemas.openxmlformats.org/officeDocument/2006/relationships/image" Target="../media/image106.wmf"/><Relationship Id="rId12" Type="http://schemas.openxmlformats.org/officeDocument/2006/relationships/image" Target="../media/image1.png"/><Relationship Id="rId2" Type="http://schemas.openxmlformats.org/officeDocument/2006/relationships/image" Target="../media/image101.wmf"/><Relationship Id="rId1" Type="http://schemas.openxmlformats.org/officeDocument/2006/relationships/slideLayout" Target="../slideLayouts/slideLayout2.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2.wmf"/><Relationship Id="rId7" Type="http://schemas.openxmlformats.org/officeDocument/2006/relationships/image" Target="../media/image106.wmf"/><Relationship Id="rId12" Type="http://schemas.openxmlformats.org/officeDocument/2006/relationships/image" Target="../media/image1.png"/><Relationship Id="rId2" Type="http://schemas.openxmlformats.org/officeDocument/2006/relationships/image" Target="../media/image101.wmf"/><Relationship Id="rId1" Type="http://schemas.openxmlformats.org/officeDocument/2006/relationships/slideLayout" Target="../slideLayouts/slideLayout2.xml"/><Relationship Id="rId6" Type="http://schemas.openxmlformats.org/officeDocument/2006/relationships/image" Target="../media/image105.wmf"/><Relationship Id="rId11" Type="http://schemas.openxmlformats.org/officeDocument/2006/relationships/image" Target="../media/image110.wmf"/><Relationship Id="rId5" Type="http://schemas.openxmlformats.org/officeDocument/2006/relationships/image" Target="../media/image104.wmf"/><Relationship Id="rId10" Type="http://schemas.openxmlformats.org/officeDocument/2006/relationships/image" Target="../media/image109.wmf"/><Relationship Id="rId4" Type="http://schemas.openxmlformats.org/officeDocument/2006/relationships/image" Target="../media/image103.wmf"/><Relationship Id="rId9" Type="http://schemas.openxmlformats.org/officeDocument/2006/relationships/image" Target="../media/image108.wmf"/></Relationships>
</file>

<file path=ppt/slides/_rels/slide5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9" name="TextBox 8">
            <a:extLst>
              <a:ext uri="{FF2B5EF4-FFF2-40B4-BE49-F238E27FC236}">
                <a16:creationId xmlns:a16="http://schemas.microsoft.com/office/drawing/2014/main" id="{FA171BF8-04BB-940A-C90D-94C1D3969768}"/>
              </a:ext>
            </a:extLst>
          </p:cNvPr>
          <p:cNvSpPr txBox="1"/>
          <p:nvPr/>
        </p:nvSpPr>
        <p:spPr>
          <a:xfrm>
            <a:off x="3723364" y="4619485"/>
            <a:ext cx="6582686" cy="1508105"/>
          </a:xfrm>
          <a:prstGeom prst="rect">
            <a:avLst/>
          </a:prstGeom>
          <a:noFill/>
        </p:spPr>
        <p:txBody>
          <a:bodyPr wrap="square" rtlCol="0">
            <a:spAutoFit/>
          </a:bodyPr>
          <a:lstStyle/>
          <a:p>
            <a:pPr algn="ctr"/>
            <a:r>
              <a:rPr lang="en-GB" sz="2400" b="1" dirty="0">
                <a:latin typeface="Comic Sans MS" panose="030F0702030302020204" pitchFamily="66" charset="0"/>
              </a:rPr>
              <a:t>CLPL Session</a:t>
            </a:r>
            <a:r>
              <a:rPr lang="en-GB" sz="2400" b="1">
                <a:latin typeface="Comic Sans MS" panose="030F0702030302020204" pitchFamily="66" charset="0"/>
              </a:rPr>
              <a:t>: 2024</a:t>
            </a:r>
            <a:endParaRPr lang="en-GB" sz="2400" b="1" dirty="0">
              <a:latin typeface="Comic Sans MS" panose="030F0702030302020204" pitchFamily="66" charset="0"/>
            </a:endParaRPr>
          </a:p>
          <a:p>
            <a:endParaRPr lang="en-GB" sz="1700" b="1" dirty="0">
              <a:latin typeface="Comic Sans MS" panose="030F0702030302020204" pitchFamily="66" charset="0"/>
            </a:endParaRPr>
          </a:p>
          <a:p>
            <a:pPr algn="ctr"/>
            <a:r>
              <a:rPr lang="en-GB" sz="1700" b="1" dirty="0">
                <a:latin typeface="Comic Sans MS" panose="030F0702030302020204" pitchFamily="66" charset="0"/>
              </a:rPr>
              <a:t>Kim Aplin (RAiSE PSDO, Aberdeenshire)</a:t>
            </a:r>
          </a:p>
          <a:p>
            <a:endParaRPr lang="en-GB" sz="1700" b="1" dirty="0">
              <a:latin typeface="Comic Sans MS" panose="030F0702030302020204" pitchFamily="66" charset="0"/>
            </a:endParaRPr>
          </a:p>
          <a:p>
            <a:endParaRPr lang="en-GB" sz="1700" b="1" dirty="0">
              <a:latin typeface="Comic Sans MS" panose="030F0702030302020204" pitchFamily="66" charset="0"/>
            </a:endParaRPr>
          </a:p>
        </p:txBody>
      </p:sp>
      <p:pic>
        <p:nvPicPr>
          <p:cNvPr id="3" name="Picture 2">
            <a:extLst>
              <a:ext uri="{FF2B5EF4-FFF2-40B4-BE49-F238E27FC236}">
                <a16:creationId xmlns:a16="http://schemas.microsoft.com/office/drawing/2014/main" id="{75B9D284-5758-B481-25AB-F7D9449EB4CC}"/>
              </a:ext>
            </a:extLst>
          </p:cNvPr>
          <p:cNvPicPr>
            <a:picLocks noChangeAspect="1"/>
          </p:cNvPicPr>
          <p:nvPr/>
        </p:nvPicPr>
        <p:blipFill>
          <a:blip r:embed="rId3"/>
          <a:stretch>
            <a:fillRect/>
          </a:stretch>
        </p:blipFill>
        <p:spPr>
          <a:xfrm>
            <a:off x="391720" y="791038"/>
            <a:ext cx="2267909" cy="2450804"/>
          </a:xfrm>
          <a:prstGeom prst="rect">
            <a:avLst/>
          </a:prstGeom>
        </p:spPr>
      </p:pic>
      <p:pic>
        <p:nvPicPr>
          <p:cNvPr id="10" name="Picture 9">
            <a:extLst>
              <a:ext uri="{FF2B5EF4-FFF2-40B4-BE49-F238E27FC236}">
                <a16:creationId xmlns:a16="http://schemas.microsoft.com/office/drawing/2014/main" id="{9AB8BD6D-3DBE-2959-C9EE-EA4C022810D9}"/>
              </a:ext>
            </a:extLst>
          </p:cNvPr>
          <p:cNvPicPr>
            <a:picLocks noChangeAspect="1"/>
          </p:cNvPicPr>
          <p:nvPr/>
        </p:nvPicPr>
        <p:blipFill>
          <a:blip r:embed="rId4"/>
          <a:stretch>
            <a:fillRect/>
          </a:stretch>
        </p:blipFill>
        <p:spPr>
          <a:xfrm rot="20655009">
            <a:off x="9411183" y="2208035"/>
            <a:ext cx="2822693" cy="2383743"/>
          </a:xfrm>
          <a:prstGeom prst="rect">
            <a:avLst/>
          </a:prstGeom>
        </p:spPr>
      </p:pic>
      <p:pic>
        <p:nvPicPr>
          <p:cNvPr id="12" name="Picture 11">
            <a:extLst>
              <a:ext uri="{FF2B5EF4-FFF2-40B4-BE49-F238E27FC236}">
                <a16:creationId xmlns:a16="http://schemas.microsoft.com/office/drawing/2014/main" id="{6BF58B0A-6921-E127-7898-2A6C95BF2772}"/>
              </a:ext>
            </a:extLst>
          </p:cNvPr>
          <p:cNvPicPr>
            <a:picLocks noChangeAspect="1"/>
          </p:cNvPicPr>
          <p:nvPr/>
        </p:nvPicPr>
        <p:blipFill>
          <a:blip r:embed="rId5"/>
          <a:stretch>
            <a:fillRect/>
          </a:stretch>
        </p:blipFill>
        <p:spPr>
          <a:xfrm>
            <a:off x="6096000" y="631949"/>
            <a:ext cx="2859272" cy="1822862"/>
          </a:xfrm>
          <a:prstGeom prst="rect">
            <a:avLst/>
          </a:prstGeom>
        </p:spPr>
      </p:pic>
      <p:pic>
        <p:nvPicPr>
          <p:cNvPr id="2" name="Picture 1">
            <a:extLst>
              <a:ext uri="{FF2B5EF4-FFF2-40B4-BE49-F238E27FC236}">
                <a16:creationId xmlns:a16="http://schemas.microsoft.com/office/drawing/2014/main" id="{308535A4-9EA7-20F0-2402-C0A34DE8FA4E}"/>
              </a:ext>
            </a:extLst>
          </p:cNvPr>
          <p:cNvPicPr>
            <a:picLocks noChangeAspect="1"/>
          </p:cNvPicPr>
          <p:nvPr/>
        </p:nvPicPr>
        <p:blipFill>
          <a:blip r:embed="rId6"/>
          <a:stretch>
            <a:fillRect/>
          </a:stretch>
        </p:blipFill>
        <p:spPr>
          <a:xfrm>
            <a:off x="1313879" y="3303975"/>
            <a:ext cx="1737471" cy="2145514"/>
          </a:xfrm>
          <a:prstGeom prst="rect">
            <a:avLst/>
          </a:prstGeom>
        </p:spPr>
      </p:pic>
      <p:sp>
        <p:nvSpPr>
          <p:cNvPr id="13" name="TextBox 12">
            <a:extLst>
              <a:ext uri="{FF2B5EF4-FFF2-40B4-BE49-F238E27FC236}">
                <a16:creationId xmlns:a16="http://schemas.microsoft.com/office/drawing/2014/main" id="{78FBF920-F675-4886-FBA9-DFB9B82CDCB3}"/>
              </a:ext>
            </a:extLst>
          </p:cNvPr>
          <p:cNvSpPr txBox="1"/>
          <p:nvPr/>
        </p:nvSpPr>
        <p:spPr>
          <a:xfrm>
            <a:off x="0" y="2579077"/>
            <a:ext cx="12192000" cy="1015663"/>
          </a:xfrm>
          <a:prstGeom prst="rect">
            <a:avLst/>
          </a:prstGeom>
          <a:noFill/>
        </p:spPr>
        <p:txBody>
          <a:bodyPr wrap="square" rtlCol="0">
            <a:spAutoFit/>
          </a:bodyPr>
          <a:lstStyle/>
          <a:p>
            <a:pPr algn="ctr"/>
            <a:r>
              <a:rPr lang="en-GB" sz="6000" b="1" dirty="0">
                <a:latin typeface="Comic Sans MS" panose="030F0702030302020204" pitchFamily="66" charset="0"/>
              </a:rPr>
              <a:t>INHERITANCE</a:t>
            </a:r>
          </a:p>
        </p:txBody>
      </p:sp>
    </p:spTree>
    <p:extLst>
      <p:ext uri="{BB962C8B-B14F-4D97-AF65-F5344CB8AC3E}">
        <p14:creationId xmlns:p14="http://schemas.microsoft.com/office/powerpoint/2010/main" val="1273029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29DD55-4EDE-7F78-2842-7C37D45A63C7}"/>
              </a:ext>
            </a:extLst>
          </p:cNvPr>
          <p:cNvSpPr txBox="1"/>
          <p:nvPr/>
        </p:nvSpPr>
        <p:spPr>
          <a:xfrm>
            <a:off x="646789" y="1662593"/>
            <a:ext cx="7811411" cy="3785652"/>
          </a:xfrm>
          <a:prstGeom prst="rect">
            <a:avLst/>
          </a:prstGeom>
          <a:noFill/>
        </p:spPr>
        <p:txBody>
          <a:bodyPr wrap="square">
            <a:spAutoFit/>
          </a:bodyPr>
          <a:lstStyle/>
          <a:p>
            <a:pPr algn="l"/>
            <a:r>
              <a:rPr lang="en-GB" sz="2000" b="1" i="0" dirty="0">
                <a:solidFill>
                  <a:srgbClr val="292929"/>
                </a:solidFill>
                <a:effectLst/>
                <a:latin typeface="Comic Sans MS" panose="030F0702030302020204" pitchFamily="66" charset="0"/>
              </a:rPr>
              <a:t>Children/offspring  are not identical to their parents or </a:t>
            </a:r>
            <a:r>
              <a:rPr lang="en-GB" sz="2000" b="1" dirty="0">
                <a:solidFill>
                  <a:srgbClr val="292929"/>
                </a:solidFill>
                <a:latin typeface="Comic Sans MS" panose="030F0702030302020204" pitchFamily="66" charset="0"/>
              </a:rPr>
              <a:t>their brothers and sisters/litter-mates, hatchlings, brood etc. </a:t>
            </a:r>
            <a:endParaRPr lang="en-GB" sz="2000" b="1" i="0" dirty="0">
              <a:solidFill>
                <a:srgbClr val="292929"/>
              </a:solidFill>
              <a:effectLst/>
              <a:latin typeface="Comic Sans MS" panose="030F0702030302020204" pitchFamily="66" charset="0"/>
            </a:endParaRPr>
          </a:p>
          <a:p>
            <a:pPr algn="l"/>
            <a:endParaRPr lang="en-GB" sz="2000" b="0" i="0" dirty="0">
              <a:solidFill>
                <a:srgbClr val="292929"/>
              </a:solidFill>
              <a:effectLst/>
              <a:latin typeface="Comic Sans MS" panose="030F0702030302020204" pitchFamily="66" charset="0"/>
            </a:endParaRPr>
          </a:p>
          <a:p>
            <a:pPr algn="just"/>
            <a:r>
              <a:rPr lang="en-GB" sz="2000" dirty="0">
                <a:solidFill>
                  <a:srgbClr val="292929"/>
                </a:solidFill>
                <a:latin typeface="Comic Sans MS" panose="030F0702030302020204" pitchFamily="66" charset="0"/>
              </a:rPr>
              <a:t>This is because </a:t>
            </a:r>
            <a:r>
              <a:rPr lang="en-GB" sz="2000" b="0" i="0" dirty="0">
                <a:solidFill>
                  <a:srgbClr val="292929"/>
                </a:solidFill>
                <a:effectLst/>
                <a:latin typeface="Comic Sans MS" panose="030F0702030302020204" pitchFamily="66" charset="0"/>
              </a:rPr>
              <a:t>children/offspring inherit some characteristics from </a:t>
            </a:r>
            <a:r>
              <a:rPr lang="en-GB" sz="2000" dirty="0">
                <a:solidFill>
                  <a:srgbClr val="292929"/>
                </a:solidFill>
                <a:latin typeface="Comic Sans MS" panose="030F0702030302020204" pitchFamily="66" charset="0"/>
              </a:rPr>
              <a:t>each parent: </a:t>
            </a:r>
            <a:r>
              <a:rPr lang="en-GB" sz="2000" b="1" i="0" dirty="0">
                <a:solidFill>
                  <a:srgbClr val="292929"/>
                </a:solidFill>
                <a:effectLst/>
                <a:latin typeface="Comic Sans MS" panose="030F0702030302020204" pitchFamily="66" charset="0"/>
              </a:rPr>
              <a:t>half of the genes come from each parent</a:t>
            </a:r>
            <a:r>
              <a:rPr lang="en-GB" sz="2000" b="0" i="0" dirty="0">
                <a:solidFill>
                  <a:srgbClr val="292929"/>
                </a:solidFill>
                <a:effectLst/>
                <a:latin typeface="Comic Sans MS" panose="030F0702030302020204" pitchFamily="66" charset="0"/>
              </a:rPr>
              <a:t>, and that’s why they resemble </a:t>
            </a:r>
            <a:r>
              <a:rPr lang="en-GB" sz="2000" dirty="0">
                <a:solidFill>
                  <a:srgbClr val="292929"/>
                </a:solidFill>
                <a:latin typeface="Comic Sans MS" panose="030F0702030302020204" pitchFamily="66" charset="0"/>
              </a:rPr>
              <a:t>their </a:t>
            </a:r>
            <a:r>
              <a:rPr lang="en-GB" sz="2000" b="0" i="0" dirty="0">
                <a:solidFill>
                  <a:srgbClr val="292929"/>
                </a:solidFill>
                <a:effectLst/>
                <a:latin typeface="Comic Sans MS" panose="030F0702030302020204" pitchFamily="66" charset="0"/>
              </a:rPr>
              <a:t> parents, but are not identical to them or to each other.  </a:t>
            </a:r>
          </a:p>
          <a:p>
            <a:pPr algn="just"/>
            <a:endParaRPr lang="en-GB" sz="2000" b="1" dirty="0">
              <a:solidFill>
                <a:srgbClr val="000000"/>
              </a:solidFill>
              <a:latin typeface="Comic Sans MS" panose="030F0702030302020204" pitchFamily="66" charset="0"/>
            </a:endParaRPr>
          </a:p>
          <a:p>
            <a:pPr algn="just"/>
            <a:r>
              <a:rPr lang="en-GB" sz="2000" b="1" dirty="0">
                <a:solidFill>
                  <a:srgbClr val="000000"/>
                </a:solidFill>
                <a:latin typeface="Comic Sans MS" panose="030F0702030302020204" pitchFamily="66" charset="0"/>
              </a:rPr>
              <a:t>T</a:t>
            </a:r>
            <a:r>
              <a:rPr lang="en-GB" sz="2000" b="1" i="0" dirty="0">
                <a:solidFill>
                  <a:srgbClr val="000000"/>
                </a:solidFill>
                <a:effectLst/>
                <a:latin typeface="Comic Sans MS" panose="030F0702030302020204" pitchFamily="66" charset="0"/>
              </a:rPr>
              <a:t>hese differences are called </a:t>
            </a:r>
            <a:r>
              <a:rPr lang="en-GB" sz="2000" b="1" i="0" dirty="0">
                <a:solidFill>
                  <a:srgbClr val="FF0000"/>
                </a:solidFill>
                <a:effectLst/>
                <a:latin typeface="Comic Sans MS" panose="030F0702030302020204" pitchFamily="66" charset="0"/>
              </a:rPr>
              <a:t>VARIATION</a:t>
            </a:r>
            <a:endParaRPr lang="en-US" sz="2000" b="1" dirty="0">
              <a:solidFill>
                <a:srgbClr val="FF0000"/>
              </a:solidFill>
              <a:latin typeface="Comic Sans MS" panose="030F0702030302020204" pitchFamily="66" charset="0"/>
            </a:endParaRPr>
          </a:p>
          <a:p>
            <a:pPr algn="just"/>
            <a:endParaRPr lang="en-GB" sz="2000" b="0" i="0" dirty="0">
              <a:solidFill>
                <a:srgbClr val="292929"/>
              </a:solidFill>
              <a:effectLst/>
              <a:latin typeface="Comic Sans MS" panose="030F0702030302020204" pitchFamily="66" charset="0"/>
            </a:endParaRPr>
          </a:p>
          <a:p>
            <a:pPr algn="l"/>
            <a:endParaRPr lang="en-GB" sz="2000" dirty="0">
              <a:solidFill>
                <a:srgbClr val="292929"/>
              </a:solidFill>
              <a:latin typeface="Comic Sans MS" panose="030F0702030302020204" pitchFamily="66" charset="0"/>
            </a:endParaRPr>
          </a:p>
        </p:txBody>
      </p:sp>
      <p:pic>
        <p:nvPicPr>
          <p:cNvPr id="4" name="Picture 3">
            <a:extLst>
              <a:ext uri="{FF2B5EF4-FFF2-40B4-BE49-F238E27FC236}">
                <a16:creationId xmlns:a16="http://schemas.microsoft.com/office/drawing/2014/main" id="{4581D7CE-774E-7D83-4175-D51EDC55847F}"/>
              </a:ext>
            </a:extLst>
          </p:cNvPr>
          <p:cNvPicPr>
            <a:picLocks noChangeAspect="1"/>
          </p:cNvPicPr>
          <p:nvPr/>
        </p:nvPicPr>
        <p:blipFill>
          <a:blip r:embed="rId2"/>
          <a:stretch>
            <a:fillRect/>
          </a:stretch>
        </p:blipFill>
        <p:spPr>
          <a:xfrm>
            <a:off x="8728988" y="1634813"/>
            <a:ext cx="2901948" cy="3755461"/>
          </a:xfrm>
          <a:prstGeom prst="rect">
            <a:avLst/>
          </a:prstGeom>
        </p:spPr>
      </p:pic>
      <p:pic>
        <p:nvPicPr>
          <p:cNvPr id="5" name="Picture 4">
            <a:extLst>
              <a:ext uri="{FF2B5EF4-FFF2-40B4-BE49-F238E27FC236}">
                <a16:creationId xmlns:a16="http://schemas.microsoft.com/office/drawing/2014/main" id="{65FFB923-6D83-203B-0BA9-667C233B74EA}"/>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6BE8B508-DAC7-9B8A-9320-11FE3E866BCE}"/>
              </a:ext>
            </a:extLst>
          </p:cNvPr>
          <p:cNvSpPr txBox="1"/>
          <p:nvPr/>
        </p:nvSpPr>
        <p:spPr>
          <a:xfrm>
            <a:off x="133350" y="228600"/>
            <a:ext cx="12058650" cy="584775"/>
          </a:xfrm>
          <a:prstGeom prst="rect">
            <a:avLst/>
          </a:prstGeom>
          <a:noFill/>
        </p:spPr>
        <p:txBody>
          <a:bodyPr wrap="square" rtlCol="0">
            <a:spAutoFit/>
          </a:bodyPr>
          <a:lstStyle/>
          <a:p>
            <a:pPr algn="ctr"/>
            <a:r>
              <a:rPr lang="en-GB" sz="3200" b="1" dirty="0">
                <a:latin typeface="Comic Sans MS" panose="030F0702030302020204" pitchFamily="66" charset="0"/>
              </a:rPr>
              <a:t>Variation within our own species </a:t>
            </a:r>
          </a:p>
        </p:txBody>
      </p:sp>
    </p:spTree>
    <p:extLst>
      <p:ext uri="{BB962C8B-B14F-4D97-AF65-F5344CB8AC3E}">
        <p14:creationId xmlns:p14="http://schemas.microsoft.com/office/powerpoint/2010/main" val="3113544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6" name="TextBox 5">
            <a:extLst>
              <a:ext uri="{FF2B5EF4-FFF2-40B4-BE49-F238E27FC236}">
                <a16:creationId xmlns:a16="http://schemas.microsoft.com/office/drawing/2014/main" id="{B87A0E64-52C1-903C-0CAE-422D0F91E2FD}"/>
              </a:ext>
            </a:extLst>
          </p:cNvPr>
          <p:cNvSpPr txBox="1"/>
          <p:nvPr/>
        </p:nvSpPr>
        <p:spPr>
          <a:xfrm>
            <a:off x="111760" y="1054662"/>
            <a:ext cx="12192000" cy="523220"/>
          </a:xfrm>
          <a:prstGeom prst="rect">
            <a:avLst/>
          </a:prstGeom>
          <a:noFill/>
        </p:spPr>
        <p:txBody>
          <a:bodyPr wrap="square">
            <a:spAutoFit/>
          </a:bodyPr>
          <a:lstStyle/>
          <a:p>
            <a:pPr algn="ctr"/>
            <a:r>
              <a:rPr lang="en-GB" sz="2800" b="1" dirty="0">
                <a:latin typeface="Comic Sans MS" pitchFamily="66" charset="0"/>
              </a:rPr>
              <a:t>Whose baby are you?</a:t>
            </a:r>
            <a:endParaRPr lang="en-GB" sz="2800" b="1" dirty="0"/>
          </a:p>
        </p:txBody>
      </p:sp>
      <p:sp>
        <p:nvSpPr>
          <p:cNvPr id="7" name="Content Placeholder 2">
            <a:extLst>
              <a:ext uri="{FF2B5EF4-FFF2-40B4-BE49-F238E27FC236}">
                <a16:creationId xmlns:a16="http://schemas.microsoft.com/office/drawing/2014/main" id="{2ECEB8BF-6F64-F5AB-ADCD-BF690D3ADBC3}"/>
              </a:ext>
            </a:extLst>
          </p:cNvPr>
          <p:cNvSpPr txBox="1">
            <a:spLocks/>
          </p:cNvSpPr>
          <p:nvPr/>
        </p:nvSpPr>
        <p:spPr>
          <a:xfrm>
            <a:off x="3869474" y="2030778"/>
            <a:ext cx="7884376" cy="41604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0"/>
              </a:spcBef>
              <a:defRPr/>
            </a:pPr>
            <a:r>
              <a:rPr lang="en-GB" sz="2000" dirty="0">
                <a:latin typeface="Comic Sans MS" pitchFamily="66" charset="0"/>
              </a:rPr>
              <a:t>This matching activity can be used to introduce the idea that an animal’s offspring often resembles their parents in some way (because genetic material is inherited).</a:t>
            </a:r>
          </a:p>
          <a:p>
            <a:pPr algn="just">
              <a:spcBef>
                <a:spcPts val="0"/>
              </a:spcBef>
              <a:defRPr/>
            </a:pPr>
            <a:endParaRPr lang="en-GB" sz="2000" dirty="0">
              <a:latin typeface="Comic Sans MS" pitchFamily="66" charset="0"/>
            </a:endParaRPr>
          </a:p>
          <a:p>
            <a:pPr algn="just">
              <a:spcBef>
                <a:spcPts val="0"/>
              </a:spcBef>
              <a:defRPr/>
            </a:pPr>
            <a:r>
              <a:rPr lang="en-GB" sz="2000" dirty="0">
                <a:latin typeface="Comic Sans MS" pitchFamily="66" charset="0"/>
              </a:rPr>
              <a:t>Do the babies look exactly like their parents?</a:t>
            </a:r>
          </a:p>
          <a:p>
            <a:pPr algn="just">
              <a:spcBef>
                <a:spcPts val="0"/>
              </a:spcBef>
              <a:defRPr/>
            </a:pPr>
            <a:endParaRPr lang="en-GB" sz="2000" dirty="0">
              <a:latin typeface="Comic Sans MS" pitchFamily="66" charset="0"/>
            </a:endParaRPr>
          </a:p>
          <a:p>
            <a:pPr algn="just">
              <a:spcBef>
                <a:spcPts val="0"/>
              </a:spcBef>
              <a:defRPr/>
            </a:pPr>
            <a:r>
              <a:rPr lang="en-GB" sz="2000" dirty="0">
                <a:latin typeface="Comic Sans MS" pitchFamily="66" charset="0"/>
              </a:rPr>
              <a:t> - what things are the same or similar, what things are different? </a:t>
            </a:r>
          </a:p>
          <a:p>
            <a:pPr algn="just">
              <a:spcBef>
                <a:spcPts val="0"/>
              </a:spcBef>
              <a:buFont typeface="Arial"/>
              <a:buChar char="•"/>
              <a:defRPr/>
            </a:pPr>
            <a:endParaRPr lang="en-GB" sz="2000" dirty="0">
              <a:latin typeface="Comic Sans MS" pitchFamily="66" charset="0"/>
            </a:endParaRPr>
          </a:p>
          <a:p>
            <a:pPr algn="just">
              <a:spcBef>
                <a:spcPts val="0"/>
              </a:spcBef>
              <a:defRPr/>
            </a:pPr>
            <a:endParaRPr lang="en-GB" sz="2000" dirty="0">
              <a:latin typeface="Comic Sans MS" pitchFamily="66" charset="0"/>
            </a:endParaRPr>
          </a:p>
          <a:p>
            <a:pPr algn="just">
              <a:spcBef>
                <a:spcPts val="0"/>
              </a:spcBef>
              <a:defRPr/>
            </a:pPr>
            <a:r>
              <a:rPr lang="en-GB" sz="2000" dirty="0">
                <a:latin typeface="Comic Sans MS" pitchFamily="66" charset="0"/>
              </a:rPr>
              <a:t>Do the babies look exactly like each other?</a:t>
            </a:r>
          </a:p>
          <a:p>
            <a:pPr algn="just">
              <a:spcBef>
                <a:spcPts val="0"/>
              </a:spcBef>
              <a:defRPr/>
            </a:pPr>
            <a:endParaRPr lang="en-GB" sz="2000" dirty="0">
              <a:latin typeface="Comic Sans MS" pitchFamily="66" charset="0"/>
            </a:endParaRPr>
          </a:p>
        </p:txBody>
      </p:sp>
      <p:pic>
        <p:nvPicPr>
          <p:cNvPr id="9" name="Picture 8">
            <a:extLst>
              <a:ext uri="{FF2B5EF4-FFF2-40B4-BE49-F238E27FC236}">
                <a16:creationId xmlns:a16="http://schemas.microsoft.com/office/drawing/2014/main" id="{CB83291C-DA74-F35C-2C74-9C5EB4E97B59}"/>
              </a:ext>
            </a:extLst>
          </p:cNvPr>
          <p:cNvPicPr>
            <a:picLocks noChangeAspect="1"/>
          </p:cNvPicPr>
          <p:nvPr/>
        </p:nvPicPr>
        <p:blipFill>
          <a:blip r:embed="rId3"/>
          <a:stretch>
            <a:fillRect/>
          </a:stretch>
        </p:blipFill>
        <p:spPr>
          <a:xfrm>
            <a:off x="285750" y="1942768"/>
            <a:ext cx="3466884" cy="3585745"/>
          </a:xfrm>
          <a:prstGeom prst="rect">
            <a:avLst/>
          </a:prstGeom>
        </p:spPr>
      </p:pic>
      <p:sp>
        <p:nvSpPr>
          <p:cNvPr id="2" name="TextBox 1">
            <a:extLst>
              <a:ext uri="{FF2B5EF4-FFF2-40B4-BE49-F238E27FC236}">
                <a16:creationId xmlns:a16="http://schemas.microsoft.com/office/drawing/2014/main" id="{6D703513-F00E-0CFF-7458-E4FA482AE022}"/>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Tree>
    <p:extLst>
      <p:ext uri="{BB962C8B-B14F-4D97-AF65-F5344CB8AC3E}">
        <p14:creationId xmlns:p14="http://schemas.microsoft.com/office/powerpoint/2010/main" val="388286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4/4c/Asian_elephant_-_melbourne_zoo.jpg/180px-Asian_elephant_-_melbourne_zoo.jpg">
            <a:extLst>
              <a:ext uri="{FF2B5EF4-FFF2-40B4-BE49-F238E27FC236}">
                <a16:creationId xmlns:a16="http://schemas.microsoft.com/office/drawing/2014/main" id="{A8C46D05-E0C2-6B0C-3561-A2B542E1A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46" y="740396"/>
            <a:ext cx="1889522"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http://t1.gstatic.com/images?q=tbn:ANd9GcSb7WEY2gvZyrdNYe_e0rsPq8MGgBtivuAjyRNmn8DnsiRidWQqXQ">
            <a:extLst>
              <a:ext uri="{FF2B5EF4-FFF2-40B4-BE49-F238E27FC236}">
                <a16:creationId xmlns:a16="http://schemas.microsoft.com/office/drawing/2014/main" id="{10015DA6-8F14-A0F4-2C49-A6EEBDD56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58" y="3901150"/>
            <a:ext cx="1994297" cy="149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http://salmanspets.files.wordpress.com/2011/07/horse.jpg">
            <a:extLst>
              <a:ext uri="{FF2B5EF4-FFF2-40B4-BE49-F238E27FC236}">
                <a16:creationId xmlns:a16="http://schemas.microsoft.com/office/drawing/2014/main" id="{83F62BD4-6F2A-19A6-062B-4E02B8C6B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917" y="1017985"/>
            <a:ext cx="3618310" cy="241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www.blacklaw-stud.com/winnies%20foal%2016.05.08%20040.jpg">
            <a:extLst>
              <a:ext uri="{FF2B5EF4-FFF2-40B4-BE49-F238E27FC236}">
                <a16:creationId xmlns:a16="http://schemas.microsoft.com/office/drawing/2014/main" id="{BA87BFF5-EA8E-F9CA-058F-5B9ACEB97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409" y="3779599"/>
            <a:ext cx="1947863" cy="196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4.bp.blogspot.com/-0C67hztcQDw/Tdagyubbf5I/AAAAAAAABho/Tn99yyzDquQ/s1600/bearded-collie-most_expensive_dog.jpg">
            <a:extLst>
              <a:ext uri="{FF2B5EF4-FFF2-40B4-BE49-F238E27FC236}">
                <a16:creationId xmlns:a16="http://schemas.microsoft.com/office/drawing/2014/main" id="{E94EE041-7229-E431-9C69-0FE8A4C06D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4276" y="1558962"/>
            <a:ext cx="2700338" cy="277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dogpostdaily.com/wp-content/uploads/2010/11/Beardie.jpg">
            <a:extLst>
              <a:ext uri="{FF2B5EF4-FFF2-40B4-BE49-F238E27FC236}">
                <a16:creationId xmlns:a16="http://schemas.microsoft.com/office/drawing/2014/main" id="{67EEEA7E-1515-C80A-C58B-E98AEEF418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3999" y="4705495"/>
            <a:ext cx="226814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emperor-penguin.com/penguin-chick.jpg">
            <a:extLst>
              <a:ext uri="{FF2B5EF4-FFF2-40B4-BE49-F238E27FC236}">
                <a16:creationId xmlns:a16="http://schemas.microsoft.com/office/drawing/2014/main" id="{5110F66C-2702-E656-8A53-B9C9C853CA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5651" y="3534992"/>
            <a:ext cx="1620441"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upload.wikimedia.org/wikipedia/commons/0/07/Emperor_Penguin_Manchot_empereur.jpg">
            <a:extLst>
              <a:ext uri="{FF2B5EF4-FFF2-40B4-BE49-F238E27FC236}">
                <a16:creationId xmlns:a16="http://schemas.microsoft.com/office/drawing/2014/main" id="{59BE77E0-B172-DA06-847A-CEA0460204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7488" y="651271"/>
            <a:ext cx="2569746" cy="277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1F93295-4DE4-0908-3BB3-32FF8A0E31E4}"/>
              </a:ext>
            </a:extLst>
          </p:cNvPr>
          <p:cNvPicPr>
            <a:picLocks noChangeAspect="1"/>
          </p:cNvPicPr>
          <p:nvPr/>
        </p:nvPicPr>
        <p:blipFill>
          <a:blip r:embed="rId10"/>
          <a:stretch>
            <a:fillRect/>
          </a:stretch>
        </p:blipFill>
        <p:spPr>
          <a:xfrm>
            <a:off x="10014124" y="5645998"/>
            <a:ext cx="1616812" cy="840528"/>
          </a:xfrm>
          <a:prstGeom prst="rect">
            <a:avLst/>
          </a:prstGeom>
        </p:spPr>
      </p:pic>
      <p:sp>
        <p:nvSpPr>
          <p:cNvPr id="11" name="TextBox 10">
            <a:extLst>
              <a:ext uri="{FF2B5EF4-FFF2-40B4-BE49-F238E27FC236}">
                <a16:creationId xmlns:a16="http://schemas.microsoft.com/office/drawing/2014/main" id="{BC1439F1-9A43-0FF7-C379-69A383ABF95F}"/>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cssplay.co.uk/menu/graphics/sparrow.jpg">
            <a:extLst>
              <a:ext uri="{FF2B5EF4-FFF2-40B4-BE49-F238E27FC236}">
                <a16:creationId xmlns:a16="http://schemas.microsoft.com/office/drawing/2014/main" id="{5A7DC842-9A02-878F-43D0-277BD784F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58" y="1305245"/>
            <a:ext cx="2588879" cy="194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http://us.123rf.com/400wm/400/400/membio/membio0808/membio080800001/3413063-young-sparrow-chick-on-a-red-ground.jpg">
            <a:extLst>
              <a:ext uri="{FF2B5EF4-FFF2-40B4-BE49-F238E27FC236}">
                <a16:creationId xmlns:a16="http://schemas.microsoft.com/office/drawing/2014/main" id="{B55D0131-09C7-AF94-9EAF-E5D021A85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840" y="3464045"/>
            <a:ext cx="1890713" cy="141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ww2.mdbc.gov.au/subs/fish-info/alien/images/brown_trout.jpg">
            <a:extLst>
              <a:ext uri="{FF2B5EF4-FFF2-40B4-BE49-F238E27FC236}">
                <a16:creationId xmlns:a16="http://schemas.microsoft.com/office/drawing/2014/main" id="{26DEAC05-EEA1-C6DB-9A24-E0D47FBEF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767" y="1689659"/>
            <a:ext cx="3845719" cy="194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fishandboat.com/images/fisheries/afm/2003/7_09-17letort_yoy.jpg">
            <a:extLst>
              <a:ext uri="{FF2B5EF4-FFF2-40B4-BE49-F238E27FC236}">
                <a16:creationId xmlns:a16="http://schemas.microsoft.com/office/drawing/2014/main" id="{6ACAED91-4F1D-8B0F-5214-5AB575CC0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386" y="3903823"/>
            <a:ext cx="1835944" cy="114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0F4FD1E-7C1D-4C07-158E-79E678FCB9AE}"/>
              </a:ext>
            </a:extLst>
          </p:cNvPr>
          <p:cNvPicPr>
            <a:picLocks noChangeAspect="1"/>
          </p:cNvPicPr>
          <p:nvPr/>
        </p:nvPicPr>
        <p:blipFill>
          <a:blip r:embed="rId6"/>
          <a:stretch>
            <a:fillRect/>
          </a:stretch>
        </p:blipFill>
        <p:spPr>
          <a:xfrm>
            <a:off x="7042035" y="942880"/>
            <a:ext cx="2268143" cy="4183096"/>
          </a:xfrm>
          <a:prstGeom prst="rect">
            <a:avLst/>
          </a:prstGeom>
        </p:spPr>
      </p:pic>
      <p:pic>
        <p:nvPicPr>
          <p:cNvPr id="7" name="Picture 2" descr="http://t3.gstatic.com/images?q=tbn:ANd9GcRSYgtyApPlFfomTmQVERO1KLhJVSR2f29wn9_L_iN6qwCh1HZyNQJlg3X-uw">
            <a:extLst>
              <a:ext uri="{FF2B5EF4-FFF2-40B4-BE49-F238E27FC236}">
                <a16:creationId xmlns:a16="http://schemas.microsoft.com/office/drawing/2014/main" id="{831C3361-1089-83F6-EBBF-3B67579833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12791" y="1664339"/>
            <a:ext cx="2611351" cy="196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855E34B3-7E68-5987-0E45-B2EDA7D538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93031" y="3817463"/>
            <a:ext cx="111437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E3D7626-4A14-5C52-242D-1D50A7E07D02}"/>
              </a:ext>
            </a:extLst>
          </p:cNvPr>
          <p:cNvPicPr>
            <a:picLocks noChangeAspect="1"/>
          </p:cNvPicPr>
          <p:nvPr/>
        </p:nvPicPr>
        <p:blipFill>
          <a:blip r:embed="rId9"/>
          <a:stretch>
            <a:fillRect/>
          </a:stretch>
        </p:blipFill>
        <p:spPr>
          <a:xfrm>
            <a:off x="10014124" y="5645998"/>
            <a:ext cx="1616812" cy="840528"/>
          </a:xfrm>
          <a:prstGeom prst="rect">
            <a:avLst/>
          </a:prstGeom>
        </p:spPr>
      </p:pic>
      <p:sp>
        <p:nvSpPr>
          <p:cNvPr id="10" name="TextBox 9">
            <a:extLst>
              <a:ext uri="{FF2B5EF4-FFF2-40B4-BE49-F238E27FC236}">
                <a16:creationId xmlns:a16="http://schemas.microsoft.com/office/drawing/2014/main" id="{4BC64F6B-A76A-4FAA-B89B-A9931A11C32C}"/>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stotyzywe.pl/wp-content/uploads/2011/01/aligator-amerykanski.jpg">
            <a:extLst>
              <a:ext uri="{FF2B5EF4-FFF2-40B4-BE49-F238E27FC236}">
                <a16:creationId xmlns:a16="http://schemas.microsoft.com/office/drawing/2014/main" id="{0B9FB161-39D7-0563-89F4-3772263AB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590" y="954881"/>
            <a:ext cx="3845719" cy="247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ttp://cute-n-tiny.com/wp-content/uploads/2009/12/cute-baby-aligators-400x297.jpg">
            <a:extLst>
              <a:ext uri="{FF2B5EF4-FFF2-40B4-BE49-F238E27FC236}">
                <a16:creationId xmlns:a16="http://schemas.microsoft.com/office/drawing/2014/main" id="{A19D2BE4-E891-D9EC-05F7-E7FFC30F3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175" y="4159449"/>
            <a:ext cx="2472928" cy="1837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curiousanimals.net/wp-content/uploads/2011/03/cobra.jpg">
            <a:extLst>
              <a:ext uri="{FF2B5EF4-FFF2-40B4-BE49-F238E27FC236}">
                <a16:creationId xmlns:a16="http://schemas.microsoft.com/office/drawing/2014/main" id="{04AEA031-6E3D-20D6-393B-49AEEE87B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3760" y="954881"/>
            <a:ext cx="2999184" cy="203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4.bp.blogspot.com/-8shwSc8gNws/TcdFJtksdGI/AAAAAAAAAfU/MdpJCblvmNA/s1600/baby+cobra.jpg">
            <a:extLst>
              <a:ext uri="{FF2B5EF4-FFF2-40B4-BE49-F238E27FC236}">
                <a16:creationId xmlns:a16="http://schemas.microsoft.com/office/drawing/2014/main" id="{40F12967-4ADD-8F1E-F999-7F596451C1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3966" y="3521855"/>
            <a:ext cx="2118122"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DE14790-4CDA-B222-DFCA-E331E48CD6ED}"/>
              </a:ext>
            </a:extLst>
          </p:cNvPr>
          <p:cNvPicPr>
            <a:picLocks noChangeAspect="1"/>
          </p:cNvPicPr>
          <p:nvPr/>
        </p:nvPicPr>
        <p:blipFill>
          <a:blip r:embed="rId6"/>
          <a:stretch>
            <a:fillRect/>
          </a:stretch>
        </p:blipFill>
        <p:spPr>
          <a:xfrm>
            <a:off x="5097254" y="954881"/>
            <a:ext cx="2877561" cy="5450296"/>
          </a:xfrm>
          <a:prstGeom prst="rect">
            <a:avLst/>
          </a:prstGeom>
        </p:spPr>
      </p:pic>
      <p:pic>
        <p:nvPicPr>
          <p:cNvPr id="12" name="Picture 11">
            <a:extLst>
              <a:ext uri="{FF2B5EF4-FFF2-40B4-BE49-F238E27FC236}">
                <a16:creationId xmlns:a16="http://schemas.microsoft.com/office/drawing/2014/main" id="{3C2F6EBD-7A3A-BAF5-14A9-8EE655D7EDD1}"/>
              </a:ext>
            </a:extLst>
          </p:cNvPr>
          <p:cNvPicPr>
            <a:picLocks noChangeAspect="1"/>
          </p:cNvPicPr>
          <p:nvPr/>
        </p:nvPicPr>
        <p:blipFill>
          <a:blip r:embed="rId7"/>
          <a:stretch>
            <a:fillRect/>
          </a:stretch>
        </p:blipFill>
        <p:spPr>
          <a:xfrm>
            <a:off x="10014124" y="5645998"/>
            <a:ext cx="1616812" cy="840528"/>
          </a:xfrm>
          <a:prstGeom prst="rect">
            <a:avLst/>
          </a:prstGeom>
        </p:spPr>
      </p:pic>
      <p:sp>
        <p:nvSpPr>
          <p:cNvPr id="13" name="TextBox 12">
            <a:extLst>
              <a:ext uri="{FF2B5EF4-FFF2-40B4-BE49-F238E27FC236}">
                <a16:creationId xmlns:a16="http://schemas.microsoft.com/office/drawing/2014/main" id="{EB7DB12D-9D2E-C617-E682-810D17D66396}"/>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useum.gov.ns.ca/mnh/nature/frogs/thumbs/images/greenf.jpg">
            <a:extLst>
              <a:ext uri="{FF2B5EF4-FFF2-40B4-BE49-F238E27FC236}">
                <a16:creationId xmlns:a16="http://schemas.microsoft.com/office/drawing/2014/main" id="{7D1B730F-A947-EA62-A825-584A276A4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40" y="867729"/>
            <a:ext cx="3205163" cy="23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6EDC405F-8209-84C4-93A3-7D8130C8F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155" y="3645220"/>
            <a:ext cx="2497931"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C210348-CCD2-FC32-5D63-D5ADEB896074}"/>
              </a:ext>
            </a:extLst>
          </p:cNvPr>
          <p:cNvPicPr>
            <a:picLocks noChangeAspect="1"/>
          </p:cNvPicPr>
          <p:nvPr/>
        </p:nvPicPr>
        <p:blipFill>
          <a:blip r:embed="rId4"/>
          <a:stretch>
            <a:fillRect/>
          </a:stretch>
        </p:blipFill>
        <p:spPr>
          <a:xfrm>
            <a:off x="5088540" y="780440"/>
            <a:ext cx="2275205" cy="2394720"/>
          </a:xfrm>
          <a:prstGeom prst="rect">
            <a:avLst/>
          </a:prstGeom>
        </p:spPr>
      </p:pic>
      <p:pic>
        <p:nvPicPr>
          <p:cNvPr id="9" name="Picture 8">
            <a:extLst>
              <a:ext uri="{FF2B5EF4-FFF2-40B4-BE49-F238E27FC236}">
                <a16:creationId xmlns:a16="http://schemas.microsoft.com/office/drawing/2014/main" id="{22A1E10F-EB26-B0C5-A776-CB052BB0F3DB}"/>
              </a:ext>
            </a:extLst>
          </p:cNvPr>
          <p:cNvPicPr>
            <a:picLocks noChangeAspect="1"/>
          </p:cNvPicPr>
          <p:nvPr/>
        </p:nvPicPr>
        <p:blipFill>
          <a:blip r:embed="rId5"/>
          <a:stretch>
            <a:fillRect/>
          </a:stretch>
        </p:blipFill>
        <p:spPr>
          <a:xfrm>
            <a:off x="5291682" y="3645220"/>
            <a:ext cx="1990103" cy="2088515"/>
          </a:xfrm>
          <a:prstGeom prst="rect">
            <a:avLst/>
          </a:prstGeom>
        </p:spPr>
      </p:pic>
      <p:pic>
        <p:nvPicPr>
          <p:cNvPr id="14" name="Picture 2" descr="http://farmingfriends.com/wp-content/uploads/2007/08/hen.jpg">
            <a:extLst>
              <a:ext uri="{FF2B5EF4-FFF2-40B4-BE49-F238E27FC236}">
                <a16:creationId xmlns:a16="http://schemas.microsoft.com/office/drawing/2014/main" id="{0A2BF437-A7F4-0E11-57B9-3774FD84C2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1582" y="867729"/>
            <a:ext cx="2563416" cy="20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images.wikia.com/icarly/images/3/39/1024x768_BabyChicks-723444.jpg">
            <a:extLst>
              <a:ext uri="{FF2B5EF4-FFF2-40B4-BE49-F238E27FC236}">
                <a16:creationId xmlns:a16="http://schemas.microsoft.com/office/drawing/2014/main" id="{7683CFF1-BA0E-0638-FBA3-67F2678DC7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6394" y="3429000"/>
            <a:ext cx="1943100" cy="145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0655FEC0-3604-EF2C-1C8B-D1D4803BD7C7}"/>
              </a:ext>
            </a:extLst>
          </p:cNvPr>
          <p:cNvPicPr>
            <a:picLocks noChangeAspect="1"/>
          </p:cNvPicPr>
          <p:nvPr/>
        </p:nvPicPr>
        <p:blipFill>
          <a:blip r:embed="rId8"/>
          <a:stretch>
            <a:fillRect/>
          </a:stretch>
        </p:blipFill>
        <p:spPr>
          <a:xfrm>
            <a:off x="10014124" y="5645998"/>
            <a:ext cx="1616812" cy="840528"/>
          </a:xfrm>
          <a:prstGeom prst="rect">
            <a:avLst/>
          </a:prstGeom>
        </p:spPr>
      </p:pic>
      <p:sp>
        <p:nvSpPr>
          <p:cNvPr id="17" name="TextBox 16">
            <a:extLst>
              <a:ext uri="{FF2B5EF4-FFF2-40B4-BE49-F238E27FC236}">
                <a16:creationId xmlns:a16="http://schemas.microsoft.com/office/drawing/2014/main" id="{CFD0163D-F87A-380C-A452-CC03E9D69B89}"/>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freeimagesarchive.com/data/media/47/9_zebra.jpg">
            <a:extLst>
              <a:ext uri="{FF2B5EF4-FFF2-40B4-BE49-F238E27FC236}">
                <a16:creationId xmlns:a16="http://schemas.microsoft.com/office/drawing/2014/main" id="{5032D50D-DFE9-18B0-EB2B-2CDD465BA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325" y="4266851"/>
            <a:ext cx="2979739" cy="234796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4" descr="http://www.freeimagesarchive.com/data/media/30/2_tiger.jpg">
            <a:extLst>
              <a:ext uri="{FF2B5EF4-FFF2-40B4-BE49-F238E27FC236}">
                <a16:creationId xmlns:a16="http://schemas.microsoft.com/office/drawing/2014/main" id="{C22FFD20-2FBB-827A-0052-2E640856C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325" y="1622263"/>
            <a:ext cx="2852739" cy="218811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4" name="Title 1">
            <a:extLst>
              <a:ext uri="{FF2B5EF4-FFF2-40B4-BE49-F238E27FC236}">
                <a16:creationId xmlns:a16="http://schemas.microsoft.com/office/drawing/2014/main" id="{EA8B7134-FF2E-AD5B-36DD-739FBE7858F1}"/>
              </a:ext>
            </a:extLst>
          </p:cNvPr>
          <p:cNvSpPr>
            <a:spLocks noGrp="1"/>
          </p:cNvSpPr>
          <p:nvPr>
            <p:ph type="title"/>
          </p:nvPr>
        </p:nvSpPr>
        <p:spPr bwMode="auto">
          <a:xfrm>
            <a:off x="0" y="26987"/>
            <a:ext cx="12191999" cy="7183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ctr" eaLnBrk="1" hangingPunct="1"/>
            <a:r>
              <a:rPr lang="en-US" altLang="en-US" sz="3200" b="1" dirty="0">
                <a:solidFill>
                  <a:schemeClr val="tx2"/>
                </a:solidFill>
                <a:latin typeface="Comic Sans MS" panose="030F0702030302020204" pitchFamily="66" charset="0"/>
              </a:rPr>
              <a:t>Looking for similarities and differences</a:t>
            </a:r>
            <a:endParaRPr lang="en-US" altLang="en-US" sz="3200" dirty="0">
              <a:solidFill>
                <a:schemeClr val="tx2"/>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D58BEE00-F88F-F41A-1F79-358D101B77A1}"/>
              </a:ext>
            </a:extLst>
          </p:cNvPr>
          <p:cNvSpPr>
            <a:spLocks noGrp="1"/>
          </p:cNvSpPr>
          <p:nvPr>
            <p:ph idx="1"/>
          </p:nvPr>
        </p:nvSpPr>
        <p:spPr>
          <a:xfrm>
            <a:off x="423861" y="3164345"/>
            <a:ext cx="8639175" cy="3025775"/>
          </a:xfrm>
        </p:spPr>
        <p:txBody>
          <a:bodyPr>
            <a:normAutofit/>
          </a:bodyPr>
          <a:lstStyle/>
          <a:p>
            <a:pPr marL="0" indent="0">
              <a:buNone/>
              <a:defRPr/>
            </a:pPr>
            <a:r>
              <a:rPr lang="en-GB" dirty="0">
                <a:solidFill>
                  <a:schemeClr val="tx2">
                    <a:lumMod val="75000"/>
                  </a:schemeClr>
                </a:solidFill>
                <a:latin typeface="Comic Sans MS" pitchFamily="66" charset="0"/>
              </a:rPr>
              <a:t>Activity: </a:t>
            </a:r>
          </a:p>
          <a:p>
            <a:pPr marL="0" indent="0">
              <a:buNone/>
              <a:defRPr/>
            </a:pPr>
            <a:r>
              <a:rPr lang="en-GB" dirty="0">
                <a:solidFill>
                  <a:schemeClr val="tx2">
                    <a:lumMod val="75000"/>
                  </a:schemeClr>
                </a:solidFill>
                <a:latin typeface="Comic Sans MS" pitchFamily="66" charset="0"/>
              </a:rPr>
              <a:t>Look at the animals on the following slides.</a:t>
            </a:r>
          </a:p>
          <a:p>
            <a:pPr>
              <a:defRPr/>
            </a:pPr>
            <a:r>
              <a:rPr lang="en-GB" dirty="0">
                <a:solidFill>
                  <a:schemeClr val="tx2">
                    <a:lumMod val="75000"/>
                  </a:schemeClr>
                </a:solidFill>
                <a:latin typeface="Comic Sans MS" pitchFamily="66" charset="0"/>
              </a:rPr>
              <a:t>List as many similarities as you can.</a:t>
            </a:r>
          </a:p>
          <a:p>
            <a:pPr>
              <a:buFont typeface="Arial"/>
              <a:buChar char="•"/>
              <a:defRPr/>
            </a:pPr>
            <a:r>
              <a:rPr lang="en-GB" dirty="0">
                <a:solidFill>
                  <a:schemeClr val="tx2">
                    <a:lumMod val="75000"/>
                  </a:schemeClr>
                </a:solidFill>
                <a:latin typeface="Comic Sans MS" pitchFamily="66" charset="0"/>
              </a:rPr>
              <a:t>List as many differences as you can.</a:t>
            </a:r>
          </a:p>
          <a:p>
            <a:pPr algn="ctr">
              <a:buNone/>
              <a:defRPr/>
            </a:pPr>
            <a:r>
              <a:rPr lang="en-GB" sz="3600" b="1" dirty="0">
                <a:solidFill>
                  <a:srgbClr val="FFFF00"/>
                </a:solidFill>
                <a:latin typeface="Comic Sans MS" pitchFamily="66" charset="0"/>
              </a:rPr>
              <a:t>	</a:t>
            </a:r>
          </a:p>
          <a:p>
            <a:pPr>
              <a:buFont typeface="Arial"/>
              <a:buChar char="•"/>
              <a:defRPr/>
            </a:pPr>
            <a:endParaRPr lang="en-GB" sz="2400" b="1" dirty="0">
              <a:solidFill>
                <a:schemeClr val="tx2">
                  <a:lumMod val="75000"/>
                </a:schemeClr>
              </a:solidFill>
              <a:latin typeface="Comic Sans MS" pitchFamily="66" charset="0"/>
            </a:endParaRPr>
          </a:p>
          <a:p>
            <a:pPr>
              <a:buFont typeface="Arial"/>
              <a:buChar char="•"/>
              <a:defRPr/>
            </a:pPr>
            <a:endParaRPr lang="en-US" sz="2400" dirty="0">
              <a:latin typeface="Comic Sans MS" pitchFamily="66" charset="0"/>
            </a:endParaRPr>
          </a:p>
        </p:txBody>
      </p:sp>
      <p:sp>
        <p:nvSpPr>
          <p:cNvPr id="2" name="TextBox 1">
            <a:extLst>
              <a:ext uri="{FF2B5EF4-FFF2-40B4-BE49-F238E27FC236}">
                <a16:creationId xmlns:a16="http://schemas.microsoft.com/office/drawing/2014/main" id="{30426635-1D13-103D-B1BE-8AC955EEE3C4}"/>
              </a:ext>
            </a:extLst>
          </p:cNvPr>
          <p:cNvSpPr txBox="1"/>
          <p:nvPr/>
        </p:nvSpPr>
        <p:spPr>
          <a:xfrm>
            <a:off x="204785" y="1043432"/>
            <a:ext cx="8491540" cy="1569660"/>
          </a:xfrm>
          <a:prstGeom prst="rect">
            <a:avLst/>
          </a:prstGeom>
          <a:noFill/>
        </p:spPr>
        <p:txBody>
          <a:bodyPr wrap="square" rtlCol="0">
            <a:spAutoFit/>
          </a:bodyPr>
          <a:lstStyle/>
          <a:p>
            <a:pPr algn="just"/>
            <a:r>
              <a:rPr lang="en-GB" sz="2400" dirty="0">
                <a:latin typeface="Comic Sans MS" panose="030F0702030302020204" pitchFamily="66" charset="0"/>
              </a:rPr>
              <a:t>Think about similarities and differences across different species. </a:t>
            </a:r>
          </a:p>
          <a:p>
            <a:pPr algn="just"/>
            <a:r>
              <a:rPr lang="en-GB" sz="2400" dirty="0">
                <a:latin typeface="Comic Sans MS" panose="030F0702030302020204" pitchFamily="66" charset="0"/>
              </a:rPr>
              <a:t>i.e. there can be similarities between species, but these are NOT inherited from each other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81B45-8A80-FCB4-DF54-8DA615EC47E6}"/>
              </a:ext>
            </a:extLst>
          </p:cNvPr>
          <p:cNvPicPr>
            <a:picLocks noChangeAspect="1"/>
          </p:cNvPicPr>
          <p:nvPr/>
        </p:nvPicPr>
        <p:blipFill>
          <a:blip r:embed="rId2"/>
          <a:stretch>
            <a:fillRect/>
          </a:stretch>
        </p:blipFill>
        <p:spPr>
          <a:xfrm>
            <a:off x="2311925" y="607122"/>
            <a:ext cx="7940566" cy="5459140"/>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2195259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94A88-93EC-3B60-34EC-5FD10AF3AFE9}"/>
              </a:ext>
            </a:extLst>
          </p:cNvPr>
          <p:cNvPicPr>
            <a:picLocks noChangeAspect="1"/>
          </p:cNvPicPr>
          <p:nvPr/>
        </p:nvPicPr>
        <p:blipFill>
          <a:blip r:embed="rId2"/>
          <a:stretch>
            <a:fillRect/>
          </a:stretch>
        </p:blipFill>
        <p:spPr>
          <a:xfrm>
            <a:off x="1659015" y="700200"/>
            <a:ext cx="8530649" cy="5457600"/>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205814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5C550-1090-FAED-B3E0-5F968D94978F}"/>
              </a:ext>
            </a:extLst>
          </p:cNvPr>
          <p:cNvPicPr>
            <a:picLocks noChangeAspect="1"/>
          </p:cNvPicPr>
          <p:nvPr/>
        </p:nvPicPr>
        <p:blipFill>
          <a:blip r:embed="rId2"/>
          <a:stretch>
            <a:fillRect/>
          </a:stretch>
        </p:blipFill>
        <p:spPr>
          <a:xfrm>
            <a:off x="2466301" y="608662"/>
            <a:ext cx="8055725" cy="5457600"/>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412342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DFE72652-6530-842B-0FC3-382ACC6AEC4E}"/>
              </a:ext>
            </a:extLst>
          </p:cNvPr>
          <p:cNvSpPr txBox="1"/>
          <p:nvPr/>
        </p:nvSpPr>
        <p:spPr>
          <a:xfrm>
            <a:off x="0" y="371474"/>
            <a:ext cx="12192000" cy="769441"/>
          </a:xfrm>
          <a:prstGeom prst="rect">
            <a:avLst/>
          </a:prstGeom>
          <a:noFill/>
        </p:spPr>
        <p:txBody>
          <a:bodyPr wrap="square" rtlCol="0">
            <a:spAutoFit/>
          </a:bodyPr>
          <a:lstStyle/>
          <a:p>
            <a:pPr algn="ctr"/>
            <a:r>
              <a:rPr lang="en-GB" sz="4400" b="1" dirty="0">
                <a:latin typeface="Comic Sans MS" panose="030F0702030302020204" pitchFamily="66" charset="0"/>
              </a:rPr>
              <a:t>Curriculum</a:t>
            </a:r>
            <a:r>
              <a:rPr lang="en-GB" sz="4400" dirty="0">
                <a:latin typeface="Comic Sans MS" panose="030F0702030302020204" pitchFamily="66" charset="0"/>
              </a:rPr>
              <a:t> </a:t>
            </a:r>
            <a:r>
              <a:rPr lang="en-GB" sz="4400" b="1" dirty="0">
                <a:latin typeface="Comic Sans MS" panose="030F0702030302020204" pitchFamily="66" charset="0"/>
              </a:rPr>
              <a:t>for Excellence </a:t>
            </a:r>
          </a:p>
        </p:txBody>
      </p:sp>
      <p:sp>
        <p:nvSpPr>
          <p:cNvPr id="3" name="TextBox 2">
            <a:extLst>
              <a:ext uri="{FF2B5EF4-FFF2-40B4-BE49-F238E27FC236}">
                <a16:creationId xmlns:a16="http://schemas.microsoft.com/office/drawing/2014/main" id="{85043347-8FCA-B69C-56A3-947182B1DDFF}"/>
              </a:ext>
            </a:extLst>
          </p:cNvPr>
          <p:cNvSpPr txBox="1"/>
          <p:nvPr/>
        </p:nvSpPr>
        <p:spPr>
          <a:xfrm>
            <a:off x="1275127" y="1635646"/>
            <a:ext cx="9781563" cy="3046988"/>
          </a:xfrm>
          <a:prstGeom prst="rect">
            <a:avLst/>
          </a:prstGeom>
          <a:noFill/>
        </p:spPr>
        <p:txBody>
          <a:bodyPr wrap="square" rtlCol="0">
            <a:spAutoFit/>
          </a:bodyPr>
          <a:lstStyle/>
          <a:p>
            <a:pPr algn="ctr"/>
            <a:r>
              <a:rPr lang="en-GB" sz="2400" b="1" dirty="0">
                <a:latin typeface="Comic Sans MS" panose="030F0702030302020204" pitchFamily="66" charset="0"/>
              </a:rPr>
              <a:t>Biological systems and cells                Inheritance</a:t>
            </a:r>
          </a:p>
          <a:p>
            <a:pPr algn="l"/>
            <a:endParaRPr lang="en-GB" sz="2400" b="0" i="0" dirty="0">
              <a:solidFill>
                <a:srgbClr val="000000"/>
              </a:solidFill>
              <a:effectLst/>
              <a:latin typeface="Times New Roman" panose="02020603050405020304" pitchFamily="18" charset="0"/>
            </a:endParaRPr>
          </a:p>
          <a:p>
            <a:pPr algn="just"/>
            <a:r>
              <a:rPr lang="en-GB" sz="2400" b="0" i="0" dirty="0">
                <a:solidFill>
                  <a:srgbClr val="000000"/>
                </a:solidFill>
                <a:effectLst/>
                <a:latin typeface="Comic Sans MS" panose="030F0702030302020204" pitchFamily="66" charset="0"/>
              </a:rPr>
              <a:t>‘Starting with observations of similarities and differences between individuals, learners develop their</a:t>
            </a:r>
            <a:r>
              <a:rPr lang="en-GB" sz="2400" dirty="0">
                <a:solidFill>
                  <a:srgbClr val="000000"/>
                </a:solidFill>
                <a:latin typeface="Comic Sans MS" panose="030F0702030302020204" pitchFamily="66" charset="0"/>
              </a:rPr>
              <a:t> </a:t>
            </a:r>
            <a:r>
              <a:rPr lang="en-GB" sz="2400" b="0" i="0" dirty="0">
                <a:solidFill>
                  <a:srgbClr val="000000"/>
                </a:solidFill>
                <a:effectLst/>
                <a:latin typeface="Comic Sans MS" panose="030F0702030302020204" pitchFamily="66" charset="0"/>
              </a:rPr>
              <a:t>understanding of how organisms develop and pass on genetic information to the next generation. They begin to develop their</a:t>
            </a:r>
            <a:r>
              <a:rPr lang="en-GB" sz="2400" dirty="0">
                <a:solidFill>
                  <a:srgbClr val="000000"/>
                </a:solidFill>
                <a:latin typeface="Comic Sans MS" panose="030F0702030302020204" pitchFamily="66" charset="0"/>
              </a:rPr>
              <a:t> </a:t>
            </a:r>
            <a:r>
              <a:rPr lang="en-GB" sz="2400" b="0" i="0" dirty="0">
                <a:solidFill>
                  <a:srgbClr val="000000"/>
                </a:solidFill>
                <a:effectLst/>
                <a:latin typeface="Comic Sans MS" panose="030F0702030302020204" pitchFamily="66" charset="0"/>
              </a:rPr>
              <a:t>knowledge of genetics and of the role of DNA and examine moral and ethical questions which arise from technological developments’.</a:t>
            </a:r>
          </a:p>
        </p:txBody>
      </p:sp>
      <p:cxnSp>
        <p:nvCxnSpPr>
          <p:cNvPr id="5" name="Straight Arrow Connector 4">
            <a:extLst>
              <a:ext uri="{FF2B5EF4-FFF2-40B4-BE49-F238E27FC236}">
                <a16:creationId xmlns:a16="http://schemas.microsoft.com/office/drawing/2014/main" id="{7EB9ECE7-6A69-747C-3583-5E22727669A9}"/>
              </a:ext>
            </a:extLst>
          </p:cNvPr>
          <p:cNvCxnSpPr/>
          <p:nvPr/>
        </p:nvCxnSpPr>
        <p:spPr>
          <a:xfrm>
            <a:off x="6707640" y="1902004"/>
            <a:ext cx="14401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585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4" descr="Crowd-of-people-008.jpg">
            <a:extLst>
              <a:ext uri="{FF2B5EF4-FFF2-40B4-BE49-F238E27FC236}">
                <a16:creationId xmlns:a16="http://schemas.microsoft.com/office/drawing/2014/main" id="{F4D45AA7-1399-D48F-46FC-AD6CD51B6A9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825750" y="1304746"/>
            <a:ext cx="6540500" cy="39246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FBDA6C3-EC20-E22E-8F98-5A652C6EC177}"/>
              </a:ext>
            </a:extLst>
          </p:cNvPr>
          <p:cNvSpPr txBox="1"/>
          <p:nvPr/>
        </p:nvSpPr>
        <p:spPr>
          <a:xfrm>
            <a:off x="0" y="5804652"/>
            <a:ext cx="10106026" cy="523220"/>
          </a:xfrm>
          <a:prstGeom prst="rect">
            <a:avLst/>
          </a:prstGeom>
          <a:noFill/>
        </p:spPr>
        <p:txBody>
          <a:bodyPr wrap="square">
            <a:spAutoFit/>
          </a:bodyPr>
          <a:lstStyle/>
          <a:p>
            <a:pPr algn="ctr">
              <a:defRPr/>
            </a:pPr>
            <a:r>
              <a:rPr lang="en-GB" sz="2800" b="1" dirty="0">
                <a:solidFill>
                  <a:schemeClr val="tx2">
                    <a:lumMod val="75000"/>
                  </a:schemeClr>
                </a:solidFill>
                <a:latin typeface="Comic Sans MS" pitchFamily="66" charset="0"/>
                <a:cs typeface="Arial" charset="0"/>
              </a:rPr>
              <a:t>Let’s look at the variation within our own species.</a:t>
            </a:r>
            <a:endParaRPr lang="en-GB" sz="2800" dirty="0">
              <a:latin typeface="Arial" charset="0"/>
              <a:cs typeface="Arial" charset="0"/>
            </a:endParaRPr>
          </a:p>
        </p:txBody>
      </p:sp>
      <p:sp>
        <p:nvSpPr>
          <p:cNvPr id="3" name="Content Placeholder 2">
            <a:extLst>
              <a:ext uri="{FF2B5EF4-FFF2-40B4-BE49-F238E27FC236}">
                <a16:creationId xmlns:a16="http://schemas.microsoft.com/office/drawing/2014/main" id="{7143835D-30C4-2B49-8E11-7F9C7FF78FC0}"/>
              </a:ext>
            </a:extLst>
          </p:cNvPr>
          <p:cNvSpPr>
            <a:spLocks noGrp="1"/>
          </p:cNvSpPr>
          <p:nvPr>
            <p:ph sz="half" idx="1"/>
          </p:nvPr>
        </p:nvSpPr>
        <p:spPr>
          <a:xfrm>
            <a:off x="1847850" y="133351"/>
            <a:ext cx="8362950" cy="1806575"/>
          </a:xfrm>
        </p:spPr>
        <p:txBody>
          <a:bodyPr/>
          <a:lstStyle/>
          <a:p>
            <a:pPr>
              <a:buFont typeface="Arial" charset="0"/>
              <a:buNone/>
              <a:defRPr/>
            </a:pPr>
            <a:r>
              <a:rPr lang="en-GB" sz="3200" b="1" dirty="0">
                <a:latin typeface="Comic Sans MS" pitchFamily="66" charset="0"/>
              </a:rPr>
              <a:t>Variation is all around us; both between species and within the same species. </a:t>
            </a:r>
            <a:endParaRPr lang="en-US" sz="3200" dirty="0">
              <a:latin typeface="Comic Sans MS" pitchFamily="66" charset="0"/>
            </a:endParaRPr>
          </a:p>
          <a:p>
            <a:pPr>
              <a:buFont typeface="Arial" charset="0"/>
              <a:buChar char="•"/>
              <a:defRPr/>
            </a:pPr>
            <a:endParaRPr lang="en-GB" dirty="0"/>
          </a:p>
        </p:txBody>
      </p:sp>
      <p:pic>
        <p:nvPicPr>
          <p:cNvPr id="2" name="Picture 1">
            <a:extLst>
              <a:ext uri="{FF2B5EF4-FFF2-40B4-BE49-F238E27FC236}">
                <a16:creationId xmlns:a16="http://schemas.microsoft.com/office/drawing/2014/main" id="{D79F6A52-6333-FBFD-A684-1A5BD2192F1A}"/>
              </a:ext>
            </a:extLst>
          </p:cNvPr>
          <p:cNvPicPr>
            <a:picLocks noChangeAspect="1"/>
          </p:cNvPicPr>
          <p:nvPr/>
        </p:nvPicPr>
        <p:blipFill>
          <a:blip r:embed="rId3"/>
          <a:stretch>
            <a:fillRect/>
          </a:stretch>
        </p:blipFill>
        <p:spPr>
          <a:xfrm>
            <a:off x="10014124" y="5645998"/>
            <a:ext cx="1616812" cy="84052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45384E95-A455-F347-3A03-8B23AFF5C8E3}"/>
              </a:ext>
            </a:extLst>
          </p:cNvPr>
          <p:cNvSpPr txBox="1"/>
          <p:nvPr/>
        </p:nvSpPr>
        <p:spPr>
          <a:xfrm>
            <a:off x="399415" y="672691"/>
            <a:ext cx="10932160" cy="2831544"/>
          </a:xfrm>
          <a:prstGeom prst="rect">
            <a:avLst/>
          </a:prstGeom>
          <a:noFill/>
        </p:spPr>
        <p:txBody>
          <a:bodyPr wrap="square">
            <a:spAutoFit/>
          </a:bodyPr>
          <a:lstStyle/>
          <a:p>
            <a:r>
              <a:rPr lang="en-GB" sz="2000" b="1" i="0" u="none" strike="noStrike" cap="none" dirty="0">
                <a:latin typeface="Comic Sans MS" panose="030F0702030302020204" pitchFamily="66" charset="0"/>
                <a:ea typeface="Arial"/>
                <a:cs typeface="Arial"/>
                <a:sym typeface="Arial"/>
              </a:rPr>
              <a:t>Inherited Characteristics </a:t>
            </a:r>
            <a:r>
              <a:rPr lang="en-GB" sz="2000" b="0" i="0" u="none" strike="noStrike" cap="none" dirty="0">
                <a:latin typeface="Comic Sans MS" panose="030F0702030302020204" pitchFamily="66" charset="0"/>
                <a:ea typeface="Arial"/>
                <a:cs typeface="Arial"/>
                <a:sym typeface="Arial"/>
              </a:rPr>
              <a:t>are those we get from our parents and/or grandparents. </a:t>
            </a:r>
          </a:p>
          <a:p>
            <a:endParaRPr lang="en-GB" sz="2000" dirty="0">
              <a:solidFill>
                <a:schemeClr val="dk1"/>
              </a:solidFill>
              <a:latin typeface="Comic Sans MS" panose="030F0702030302020204" pitchFamily="66" charset="0"/>
              <a:ea typeface="Arial"/>
              <a:cs typeface="Arial"/>
              <a:sym typeface="Arial"/>
            </a:endParaRPr>
          </a:p>
          <a:p>
            <a:r>
              <a:rPr lang="en-GB" sz="2000" b="0" i="0" u="none" strike="noStrike" cap="none" dirty="0">
                <a:solidFill>
                  <a:schemeClr val="dk1"/>
                </a:solidFill>
                <a:latin typeface="Comic Sans MS" panose="030F0702030302020204" pitchFamily="66" charset="0"/>
                <a:ea typeface="Arial"/>
                <a:cs typeface="Arial"/>
                <a:sym typeface="Arial"/>
              </a:rPr>
              <a:t>They are aspects of our bodies or our abilities which are passed down through the generations. </a:t>
            </a:r>
          </a:p>
          <a:p>
            <a:endParaRPr lang="en-GB" sz="2000" dirty="0">
              <a:solidFill>
                <a:schemeClr val="dk1"/>
              </a:solidFill>
              <a:latin typeface="Comic Sans MS" panose="030F0702030302020204" pitchFamily="66" charset="0"/>
              <a:ea typeface="Arial"/>
              <a:cs typeface="Arial"/>
              <a:sym typeface="Arial"/>
            </a:endParaRPr>
          </a:p>
          <a:p>
            <a:r>
              <a:rPr lang="en-GB" sz="2000" b="0" i="0" u="none" strike="noStrike" cap="none" dirty="0">
                <a:solidFill>
                  <a:schemeClr val="dk1"/>
                </a:solidFill>
                <a:latin typeface="Comic Sans MS" panose="030F0702030302020204" pitchFamily="66" charset="0"/>
                <a:ea typeface="Arial"/>
                <a:cs typeface="Arial"/>
                <a:sym typeface="Arial"/>
              </a:rPr>
              <a:t>They can also determine some aspects of your appearance…</a:t>
            </a:r>
          </a:p>
          <a:p>
            <a:endParaRPr lang="en-GB" sz="2000" dirty="0">
              <a:solidFill>
                <a:schemeClr val="dk1"/>
              </a:solidFill>
              <a:latin typeface="Comic Sans MS" panose="030F0702030302020204" pitchFamily="66" charset="0"/>
              <a:cs typeface="Arial"/>
              <a:sym typeface="Arial"/>
            </a:endParaRPr>
          </a:p>
          <a:p>
            <a:r>
              <a:rPr lang="en-GB" sz="2000" dirty="0">
                <a:solidFill>
                  <a:schemeClr val="dk1"/>
                </a:solidFill>
                <a:latin typeface="Comic Sans MS" panose="030F0702030302020204" pitchFamily="66" charset="0"/>
                <a:cs typeface="Arial"/>
                <a:sym typeface="Arial"/>
              </a:rPr>
              <a:t>…such as</a:t>
            </a:r>
          </a:p>
          <a:p>
            <a:endParaRPr lang="en-GB" dirty="0"/>
          </a:p>
        </p:txBody>
      </p:sp>
      <p:sp>
        <p:nvSpPr>
          <p:cNvPr id="6" name="TextBox 5">
            <a:extLst>
              <a:ext uri="{FF2B5EF4-FFF2-40B4-BE49-F238E27FC236}">
                <a16:creationId xmlns:a16="http://schemas.microsoft.com/office/drawing/2014/main" id="{5AC02537-3F8C-4029-AE7E-C71DA0AF1554}"/>
              </a:ext>
            </a:extLst>
          </p:cNvPr>
          <p:cNvSpPr txBox="1"/>
          <p:nvPr/>
        </p:nvSpPr>
        <p:spPr>
          <a:xfrm>
            <a:off x="101600" y="112394"/>
            <a:ext cx="12192000" cy="584775"/>
          </a:xfrm>
          <a:prstGeom prst="rect">
            <a:avLst/>
          </a:prstGeom>
          <a:noFill/>
        </p:spPr>
        <p:txBody>
          <a:bodyPr wrap="square" rtlCol="0">
            <a:spAutoFit/>
          </a:bodyPr>
          <a:lstStyle/>
          <a:p>
            <a:pPr algn="ctr"/>
            <a:r>
              <a:rPr lang="en-GB" sz="3200" b="1" dirty="0">
                <a:latin typeface="Comic Sans MS" panose="030F0702030302020204" pitchFamily="66" charset="0"/>
              </a:rPr>
              <a:t>Inherited characteristics</a:t>
            </a:r>
          </a:p>
        </p:txBody>
      </p:sp>
      <p:sp>
        <p:nvSpPr>
          <p:cNvPr id="7" name="TextBox 6">
            <a:extLst>
              <a:ext uri="{FF2B5EF4-FFF2-40B4-BE49-F238E27FC236}">
                <a16:creationId xmlns:a16="http://schemas.microsoft.com/office/drawing/2014/main" id="{42B65FD3-ABFF-62E8-A75A-A4532B566B56}"/>
              </a:ext>
            </a:extLst>
          </p:cNvPr>
          <p:cNvSpPr txBox="1"/>
          <p:nvPr/>
        </p:nvSpPr>
        <p:spPr>
          <a:xfrm>
            <a:off x="325515" y="3461629"/>
            <a:ext cx="2156880" cy="523220"/>
          </a:xfrm>
          <a:prstGeom prst="rect">
            <a:avLst/>
          </a:prstGeom>
          <a:noFill/>
        </p:spPr>
        <p:txBody>
          <a:bodyPr wrap="square">
            <a:spAutoFit/>
          </a:bodyPr>
          <a:lstStyle/>
          <a:p>
            <a:r>
              <a:rPr lang="en-GB" sz="2800" b="1" i="0" u="none" strike="noStrike" cap="none" dirty="0">
                <a:latin typeface="Comic Sans MS" panose="030F0702030302020204" pitchFamily="66" charset="0"/>
                <a:ea typeface="Arial"/>
                <a:cs typeface="Arial"/>
                <a:sym typeface="Arial"/>
              </a:rPr>
              <a:t>Hair Colour</a:t>
            </a:r>
            <a:endParaRPr lang="en-GB" sz="2800" b="1" dirty="0">
              <a:latin typeface="Comic Sans MS" panose="030F0702030302020204" pitchFamily="66" charset="0"/>
            </a:endParaRPr>
          </a:p>
        </p:txBody>
      </p:sp>
      <p:pic>
        <p:nvPicPr>
          <p:cNvPr id="8" name="Picture 7">
            <a:extLst>
              <a:ext uri="{FF2B5EF4-FFF2-40B4-BE49-F238E27FC236}">
                <a16:creationId xmlns:a16="http://schemas.microsoft.com/office/drawing/2014/main" id="{F0442096-D7F0-5920-C3FC-A82B8ACC4E88}"/>
              </a:ext>
            </a:extLst>
          </p:cNvPr>
          <p:cNvPicPr>
            <a:picLocks noChangeAspect="1"/>
          </p:cNvPicPr>
          <p:nvPr/>
        </p:nvPicPr>
        <p:blipFill>
          <a:blip r:embed="rId3"/>
          <a:stretch>
            <a:fillRect/>
          </a:stretch>
        </p:blipFill>
        <p:spPr>
          <a:xfrm>
            <a:off x="2631302" y="3942242"/>
            <a:ext cx="6929395" cy="2544284"/>
          </a:xfrm>
          <a:prstGeom prst="rect">
            <a:avLst/>
          </a:prstGeom>
        </p:spPr>
      </p:pic>
    </p:spTree>
    <p:extLst>
      <p:ext uri="{BB962C8B-B14F-4D97-AF65-F5344CB8AC3E}">
        <p14:creationId xmlns:p14="http://schemas.microsoft.com/office/powerpoint/2010/main" val="3917379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C3BF913C-C30E-8F6F-5BCC-CDD2EE2E8A32}"/>
              </a:ext>
            </a:extLst>
          </p:cNvPr>
          <p:cNvSpPr txBox="1"/>
          <p:nvPr/>
        </p:nvSpPr>
        <p:spPr>
          <a:xfrm>
            <a:off x="0" y="109864"/>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pic>
        <p:nvPicPr>
          <p:cNvPr id="7" name="Picture 6">
            <a:extLst>
              <a:ext uri="{FF2B5EF4-FFF2-40B4-BE49-F238E27FC236}">
                <a16:creationId xmlns:a16="http://schemas.microsoft.com/office/drawing/2014/main" id="{CCC000ED-AEBF-1C1D-23C3-DBC4AFF766D0}"/>
              </a:ext>
            </a:extLst>
          </p:cNvPr>
          <p:cNvPicPr>
            <a:picLocks noChangeAspect="1"/>
          </p:cNvPicPr>
          <p:nvPr/>
        </p:nvPicPr>
        <p:blipFill>
          <a:blip r:embed="rId3"/>
          <a:stretch>
            <a:fillRect/>
          </a:stretch>
        </p:blipFill>
        <p:spPr>
          <a:xfrm>
            <a:off x="1024285" y="1725892"/>
            <a:ext cx="4711122" cy="3140748"/>
          </a:xfrm>
          <a:prstGeom prst="rect">
            <a:avLst/>
          </a:prstGeom>
        </p:spPr>
      </p:pic>
      <p:sp>
        <p:nvSpPr>
          <p:cNvPr id="9" name="TextBox 8">
            <a:extLst>
              <a:ext uri="{FF2B5EF4-FFF2-40B4-BE49-F238E27FC236}">
                <a16:creationId xmlns:a16="http://schemas.microsoft.com/office/drawing/2014/main" id="{87A80872-6D7E-A3A6-D386-3E7E16CB37DB}"/>
              </a:ext>
            </a:extLst>
          </p:cNvPr>
          <p:cNvSpPr txBox="1"/>
          <p:nvPr/>
        </p:nvSpPr>
        <p:spPr>
          <a:xfrm>
            <a:off x="545006" y="1068108"/>
            <a:ext cx="6096000" cy="523220"/>
          </a:xfrm>
          <a:prstGeom prst="rect">
            <a:avLst/>
          </a:prstGeom>
          <a:noFill/>
        </p:spPr>
        <p:txBody>
          <a:bodyPr wrap="square">
            <a:spAutoFit/>
          </a:bodyPr>
          <a:lstStyle/>
          <a:p>
            <a:r>
              <a:rPr lang="en-GB" sz="2800" b="1" dirty="0">
                <a:latin typeface="Comic Sans MS" panose="030F0702030302020204" pitchFamily="66" charset="0"/>
              </a:rPr>
              <a:t>What do you notice?</a:t>
            </a:r>
          </a:p>
        </p:txBody>
      </p:sp>
      <p:pic>
        <p:nvPicPr>
          <p:cNvPr id="8" name="Picture 7">
            <a:extLst>
              <a:ext uri="{FF2B5EF4-FFF2-40B4-BE49-F238E27FC236}">
                <a16:creationId xmlns:a16="http://schemas.microsoft.com/office/drawing/2014/main" id="{13F02631-7C64-AE11-AC56-006054C60A03}"/>
              </a:ext>
            </a:extLst>
          </p:cNvPr>
          <p:cNvPicPr>
            <a:picLocks noChangeAspect="1"/>
          </p:cNvPicPr>
          <p:nvPr/>
        </p:nvPicPr>
        <p:blipFill>
          <a:blip r:embed="rId4"/>
          <a:stretch>
            <a:fillRect/>
          </a:stretch>
        </p:blipFill>
        <p:spPr>
          <a:xfrm>
            <a:off x="6428549" y="1725891"/>
            <a:ext cx="4571437" cy="3140747"/>
          </a:xfrm>
          <a:prstGeom prst="rect">
            <a:avLst/>
          </a:prstGeom>
        </p:spPr>
      </p:pic>
    </p:spTree>
    <p:extLst>
      <p:ext uri="{BB962C8B-B14F-4D97-AF65-F5344CB8AC3E}">
        <p14:creationId xmlns:p14="http://schemas.microsoft.com/office/powerpoint/2010/main" val="3271229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C3BF913C-C30E-8F6F-5BCC-CDD2EE2E8A32}"/>
              </a:ext>
            </a:extLst>
          </p:cNvPr>
          <p:cNvSpPr txBox="1"/>
          <p:nvPr/>
        </p:nvSpPr>
        <p:spPr>
          <a:xfrm>
            <a:off x="0" y="109864"/>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
        <p:nvSpPr>
          <p:cNvPr id="11" name="TextBox 10">
            <a:extLst>
              <a:ext uri="{FF2B5EF4-FFF2-40B4-BE49-F238E27FC236}">
                <a16:creationId xmlns:a16="http://schemas.microsoft.com/office/drawing/2014/main" id="{F27BB23A-C8F8-5825-78F4-E1F9081EDB28}"/>
              </a:ext>
            </a:extLst>
          </p:cNvPr>
          <p:cNvSpPr txBox="1"/>
          <p:nvPr/>
        </p:nvSpPr>
        <p:spPr>
          <a:xfrm>
            <a:off x="514526" y="882927"/>
            <a:ext cx="2156880" cy="523220"/>
          </a:xfrm>
          <a:prstGeom prst="rect">
            <a:avLst/>
          </a:prstGeom>
          <a:noFill/>
        </p:spPr>
        <p:txBody>
          <a:bodyPr wrap="square">
            <a:spAutoFit/>
          </a:bodyPr>
          <a:lstStyle/>
          <a:p>
            <a:r>
              <a:rPr lang="en-GB" sz="2800" b="1" dirty="0">
                <a:latin typeface="Comic Sans MS" panose="030F0702030302020204" pitchFamily="66" charset="0"/>
                <a:ea typeface="Arial"/>
                <a:cs typeface="Arial"/>
                <a:sym typeface="Arial"/>
              </a:rPr>
              <a:t>Eye</a:t>
            </a:r>
            <a:r>
              <a:rPr lang="en-GB" sz="2800" b="1" i="0" u="none" strike="noStrike" cap="none" dirty="0">
                <a:latin typeface="Comic Sans MS" panose="030F0702030302020204" pitchFamily="66" charset="0"/>
                <a:ea typeface="Arial"/>
                <a:cs typeface="Arial"/>
                <a:sym typeface="Arial"/>
              </a:rPr>
              <a:t> Colour</a:t>
            </a:r>
            <a:endParaRPr lang="en-GB" sz="2800" b="1" dirty="0">
              <a:latin typeface="Comic Sans MS" panose="030F0702030302020204" pitchFamily="66" charset="0"/>
            </a:endParaRPr>
          </a:p>
        </p:txBody>
      </p:sp>
      <p:pic>
        <p:nvPicPr>
          <p:cNvPr id="5" name="Picture 4">
            <a:extLst>
              <a:ext uri="{FF2B5EF4-FFF2-40B4-BE49-F238E27FC236}">
                <a16:creationId xmlns:a16="http://schemas.microsoft.com/office/drawing/2014/main" id="{E080657B-2AB0-20B2-B7ED-3567C6A83963}"/>
              </a:ext>
            </a:extLst>
          </p:cNvPr>
          <p:cNvPicPr>
            <a:picLocks noChangeAspect="1"/>
          </p:cNvPicPr>
          <p:nvPr/>
        </p:nvPicPr>
        <p:blipFill>
          <a:blip r:embed="rId3"/>
          <a:stretch>
            <a:fillRect/>
          </a:stretch>
        </p:blipFill>
        <p:spPr>
          <a:xfrm>
            <a:off x="2772617" y="746293"/>
            <a:ext cx="6953274" cy="2011251"/>
          </a:xfrm>
          <a:prstGeom prst="rect">
            <a:avLst/>
          </a:prstGeom>
        </p:spPr>
      </p:pic>
      <p:pic>
        <p:nvPicPr>
          <p:cNvPr id="10" name="Picture 9">
            <a:extLst>
              <a:ext uri="{FF2B5EF4-FFF2-40B4-BE49-F238E27FC236}">
                <a16:creationId xmlns:a16="http://schemas.microsoft.com/office/drawing/2014/main" id="{526A1A0D-D06C-8A24-3907-A234BDA0EC95}"/>
              </a:ext>
            </a:extLst>
          </p:cNvPr>
          <p:cNvPicPr>
            <a:picLocks noChangeAspect="1"/>
          </p:cNvPicPr>
          <p:nvPr/>
        </p:nvPicPr>
        <p:blipFill>
          <a:blip r:embed="rId4"/>
          <a:stretch>
            <a:fillRect/>
          </a:stretch>
        </p:blipFill>
        <p:spPr>
          <a:xfrm>
            <a:off x="3426546" y="2983710"/>
            <a:ext cx="5800725" cy="3714750"/>
          </a:xfrm>
          <a:prstGeom prst="rect">
            <a:avLst/>
          </a:prstGeom>
        </p:spPr>
      </p:pic>
    </p:spTree>
    <p:extLst>
      <p:ext uri="{BB962C8B-B14F-4D97-AF65-F5344CB8AC3E}">
        <p14:creationId xmlns:p14="http://schemas.microsoft.com/office/powerpoint/2010/main" val="3458046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C3BF913C-C30E-8F6F-5BCC-CDD2EE2E8A32}"/>
              </a:ext>
            </a:extLst>
          </p:cNvPr>
          <p:cNvSpPr txBox="1"/>
          <p:nvPr/>
        </p:nvSpPr>
        <p:spPr>
          <a:xfrm>
            <a:off x="0" y="109864"/>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
        <p:nvSpPr>
          <p:cNvPr id="11" name="TextBox 10">
            <a:extLst>
              <a:ext uri="{FF2B5EF4-FFF2-40B4-BE49-F238E27FC236}">
                <a16:creationId xmlns:a16="http://schemas.microsoft.com/office/drawing/2014/main" id="{F27BB23A-C8F8-5825-78F4-E1F9081EDB28}"/>
              </a:ext>
            </a:extLst>
          </p:cNvPr>
          <p:cNvSpPr txBox="1"/>
          <p:nvPr/>
        </p:nvSpPr>
        <p:spPr>
          <a:xfrm>
            <a:off x="666926" y="3616890"/>
            <a:ext cx="2514280" cy="523220"/>
          </a:xfrm>
          <a:prstGeom prst="rect">
            <a:avLst/>
          </a:prstGeom>
          <a:noFill/>
        </p:spPr>
        <p:txBody>
          <a:bodyPr wrap="square">
            <a:spAutoFit/>
          </a:bodyPr>
          <a:lstStyle/>
          <a:p>
            <a:r>
              <a:rPr lang="en-GB" sz="2800" b="1" dirty="0">
                <a:latin typeface="Comic Sans MS" panose="030F0702030302020204" pitchFamily="66" charset="0"/>
                <a:ea typeface="Arial"/>
                <a:cs typeface="Arial"/>
                <a:sym typeface="Arial"/>
              </a:rPr>
              <a:t>Skin tone</a:t>
            </a:r>
            <a:endParaRPr lang="en-GB" sz="2800" b="1" dirty="0">
              <a:latin typeface="Comic Sans MS" panose="030F0702030302020204" pitchFamily="66" charset="0"/>
            </a:endParaRPr>
          </a:p>
        </p:txBody>
      </p:sp>
      <p:pic>
        <p:nvPicPr>
          <p:cNvPr id="5" name="Picture 4">
            <a:extLst>
              <a:ext uri="{FF2B5EF4-FFF2-40B4-BE49-F238E27FC236}">
                <a16:creationId xmlns:a16="http://schemas.microsoft.com/office/drawing/2014/main" id="{670BA64D-8068-CC79-67E1-6FD2AD8C869B}"/>
              </a:ext>
            </a:extLst>
          </p:cNvPr>
          <p:cNvPicPr>
            <a:picLocks noChangeAspect="1"/>
          </p:cNvPicPr>
          <p:nvPr/>
        </p:nvPicPr>
        <p:blipFill>
          <a:blip r:embed="rId3"/>
          <a:stretch>
            <a:fillRect/>
          </a:stretch>
        </p:blipFill>
        <p:spPr>
          <a:xfrm>
            <a:off x="3324369" y="881045"/>
            <a:ext cx="6244504" cy="2238964"/>
          </a:xfrm>
          <a:prstGeom prst="rect">
            <a:avLst/>
          </a:prstGeom>
        </p:spPr>
      </p:pic>
      <p:sp>
        <p:nvSpPr>
          <p:cNvPr id="8" name="TextBox 7">
            <a:extLst>
              <a:ext uri="{FF2B5EF4-FFF2-40B4-BE49-F238E27FC236}">
                <a16:creationId xmlns:a16="http://schemas.microsoft.com/office/drawing/2014/main" id="{A81B6DD8-2125-0B28-10C1-9CFCABAAE542}"/>
              </a:ext>
            </a:extLst>
          </p:cNvPr>
          <p:cNvSpPr txBox="1"/>
          <p:nvPr/>
        </p:nvSpPr>
        <p:spPr>
          <a:xfrm>
            <a:off x="666926" y="1035327"/>
            <a:ext cx="2514280" cy="523220"/>
          </a:xfrm>
          <a:prstGeom prst="rect">
            <a:avLst/>
          </a:prstGeom>
          <a:noFill/>
        </p:spPr>
        <p:txBody>
          <a:bodyPr wrap="square">
            <a:spAutoFit/>
          </a:bodyPr>
          <a:lstStyle/>
          <a:p>
            <a:r>
              <a:rPr lang="en-GB" sz="2800" b="1" dirty="0">
                <a:latin typeface="Comic Sans MS" panose="030F0702030302020204" pitchFamily="66" charset="0"/>
                <a:ea typeface="Arial"/>
                <a:cs typeface="Arial"/>
                <a:sym typeface="Arial"/>
              </a:rPr>
              <a:t>Nose Shape</a:t>
            </a:r>
            <a:endParaRPr lang="en-GB" sz="2800" b="1" dirty="0">
              <a:latin typeface="Comic Sans MS" panose="030F0702030302020204" pitchFamily="66" charset="0"/>
            </a:endParaRPr>
          </a:p>
        </p:txBody>
      </p:sp>
      <p:pic>
        <p:nvPicPr>
          <p:cNvPr id="12" name="Picture 11">
            <a:extLst>
              <a:ext uri="{FF2B5EF4-FFF2-40B4-BE49-F238E27FC236}">
                <a16:creationId xmlns:a16="http://schemas.microsoft.com/office/drawing/2014/main" id="{EC5785E7-8156-2145-C81D-85D458B6FAE1}"/>
              </a:ext>
            </a:extLst>
          </p:cNvPr>
          <p:cNvPicPr>
            <a:picLocks noChangeAspect="1"/>
          </p:cNvPicPr>
          <p:nvPr/>
        </p:nvPicPr>
        <p:blipFill>
          <a:blip r:embed="rId4"/>
          <a:stretch>
            <a:fillRect/>
          </a:stretch>
        </p:blipFill>
        <p:spPr>
          <a:xfrm>
            <a:off x="3324369" y="4031973"/>
            <a:ext cx="6315075" cy="1943100"/>
          </a:xfrm>
          <a:prstGeom prst="rect">
            <a:avLst/>
          </a:prstGeom>
        </p:spPr>
      </p:pic>
    </p:spTree>
    <p:extLst>
      <p:ext uri="{BB962C8B-B14F-4D97-AF65-F5344CB8AC3E}">
        <p14:creationId xmlns:p14="http://schemas.microsoft.com/office/powerpoint/2010/main" val="262462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C3BF913C-C30E-8F6F-5BCC-CDD2EE2E8A32}"/>
              </a:ext>
            </a:extLst>
          </p:cNvPr>
          <p:cNvSpPr txBox="1"/>
          <p:nvPr/>
        </p:nvSpPr>
        <p:spPr>
          <a:xfrm>
            <a:off x="0" y="109864"/>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
        <p:nvSpPr>
          <p:cNvPr id="8" name="TextBox 7">
            <a:extLst>
              <a:ext uri="{FF2B5EF4-FFF2-40B4-BE49-F238E27FC236}">
                <a16:creationId xmlns:a16="http://schemas.microsoft.com/office/drawing/2014/main" id="{A81B6DD8-2125-0B28-10C1-9CFCABAAE542}"/>
              </a:ext>
            </a:extLst>
          </p:cNvPr>
          <p:cNvSpPr txBox="1"/>
          <p:nvPr/>
        </p:nvSpPr>
        <p:spPr>
          <a:xfrm>
            <a:off x="666926" y="1035327"/>
            <a:ext cx="2514280" cy="523220"/>
          </a:xfrm>
          <a:prstGeom prst="rect">
            <a:avLst/>
          </a:prstGeom>
          <a:noFill/>
        </p:spPr>
        <p:txBody>
          <a:bodyPr wrap="square">
            <a:spAutoFit/>
          </a:bodyPr>
          <a:lstStyle/>
          <a:p>
            <a:r>
              <a:rPr lang="en-GB" sz="2800" b="1" dirty="0">
                <a:latin typeface="Comic Sans MS" panose="030F0702030302020204" pitchFamily="66" charset="0"/>
              </a:rPr>
              <a:t>Dimples</a:t>
            </a:r>
          </a:p>
        </p:txBody>
      </p:sp>
      <p:pic>
        <p:nvPicPr>
          <p:cNvPr id="2" name="Picture 1">
            <a:extLst>
              <a:ext uri="{FF2B5EF4-FFF2-40B4-BE49-F238E27FC236}">
                <a16:creationId xmlns:a16="http://schemas.microsoft.com/office/drawing/2014/main" id="{283D9219-66C2-624C-FDD1-2E13414FD516}"/>
              </a:ext>
            </a:extLst>
          </p:cNvPr>
          <p:cNvPicPr>
            <a:picLocks noChangeAspect="1"/>
          </p:cNvPicPr>
          <p:nvPr/>
        </p:nvPicPr>
        <p:blipFill>
          <a:blip r:embed="rId3"/>
          <a:stretch>
            <a:fillRect/>
          </a:stretch>
        </p:blipFill>
        <p:spPr>
          <a:xfrm>
            <a:off x="2753360" y="939870"/>
            <a:ext cx="2600960" cy="3908546"/>
          </a:xfrm>
          <a:prstGeom prst="rect">
            <a:avLst/>
          </a:prstGeom>
        </p:spPr>
      </p:pic>
      <p:pic>
        <p:nvPicPr>
          <p:cNvPr id="6" name="Picture 5">
            <a:extLst>
              <a:ext uri="{FF2B5EF4-FFF2-40B4-BE49-F238E27FC236}">
                <a16:creationId xmlns:a16="http://schemas.microsoft.com/office/drawing/2014/main" id="{51EF8482-743D-8664-43D1-6F351DB993D6}"/>
              </a:ext>
            </a:extLst>
          </p:cNvPr>
          <p:cNvPicPr>
            <a:picLocks noChangeAspect="1"/>
          </p:cNvPicPr>
          <p:nvPr/>
        </p:nvPicPr>
        <p:blipFill>
          <a:blip r:embed="rId4"/>
          <a:stretch>
            <a:fillRect/>
          </a:stretch>
        </p:blipFill>
        <p:spPr>
          <a:xfrm>
            <a:off x="6450728" y="1035327"/>
            <a:ext cx="2733912" cy="3813088"/>
          </a:xfrm>
          <a:prstGeom prst="rect">
            <a:avLst/>
          </a:prstGeom>
        </p:spPr>
      </p:pic>
      <p:sp>
        <p:nvSpPr>
          <p:cNvPr id="9" name="TextBox 8">
            <a:extLst>
              <a:ext uri="{FF2B5EF4-FFF2-40B4-BE49-F238E27FC236}">
                <a16:creationId xmlns:a16="http://schemas.microsoft.com/office/drawing/2014/main" id="{B892A152-6DD1-12B6-2D87-E8636A6AE8C8}"/>
              </a:ext>
            </a:extLst>
          </p:cNvPr>
          <p:cNvSpPr txBox="1"/>
          <p:nvPr/>
        </p:nvSpPr>
        <p:spPr>
          <a:xfrm>
            <a:off x="2753360" y="5117984"/>
            <a:ext cx="2600960" cy="461665"/>
          </a:xfrm>
          <a:prstGeom prst="rect">
            <a:avLst/>
          </a:prstGeom>
          <a:noFill/>
        </p:spPr>
        <p:txBody>
          <a:bodyPr wrap="square">
            <a:spAutoFit/>
          </a:bodyPr>
          <a:lstStyle/>
          <a:p>
            <a:pPr algn="ctr" eaLnBrk="1" hangingPunct="1">
              <a:lnSpc>
                <a:spcPct val="100000"/>
              </a:lnSpc>
              <a:spcBef>
                <a:spcPct val="0"/>
              </a:spcBef>
              <a:buFontTx/>
              <a:buNone/>
            </a:pPr>
            <a:r>
              <a:rPr lang="en-US" altLang="en-US" sz="2400" dirty="0">
                <a:solidFill>
                  <a:schemeClr val="tx1"/>
                </a:solidFill>
                <a:latin typeface="Comic Sans MS" panose="030F0702030302020204" pitchFamily="66" charset="0"/>
                <a:cs typeface="Arial" panose="020B0604020202020204" pitchFamily="34" charset="0"/>
              </a:rPr>
              <a:t>Cheek Dimples</a:t>
            </a:r>
          </a:p>
        </p:txBody>
      </p:sp>
      <p:sp>
        <p:nvSpPr>
          <p:cNvPr id="13" name="TextBox 12">
            <a:extLst>
              <a:ext uri="{FF2B5EF4-FFF2-40B4-BE49-F238E27FC236}">
                <a16:creationId xmlns:a16="http://schemas.microsoft.com/office/drawing/2014/main" id="{5B45E17A-A7EB-3E84-2A6F-6636A966D158}"/>
              </a:ext>
            </a:extLst>
          </p:cNvPr>
          <p:cNvSpPr txBox="1"/>
          <p:nvPr/>
        </p:nvSpPr>
        <p:spPr>
          <a:xfrm>
            <a:off x="6450728" y="5090160"/>
            <a:ext cx="2733912" cy="461665"/>
          </a:xfrm>
          <a:prstGeom prst="rect">
            <a:avLst/>
          </a:prstGeom>
          <a:noFill/>
        </p:spPr>
        <p:txBody>
          <a:bodyPr wrap="square">
            <a:spAutoFit/>
          </a:bodyPr>
          <a:lstStyle/>
          <a:p>
            <a:pPr algn="ctr" eaLnBrk="1" hangingPunct="1">
              <a:lnSpc>
                <a:spcPct val="100000"/>
              </a:lnSpc>
              <a:spcBef>
                <a:spcPct val="0"/>
              </a:spcBef>
              <a:buFontTx/>
              <a:buNone/>
            </a:pPr>
            <a:r>
              <a:rPr lang="en-US" altLang="en-US" sz="2400" dirty="0">
                <a:solidFill>
                  <a:schemeClr val="tx1"/>
                </a:solidFill>
                <a:latin typeface="Comic Sans MS" panose="030F0702030302020204" pitchFamily="66" charset="0"/>
                <a:cs typeface="Arial" panose="020B0604020202020204" pitchFamily="34" charset="0"/>
              </a:rPr>
              <a:t>Chin Dimple</a:t>
            </a:r>
          </a:p>
        </p:txBody>
      </p:sp>
      <p:sp>
        <p:nvSpPr>
          <p:cNvPr id="14" name="TextBox 1">
            <a:extLst>
              <a:ext uri="{FF2B5EF4-FFF2-40B4-BE49-F238E27FC236}">
                <a16:creationId xmlns:a16="http://schemas.microsoft.com/office/drawing/2014/main" id="{AF729CB3-D306-B07C-16B3-731BEBE41644}"/>
              </a:ext>
            </a:extLst>
          </p:cNvPr>
          <p:cNvSpPr txBox="1">
            <a:spLocks noChangeArrowheads="1"/>
          </p:cNvSpPr>
          <p:nvPr/>
        </p:nvSpPr>
        <p:spPr bwMode="auto">
          <a:xfrm>
            <a:off x="4188816" y="5804652"/>
            <a:ext cx="41931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a:lnSpc>
                <a:spcPct val="100000"/>
              </a:lnSpc>
              <a:spcBef>
                <a:spcPct val="0"/>
              </a:spcBef>
              <a:buFontTx/>
              <a:buNone/>
            </a:pPr>
            <a:r>
              <a:rPr lang="en-GB" altLang="en-US" sz="2800" dirty="0">
                <a:solidFill>
                  <a:schemeClr val="tx1"/>
                </a:solidFill>
                <a:latin typeface="Comic Sans MS" panose="030F0702030302020204" pitchFamily="66" charset="0"/>
                <a:cs typeface="Arial" panose="020B0604020202020204" pitchFamily="34" charset="0"/>
              </a:rPr>
              <a:t>Do you have dimples?</a:t>
            </a:r>
          </a:p>
        </p:txBody>
      </p:sp>
    </p:spTree>
    <p:extLst>
      <p:ext uri="{BB962C8B-B14F-4D97-AF65-F5344CB8AC3E}">
        <p14:creationId xmlns:p14="http://schemas.microsoft.com/office/powerpoint/2010/main" val="510313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p:cNvSpPr>
          <p:nvPr>
            <p:ph type="title"/>
          </p:nvPr>
        </p:nvSpPr>
        <p:spPr>
          <a:xfrm>
            <a:off x="308308" y="893990"/>
            <a:ext cx="2121701" cy="745331"/>
          </a:xfrm>
        </p:spPr>
        <p:txBody>
          <a:bodyPr>
            <a:normAutofit/>
          </a:bodyPr>
          <a:lstStyle/>
          <a:p>
            <a:pPr eaLnBrk="1" hangingPunct="1"/>
            <a:r>
              <a:rPr lang="en-GB" altLang="en-US" sz="2800" b="1" dirty="0">
                <a:latin typeface="Comic Sans MS" panose="030F0702030302020204" pitchFamily="66" charset="0"/>
              </a:rPr>
              <a:t>Hairline</a:t>
            </a:r>
          </a:p>
        </p:txBody>
      </p:sp>
      <p:sp>
        <p:nvSpPr>
          <p:cNvPr id="3" name="Rectangle 4"/>
          <p:cNvSpPr>
            <a:spLocks noChangeArrowheads="1"/>
          </p:cNvSpPr>
          <p:nvPr/>
        </p:nvSpPr>
        <p:spPr bwMode="auto">
          <a:xfrm>
            <a:off x="2865327" y="3802305"/>
            <a:ext cx="1248965" cy="4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4000" rIns="0" bIns="54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US" altLang="en-US" sz="2400" dirty="0">
                <a:solidFill>
                  <a:schemeClr val="tx1"/>
                </a:solidFill>
                <a:latin typeface="Comic Sans MS" panose="030F0702030302020204" pitchFamily="66" charset="0"/>
                <a:cs typeface="Arial" panose="020B0604020202020204" pitchFamily="34" charset="0"/>
              </a:rPr>
              <a:t>Straight</a:t>
            </a:r>
          </a:p>
        </p:txBody>
      </p:sp>
      <p:sp>
        <p:nvSpPr>
          <p:cNvPr id="4" name="Rectangle 6"/>
          <p:cNvSpPr>
            <a:spLocks noChangeArrowheads="1"/>
          </p:cNvSpPr>
          <p:nvPr/>
        </p:nvSpPr>
        <p:spPr bwMode="auto">
          <a:xfrm>
            <a:off x="8875521" y="3634664"/>
            <a:ext cx="1248965" cy="4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4000" rIns="0" bIns="54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US" altLang="en-US" sz="2400" dirty="0">
                <a:solidFill>
                  <a:schemeClr val="tx1"/>
                </a:solidFill>
                <a:latin typeface="Comic Sans MS" panose="030F0702030302020204" pitchFamily="66" charset="0"/>
                <a:cs typeface="Arial" panose="020B0604020202020204" pitchFamily="34" charset="0"/>
              </a:rPr>
              <a:t>Round</a:t>
            </a:r>
          </a:p>
        </p:txBody>
      </p:sp>
      <p:sp>
        <p:nvSpPr>
          <p:cNvPr id="8" name="TextBox 1"/>
          <p:cNvSpPr txBox="1">
            <a:spLocks noChangeArrowheads="1"/>
          </p:cNvSpPr>
          <p:nvPr/>
        </p:nvSpPr>
        <p:spPr bwMode="auto">
          <a:xfrm>
            <a:off x="1889761" y="4739367"/>
            <a:ext cx="97027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a:lnSpc>
                <a:spcPct val="100000"/>
              </a:lnSpc>
              <a:spcBef>
                <a:spcPct val="0"/>
              </a:spcBef>
              <a:buFontTx/>
              <a:buNone/>
            </a:pPr>
            <a:r>
              <a:rPr lang="en-GB" altLang="en-US" sz="2800" dirty="0">
                <a:solidFill>
                  <a:schemeClr val="tx1"/>
                </a:solidFill>
                <a:latin typeface="Comic Sans MS" panose="030F0702030302020204" pitchFamily="66" charset="0"/>
                <a:cs typeface="Arial" panose="020B0604020202020204" pitchFamily="34" charset="0"/>
              </a:rPr>
              <a:t>Help your partner – what do you each have?   </a:t>
            </a:r>
          </a:p>
          <a:p>
            <a:pPr algn="just">
              <a:lnSpc>
                <a:spcPct val="100000"/>
              </a:lnSpc>
              <a:spcBef>
                <a:spcPct val="0"/>
              </a:spcBef>
              <a:buFontTx/>
              <a:buNone/>
            </a:pPr>
            <a:endParaRPr lang="en-GB" altLang="en-US" sz="2800" dirty="0">
              <a:solidFill>
                <a:schemeClr val="tx1"/>
              </a:solidFill>
              <a:latin typeface="Comic Sans MS" panose="030F0702030302020204" pitchFamily="66" charset="0"/>
              <a:cs typeface="Arial" panose="020B0604020202020204" pitchFamily="34" charset="0"/>
            </a:endParaRPr>
          </a:p>
          <a:p>
            <a:pPr algn="just">
              <a:lnSpc>
                <a:spcPct val="100000"/>
              </a:lnSpc>
              <a:spcBef>
                <a:spcPct val="0"/>
              </a:spcBef>
              <a:buFontTx/>
              <a:buNone/>
            </a:pPr>
            <a:r>
              <a:rPr lang="en-GB" altLang="en-US" sz="2800" dirty="0">
                <a:solidFill>
                  <a:schemeClr val="tx1"/>
                </a:solidFill>
                <a:latin typeface="Comic Sans MS" panose="030F0702030302020204" pitchFamily="66" charset="0"/>
                <a:cs typeface="Arial" panose="020B0604020202020204" pitchFamily="34" charset="0"/>
              </a:rPr>
              <a:t>Are you the same?</a:t>
            </a:r>
          </a:p>
        </p:txBody>
      </p:sp>
      <p:pic>
        <p:nvPicPr>
          <p:cNvPr id="9" name="Picture 8"/>
          <p:cNvPicPr>
            <a:picLocks noChangeAspect="1"/>
          </p:cNvPicPr>
          <p:nvPr/>
        </p:nvPicPr>
        <p:blipFill rotWithShape="1">
          <a:blip r:embed="rId2"/>
          <a:srcRect l="23169" r="8716" b="36777"/>
          <a:stretch/>
        </p:blipFill>
        <p:spPr>
          <a:xfrm>
            <a:off x="2365291" y="1010209"/>
            <a:ext cx="2223461" cy="2476526"/>
          </a:xfrm>
          <a:prstGeom prst="rect">
            <a:avLst/>
          </a:prstGeom>
        </p:spPr>
      </p:pic>
      <p:pic>
        <p:nvPicPr>
          <p:cNvPr id="10" name="Picture 9"/>
          <p:cNvPicPr>
            <a:picLocks noChangeAspect="1"/>
          </p:cNvPicPr>
          <p:nvPr/>
        </p:nvPicPr>
        <p:blipFill rotWithShape="1">
          <a:blip r:embed="rId3"/>
          <a:srcRect t="12841" r="15011" b="10203"/>
          <a:stretch/>
        </p:blipFill>
        <p:spPr>
          <a:xfrm>
            <a:off x="5280038" y="953538"/>
            <a:ext cx="2048609" cy="2476526"/>
          </a:xfrm>
          <a:prstGeom prst="rect">
            <a:avLst/>
          </a:prstGeom>
        </p:spPr>
      </p:pic>
      <p:sp>
        <p:nvSpPr>
          <p:cNvPr id="11" name="Rectangle 4"/>
          <p:cNvSpPr>
            <a:spLocks noChangeArrowheads="1"/>
          </p:cNvSpPr>
          <p:nvPr/>
        </p:nvSpPr>
        <p:spPr bwMode="auto">
          <a:xfrm>
            <a:off x="5368246" y="3688963"/>
            <a:ext cx="1960401" cy="4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54000" rIns="0" bIns="54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ctr" eaLnBrk="1" hangingPunct="1">
              <a:lnSpc>
                <a:spcPct val="100000"/>
              </a:lnSpc>
              <a:spcBef>
                <a:spcPct val="0"/>
              </a:spcBef>
              <a:buFontTx/>
              <a:buNone/>
            </a:pPr>
            <a:r>
              <a:rPr lang="en-US" altLang="en-US" sz="2400" dirty="0">
                <a:solidFill>
                  <a:schemeClr val="tx1"/>
                </a:solidFill>
                <a:latin typeface="Comic Sans MS" panose="030F0702030302020204" pitchFamily="66" charset="0"/>
                <a:cs typeface="Arial" panose="020B0604020202020204" pitchFamily="34" charset="0"/>
              </a:rPr>
              <a:t>Widow’s Peak</a:t>
            </a:r>
          </a:p>
        </p:txBody>
      </p:sp>
      <p:pic>
        <p:nvPicPr>
          <p:cNvPr id="12" name="Picture 11"/>
          <p:cNvPicPr>
            <a:picLocks noChangeAspect="1"/>
          </p:cNvPicPr>
          <p:nvPr/>
        </p:nvPicPr>
        <p:blipFill rotWithShape="1">
          <a:blip r:embed="rId4"/>
          <a:srcRect l="16078" r="13336"/>
          <a:stretch/>
        </p:blipFill>
        <p:spPr>
          <a:xfrm>
            <a:off x="8121532" y="963473"/>
            <a:ext cx="2756941" cy="2456655"/>
          </a:xfrm>
          <a:prstGeom prst="rect">
            <a:avLst/>
          </a:prstGeom>
        </p:spPr>
      </p:pic>
      <p:sp>
        <p:nvSpPr>
          <p:cNvPr id="5" name="TextBox 4">
            <a:extLst>
              <a:ext uri="{FF2B5EF4-FFF2-40B4-BE49-F238E27FC236}">
                <a16:creationId xmlns:a16="http://schemas.microsoft.com/office/drawing/2014/main" id="{BF51F677-9645-9681-894E-3F73E9086B8E}"/>
              </a:ext>
            </a:extLst>
          </p:cNvPr>
          <p:cNvSpPr txBox="1"/>
          <p:nvPr/>
        </p:nvSpPr>
        <p:spPr>
          <a:xfrm>
            <a:off x="0" y="109864"/>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pic>
        <p:nvPicPr>
          <p:cNvPr id="6" name="Picture 5">
            <a:extLst>
              <a:ext uri="{FF2B5EF4-FFF2-40B4-BE49-F238E27FC236}">
                <a16:creationId xmlns:a16="http://schemas.microsoft.com/office/drawing/2014/main" id="{567ABFC0-9F23-58D3-5C65-8E08B2C27461}"/>
              </a:ext>
            </a:extLst>
          </p:cNvPr>
          <p:cNvPicPr>
            <a:picLocks noChangeAspect="1"/>
          </p:cNvPicPr>
          <p:nvPr/>
        </p:nvPicPr>
        <p:blipFill>
          <a:blip r:embed="rId5"/>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1370602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C156751-4B64-4FDB-9728-27CA3AFB0B58}"/>
              </a:ext>
            </a:extLst>
          </p:cNvPr>
          <p:cNvSpPr>
            <a:spLocks noGrp="1"/>
          </p:cNvSpPr>
          <p:nvPr>
            <p:ph type="title"/>
          </p:nvPr>
        </p:nvSpPr>
        <p:spPr>
          <a:xfrm>
            <a:off x="5398987" y="804094"/>
            <a:ext cx="1983306" cy="709613"/>
          </a:xfrm>
        </p:spPr>
        <p:txBody>
          <a:bodyPr>
            <a:normAutofit/>
          </a:bodyPr>
          <a:lstStyle/>
          <a:p>
            <a:r>
              <a:rPr lang="en-GB" altLang="en-US" sz="3600" b="1" dirty="0">
                <a:latin typeface="Comic Sans MS" panose="030F0702030302020204" pitchFamily="66" charset="0"/>
              </a:rPr>
              <a:t>Plants! </a:t>
            </a:r>
          </a:p>
        </p:txBody>
      </p:sp>
      <p:sp>
        <p:nvSpPr>
          <p:cNvPr id="22531" name="Content Placeholder 2">
            <a:extLst>
              <a:ext uri="{FF2B5EF4-FFF2-40B4-BE49-F238E27FC236}">
                <a16:creationId xmlns:a16="http://schemas.microsoft.com/office/drawing/2014/main" id="{442CC825-0FB5-4FA0-A312-8C0238C694D0}"/>
              </a:ext>
            </a:extLst>
          </p:cNvPr>
          <p:cNvSpPr>
            <a:spLocks noGrp="1"/>
          </p:cNvSpPr>
          <p:nvPr>
            <p:ph idx="1"/>
          </p:nvPr>
        </p:nvSpPr>
        <p:spPr>
          <a:xfrm>
            <a:off x="533082" y="1854153"/>
            <a:ext cx="6345237" cy="3590636"/>
          </a:xfrm>
        </p:spPr>
        <p:txBody>
          <a:bodyPr>
            <a:normAutofit lnSpcReduction="10000"/>
          </a:bodyPr>
          <a:lstStyle/>
          <a:p>
            <a:pPr marL="0" indent="0">
              <a:buNone/>
            </a:pPr>
            <a:r>
              <a:rPr lang="en-GB" altLang="en-US" dirty="0">
                <a:latin typeface="Comic Sans MS" panose="030F0702030302020204" pitchFamily="66" charset="0"/>
              </a:rPr>
              <a:t>Plants also inherit things from their parent flower! </a:t>
            </a:r>
          </a:p>
          <a:p>
            <a:pPr marL="0" indent="0">
              <a:buNone/>
            </a:pPr>
            <a:endParaRPr lang="en-GB" altLang="en-US" dirty="0">
              <a:latin typeface="Comic Sans MS" panose="030F0702030302020204" pitchFamily="66" charset="0"/>
            </a:endParaRPr>
          </a:p>
          <a:p>
            <a:pPr marL="0" indent="0">
              <a:buNone/>
            </a:pPr>
            <a:r>
              <a:rPr lang="en-GB" altLang="en-US" dirty="0">
                <a:latin typeface="Comic Sans MS" panose="030F0702030302020204" pitchFamily="66" charset="0"/>
              </a:rPr>
              <a:t>How do you know? The new plants look like their parent plants.</a:t>
            </a:r>
          </a:p>
          <a:p>
            <a:pPr marL="0" indent="0">
              <a:buNone/>
            </a:pPr>
            <a:endParaRPr lang="en-GB" altLang="en-US" dirty="0">
              <a:latin typeface="Comic Sans MS" panose="030F0702030302020204" pitchFamily="66" charset="0"/>
            </a:endParaRPr>
          </a:p>
          <a:p>
            <a:pPr marL="0" indent="0">
              <a:buNone/>
            </a:pPr>
            <a:r>
              <a:rPr lang="en-GB" altLang="en-US" dirty="0">
                <a:latin typeface="Comic Sans MS" panose="030F0702030302020204" pitchFamily="66" charset="0"/>
              </a:rPr>
              <a:t>Ask the children what type of things do they  think they inherit?</a:t>
            </a:r>
          </a:p>
        </p:txBody>
      </p:sp>
      <p:pic>
        <p:nvPicPr>
          <p:cNvPr id="2" name="Picture 1"/>
          <p:cNvPicPr>
            <a:picLocks noChangeAspect="1"/>
          </p:cNvPicPr>
          <p:nvPr/>
        </p:nvPicPr>
        <p:blipFill>
          <a:blip r:embed="rId2"/>
          <a:stretch>
            <a:fillRect/>
          </a:stretch>
        </p:blipFill>
        <p:spPr>
          <a:xfrm>
            <a:off x="8207016" y="968241"/>
            <a:ext cx="3423920" cy="4547668"/>
          </a:xfrm>
          <a:prstGeom prst="rect">
            <a:avLst/>
          </a:prstGeom>
        </p:spPr>
      </p:pic>
      <p:sp>
        <p:nvSpPr>
          <p:cNvPr id="3" name="TextBox 2">
            <a:extLst>
              <a:ext uri="{FF2B5EF4-FFF2-40B4-BE49-F238E27FC236}">
                <a16:creationId xmlns:a16="http://schemas.microsoft.com/office/drawing/2014/main" id="{22017E6B-70E7-ECF9-DCFB-FE12DDAD394A}"/>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pic>
        <p:nvPicPr>
          <p:cNvPr id="4" name="Picture 3">
            <a:extLst>
              <a:ext uri="{FF2B5EF4-FFF2-40B4-BE49-F238E27FC236}">
                <a16:creationId xmlns:a16="http://schemas.microsoft.com/office/drawing/2014/main" id="{8C97EE56-1B46-B673-6C7A-F4B910B379F5}"/>
              </a:ext>
            </a:extLst>
          </p:cNvPr>
          <p:cNvPicPr>
            <a:picLocks noChangeAspect="1"/>
          </p:cNvPicPr>
          <p:nvPr/>
        </p:nvPicPr>
        <p:blipFill>
          <a:blip r:embed="rId3"/>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2926724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43F27A88-D279-47FB-190C-56C9D5818A7D}"/>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
        <p:nvSpPr>
          <p:cNvPr id="5" name="TextBox 4">
            <a:extLst>
              <a:ext uri="{FF2B5EF4-FFF2-40B4-BE49-F238E27FC236}">
                <a16:creationId xmlns:a16="http://schemas.microsoft.com/office/drawing/2014/main" id="{F5436129-F105-984F-8C69-BE9A2BB850F0}"/>
              </a:ext>
            </a:extLst>
          </p:cNvPr>
          <p:cNvSpPr txBox="1"/>
          <p:nvPr/>
        </p:nvSpPr>
        <p:spPr>
          <a:xfrm>
            <a:off x="6207760" y="2474893"/>
            <a:ext cx="4536266" cy="954107"/>
          </a:xfrm>
          <a:prstGeom prst="rect">
            <a:avLst/>
          </a:prstGeom>
          <a:noFill/>
        </p:spPr>
        <p:txBody>
          <a:bodyPr wrap="square">
            <a:spAutoFit/>
          </a:bodyPr>
          <a:lstStyle/>
          <a:p>
            <a:r>
              <a:rPr lang="en-GB" altLang="en-US" sz="2800" dirty="0">
                <a:latin typeface="Comic Sans MS" panose="030F0702030302020204" pitchFamily="66" charset="0"/>
              </a:rPr>
              <a:t>How many of these did you think of? </a:t>
            </a:r>
            <a:endParaRPr lang="en-GB" sz="2800" dirty="0"/>
          </a:p>
        </p:txBody>
      </p:sp>
      <p:sp>
        <p:nvSpPr>
          <p:cNvPr id="6" name="TextBox 5">
            <a:extLst>
              <a:ext uri="{FF2B5EF4-FFF2-40B4-BE49-F238E27FC236}">
                <a16:creationId xmlns:a16="http://schemas.microsoft.com/office/drawing/2014/main" id="{4A68A68C-CDD9-4240-64F7-5914F8B56023}"/>
              </a:ext>
            </a:extLst>
          </p:cNvPr>
          <p:cNvSpPr txBox="1"/>
          <p:nvPr/>
        </p:nvSpPr>
        <p:spPr>
          <a:xfrm>
            <a:off x="1104900" y="770354"/>
            <a:ext cx="5712460" cy="5940088"/>
          </a:xfrm>
          <a:prstGeom prst="rect">
            <a:avLst/>
          </a:prstGeom>
          <a:noFill/>
        </p:spPr>
        <p:txBody>
          <a:bodyPr wrap="square" rtlCol="0">
            <a:spAutoFit/>
          </a:bodyPr>
          <a:lstStyle/>
          <a:p>
            <a:r>
              <a:rPr lang="en-GB" sz="2000" dirty="0">
                <a:latin typeface="Comic Sans MS" panose="030F0702030302020204" pitchFamily="66" charset="0"/>
              </a:rPr>
              <a:t>They include…</a:t>
            </a:r>
          </a:p>
          <a:p>
            <a:endParaRPr lang="en-GB" sz="2000" dirty="0">
              <a:latin typeface="Comic Sans MS" panose="030F0702030302020204" pitchFamily="66" charset="0"/>
            </a:endParaRPr>
          </a:p>
          <a:p>
            <a:pPr marL="342900" indent="-342900">
              <a:buFont typeface="Wingdings" panose="05000000000000000000" pitchFamily="2" charset="2"/>
              <a:buChar char="v"/>
            </a:pPr>
            <a:r>
              <a:rPr lang="en-GB" sz="2000" dirty="0">
                <a:latin typeface="Comic Sans MS" panose="030F0702030302020204" pitchFamily="66" charset="0"/>
              </a:rPr>
              <a:t>Colour of the flower</a:t>
            </a:r>
          </a:p>
          <a:p>
            <a:endParaRPr lang="en-GB" sz="2000" dirty="0">
              <a:latin typeface="Comic Sans MS" panose="030F0702030302020204" pitchFamily="66" charset="0"/>
            </a:endParaRPr>
          </a:p>
          <a:p>
            <a:pPr marL="342900" indent="-342900">
              <a:buFont typeface="Wingdings" panose="05000000000000000000" pitchFamily="2" charset="2"/>
              <a:buChar char="v"/>
            </a:pPr>
            <a:r>
              <a:rPr lang="en-GB" sz="2000" dirty="0">
                <a:latin typeface="Comic Sans MS" panose="030F0702030302020204" pitchFamily="66" charset="0"/>
              </a:rPr>
              <a:t>Number of petals</a:t>
            </a:r>
          </a:p>
          <a:p>
            <a:r>
              <a:rPr lang="en-GB" sz="2000" dirty="0">
                <a:latin typeface="Comic Sans MS" panose="030F0702030302020204" pitchFamily="66" charset="0"/>
              </a:rPr>
              <a:t> </a:t>
            </a:r>
          </a:p>
          <a:p>
            <a:pPr marL="342900" indent="-342900">
              <a:buFont typeface="Wingdings" panose="05000000000000000000" pitchFamily="2" charset="2"/>
              <a:buChar char="v"/>
            </a:pPr>
            <a:r>
              <a:rPr lang="en-GB" sz="2000" dirty="0">
                <a:latin typeface="Comic Sans MS" panose="030F0702030302020204" pitchFamily="66" charset="0"/>
              </a:rPr>
              <a:t>Shape of the petals</a:t>
            </a:r>
          </a:p>
          <a:p>
            <a:endParaRPr lang="en-GB" sz="2000" dirty="0">
              <a:latin typeface="Comic Sans MS" panose="030F0702030302020204" pitchFamily="66" charset="0"/>
            </a:endParaRPr>
          </a:p>
          <a:p>
            <a:pPr marL="342900" indent="-342900">
              <a:buFont typeface="Wingdings" panose="05000000000000000000" pitchFamily="2" charset="2"/>
              <a:buChar char="v"/>
            </a:pPr>
            <a:r>
              <a:rPr lang="en-GB" sz="2000" dirty="0">
                <a:latin typeface="Comic Sans MS" panose="030F0702030302020204" pitchFamily="66" charset="0"/>
              </a:rPr>
              <a:t>Shape of the leaves</a:t>
            </a:r>
          </a:p>
          <a:p>
            <a:endParaRPr lang="en-GB" sz="2000" dirty="0">
              <a:latin typeface="Comic Sans MS" panose="030F0702030302020204" pitchFamily="66" charset="0"/>
            </a:endParaRPr>
          </a:p>
          <a:p>
            <a:pPr marL="342900" indent="-342900">
              <a:buFont typeface="Wingdings" panose="05000000000000000000" pitchFamily="2" charset="2"/>
              <a:buChar char="v"/>
            </a:pPr>
            <a:r>
              <a:rPr lang="en-GB" sz="2000" dirty="0">
                <a:latin typeface="Comic Sans MS" panose="030F0702030302020204" pitchFamily="66" charset="0"/>
              </a:rPr>
              <a:t>Length of the stem</a:t>
            </a:r>
          </a:p>
          <a:p>
            <a:endParaRPr lang="en-GB" sz="2000" dirty="0">
              <a:latin typeface="Comic Sans MS" panose="030F0702030302020204" pitchFamily="66" charset="0"/>
            </a:endParaRPr>
          </a:p>
          <a:p>
            <a:pPr marL="342900" indent="-342900">
              <a:buFont typeface="Wingdings" panose="05000000000000000000" pitchFamily="2" charset="2"/>
              <a:buChar char="v"/>
            </a:pPr>
            <a:r>
              <a:rPr lang="en-GB" sz="2000" dirty="0">
                <a:latin typeface="Comic Sans MS" panose="030F0702030302020204" pitchFamily="66" charset="0"/>
              </a:rPr>
              <a:t>Shape of the seed</a:t>
            </a:r>
          </a:p>
          <a:p>
            <a:endParaRPr lang="en-GB" sz="2000" dirty="0">
              <a:latin typeface="Comic Sans MS" panose="030F0702030302020204" pitchFamily="66" charset="0"/>
            </a:endParaRPr>
          </a:p>
          <a:p>
            <a:pPr marL="342900" indent="-342900">
              <a:buFont typeface="Wingdings" panose="05000000000000000000" pitchFamily="2" charset="2"/>
              <a:buChar char="v"/>
            </a:pPr>
            <a:r>
              <a:rPr lang="en-GB" sz="2000" dirty="0">
                <a:latin typeface="Comic Sans MS" panose="030F0702030302020204" pitchFamily="66" charset="0"/>
              </a:rPr>
              <a:t>Colour of the seed</a:t>
            </a:r>
          </a:p>
          <a:p>
            <a:pPr marL="342900" indent="-342900">
              <a:buFont typeface="Wingdings" panose="05000000000000000000" pitchFamily="2" charset="2"/>
              <a:buChar char="v"/>
            </a:pPr>
            <a:endParaRPr lang="en-GB" sz="2000" dirty="0">
              <a:latin typeface="Comic Sans MS" panose="030F0702030302020204" pitchFamily="66" charset="0"/>
            </a:endParaRPr>
          </a:p>
          <a:p>
            <a:pPr marL="342900" indent="-342900">
              <a:buFont typeface="Wingdings" panose="05000000000000000000" pitchFamily="2" charset="2"/>
              <a:buChar char="v"/>
            </a:pPr>
            <a:r>
              <a:rPr lang="en-GB" sz="2000" dirty="0">
                <a:latin typeface="Comic Sans MS" panose="030F0702030302020204" pitchFamily="66" charset="0"/>
              </a:rPr>
              <a:t>Position of the flower on the stem</a:t>
            </a:r>
          </a:p>
          <a:p>
            <a:endParaRPr lang="en-GB" sz="2000" dirty="0">
              <a:latin typeface="Comic Sans MS" panose="030F0702030302020204" pitchFamily="66" charset="0"/>
            </a:endParaRPr>
          </a:p>
          <a:p>
            <a:pPr marL="342900" indent="-342900">
              <a:buFont typeface="Wingdings" panose="05000000000000000000" pitchFamily="2" charset="2"/>
              <a:buChar char="v"/>
            </a:pPr>
            <a:r>
              <a:rPr lang="en-GB" sz="2000" dirty="0">
                <a:latin typeface="Comic Sans MS" panose="030F0702030302020204" pitchFamily="66" charset="0"/>
              </a:rPr>
              <a:t>Flower scent</a:t>
            </a:r>
          </a:p>
        </p:txBody>
      </p:sp>
    </p:spTree>
    <p:extLst>
      <p:ext uri="{BB962C8B-B14F-4D97-AF65-F5344CB8AC3E}">
        <p14:creationId xmlns:p14="http://schemas.microsoft.com/office/powerpoint/2010/main" val="3947159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AEE7C-7921-2E20-916E-4F46C1D5FE0A}"/>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
        <p:nvSpPr>
          <p:cNvPr id="3" name="Title 1">
            <a:extLst>
              <a:ext uri="{FF2B5EF4-FFF2-40B4-BE49-F238E27FC236}">
                <a16:creationId xmlns:a16="http://schemas.microsoft.com/office/drawing/2014/main" id="{3FA997A2-3B93-9650-7408-924A4B772800}"/>
              </a:ext>
            </a:extLst>
          </p:cNvPr>
          <p:cNvSpPr>
            <a:spLocks noGrp="1"/>
          </p:cNvSpPr>
          <p:nvPr>
            <p:ph type="title"/>
          </p:nvPr>
        </p:nvSpPr>
        <p:spPr>
          <a:xfrm>
            <a:off x="392113" y="690563"/>
            <a:ext cx="3468687" cy="1143000"/>
          </a:xfrm>
        </p:spPr>
        <p:txBody>
          <a:bodyPr>
            <a:normAutofit/>
          </a:bodyPr>
          <a:lstStyle/>
          <a:p>
            <a:r>
              <a:rPr lang="en-GB" altLang="en-US" sz="3200" b="1" dirty="0">
                <a:latin typeface="Comic Sans MS" panose="030F0702030302020204" pitchFamily="66" charset="0"/>
              </a:rPr>
              <a:t>Look closely…</a:t>
            </a:r>
          </a:p>
        </p:txBody>
      </p:sp>
      <p:sp>
        <p:nvSpPr>
          <p:cNvPr id="6" name="Content Placeholder 2">
            <a:extLst>
              <a:ext uri="{FF2B5EF4-FFF2-40B4-BE49-F238E27FC236}">
                <a16:creationId xmlns:a16="http://schemas.microsoft.com/office/drawing/2014/main" id="{C9EBC668-59EC-76FE-0F57-D70F9EA41808}"/>
              </a:ext>
            </a:extLst>
          </p:cNvPr>
          <p:cNvSpPr>
            <a:spLocks noGrp="1"/>
          </p:cNvSpPr>
          <p:nvPr>
            <p:ph idx="1"/>
          </p:nvPr>
        </p:nvSpPr>
        <p:spPr>
          <a:xfrm>
            <a:off x="0" y="1613745"/>
            <a:ext cx="12192000" cy="943436"/>
          </a:xfrm>
        </p:spPr>
        <p:txBody>
          <a:bodyPr/>
          <a:lstStyle/>
          <a:p>
            <a:pPr marL="0" indent="0" algn="ctr">
              <a:buNone/>
            </a:pPr>
            <a:r>
              <a:rPr lang="en-GB" altLang="en-US" dirty="0">
                <a:latin typeface="Comic Sans MS" panose="030F0702030302020204" pitchFamily="66" charset="0"/>
              </a:rPr>
              <a:t>What things do you think this flower inherited?</a:t>
            </a:r>
          </a:p>
        </p:txBody>
      </p:sp>
      <p:pic>
        <p:nvPicPr>
          <p:cNvPr id="12" name="Picture 11">
            <a:extLst>
              <a:ext uri="{FF2B5EF4-FFF2-40B4-BE49-F238E27FC236}">
                <a16:creationId xmlns:a16="http://schemas.microsoft.com/office/drawing/2014/main" id="{D65B7706-142E-55FA-3E30-E255A3A7A210}"/>
              </a:ext>
            </a:extLst>
          </p:cNvPr>
          <p:cNvPicPr>
            <a:picLocks noChangeAspect="1"/>
          </p:cNvPicPr>
          <p:nvPr/>
        </p:nvPicPr>
        <p:blipFill>
          <a:blip r:embed="rId2"/>
          <a:stretch>
            <a:fillRect/>
          </a:stretch>
        </p:blipFill>
        <p:spPr>
          <a:xfrm>
            <a:off x="5335012" y="2242604"/>
            <a:ext cx="2437388" cy="4243922"/>
          </a:xfrm>
          <a:prstGeom prst="rect">
            <a:avLst/>
          </a:prstGeom>
        </p:spPr>
      </p:pic>
      <p:pic>
        <p:nvPicPr>
          <p:cNvPr id="13" name="Picture 12">
            <a:extLst>
              <a:ext uri="{FF2B5EF4-FFF2-40B4-BE49-F238E27FC236}">
                <a16:creationId xmlns:a16="http://schemas.microsoft.com/office/drawing/2014/main" id="{B11452DB-5AD1-BDBF-34E2-0D43E35ED5D0}"/>
              </a:ext>
            </a:extLst>
          </p:cNvPr>
          <p:cNvPicPr>
            <a:picLocks noChangeAspect="1"/>
          </p:cNvPicPr>
          <p:nvPr/>
        </p:nvPicPr>
        <p:blipFill>
          <a:blip r:embed="rId3"/>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3096882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41850471-5DE8-4718-8DCC-983126BD1B71}"/>
              </a:ext>
            </a:extLst>
          </p:cNvPr>
          <p:cNvSpPr txBox="1"/>
          <p:nvPr/>
        </p:nvSpPr>
        <p:spPr>
          <a:xfrm>
            <a:off x="944880" y="854215"/>
            <a:ext cx="10596880" cy="5632311"/>
          </a:xfrm>
          <a:prstGeom prst="rect">
            <a:avLst/>
          </a:prstGeom>
          <a:noFill/>
        </p:spPr>
        <p:txBody>
          <a:bodyPr wrap="square">
            <a:spAutoFit/>
          </a:bodyPr>
          <a:lstStyle/>
          <a:p>
            <a:pPr marL="285750" indent="-285750">
              <a:buFont typeface="Arial" panose="020B0604020202020204" pitchFamily="34" charset="0"/>
              <a:buChar char="•"/>
            </a:pPr>
            <a:r>
              <a:rPr lang="en-GB" sz="2000" dirty="0">
                <a:latin typeface="Comic Sans MS" panose="030F0702030302020204" pitchFamily="66" charset="0"/>
              </a:rPr>
              <a:t>Genetic information is passed down from one generation to another</a:t>
            </a:r>
          </a:p>
          <a:p>
            <a:pPr marL="285750" indent="-285750">
              <a:buFont typeface="Arial" panose="020B0604020202020204" pitchFamily="34" charset="0"/>
              <a:buChar char="•"/>
            </a:pPr>
            <a:endParaRPr lang="en-GB" sz="2000" dirty="0">
              <a:latin typeface="Comic Sans MS" panose="030F0702030302020204" pitchFamily="66" charset="0"/>
            </a:endParaRPr>
          </a:p>
          <a:p>
            <a:pPr marL="285750" indent="-285750">
              <a:buFont typeface="Arial" panose="020B0604020202020204" pitchFamily="34" charset="0"/>
              <a:buChar char="•"/>
            </a:pPr>
            <a:r>
              <a:rPr lang="en-GB" sz="2000" dirty="0">
                <a:latin typeface="Comic Sans MS" panose="030F0702030302020204" pitchFamily="66" charset="0"/>
              </a:rPr>
              <a:t>Genetic information in a cell is held in the chemical DNA</a:t>
            </a:r>
          </a:p>
          <a:p>
            <a:pPr marL="285750" indent="-285750">
              <a:buFont typeface="Arial" panose="020B0604020202020204" pitchFamily="34" charset="0"/>
              <a:buChar char="•"/>
            </a:pPr>
            <a:endParaRPr lang="en-GB" sz="2000" dirty="0">
              <a:latin typeface="Comic Sans MS" panose="030F0702030302020204" pitchFamily="66" charset="0"/>
            </a:endParaRPr>
          </a:p>
          <a:p>
            <a:pPr marL="285750" indent="-285750">
              <a:buFont typeface="Arial" panose="020B0604020202020204" pitchFamily="34" charset="0"/>
              <a:buChar char="•"/>
            </a:pPr>
            <a:r>
              <a:rPr lang="en-GB" sz="2000" dirty="0">
                <a:latin typeface="Comic Sans MS" panose="030F0702030302020204" pitchFamily="66" charset="0"/>
              </a:rPr>
              <a:t>Genes determine the development and structure of organisms</a:t>
            </a:r>
          </a:p>
          <a:p>
            <a:pPr marL="285750" indent="-285750">
              <a:buFont typeface="Arial" panose="020B0604020202020204" pitchFamily="34" charset="0"/>
              <a:buChar char="•"/>
            </a:pPr>
            <a:endParaRPr lang="en-GB" sz="2000" dirty="0">
              <a:latin typeface="Comic Sans MS" panose="030F0702030302020204" pitchFamily="66" charset="0"/>
            </a:endParaRPr>
          </a:p>
          <a:p>
            <a:pPr marL="285750" indent="-285750">
              <a:buFont typeface="Arial" panose="020B0604020202020204" pitchFamily="34" charset="0"/>
              <a:buChar char="•"/>
            </a:pPr>
            <a:r>
              <a:rPr lang="en-GB" sz="2000" dirty="0">
                <a:latin typeface="Comic Sans MS" panose="030F0702030302020204" pitchFamily="66" charset="0"/>
              </a:rPr>
              <a:t>In asexual reproduction all the genes in the offspring come from one parent</a:t>
            </a:r>
          </a:p>
          <a:p>
            <a:pPr marL="285750" indent="-285750">
              <a:buFont typeface="Arial" panose="020B0604020202020204" pitchFamily="34" charset="0"/>
              <a:buChar char="•"/>
            </a:pPr>
            <a:endParaRPr lang="en-GB" sz="2000" dirty="0">
              <a:latin typeface="Comic Sans MS" panose="030F0702030302020204" pitchFamily="66" charset="0"/>
            </a:endParaRPr>
          </a:p>
          <a:p>
            <a:pPr marL="285750" indent="-285750">
              <a:buFont typeface="Arial" panose="020B0604020202020204" pitchFamily="34" charset="0"/>
              <a:buChar char="•"/>
            </a:pPr>
            <a:r>
              <a:rPr lang="en-GB" sz="2000" dirty="0">
                <a:latin typeface="Comic Sans MS" panose="030F0702030302020204" pitchFamily="66" charset="0"/>
              </a:rPr>
              <a:t>In sexual reproduction half of the genes come from each parent</a:t>
            </a:r>
          </a:p>
          <a:p>
            <a:pPr marL="285750" indent="-285750">
              <a:buFont typeface="Arial" panose="020B0604020202020204" pitchFamily="34" charset="0"/>
              <a:buChar char="•"/>
            </a:pPr>
            <a:endParaRPr lang="en-GB" sz="2000" dirty="0">
              <a:latin typeface="Comic Sans MS" panose="030F0702030302020204" pitchFamily="66" charset="0"/>
            </a:endParaRPr>
          </a:p>
          <a:p>
            <a:pPr marL="285750" indent="-285750">
              <a:buFont typeface="Arial" panose="020B0604020202020204" pitchFamily="34" charset="0"/>
              <a:buChar char="•"/>
            </a:pPr>
            <a:r>
              <a:rPr lang="en-GB" sz="2000" dirty="0">
                <a:latin typeface="Comic Sans MS" panose="030F0702030302020204" pitchFamily="66" charset="0"/>
              </a:rPr>
              <a:t>Living things produce offspring of the same kind, but offspring are not identical with each other or with their parents</a:t>
            </a:r>
          </a:p>
          <a:p>
            <a:r>
              <a:rPr lang="en-GB" sz="2000" dirty="0">
                <a:latin typeface="Comic Sans MS" panose="030F0702030302020204" pitchFamily="66" charset="0"/>
              </a:rPr>
              <a:t> </a:t>
            </a:r>
          </a:p>
          <a:p>
            <a:pPr marL="285750" indent="-285750">
              <a:buFont typeface="Arial" panose="020B0604020202020204" pitchFamily="34" charset="0"/>
              <a:buChar char="•"/>
            </a:pPr>
            <a:r>
              <a:rPr lang="en-GB" sz="2000" dirty="0">
                <a:latin typeface="Comic Sans MS" panose="030F0702030302020204" pitchFamily="66" charset="0"/>
              </a:rPr>
              <a:t>Plants and animals, including humans, resemble their parents in many features because information is passed from one generation to the next</a:t>
            </a:r>
          </a:p>
          <a:p>
            <a:pPr marL="285750" indent="-285750">
              <a:buFont typeface="Arial" panose="020B0604020202020204" pitchFamily="34" charset="0"/>
              <a:buChar char="•"/>
            </a:pPr>
            <a:endParaRPr lang="en-GB" sz="2000" dirty="0">
              <a:latin typeface="Comic Sans MS" panose="030F0702030302020204" pitchFamily="66" charset="0"/>
            </a:endParaRPr>
          </a:p>
          <a:p>
            <a:pPr marL="285750" indent="-285750">
              <a:buFont typeface="Arial" panose="020B0604020202020204" pitchFamily="34" charset="0"/>
              <a:buChar char="•"/>
            </a:pPr>
            <a:r>
              <a:rPr lang="en-GB" sz="2000" dirty="0">
                <a:latin typeface="Comic Sans MS" panose="030F0702030302020204" pitchFamily="66" charset="0"/>
              </a:rPr>
              <a:t>Other features, such as skills and behaviour, are not passed on in the </a:t>
            </a:r>
          </a:p>
          <a:p>
            <a:r>
              <a:rPr lang="en-GB" sz="2000" dirty="0">
                <a:latin typeface="Comic Sans MS" panose="030F0702030302020204" pitchFamily="66" charset="0"/>
              </a:rPr>
              <a:t>    same way and have to be learned.</a:t>
            </a:r>
          </a:p>
        </p:txBody>
      </p:sp>
      <p:sp>
        <p:nvSpPr>
          <p:cNvPr id="5" name="TextBox 4">
            <a:extLst>
              <a:ext uri="{FF2B5EF4-FFF2-40B4-BE49-F238E27FC236}">
                <a16:creationId xmlns:a16="http://schemas.microsoft.com/office/drawing/2014/main" id="{676CD6BB-C2FC-5D9F-4466-ACC639A6A396}"/>
              </a:ext>
            </a:extLst>
          </p:cNvPr>
          <p:cNvSpPr txBox="1"/>
          <p:nvPr/>
        </p:nvSpPr>
        <p:spPr>
          <a:xfrm>
            <a:off x="0" y="140641"/>
            <a:ext cx="12283440" cy="461665"/>
          </a:xfrm>
          <a:prstGeom prst="rect">
            <a:avLst/>
          </a:prstGeom>
          <a:noFill/>
        </p:spPr>
        <p:txBody>
          <a:bodyPr wrap="square" rtlCol="0">
            <a:spAutoFit/>
          </a:bodyPr>
          <a:lstStyle/>
          <a:p>
            <a:pPr algn="ctr"/>
            <a:r>
              <a:rPr lang="en-GB" sz="2400" b="1" dirty="0">
                <a:latin typeface="Comic Sans MS" panose="030F0702030302020204" pitchFamily="66" charset="0"/>
              </a:rPr>
              <a:t>Big ideas of the science of inheritance (Early – Second Levels)  </a:t>
            </a:r>
          </a:p>
        </p:txBody>
      </p:sp>
    </p:spTree>
    <p:extLst>
      <p:ext uri="{BB962C8B-B14F-4D97-AF65-F5344CB8AC3E}">
        <p14:creationId xmlns:p14="http://schemas.microsoft.com/office/powerpoint/2010/main" val="3107774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71274" y="2031016"/>
            <a:ext cx="2071449" cy="3597778"/>
          </a:xfrm>
          <a:prstGeom prst="rect">
            <a:avLst/>
          </a:prstGeom>
        </p:spPr>
      </p:pic>
      <p:sp>
        <p:nvSpPr>
          <p:cNvPr id="24579" name="TextBox 3">
            <a:extLst>
              <a:ext uri="{FF2B5EF4-FFF2-40B4-BE49-F238E27FC236}">
                <a16:creationId xmlns:a16="http://schemas.microsoft.com/office/drawing/2014/main" id="{4DACE88E-8FE8-4784-8B4D-58918BC81666}"/>
              </a:ext>
            </a:extLst>
          </p:cNvPr>
          <p:cNvSpPr txBox="1">
            <a:spLocks noChangeArrowheads="1"/>
          </p:cNvSpPr>
          <p:nvPr/>
        </p:nvSpPr>
        <p:spPr bwMode="auto">
          <a:xfrm>
            <a:off x="2114232" y="4561537"/>
            <a:ext cx="16246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GB" altLang="en-US" sz="2000" dirty="0">
                <a:latin typeface="Comic Sans MS" panose="030F0702030302020204" pitchFamily="66" charset="0"/>
                <a:cs typeface="Arial" panose="020B0604020202020204" pitchFamily="34" charset="0"/>
              </a:rPr>
              <a:t>Long leaves </a:t>
            </a:r>
          </a:p>
        </p:txBody>
      </p:sp>
      <p:sp>
        <p:nvSpPr>
          <p:cNvPr id="24580" name="TextBox 5">
            <a:extLst>
              <a:ext uri="{FF2B5EF4-FFF2-40B4-BE49-F238E27FC236}">
                <a16:creationId xmlns:a16="http://schemas.microsoft.com/office/drawing/2014/main" id="{BCC2F3CC-1081-46D7-8D11-6A70FE51BA47}"/>
              </a:ext>
            </a:extLst>
          </p:cNvPr>
          <p:cNvSpPr txBox="1">
            <a:spLocks noChangeArrowheads="1"/>
          </p:cNvSpPr>
          <p:nvPr/>
        </p:nvSpPr>
        <p:spPr bwMode="auto">
          <a:xfrm>
            <a:off x="9429647" y="2792678"/>
            <a:ext cx="14398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GB" altLang="en-US" sz="2000" dirty="0">
                <a:latin typeface="Comic Sans MS" panose="030F0702030302020204" pitchFamily="66" charset="0"/>
                <a:cs typeface="Arial" panose="020B0604020202020204" pitchFamily="34" charset="0"/>
              </a:rPr>
              <a:t>Long stem </a:t>
            </a:r>
          </a:p>
        </p:txBody>
      </p:sp>
      <p:sp>
        <p:nvSpPr>
          <p:cNvPr id="24581" name="TextBox 6">
            <a:extLst>
              <a:ext uri="{FF2B5EF4-FFF2-40B4-BE49-F238E27FC236}">
                <a16:creationId xmlns:a16="http://schemas.microsoft.com/office/drawing/2014/main" id="{F5FDA2F2-0550-4553-A54A-B329A77D2D77}"/>
              </a:ext>
            </a:extLst>
          </p:cNvPr>
          <p:cNvSpPr txBox="1">
            <a:spLocks noChangeArrowheads="1"/>
          </p:cNvSpPr>
          <p:nvPr/>
        </p:nvSpPr>
        <p:spPr bwMode="auto">
          <a:xfrm>
            <a:off x="2344169" y="1636478"/>
            <a:ext cx="14398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GB" altLang="en-US" sz="2000" dirty="0">
                <a:latin typeface="Comic Sans MS" panose="030F0702030302020204" pitchFamily="66" charset="0"/>
                <a:cs typeface="Arial" panose="020B0604020202020204" pitchFamily="34" charset="0"/>
              </a:rPr>
              <a:t>Red colour </a:t>
            </a:r>
          </a:p>
        </p:txBody>
      </p:sp>
      <p:sp>
        <p:nvSpPr>
          <p:cNvPr id="24582" name="TextBox 7">
            <a:extLst>
              <a:ext uri="{FF2B5EF4-FFF2-40B4-BE49-F238E27FC236}">
                <a16:creationId xmlns:a16="http://schemas.microsoft.com/office/drawing/2014/main" id="{FEEEBCC3-F6CB-48D7-98B6-2DEBC42B2B83}"/>
              </a:ext>
            </a:extLst>
          </p:cNvPr>
          <p:cNvSpPr txBox="1">
            <a:spLocks noChangeArrowheads="1"/>
          </p:cNvSpPr>
          <p:nvPr/>
        </p:nvSpPr>
        <p:spPr bwMode="auto">
          <a:xfrm>
            <a:off x="6743701" y="1408113"/>
            <a:ext cx="2412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GB" altLang="en-US" dirty="0">
                <a:latin typeface="Comic Sans MS" panose="030F0702030302020204" pitchFamily="66" charset="0"/>
                <a:cs typeface="Arial" panose="020B0604020202020204" pitchFamily="34" charset="0"/>
              </a:rPr>
              <a:t>Shape of the flower </a:t>
            </a:r>
          </a:p>
        </p:txBody>
      </p:sp>
      <p:sp>
        <p:nvSpPr>
          <p:cNvPr id="24583" name="TextBox 8">
            <a:extLst>
              <a:ext uri="{FF2B5EF4-FFF2-40B4-BE49-F238E27FC236}">
                <a16:creationId xmlns:a16="http://schemas.microsoft.com/office/drawing/2014/main" id="{DA421B20-05FD-4E9F-BAC0-0978F48FD2BA}"/>
              </a:ext>
            </a:extLst>
          </p:cNvPr>
          <p:cNvSpPr txBox="1">
            <a:spLocks noChangeArrowheads="1"/>
          </p:cNvSpPr>
          <p:nvPr/>
        </p:nvSpPr>
        <p:spPr bwMode="auto">
          <a:xfrm>
            <a:off x="7862418" y="4512623"/>
            <a:ext cx="35747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GB" altLang="en-US" sz="2000" dirty="0">
                <a:latin typeface="Comic Sans MS" panose="030F0702030302020204" pitchFamily="66" charset="0"/>
                <a:cs typeface="Arial" panose="020B0604020202020204" pitchFamily="34" charset="0"/>
              </a:rPr>
              <a:t>Crescent-shaped leaves </a:t>
            </a:r>
          </a:p>
        </p:txBody>
      </p:sp>
      <p:cxnSp>
        <p:nvCxnSpPr>
          <p:cNvPr id="13" name="Straight Arrow Connector 12">
            <a:extLst>
              <a:ext uri="{FF2B5EF4-FFF2-40B4-BE49-F238E27FC236}">
                <a16:creationId xmlns:a16="http://schemas.microsoft.com/office/drawing/2014/main" id="{382FB8C9-F363-4327-AF3D-1E14DF5F9130}"/>
              </a:ext>
            </a:extLst>
          </p:cNvPr>
          <p:cNvCxnSpPr>
            <a:cxnSpLocks/>
          </p:cNvCxnSpPr>
          <p:nvPr/>
        </p:nvCxnSpPr>
        <p:spPr>
          <a:xfrm flipV="1">
            <a:off x="3614958" y="4389439"/>
            <a:ext cx="1827039" cy="3867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866A0B-C78B-4283-AF0A-B7978B72E500}"/>
              </a:ext>
            </a:extLst>
          </p:cNvPr>
          <p:cNvCxnSpPr>
            <a:cxnSpLocks/>
          </p:cNvCxnSpPr>
          <p:nvPr/>
        </p:nvCxnSpPr>
        <p:spPr>
          <a:xfrm flipH="1">
            <a:off x="6223088" y="2992733"/>
            <a:ext cx="3206559" cy="9511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FC2471-2092-4D0D-8BFF-5C1BC33EDC50}"/>
              </a:ext>
            </a:extLst>
          </p:cNvPr>
          <p:cNvCxnSpPr>
            <a:cxnSpLocks/>
            <a:stCxn id="24581" idx="3"/>
          </p:cNvCxnSpPr>
          <p:nvPr/>
        </p:nvCxnSpPr>
        <p:spPr>
          <a:xfrm>
            <a:off x="3784032" y="1836533"/>
            <a:ext cx="1387244" cy="4120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5BDE4E9-8CF1-492D-91E0-AB396FF3EA43}"/>
              </a:ext>
            </a:extLst>
          </p:cNvPr>
          <p:cNvCxnSpPr>
            <a:cxnSpLocks/>
            <a:stCxn id="24583" idx="1"/>
          </p:cNvCxnSpPr>
          <p:nvPr/>
        </p:nvCxnSpPr>
        <p:spPr>
          <a:xfrm flipH="1" flipV="1">
            <a:off x="6538508" y="4389439"/>
            <a:ext cx="1323910" cy="3232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1C59EAC-6ACF-6A9D-C57F-C405BABD86EC}"/>
              </a:ext>
            </a:extLst>
          </p:cNvPr>
          <p:cNvSpPr txBox="1"/>
          <p:nvPr/>
        </p:nvSpPr>
        <p:spPr>
          <a:xfrm>
            <a:off x="111760" y="10500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pic>
        <p:nvPicPr>
          <p:cNvPr id="11" name="Picture 10">
            <a:extLst>
              <a:ext uri="{FF2B5EF4-FFF2-40B4-BE49-F238E27FC236}">
                <a16:creationId xmlns:a16="http://schemas.microsoft.com/office/drawing/2014/main" id="{FBBE9F5F-731C-8FC2-9AE8-385C52A46C26}"/>
              </a:ext>
            </a:extLst>
          </p:cNvPr>
          <p:cNvPicPr>
            <a:picLocks noChangeAspect="1"/>
          </p:cNvPicPr>
          <p:nvPr/>
        </p:nvPicPr>
        <p:blipFill>
          <a:blip r:embed="rId3"/>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1203694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2D2F23F7-E9F5-EDF6-47C9-EF9B3559C0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180081" y="1683564"/>
            <a:ext cx="6329680" cy="4746964"/>
          </a:xfrm>
          <a:prstGeom prst="rect">
            <a:avLst/>
          </a:prstGeom>
        </p:spPr>
      </p:pic>
      <p:sp>
        <p:nvSpPr>
          <p:cNvPr id="3" name="TextBox 2">
            <a:extLst>
              <a:ext uri="{FF2B5EF4-FFF2-40B4-BE49-F238E27FC236}">
                <a16:creationId xmlns:a16="http://schemas.microsoft.com/office/drawing/2014/main" id="{98B74E6B-0CE5-6A71-B0C3-62EB9F675295}"/>
              </a:ext>
            </a:extLst>
          </p:cNvPr>
          <p:cNvSpPr txBox="1"/>
          <p:nvPr/>
        </p:nvSpPr>
        <p:spPr>
          <a:xfrm>
            <a:off x="0" y="14564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
        <p:nvSpPr>
          <p:cNvPr id="5" name="TextBox 4">
            <a:extLst>
              <a:ext uri="{FF2B5EF4-FFF2-40B4-BE49-F238E27FC236}">
                <a16:creationId xmlns:a16="http://schemas.microsoft.com/office/drawing/2014/main" id="{19794822-1B49-ED2F-1C84-8541CDF6E8C8}"/>
              </a:ext>
            </a:extLst>
          </p:cNvPr>
          <p:cNvSpPr txBox="1"/>
          <p:nvPr/>
        </p:nvSpPr>
        <p:spPr>
          <a:xfrm>
            <a:off x="0" y="1022324"/>
            <a:ext cx="12192000" cy="369332"/>
          </a:xfrm>
          <a:prstGeom prst="rect">
            <a:avLst/>
          </a:prstGeom>
          <a:noFill/>
        </p:spPr>
        <p:txBody>
          <a:bodyPr wrap="square">
            <a:spAutoFit/>
          </a:bodyPr>
          <a:lstStyle/>
          <a:p>
            <a:pPr algn="ctr" eaLnBrk="1" hangingPunct="1"/>
            <a:r>
              <a:rPr lang="en-GB" altLang="en-US" sz="1800" b="1" dirty="0">
                <a:latin typeface="Comic Sans MS" panose="030F0702030302020204" pitchFamily="66" charset="0"/>
              </a:rPr>
              <a:t>Can you see what is being inherited?</a:t>
            </a:r>
          </a:p>
        </p:txBody>
      </p:sp>
      <p:pic>
        <p:nvPicPr>
          <p:cNvPr id="6" name="Picture 5">
            <a:extLst>
              <a:ext uri="{FF2B5EF4-FFF2-40B4-BE49-F238E27FC236}">
                <a16:creationId xmlns:a16="http://schemas.microsoft.com/office/drawing/2014/main" id="{E36D61A1-4A96-5591-7D37-DC97E2C4AA2E}"/>
              </a:ext>
            </a:extLst>
          </p:cNvPr>
          <p:cNvPicPr>
            <a:picLocks noChangeAspect="1"/>
          </p:cNvPicPr>
          <p:nvPr/>
        </p:nvPicPr>
        <p:blipFill>
          <a:blip r:embed="rId3"/>
          <a:stretch>
            <a:fillRect/>
          </a:stretch>
        </p:blipFill>
        <p:spPr>
          <a:xfrm>
            <a:off x="10014124" y="5645998"/>
            <a:ext cx="1616812" cy="84052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C227E-0F36-D1B3-D21C-A9F5CC2FAEBB}"/>
              </a:ext>
            </a:extLst>
          </p:cNvPr>
          <p:cNvSpPr txBox="1"/>
          <p:nvPr/>
        </p:nvSpPr>
        <p:spPr>
          <a:xfrm>
            <a:off x="0" y="14564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pic>
        <p:nvPicPr>
          <p:cNvPr id="5" name="Picture 4">
            <a:extLst>
              <a:ext uri="{FF2B5EF4-FFF2-40B4-BE49-F238E27FC236}">
                <a16:creationId xmlns:a16="http://schemas.microsoft.com/office/drawing/2014/main" id="{2D014277-70BC-1703-3BBB-3B3C7BFF4881}"/>
              </a:ext>
            </a:extLst>
          </p:cNvPr>
          <p:cNvPicPr>
            <a:picLocks noChangeAspect="1"/>
          </p:cNvPicPr>
          <p:nvPr/>
        </p:nvPicPr>
        <p:blipFill>
          <a:blip r:embed="rId2"/>
          <a:stretch>
            <a:fillRect/>
          </a:stretch>
        </p:blipFill>
        <p:spPr>
          <a:xfrm>
            <a:off x="3006424" y="908459"/>
            <a:ext cx="6362032" cy="4760821"/>
          </a:xfrm>
          <a:prstGeom prst="rect">
            <a:avLst/>
          </a:prstGeom>
        </p:spPr>
      </p:pic>
      <p:sp>
        <p:nvSpPr>
          <p:cNvPr id="7" name="TextBox 6">
            <a:extLst>
              <a:ext uri="{FF2B5EF4-FFF2-40B4-BE49-F238E27FC236}">
                <a16:creationId xmlns:a16="http://schemas.microsoft.com/office/drawing/2014/main" id="{EDA65A93-1473-20C0-BD18-820F8D79FA0F}"/>
              </a:ext>
            </a:extLst>
          </p:cNvPr>
          <p:cNvSpPr txBox="1"/>
          <p:nvPr/>
        </p:nvSpPr>
        <p:spPr>
          <a:xfrm>
            <a:off x="0" y="6022796"/>
            <a:ext cx="12192000" cy="461665"/>
          </a:xfrm>
          <a:prstGeom prst="rect">
            <a:avLst/>
          </a:prstGeom>
          <a:noFill/>
        </p:spPr>
        <p:txBody>
          <a:bodyPr wrap="square">
            <a:spAutoFit/>
          </a:bodyPr>
          <a:lstStyle/>
          <a:p>
            <a:pPr algn="ctr"/>
            <a:r>
              <a:rPr lang="en-GB" altLang="en-US" sz="2400" dirty="0">
                <a:solidFill>
                  <a:schemeClr val="tx1"/>
                </a:solidFill>
                <a:latin typeface="Comic Sans MS" panose="030F0702030302020204" pitchFamily="66" charset="0"/>
              </a:rPr>
              <a:t>Activity: Try it yourself with your own flowers</a:t>
            </a:r>
            <a:r>
              <a:rPr lang="en-GB" altLang="en-US" sz="2400" dirty="0">
                <a:latin typeface="Comic Sans MS" panose="030F0702030302020204" pitchFamily="66" charset="0"/>
              </a:rPr>
              <a:t>!</a:t>
            </a:r>
          </a:p>
        </p:txBody>
      </p:sp>
      <p:pic>
        <p:nvPicPr>
          <p:cNvPr id="8" name="Picture 7">
            <a:extLst>
              <a:ext uri="{FF2B5EF4-FFF2-40B4-BE49-F238E27FC236}">
                <a16:creationId xmlns:a16="http://schemas.microsoft.com/office/drawing/2014/main" id="{AB28ED27-38E2-7754-44CF-39EEC759A5EF}"/>
              </a:ext>
            </a:extLst>
          </p:cNvPr>
          <p:cNvPicPr>
            <a:picLocks noChangeAspect="1"/>
          </p:cNvPicPr>
          <p:nvPr/>
        </p:nvPicPr>
        <p:blipFill>
          <a:blip r:embed="rId3"/>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3695323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32313C1-0D9B-0406-5446-88EAD2F7DFE7}"/>
              </a:ext>
            </a:extLst>
          </p:cNvPr>
          <p:cNvSpPr txBox="1"/>
          <p:nvPr/>
        </p:nvSpPr>
        <p:spPr>
          <a:xfrm>
            <a:off x="0" y="6034877"/>
            <a:ext cx="9458325" cy="646331"/>
          </a:xfrm>
          <a:prstGeom prst="rect">
            <a:avLst/>
          </a:prstGeom>
          <a:noFill/>
        </p:spPr>
        <p:txBody>
          <a:bodyPr wrap="square">
            <a:spAutoFit/>
          </a:bodyPr>
          <a:lstStyle/>
          <a:p>
            <a:r>
              <a:rPr lang="en-GB" dirty="0"/>
              <a:t>From: </a:t>
            </a:r>
            <a:endParaRPr lang="en-GB" dirty="0">
              <a:hlinkClick r:id="rId2"/>
            </a:endParaRPr>
          </a:p>
          <a:p>
            <a:r>
              <a:rPr lang="en-GB" dirty="0">
                <a:hlinkClick r:id="rId2"/>
              </a:rPr>
              <a:t>Inherited Traits Plant activity- for notebook or bulletin board display (thesciencezone.org)</a:t>
            </a:r>
            <a:endParaRPr lang="en-GB" dirty="0"/>
          </a:p>
        </p:txBody>
      </p:sp>
      <p:pic>
        <p:nvPicPr>
          <p:cNvPr id="17" name="Picture 16">
            <a:extLst>
              <a:ext uri="{FF2B5EF4-FFF2-40B4-BE49-F238E27FC236}">
                <a16:creationId xmlns:a16="http://schemas.microsoft.com/office/drawing/2014/main" id="{FE0187A3-609A-1027-C449-4ABD04DC1C23}"/>
              </a:ext>
            </a:extLst>
          </p:cNvPr>
          <p:cNvPicPr>
            <a:picLocks noChangeAspect="1"/>
          </p:cNvPicPr>
          <p:nvPr/>
        </p:nvPicPr>
        <p:blipFill>
          <a:blip r:embed="rId3"/>
          <a:stretch>
            <a:fillRect/>
          </a:stretch>
        </p:blipFill>
        <p:spPr>
          <a:xfrm>
            <a:off x="2100263" y="911491"/>
            <a:ext cx="7086096" cy="4752975"/>
          </a:xfrm>
          <a:prstGeom prst="rect">
            <a:avLst/>
          </a:prstGeom>
        </p:spPr>
      </p:pic>
      <p:sp>
        <p:nvSpPr>
          <p:cNvPr id="18" name="TextBox 17">
            <a:extLst>
              <a:ext uri="{FF2B5EF4-FFF2-40B4-BE49-F238E27FC236}">
                <a16:creationId xmlns:a16="http://schemas.microsoft.com/office/drawing/2014/main" id="{BBB8930A-FCBA-37E0-AC66-BF5DF8C7D05C}"/>
              </a:ext>
            </a:extLst>
          </p:cNvPr>
          <p:cNvSpPr txBox="1"/>
          <p:nvPr/>
        </p:nvSpPr>
        <p:spPr>
          <a:xfrm>
            <a:off x="-704850" y="176792"/>
            <a:ext cx="12192000" cy="461665"/>
          </a:xfrm>
          <a:prstGeom prst="rect">
            <a:avLst/>
          </a:prstGeom>
          <a:noFill/>
        </p:spPr>
        <p:txBody>
          <a:bodyPr wrap="square">
            <a:spAutoFit/>
          </a:bodyPr>
          <a:lstStyle/>
          <a:p>
            <a:pPr algn="ctr"/>
            <a:r>
              <a:rPr lang="en-GB" altLang="en-US" sz="2400" dirty="0">
                <a:solidFill>
                  <a:schemeClr val="tx1"/>
                </a:solidFill>
                <a:latin typeface="Comic Sans MS" panose="030F0702030302020204" pitchFamily="66" charset="0"/>
              </a:rPr>
              <a:t>Activity: Try it yourself with </a:t>
            </a:r>
            <a:r>
              <a:rPr lang="en-GB" altLang="en-US" sz="2400" dirty="0">
                <a:latin typeface="Comic Sans MS" panose="030F0702030302020204" pitchFamily="66" charset="0"/>
              </a:rPr>
              <a:t>these </a:t>
            </a:r>
            <a:r>
              <a:rPr lang="en-GB" altLang="en-US" sz="2400" dirty="0">
                <a:solidFill>
                  <a:schemeClr val="tx1"/>
                </a:solidFill>
                <a:latin typeface="Comic Sans MS" panose="030F0702030302020204" pitchFamily="66" charset="0"/>
              </a:rPr>
              <a:t>flowers</a:t>
            </a:r>
            <a:r>
              <a:rPr lang="en-GB" altLang="en-US" sz="2400" dirty="0">
                <a:latin typeface="Comic Sans MS" panose="030F0702030302020204" pitchFamily="66" charset="0"/>
              </a:rPr>
              <a:t>!</a:t>
            </a:r>
          </a:p>
        </p:txBody>
      </p:sp>
      <p:pic>
        <p:nvPicPr>
          <p:cNvPr id="19" name="Picture 18">
            <a:extLst>
              <a:ext uri="{FF2B5EF4-FFF2-40B4-BE49-F238E27FC236}">
                <a16:creationId xmlns:a16="http://schemas.microsoft.com/office/drawing/2014/main" id="{597F3096-2A2E-22D5-A8B6-967D323004DF}"/>
              </a:ext>
            </a:extLst>
          </p:cNvPr>
          <p:cNvPicPr>
            <a:picLocks noChangeAspect="1"/>
          </p:cNvPicPr>
          <p:nvPr/>
        </p:nvPicPr>
        <p:blipFill>
          <a:blip r:embed="rId4"/>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1300449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32313C1-0D9B-0406-5446-88EAD2F7DFE7}"/>
              </a:ext>
            </a:extLst>
          </p:cNvPr>
          <p:cNvSpPr txBox="1"/>
          <p:nvPr/>
        </p:nvSpPr>
        <p:spPr>
          <a:xfrm>
            <a:off x="4371975" y="5842402"/>
            <a:ext cx="7820026" cy="523220"/>
          </a:xfrm>
          <a:prstGeom prst="rect">
            <a:avLst/>
          </a:prstGeom>
          <a:noFill/>
        </p:spPr>
        <p:txBody>
          <a:bodyPr wrap="square">
            <a:spAutoFit/>
          </a:bodyPr>
          <a:lstStyle/>
          <a:p>
            <a:r>
              <a:rPr lang="en-GB" sz="1400" dirty="0">
                <a:latin typeface="Comic Sans MS" panose="030F0702030302020204" pitchFamily="66" charset="0"/>
              </a:rPr>
              <a:t>From: </a:t>
            </a:r>
            <a:endParaRPr lang="en-GB" sz="1400" dirty="0">
              <a:latin typeface="Comic Sans MS" panose="030F0702030302020204" pitchFamily="66" charset="0"/>
              <a:hlinkClick r:id="rId2"/>
            </a:endParaRPr>
          </a:p>
          <a:p>
            <a:r>
              <a:rPr lang="en-GB" sz="1400" dirty="0">
                <a:latin typeface="Comic Sans MS" panose="030F0702030302020204" pitchFamily="66" charset="0"/>
                <a:hlinkClick r:id="rId2"/>
              </a:rPr>
              <a:t>Inherited Traits Plant activity- for notebook or bulletin board display (thesciencezone.org)</a:t>
            </a:r>
            <a:endParaRPr lang="en-GB" sz="1400" dirty="0">
              <a:latin typeface="Comic Sans MS" panose="030F0702030302020204" pitchFamily="66" charset="0"/>
            </a:endParaRPr>
          </a:p>
        </p:txBody>
      </p:sp>
      <p:pic>
        <p:nvPicPr>
          <p:cNvPr id="17" name="Picture 16">
            <a:extLst>
              <a:ext uri="{FF2B5EF4-FFF2-40B4-BE49-F238E27FC236}">
                <a16:creationId xmlns:a16="http://schemas.microsoft.com/office/drawing/2014/main" id="{FE0187A3-609A-1027-C449-4ABD04DC1C23}"/>
              </a:ext>
            </a:extLst>
          </p:cNvPr>
          <p:cNvPicPr>
            <a:picLocks noChangeAspect="1"/>
          </p:cNvPicPr>
          <p:nvPr/>
        </p:nvPicPr>
        <p:blipFill>
          <a:blip r:embed="rId3"/>
          <a:stretch>
            <a:fillRect/>
          </a:stretch>
        </p:blipFill>
        <p:spPr>
          <a:xfrm>
            <a:off x="326156" y="1227983"/>
            <a:ext cx="5509060" cy="3695184"/>
          </a:xfrm>
          <a:prstGeom prst="rect">
            <a:avLst/>
          </a:prstGeom>
        </p:spPr>
      </p:pic>
      <p:sp>
        <p:nvSpPr>
          <p:cNvPr id="18" name="TextBox 17">
            <a:extLst>
              <a:ext uri="{FF2B5EF4-FFF2-40B4-BE49-F238E27FC236}">
                <a16:creationId xmlns:a16="http://schemas.microsoft.com/office/drawing/2014/main" id="{BBB8930A-FCBA-37E0-AC66-BF5DF8C7D05C}"/>
              </a:ext>
            </a:extLst>
          </p:cNvPr>
          <p:cNvSpPr txBox="1"/>
          <p:nvPr/>
        </p:nvSpPr>
        <p:spPr>
          <a:xfrm>
            <a:off x="-704850" y="176792"/>
            <a:ext cx="12192000" cy="461665"/>
          </a:xfrm>
          <a:prstGeom prst="rect">
            <a:avLst/>
          </a:prstGeom>
          <a:noFill/>
        </p:spPr>
        <p:txBody>
          <a:bodyPr wrap="square">
            <a:spAutoFit/>
          </a:bodyPr>
          <a:lstStyle/>
          <a:p>
            <a:pPr algn="ctr"/>
            <a:r>
              <a:rPr lang="en-GB" altLang="en-US" sz="2400" dirty="0">
                <a:solidFill>
                  <a:schemeClr val="tx1"/>
                </a:solidFill>
                <a:latin typeface="Comic Sans MS" panose="030F0702030302020204" pitchFamily="66" charset="0"/>
              </a:rPr>
              <a:t>Activity: Try it yourself with </a:t>
            </a:r>
            <a:r>
              <a:rPr lang="en-GB" altLang="en-US" sz="2400" dirty="0">
                <a:latin typeface="Comic Sans MS" panose="030F0702030302020204" pitchFamily="66" charset="0"/>
              </a:rPr>
              <a:t>these </a:t>
            </a:r>
            <a:r>
              <a:rPr lang="en-GB" altLang="en-US" sz="2400" dirty="0">
                <a:solidFill>
                  <a:schemeClr val="tx1"/>
                </a:solidFill>
                <a:latin typeface="Comic Sans MS" panose="030F0702030302020204" pitchFamily="66" charset="0"/>
              </a:rPr>
              <a:t>flowers</a:t>
            </a:r>
            <a:r>
              <a:rPr lang="en-GB" altLang="en-US" sz="2400" dirty="0">
                <a:latin typeface="Comic Sans MS" panose="030F0702030302020204" pitchFamily="66" charset="0"/>
              </a:rPr>
              <a:t>!</a:t>
            </a:r>
          </a:p>
        </p:txBody>
      </p:sp>
      <p:graphicFrame>
        <p:nvGraphicFramePr>
          <p:cNvPr id="2" name="Table 1">
            <a:extLst>
              <a:ext uri="{FF2B5EF4-FFF2-40B4-BE49-F238E27FC236}">
                <a16:creationId xmlns:a16="http://schemas.microsoft.com/office/drawing/2014/main" id="{44148BA2-9A4F-ADBF-4ED2-A4C02C84AA48}"/>
              </a:ext>
            </a:extLst>
          </p:cNvPr>
          <p:cNvGraphicFramePr>
            <a:graphicFrameLocks noGrp="1"/>
          </p:cNvGraphicFramePr>
          <p:nvPr>
            <p:extLst>
              <p:ext uri="{D42A27DB-BD31-4B8C-83A1-F6EECF244321}">
                <p14:modId xmlns:p14="http://schemas.microsoft.com/office/powerpoint/2010/main" val="4129819113"/>
              </p:ext>
            </p:extLst>
          </p:nvPr>
        </p:nvGraphicFramePr>
        <p:xfrm>
          <a:off x="5943600" y="2149732"/>
          <a:ext cx="5648326" cy="1854200"/>
        </p:xfrm>
        <a:graphic>
          <a:graphicData uri="http://schemas.openxmlformats.org/drawingml/2006/table">
            <a:tbl>
              <a:tblPr firstRow="1" bandRow="1">
                <a:tableStyleId>{5940675A-B579-460E-94D1-54222C63F5DA}</a:tableStyleId>
              </a:tblPr>
              <a:tblGrid>
                <a:gridCol w="2824163">
                  <a:extLst>
                    <a:ext uri="{9D8B030D-6E8A-4147-A177-3AD203B41FA5}">
                      <a16:colId xmlns:a16="http://schemas.microsoft.com/office/drawing/2014/main" val="1963212241"/>
                    </a:ext>
                  </a:extLst>
                </a:gridCol>
                <a:gridCol w="2824163">
                  <a:extLst>
                    <a:ext uri="{9D8B030D-6E8A-4147-A177-3AD203B41FA5}">
                      <a16:colId xmlns:a16="http://schemas.microsoft.com/office/drawing/2014/main" val="3457441702"/>
                    </a:ext>
                  </a:extLst>
                </a:gridCol>
              </a:tblGrid>
              <a:tr h="370840">
                <a:tc>
                  <a:txBody>
                    <a:bodyPr/>
                    <a:lstStyle/>
                    <a:p>
                      <a:r>
                        <a:rPr lang="en-GB" dirty="0">
                          <a:latin typeface="Comic Sans MS" panose="030F0702030302020204" pitchFamily="66" charset="0"/>
                        </a:rPr>
                        <a:t>Parent 1</a:t>
                      </a:r>
                    </a:p>
                  </a:txBody>
                  <a:tcPr/>
                </a:tc>
                <a:tc>
                  <a:txBody>
                    <a:bodyPr/>
                    <a:lstStyle/>
                    <a:p>
                      <a:r>
                        <a:rPr lang="en-GB" dirty="0">
                          <a:latin typeface="Comic Sans MS" panose="030F0702030302020204" pitchFamily="66" charset="0"/>
                        </a:rPr>
                        <a:t>Parent 2</a:t>
                      </a:r>
                    </a:p>
                  </a:txBody>
                  <a:tcPr/>
                </a:tc>
                <a:extLst>
                  <a:ext uri="{0D108BD9-81ED-4DB2-BD59-A6C34878D82A}">
                    <a16:rowId xmlns:a16="http://schemas.microsoft.com/office/drawing/2014/main" val="933264644"/>
                  </a:ext>
                </a:extLst>
              </a:tr>
              <a:tr h="370840">
                <a:tc>
                  <a:txBody>
                    <a:bodyPr/>
                    <a:lstStyle/>
                    <a:p>
                      <a:r>
                        <a:rPr lang="en-GB" dirty="0">
                          <a:latin typeface="Comic Sans MS" panose="030F0702030302020204" pitchFamily="66" charset="0"/>
                        </a:rPr>
                        <a:t>Orange petals</a:t>
                      </a:r>
                    </a:p>
                  </a:txBody>
                  <a:tcPr/>
                </a:tc>
                <a:tc>
                  <a:txBody>
                    <a:bodyPr/>
                    <a:lstStyle/>
                    <a:p>
                      <a:r>
                        <a:rPr lang="en-GB" dirty="0">
                          <a:latin typeface="Comic Sans MS" panose="030F0702030302020204" pitchFamily="66" charset="0"/>
                        </a:rPr>
                        <a:t>Purple petals</a:t>
                      </a:r>
                    </a:p>
                  </a:txBody>
                  <a:tcPr/>
                </a:tc>
                <a:extLst>
                  <a:ext uri="{0D108BD9-81ED-4DB2-BD59-A6C34878D82A}">
                    <a16:rowId xmlns:a16="http://schemas.microsoft.com/office/drawing/2014/main" val="790076411"/>
                  </a:ext>
                </a:extLst>
              </a:tr>
              <a:tr h="370840">
                <a:tc>
                  <a:txBody>
                    <a:bodyPr/>
                    <a:lstStyle/>
                    <a:p>
                      <a:r>
                        <a:rPr lang="en-GB" dirty="0">
                          <a:latin typeface="Comic Sans MS" panose="030F0702030302020204" pitchFamily="66" charset="0"/>
                        </a:rPr>
                        <a:t>Yellow centre</a:t>
                      </a:r>
                    </a:p>
                  </a:txBody>
                  <a:tcPr/>
                </a:tc>
                <a:tc>
                  <a:txBody>
                    <a:bodyPr/>
                    <a:lstStyle/>
                    <a:p>
                      <a:r>
                        <a:rPr lang="en-GB" dirty="0">
                          <a:latin typeface="Comic Sans MS" panose="030F0702030302020204" pitchFamily="66" charset="0"/>
                        </a:rPr>
                        <a:t>Brown centre</a:t>
                      </a:r>
                    </a:p>
                  </a:txBody>
                  <a:tcPr/>
                </a:tc>
                <a:extLst>
                  <a:ext uri="{0D108BD9-81ED-4DB2-BD59-A6C34878D82A}">
                    <a16:rowId xmlns:a16="http://schemas.microsoft.com/office/drawing/2014/main" val="2940940319"/>
                  </a:ext>
                </a:extLst>
              </a:tr>
              <a:tr h="370840">
                <a:tc>
                  <a:txBody>
                    <a:bodyPr/>
                    <a:lstStyle/>
                    <a:p>
                      <a:r>
                        <a:rPr lang="en-GB" dirty="0">
                          <a:latin typeface="Comic Sans MS" panose="030F0702030302020204" pitchFamily="66" charset="0"/>
                        </a:rPr>
                        <a:t>Dark green leaves</a:t>
                      </a:r>
                    </a:p>
                  </a:txBody>
                  <a:tcPr/>
                </a:tc>
                <a:tc>
                  <a:txBody>
                    <a:bodyPr/>
                    <a:lstStyle/>
                    <a:p>
                      <a:r>
                        <a:rPr lang="en-GB" dirty="0">
                          <a:latin typeface="Comic Sans MS" panose="030F0702030302020204" pitchFamily="66" charset="0"/>
                        </a:rPr>
                        <a:t>Light green leaves</a:t>
                      </a:r>
                    </a:p>
                  </a:txBody>
                  <a:tcPr/>
                </a:tc>
                <a:extLst>
                  <a:ext uri="{0D108BD9-81ED-4DB2-BD59-A6C34878D82A}">
                    <a16:rowId xmlns:a16="http://schemas.microsoft.com/office/drawing/2014/main" val="2087281957"/>
                  </a:ext>
                </a:extLst>
              </a:tr>
              <a:tr h="370840">
                <a:tc>
                  <a:txBody>
                    <a:bodyPr/>
                    <a:lstStyle/>
                    <a:p>
                      <a:r>
                        <a:rPr lang="en-GB" dirty="0">
                          <a:latin typeface="Comic Sans MS" panose="030F0702030302020204" pitchFamily="66" charset="0"/>
                        </a:rPr>
                        <a:t>Dark green 7 cm stem </a:t>
                      </a:r>
                    </a:p>
                  </a:txBody>
                  <a:tcPr/>
                </a:tc>
                <a:tc>
                  <a:txBody>
                    <a:bodyPr/>
                    <a:lstStyle/>
                    <a:p>
                      <a:r>
                        <a:rPr lang="en-GB" dirty="0">
                          <a:latin typeface="Comic Sans MS" panose="030F0702030302020204" pitchFamily="66" charset="0"/>
                        </a:rPr>
                        <a:t>Light green 9 cm stem</a:t>
                      </a:r>
                    </a:p>
                  </a:txBody>
                  <a:tcPr/>
                </a:tc>
                <a:extLst>
                  <a:ext uri="{0D108BD9-81ED-4DB2-BD59-A6C34878D82A}">
                    <a16:rowId xmlns:a16="http://schemas.microsoft.com/office/drawing/2014/main" val="424428947"/>
                  </a:ext>
                </a:extLst>
              </a:tr>
            </a:tbl>
          </a:graphicData>
        </a:graphic>
      </p:graphicFrame>
      <p:sp>
        <p:nvSpPr>
          <p:cNvPr id="3" name="TextBox 2">
            <a:extLst>
              <a:ext uri="{FF2B5EF4-FFF2-40B4-BE49-F238E27FC236}">
                <a16:creationId xmlns:a16="http://schemas.microsoft.com/office/drawing/2014/main" id="{2F36069A-B6D2-0202-4682-89B80758A3FD}"/>
              </a:ext>
            </a:extLst>
          </p:cNvPr>
          <p:cNvSpPr txBox="1"/>
          <p:nvPr/>
        </p:nvSpPr>
        <p:spPr>
          <a:xfrm>
            <a:off x="5734050" y="1438791"/>
            <a:ext cx="5534026" cy="369332"/>
          </a:xfrm>
          <a:prstGeom prst="rect">
            <a:avLst/>
          </a:prstGeom>
          <a:noFill/>
        </p:spPr>
        <p:txBody>
          <a:bodyPr wrap="square" rtlCol="0">
            <a:spAutoFit/>
          </a:bodyPr>
          <a:lstStyle/>
          <a:p>
            <a:pPr algn="ctr"/>
            <a:r>
              <a:rPr lang="en-GB" b="1" dirty="0">
                <a:latin typeface="Comic Sans MS" panose="030F0702030302020204" pitchFamily="66" charset="0"/>
              </a:rPr>
              <a:t>Characteristics (traits) of each parent plant</a:t>
            </a:r>
          </a:p>
        </p:txBody>
      </p:sp>
    </p:spTree>
    <p:extLst>
      <p:ext uri="{BB962C8B-B14F-4D97-AF65-F5344CB8AC3E}">
        <p14:creationId xmlns:p14="http://schemas.microsoft.com/office/powerpoint/2010/main" val="3673222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41C45594-FAD7-4BCF-23BC-F04B820BA61C}"/>
              </a:ext>
            </a:extLst>
          </p:cNvPr>
          <p:cNvSpPr txBox="1"/>
          <p:nvPr/>
        </p:nvSpPr>
        <p:spPr>
          <a:xfrm>
            <a:off x="522887" y="950793"/>
            <a:ext cx="4077685" cy="2862322"/>
          </a:xfrm>
          <a:prstGeom prst="rect">
            <a:avLst/>
          </a:prstGeom>
          <a:noFill/>
        </p:spPr>
        <p:txBody>
          <a:bodyPr wrap="square">
            <a:spAutoFit/>
          </a:bodyPr>
          <a:lstStyle/>
          <a:p>
            <a:pPr algn="just"/>
            <a:r>
              <a:rPr lang="en-GB" dirty="0">
                <a:latin typeface="Comic Sans MS" panose="030F0702030302020204" pitchFamily="66" charset="0"/>
              </a:rPr>
              <a:t>Build Lego ‘animals’ (towers) – use 4 blocks of Lego to create a daddy ‘animal’ and a mummy ‘animal’ with different colour combinations. </a:t>
            </a:r>
          </a:p>
          <a:p>
            <a:pPr algn="just"/>
            <a:endParaRPr lang="en-GB" dirty="0">
              <a:latin typeface="Comic Sans MS" panose="030F0702030302020204" pitchFamily="66" charset="0"/>
            </a:endParaRPr>
          </a:p>
          <a:p>
            <a:pPr algn="just"/>
            <a:r>
              <a:rPr lang="en-GB" dirty="0">
                <a:latin typeface="Comic Sans MS" panose="030F0702030302020204" pitchFamily="66" charset="0"/>
              </a:rPr>
              <a:t>Children can then make a baby ‘animal’ using two blocks from daddy and two blocks from mummy to physically demonstrate the passing down of features.</a:t>
            </a:r>
          </a:p>
        </p:txBody>
      </p:sp>
      <p:graphicFrame>
        <p:nvGraphicFramePr>
          <p:cNvPr id="5" name="Table 4">
            <a:extLst>
              <a:ext uri="{FF2B5EF4-FFF2-40B4-BE49-F238E27FC236}">
                <a16:creationId xmlns:a16="http://schemas.microsoft.com/office/drawing/2014/main" id="{ADB33079-F8D9-D4EC-18FB-78D5B4403D2B}"/>
              </a:ext>
            </a:extLst>
          </p:cNvPr>
          <p:cNvGraphicFramePr>
            <a:graphicFrameLocks noGrp="1"/>
          </p:cNvGraphicFramePr>
          <p:nvPr>
            <p:extLst>
              <p:ext uri="{D42A27DB-BD31-4B8C-83A1-F6EECF244321}">
                <p14:modId xmlns:p14="http://schemas.microsoft.com/office/powerpoint/2010/main" val="2648360352"/>
              </p:ext>
            </p:extLst>
          </p:nvPr>
        </p:nvGraphicFramePr>
        <p:xfrm>
          <a:off x="5127625" y="2243455"/>
          <a:ext cx="968375" cy="1483360"/>
        </p:xfrm>
        <a:graphic>
          <a:graphicData uri="http://schemas.openxmlformats.org/drawingml/2006/table">
            <a:tbl>
              <a:tblPr firstRow="1" bandRow="1">
                <a:tableStyleId>{5940675A-B579-460E-94D1-54222C63F5DA}</a:tableStyleId>
              </a:tblPr>
              <a:tblGrid>
                <a:gridCol w="968375">
                  <a:extLst>
                    <a:ext uri="{9D8B030D-6E8A-4147-A177-3AD203B41FA5}">
                      <a16:colId xmlns:a16="http://schemas.microsoft.com/office/drawing/2014/main" val="4196000986"/>
                    </a:ext>
                  </a:extLst>
                </a:gridCol>
              </a:tblGrid>
              <a:tr h="370840">
                <a:tc>
                  <a:txBody>
                    <a:bodyPr/>
                    <a:lstStyle/>
                    <a:p>
                      <a:endParaRPr lang="en-GB" dirty="0"/>
                    </a:p>
                  </a:txBody>
                  <a:tcPr>
                    <a:solidFill>
                      <a:srgbClr val="FF0000"/>
                    </a:solidFill>
                  </a:tcPr>
                </a:tc>
                <a:extLst>
                  <a:ext uri="{0D108BD9-81ED-4DB2-BD59-A6C34878D82A}">
                    <a16:rowId xmlns:a16="http://schemas.microsoft.com/office/drawing/2014/main" val="3597193725"/>
                  </a:ext>
                </a:extLst>
              </a:tr>
              <a:tr h="370840">
                <a:tc>
                  <a:txBody>
                    <a:bodyPr/>
                    <a:lstStyle/>
                    <a:p>
                      <a:endParaRPr lang="en-GB" dirty="0"/>
                    </a:p>
                  </a:txBody>
                  <a:tcPr>
                    <a:solidFill>
                      <a:srgbClr val="FFFF00"/>
                    </a:solidFill>
                  </a:tcPr>
                </a:tc>
                <a:extLst>
                  <a:ext uri="{0D108BD9-81ED-4DB2-BD59-A6C34878D82A}">
                    <a16:rowId xmlns:a16="http://schemas.microsoft.com/office/drawing/2014/main" val="95753417"/>
                  </a:ext>
                </a:extLst>
              </a:tr>
              <a:tr h="370840">
                <a:tc>
                  <a:txBody>
                    <a:bodyPr/>
                    <a:lstStyle/>
                    <a:p>
                      <a:endParaRPr lang="en-GB" dirty="0"/>
                    </a:p>
                  </a:txBody>
                  <a:tcPr>
                    <a:solidFill>
                      <a:schemeClr val="bg1">
                        <a:lumMod val="65000"/>
                      </a:schemeClr>
                    </a:solidFill>
                  </a:tcPr>
                </a:tc>
                <a:extLst>
                  <a:ext uri="{0D108BD9-81ED-4DB2-BD59-A6C34878D82A}">
                    <a16:rowId xmlns:a16="http://schemas.microsoft.com/office/drawing/2014/main" val="3875645996"/>
                  </a:ext>
                </a:extLst>
              </a:tr>
              <a:tr h="370840">
                <a:tc>
                  <a:txBody>
                    <a:bodyPr/>
                    <a:lstStyle/>
                    <a:p>
                      <a:endParaRPr lang="en-GB" dirty="0"/>
                    </a:p>
                  </a:txBody>
                  <a:tcPr>
                    <a:solidFill>
                      <a:schemeClr val="accent2">
                        <a:lumMod val="50000"/>
                      </a:schemeClr>
                    </a:solidFill>
                  </a:tcPr>
                </a:tc>
                <a:extLst>
                  <a:ext uri="{0D108BD9-81ED-4DB2-BD59-A6C34878D82A}">
                    <a16:rowId xmlns:a16="http://schemas.microsoft.com/office/drawing/2014/main" val="703348266"/>
                  </a:ext>
                </a:extLst>
              </a:tr>
            </a:tbl>
          </a:graphicData>
        </a:graphic>
      </p:graphicFrame>
      <p:graphicFrame>
        <p:nvGraphicFramePr>
          <p:cNvPr id="6" name="Table 5">
            <a:extLst>
              <a:ext uri="{FF2B5EF4-FFF2-40B4-BE49-F238E27FC236}">
                <a16:creationId xmlns:a16="http://schemas.microsoft.com/office/drawing/2014/main" id="{ADC21327-7C74-D103-2C4C-220979ED094E}"/>
              </a:ext>
            </a:extLst>
          </p:cNvPr>
          <p:cNvGraphicFramePr>
            <a:graphicFrameLocks noGrp="1"/>
          </p:cNvGraphicFramePr>
          <p:nvPr>
            <p:extLst>
              <p:ext uri="{D42A27DB-BD31-4B8C-83A1-F6EECF244321}">
                <p14:modId xmlns:p14="http://schemas.microsoft.com/office/powerpoint/2010/main" val="1704660456"/>
              </p:ext>
            </p:extLst>
          </p:nvPr>
        </p:nvGraphicFramePr>
        <p:xfrm>
          <a:off x="6623052" y="2243455"/>
          <a:ext cx="968375" cy="1483360"/>
        </p:xfrm>
        <a:graphic>
          <a:graphicData uri="http://schemas.openxmlformats.org/drawingml/2006/table">
            <a:tbl>
              <a:tblPr firstRow="1" bandRow="1">
                <a:tableStyleId>{5940675A-B579-460E-94D1-54222C63F5DA}</a:tableStyleId>
              </a:tblPr>
              <a:tblGrid>
                <a:gridCol w="968375">
                  <a:extLst>
                    <a:ext uri="{9D8B030D-6E8A-4147-A177-3AD203B41FA5}">
                      <a16:colId xmlns:a16="http://schemas.microsoft.com/office/drawing/2014/main" val="4196000986"/>
                    </a:ext>
                  </a:extLst>
                </a:gridCol>
              </a:tblGrid>
              <a:tr h="370840">
                <a:tc>
                  <a:txBody>
                    <a:bodyPr/>
                    <a:lstStyle/>
                    <a:p>
                      <a:endParaRPr lang="en-GB" dirty="0"/>
                    </a:p>
                  </a:txBody>
                  <a:tcPr>
                    <a:solidFill>
                      <a:schemeClr val="bg1"/>
                    </a:solidFill>
                  </a:tcPr>
                </a:tc>
                <a:extLst>
                  <a:ext uri="{0D108BD9-81ED-4DB2-BD59-A6C34878D82A}">
                    <a16:rowId xmlns:a16="http://schemas.microsoft.com/office/drawing/2014/main" val="3597193725"/>
                  </a:ext>
                </a:extLst>
              </a:tr>
              <a:tr h="370840">
                <a:tc>
                  <a:txBody>
                    <a:bodyPr/>
                    <a:lstStyle/>
                    <a:p>
                      <a:endParaRPr lang="en-GB" dirty="0"/>
                    </a:p>
                  </a:txBody>
                  <a:tcPr>
                    <a:solidFill>
                      <a:schemeClr val="tx1"/>
                    </a:solidFill>
                  </a:tcPr>
                </a:tc>
                <a:extLst>
                  <a:ext uri="{0D108BD9-81ED-4DB2-BD59-A6C34878D82A}">
                    <a16:rowId xmlns:a16="http://schemas.microsoft.com/office/drawing/2014/main" val="95753417"/>
                  </a:ext>
                </a:extLst>
              </a:tr>
              <a:tr h="370840">
                <a:tc>
                  <a:txBody>
                    <a:bodyPr/>
                    <a:lstStyle/>
                    <a:p>
                      <a:endParaRPr lang="en-GB" dirty="0"/>
                    </a:p>
                  </a:txBody>
                  <a:tcPr>
                    <a:solidFill>
                      <a:srgbClr val="00B050"/>
                    </a:solidFill>
                  </a:tcPr>
                </a:tc>
                <a:extLst>
                  <a:ext uri="{0D108BD9-81ED-4DB2-BD59-A6C34878D82A}">
                    <a16:rowId xmlns:a16="http://schemas.microsoft.com/office/drawing/2014/main" val="3875645996"/>
                  </a:ext>
                </a:extLst>
              </a:tr>
              <a:tr h="370840">
                <a:tc>
                  <a:txBody>
                    <a:bodyPr/>
                    <a:lstStyle/>
                    <a:p>
                      <a:endParaRPr lang="en-GB" dirty="0"/>
                    </a:p>
                  </a:txBody>
                  <a:tcPr>
                    <a:solidFill>
                      <a:srgbClr val="00B0F0"/>
                    </a:solidFill>
                  </a:tcPr>
                </a:tc>
                <a:extLst>
                  <a:ext uri="{0D108BD9-81ED-4DB2-BD59-A6C34878D82A}">
                    <a16:rowId xmlns:a16="http://schemas.microsoft.com/office/drawing/2014/main" val="703348266"/>
                  </a:ext>
                </a:extLst>
              </a:tr>
            </a:tbl>
          </a:graphicData>
        </a:graphic>
      </p:graphicFrame>
      <p:graphicFrame>
        <p:nvGraphicFramePr>
          <p:cNvPr id="7" name="Table 6">
            <a:extLst>
              <a:ext uri="{FF2B5EF4-FFF2-40B4-BE49-F238E27FC236}">
                <a16:creationId xmlns:a16="http://schemas.microsoft.com/office/drawing/2014/main" id="{63E666C8-524F-A7A5-EF6B-42655C1B503E}"/>
              </a:ext>
            </a:extLst>
          </p:cNvPr>
          <p:cNvGraphicFramePr>
            <a:graphicFrameLocks noGrp="1"/>
          </p:cNvGraphicFramePr>
          <p:nvPr>
            <p:extLst>
              <p:ext uri="{D42A27DB-BD31-4B8C-83A1-F6EECF244321}">
                <p14:modId xmlns:p14="http://schemas.microsoft.com/office/powerpoint/2010/main" val="4061351144"/>
              </p:ext>
            </p:extLst>
          </p:nvPr>
        </p:nvGraphicFramePr>
        <p:xfrm>
          <a:off x="4947356" y="4287319"/>
          <a:ext cx="968375" cy="1483360"/>
        </p:xfrm>
        <a:graphic>
          <a:graphicData uri="http://schemas.openxmlformats.org/drawingml/2006/table">
            <a:tbl>
              <a:tblPr firstRow="1" bandRow="1">
                <a:tableStyleId>{5940675A-B579-460E-94D1-54222C63F5DA}</a:tableStyleId>
              </a:tblPr>
              <a:tblGrid>
                <a:gridCol w="968375">
                  <a:extLst>
                    <a:ext uri="{9D8B030D-6E8A-4147-A177-3AD203B41FA5}">
                      <a16:colId xmlns:a16="http://schemas.microsoft.com/office/drawing/2014/main" val="4196000986"/>
                    </a:ext>
                  </a:extLst>
                </a:gridCol>
              </a:tblGrid>
              <a:tr h="370840">
                <a:tc>
                  <a:txBody>
                    <a:bodyPr/>
                    <a:lstStyle/>
                    <a:p>
                      <a:endParaRPr lang="en-GB" dirty="0"/>
                    </a:p>
                  </a:txBody>
                  <a:tcPr>
                    <a:solidFill>
                      <a:srgbClr val="FF0000"/>
                    </a:solidFill>
                  </a:tcPr>
                </a:tc>
                <a:extLst>
                  <a:ext uri="{0D108BD9-81ED-4DB2-BD59-A6C34878D82A}">
                    <a16:rowId xmlns:a16="http://schemas.microsoft.com/office/drawing/2014/main" val="3597193725"/>
                  </a:ext>
                </a:extLst>
              </a:tr>
              <a:tr h="370840">
                <a:tc>
                  <a:txBody>
                    <a:bodyPr/>
                    <a:lstStyle/>
                    <a:p>
                      <a:endParaRPr lang="en-GB" dirty="0"/>
                    </a:p>
                  </a:txBody>
                  <a:tcPr>
                    <a:solidFill>
                      <a:srgbClr val="FFFF00"/>
                    </a:solidFill>
                  </a:tcPr>
                </a:tc>
                <a:extLst>
                  <a:ext uri="{0D108BD9-81ED-4DB2-BD59-A6C34878D82A}">
                    <a16:rowId xmlns:a16="http://schemas.microsoft.com/office/drawing/2014/main" val="95753417"/>
                  </a:ext>
                </a:extLst>
              </a:tr>
              <a:tr h="370840">
                <a:tc>
                  <a:txBody>
                    <a:bodyPr/>
                    <a:lstStyle/>
                    <a:p>
                      <a:endParaRPr lang="en-GB" dirty="0"/>
                    </a:p>
                  </a:txBody>
                  <a:tcPr>
                    <a:solidFill>
                      <a:srgbClr val="009900"/>
                    </a:solidFill>
                  </a:tcPr>
                </a:tc>
                <a:extLst>
                  <a:ext uri="{0D108BD9-81ED-4DB2-BD59-A6C34878D82A}">
                    <a16:rowId xmlns:a16="http://schemas.microsoft.com/office/drawing/2014/main" val="3875645996"/>
                  </a:ext>
                </a:extLst>
              </a:tr>
              <a:tr h="370840">
                <a:tc>
                  <a:txBody>
                    <a:bodyPr/>
                    <a:lstStyle/>
                    <a:p>
                      <a:endParaRPr lang="en-GB" dirty="0"/>
                    </a:p>
                  </a:txBody>
                  <a:tcPr>
                    <a:solidFill>
                      <a:srgbClr val="00B0F0"/>
                    </a:solidFill>
                  </a:tcPr>
                </a:tc>
                <a:extLst>
                  <a:ext uri="{0D108BD9-81ED-4DB2-BD59-A6C34878D82A}">
                    <a16:rowId xmlns:a16="http://schemas.microsoft.com/office/drawing/2014/main" val="703348266"/>
                  </a:ext>
                </a:extLst>
              </a:tr>
            </a:tbl>
          </a:graphicData>
        </a:graphic>
      </p:graphicFrame>
      <p:graphicFrame>
        <p:nvGraphicFramePr>
          <p:cNvPr id="8" name="Table 7">
            <a:extLst>
              <a:ext uri="{FF2B5EF4-FFF2-40B4-BE49-F238E27FC236}">
                <a16:creationId xmlns:a16="http://schemas.microsoft.com/office/drawing/2014/main" id="{66766518-BC93-B306-812B-4BE981F0F3CC}"/>
              </a:ext>
            </a:extLst>
          </p:cNvPr>
          <p:cNvGraphicFramePr>
            <a:graphicFrameLocks noGrp="1"/>
          </p:cNvGraphicFramePr>
          <p:nvPr>
            <p:extLst>
              <p:ext uri="{D42A27DB-BD31-4B8C-83A1-F6EECF244321}">
                <p14:modId xmlns:p14="http://schemas.microsoft.com/office/powerpoint/2010/main" val="1323296499"/>
              </p:ext>
            </p:extLst>
          </p:nvPr>
        </p:nvGraphicFramePr>
        <p:xfrm>
          <a:off x="6538737" y="4287319"/>
          <a:ext cx="968375" cy="1483360"/>
        </p:xfrm>
        <a:graphic>
          <a:graphicData uri="http://schemas.openxmlformats.org/drawingml/2006/table">
            <a:tbl>
              <a:tblPr firstRow="1" bandRow="1">
                <a:tableStyleId>{5940675A-B579-460E-94D1-54222C63F5DA}</a:tableStyleId>
              </a:tblPr>
              <a:tblGrid>
                <a:gridCol w="968375">
                  <a:extLst>
                    <a:ext uri="{9D8B030D-6E8A-4147-A177-3AD203B41FA5}">
                      <a16:colId xmlns:a16="http://schemas.microsoft.com/office/drawing/2014/main" val="4196000986"/>
                    </a:ext>
                  </a:extLst>
                </a:gridCol>
              </a:tblGrid>
              <a:tr h="370840">
                <a:tc>
                  <a:txBody>
                    <a:bodyPr/>
                    <a:lstStyle/>
                    <a:p>
                      <a:endParaRPr lang="en-GB" dirty="0"/>
                    </a:p>
                  </a:txBody>
                  <a:tcPr>
                    <a:solidFill>
                      <a:schemeClr val="bg1">
                        <a:lumMod val="95000"/>
                      </a:schemeClr>
                    </a:solidFill>
                  </a:tcPr>
                </a:tc>
                <a:extLst>
                  <a:ext uri="{0D108BD9-81ED-4DB2-BD59-A6C34878D82A}">
                    <a16:rowId xmlns:a16="http://schemas.microsoft.com/office/drawing/2014/main" val="3597193725"/>
                  </a:ext>
                </a:extLst>
              </a:tr>
              <a:tr h="370840">
                <a:tc>
                  <a:txBody>
                    <a:bodyPr/>
                    <a:lstStyle/>
                    <a:p>
                      <a:endParaRPr lang="en-GB" dirty="0"/>
                    </a:p>
                  </a:txBody>
                  <a:tcPr>
                    <a:solidFill>
                      <a:srgbClr val="FFFF00"/>
                    </a:solidFill>
                  </a:tcPr>
                </a:tc>
                <a:extLst>
                  <a:ext uri="{0D108BD9-81ED-4DB2-BD59-A6C34878D82A}">
                    <a16:rowId xmlns:a16="http://schemas.microsoft.com/office/drawing/2014/main" val="95753417"/>
                  </a:ext>
                </a:extLst>
              </a:tr>
              <a:tr h="370840">
                <a:tc>
                  <a:txBody>
                    <a:bodyPr/>
                    <a:lstStyle/>
                    <a:p>
                      <a:endParaRPr lang="en-GB" dirty="0"/>
                    </a:p>
                  </a:txBody>
                  <a:tcPr>
                    <a:solidFill>
                      <a:schemeClr val="tx1"/>
                    </a:solidFill>
                  </a:tcPr>
                </a:tc>
                <a:extLst>
                  <a:ext uri="{0D108BD9-81ED-4DB2-BD59-A6C34878D82A}">
                    <a16:rowId xmlns:a16="http://schemas.microsoft.com/office/drawing/2014/main" val="3875645996"/>
                  </a:ext>
                </a:extLst>
              </a:tr>
              <a:tr h="370840">
                <a:tc>
                  <a:txBody>
                    <a:bodyPr/>
                    <a:lstStyle/>
                    <a:p>
                      <a:endParaRPr lang="en-GB" dirty="0"/>
                    </a:p>
                  </a:txBody>
                  <a:tcPr>
                    <a:solidFill>
                      <a:schemeClr val="accent2">
                        <a:lumMod val="50000"/>
                      </a:schemeClr>
                    </a:solidFill>
                  </a:tcPr>
                </a:tc>
                <a:extLst>
                  <a:ext uri="{0D108BD9-81ED-4DB2-BD59-A6C34878D82A}">
                    <a16:rowId xmlns:a16="http://schemas.microsoft.com/office/drawing/2014/main" val="703348266"/>
                  </a:ext>
                </a:extLst>
              </a:tr>
            </a:tbl>
          </a:graphicData>
        </a:graphic>
      </p:graphicFrame>
      <p:graphicFrame>
        <p:nvGraphicFramePr>
          <p:cNvPr id="9" name="Table 8">
            <a:extLst>
              <a:ext uri="{FF2B5EF4-FFF2-40B4-BE49-F238E27FC236}">
                <a16:creationId xmlns:a16="http://schemas.microsoft.com/office/drawing/2014/main" id="{86DC7AFD-9A08-6415-75A6-B8B8DF133845}"/>
              </a:ext>
            </a:extLst>
          </p:cNvPr>
          <p:cNvGraphicFramePr>
            <a:graphicFrameLocks noGrp="1"/>
          </p:cNvGraphicFramePr>
          <p:nvPr>
            <p:extLst>
              <p:ext uri="{D42A27DB-BD31-4B8C-83A1-F6EECF244321}">
                <p14:modId xmlns:p14="http://schemas.microsoft.com/office/powerpoint/2010/main" val="2762448547"/>
              </p:ext>
            </p:extLst>
          </p:nvPr>
        </p:nvGraphicFramePr>
        <p:xfrm>
          <a:off x="8130118" y="4287319"/>
          <a:ext cx="968375" cy="1483360"/>
        </p:xfrm>
        <a:graphic>
          <a:graphicData uri="http://schemas.openxmlformats.org/drawingml/2006/table">
            <a:tbl>
              <a:tblPr firstRow="1" bandRow="1">
                <a:tableStyleId>{5940675A-B579-460E-94D1-54222C63F5DA}</a:tableStyleId>
              </a:tblPr>
              <a:tblGrid>
                <a:gridCol w="968375">
                  <a:extLst>
                    <a:ext uri="{9D8B030D-6E8A-4147-A177-3AD203B41FA5}">
                      <a16:colId xmlns:a16="http://schemas.microsoft.com/office/drawing/2014/main" val="4196000986"/>
                    </a:ext>
                  </a:extLst>
                </a:gridCol>
              </a:tblGrid>
              <a:tr h="370840">
                <a:tc>
                  <a:txBody>
                    <a:bodyPr/>
                    <a:lstStyle/>
                    <a:p>
                      <a:endParaRPr lang="en-GB" dirty="0"/>
                    </a:p>
                  </a:txBody>
                  <a:tcPr>
                    <a:solidFill>
                      <a:srgbClr val="FF0000"/>
                    </a:solidFill>
                  </a:tcPr>
                </a:tc>
                <a:extLst>
                  <a:ext uri="{0D108BD9-81ED-4DB2-BD59-A6C34878D82A}">
                    <a16:rowId xmlns:a16="http://schemas.microsoft.com/office/drawing/2014/main" val="3597193725"/>
                  </a:ext>
                </a:extLst>
              </a:tr>
              <a:tr h="370840">
                <a:tc>
                  <a:txBody>
                    <a:bodyPr/>
                    <a:lstStyle/>
                    <a:p>
                      <a:endParaRPr lang="en-GB" dirty="0"/>
                    </a:p>
                  </a:txBody>
                  <a:tcPr>
                    <a:solidFill>
                      <a:schemeClr val="tx1"/>
                    </a:solidFill>
                  </a:tcPr>
                </a:tc>
                <a:extLst>
                  <a:ext uri="{0D108BD9-81ED-4DB2-BD59-A6C34878D82A}">
                    <a16:rowId xmlns:a16="http://schemas.microsoft.com/office/drawing/2014/main" val="95753417"/>
                  </a:ext>
                </a:extLst>
              </a:tr>
              <a:tr h="370840">
                <a:tc>
                  <a:txBody>
                    <a:bodyPr/>
                    <a:lstStyle/>
                    <a:p>
                      <a:endParaRPr lang="en-GB" dirty="0"/>
                    </a:p>
                  </a:txBody>
                  <a:tcPr>
                    <a:solidFill>
                      <a:schemeClr val="bg1">
                        <a:lumMod val="65000"/>
                      </a:schemeClr>
                    </a:solidFill>
                  </a:tcPr>
                </a:tc>
                <a:extLst>
                  <a:ext uri="{0D108BD9-81ED-4DB2-BD59-A6C34878D82A}">
                    <a16:rowId xmlns:a16="http://schemas.microsoft.com/office/drawing/2014/main" val="3875645996"/>
                  </a:ext>
                </a:extLst>
              </a:tr>
              <a:tr h="370840">
                <a:tc>
                  <a:txBody>
                    <a:bodyPr/>
                    <a:lstStyle/>
                    <a:p>
                      <a:endParaRPr lang="en-GB" dirty="0"/>
                    </a:p>
                  </a:txBody>
                  <a:tcPr>
                    <a:solidFill>
                      <a:srgbClr val="00B0F0"/>
                    </a:solidFill>
                  </a:tcPr>
                </a:tc>
                <a:extLst>
                  <a:ext uri="{0D108BD9-81ED-4DB2-BD59-A6C34878D82A}">
                    <a16:rowId xmlns:a16="http://schemas.microsoft.com/office/drawing/2014/main" val="703348266"/>
                  </a:ext>
                </a:extLst>
              </a:tr>
            </a:tbl>
          </a:graphicData>
        </a:graphic>
      </p:graphicFrame>
      <p:graphicFrame>
        <p:nvGraphicFramePr>
          <p:cNvPr id="10" name="Table 9">
            <a:extLst>
              <a:ext uri="{FF2B5EF4-FFF2-40B4-BE49-F238E27FC236}">
                <a16:creationId xmlns:a16="http://schemas.microsoft.com/office/drawing/2014/main" id="{A792ECA0-4CD8-E9B4-D40B-65CA55453424}"/>
              </a:ext>
            </a:extLst>
          </p:cNvPr>
          <p:cNvGraphicFramePr>
            <a:graphicFrameLocks noGrp="1"/>
          </p:cNvGraphicFramePr>
          <p:nvPr>
            <p:extLst>
              <p:ext uri="{D42A27DB-BD31-4B8C-83A1-F6EECF244321}">
                <p14:modId xmlns:p14="http://schemas.microsoft.com/office/powerpoint/2010/main" val="4024337499"/>
              </p:ext>
            </p:extLst>
          </p:nvPr>
        </p:nvGraphicFramePr>
        <p:xfrm>
          <a:off x="3355975" y="4272491"/>
          <a:ext cx="968375" cy="1483360"/>
        </p:xfrm>
        <a:graphic>
          <a:graphicData uri="http://schemas.openxmlformats.org/drawingml/2006/table">
            <a:tbl>
              <a:tblPr firstRow="1" bandRow="1">
                <a:tableStyleId>{5940675A-B579-460E-94D1-54222C63F5DA}</a:tableStyleId>
              </a:tblPr>
              <a:tblGrid>
                <a:gridCol w="968375">
                  <a:extLst>
                    <a:ext uri="{9D8B030D-6E8A-4147-A177-3AD203B41FA5}">
                      <a16:colId xmlns:a16="http://schemas.microsoft.com/office/drawing/2014/main" val="4196000986"/>
                    </a:ext>
                  </a:extLst>
                </a:gridCol>
              </a:tblGrid>
              <a:tr h="370840">
                <a:tc>
                  <a:txBody>
                    <a:bodyPr/>
                    <a:lstStyle/>
                    <a:p>
                      <a:endParaRPr lang="en-GB" dirty="0"/>
                    </a:p>
                  </a:txBody>
                  <a:tcPr>
                    <a:solidFill>
                      <a:srgbClr val="FF0000"/>
                    </a:solidFill>
                  </a:tcPr>
                </a:tc>
                <a:extLst>
                  <a:ext uri="{0D108BD9-81ED-4DB2-BD59-A6C34878D82A}">
                    <a16:rowId xmlns:a16="http://schemas.microsoft.com/office/drawing/2014/main" val="3597193725"/>
                  </a:ext>
                </a:extLst>
              </a:tr>
              <a:tr h="370840">
                <a:tc>
                  <a:txBody>
                    <a:bodyPr/>
                    <a:lstStyle/>
                    <a:p>
                      <a:endParaRPr lang="en-GB" dirty="0"/>
                    </a:p>
                  </a:txBody>
                  <a:tcPr>
                    <a:solidFill>
                      <a:schemeClr val="bg1"/>
                    </a:solidFill>
                  </a:tcPr>
                </a:tc>
                <a:extLst>
                  <a:ext uri="{0D108BD9-81ED-4DB2-BD59-A6C34878D82A}">
                    <a16:rowId xmlns:a16="http://schemas.microsoft.com/office/drawing/2014/main" val="95753417"/>
                  </a:ext>
                </a:extLst>
              </a:tr>
              <a:tr h="370840">
                <a:tc>
                  <a:txBody>
                    <a:bodyPr/>
                    <a:lstStyle/>
                    <a:p>
                      <a:endParaRPr lang="en-GB" dirty="0"/>
                    </a:p>
                  </a:txBody>
                  <a:tcPr>
                    <a:solidFill>
                      <a:srgbClr val="009900"/>
                    </a:solidFill>
                  </a:tcPr>
                </a:tc>
                <a:extLst>
                  <a:ext uri="{0D108BD9-81ED-4DB2-BD59-A6C34878D82A}">
                    <a16:rowId xmlns:a16="http://schemas.microsoft.com/office/drawing/2014/main" val="3875645996"/>
                  </a:ext>
                </a:extLst>
              </a:tr>
              <a:tr h="370840">
                <a:tc>
                  <a:txBody>
                    <a:bodyPr/>
                    <a:lstStyle/>
                    <a:p>
                      <a:endParaRPr lang="en-GB" dirty="0"/>
                    </a:p>
                  </a:txBody>
                  <a:tcPr>
                    <a:solidFill>
                      <a:schemeClr val="accent2">
                        <a:lumMod val="50000"/>
                      </a:schemeClr>
                    </a:solidFill>
                  </a:tcPr>
                </a:tc>
                <a:extLst>
                  <a:ext uri="{0D108BD9-81ED-4DB2-BD59-A6C34878D82A}">
                    <a16:rowId xmlns:a16="http://schemas.microsoft.com/office/drawing/2014/main" val="703348266"/>
                  </a:ext>
                </a:extLst>
              </a:tr>
            </a:tbl>
          </a:graphicData>
        </a:graphic>
      </p:graphicFrame>
      <p:sp>
        <p:nvSpPr>
          <p:cNvPr id="20" name="TextBox 19">
            <a:extLst>
              <a:ext uri="{FF2B5EF4-FFF2-40B4-BE49-F238E27FC236}">
                <a16:creationId xmlns:a16="http://schemas.microsoft.com/office/drawing/2014/main" id="{800DCE91-8AEF-5D8F-FED1-73419789D0D6}"/>
              </a:ext>
            </a:extLst>
          </p:cNvPr>
          <p:cNvSpPr txBox="1"/>
          <p:nvPr/>
        </p:nvSpPr>
        <p:spPr>
          <a:xfrm>
            <a:off x="0" y="145641"/>
            <a:ext cx="12192000" cy="584775"/>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spTree>
    <p:extLst>
      <p:ext uri="{BB962C8B-B14F-4D97-AF65-F5344CB8AC3E}">
        <p14:creationId xmlns:p14="http://schemas.microsoft.com/office/powerpoint/2010/main" val="3166320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EE9C16-FE63-CA6D-4A16-F026561D5286}"/>
              </a:ext>
            </a:extLst>
          </p:cNvPr>
          <p:cNvSpPr txBox="1"/>
          <p:nvPr/>
        </p:nvSpPr>
        <p:spPr>
          <a:xfrm>
            <a:off x="981075" y="807062"/>
            <a:ext cx="10363200" cy="2308324"/>
          </a:xfrm>
          <a:prstGeom prst="rect">
            <a:avLst/>
          </a:prstGeom>
          <a:noFill/>
        </p:spPr>
        <p:txBody>
          <a:bodyPr wrap="square">
            <a:spAutoFit/>
          </a:bodyPr>
          <a:lstStyle/>
          <a:p>
            <a:pPr algn="just"/>
            <a:r>
              <a:rPr lang="en-GB" sz="1800" b="1" i="1" dirty="0">
                <a:solidFill>
                  <a:srgbClr val="000000"/>
                </a:solidFill>
                <a:effectLst/>
                <a:latin typeface="Comic Sans MS" panose="030F0702030302020204" pitchFamily="66" charset="0"/>
              </a:rPr>
              <a:t>By exploring the characteristics offspring inherit when living things reproduce, I can distinguish between inherited and non-inherited characteristics. </a:t>
            </a:r>
            <a:r>
              <a:rPr lang="en-GB" sz="1800" b="1" i="1" dirty="0">
                <a:solidFill>
                  <a:srgbClr val="009900"/>
                </a:solidFill>
                <a:effectLst/>
                <a:latin typeface="Comic Sans MS" panose="030F0702030302020204" pitchFamily="66" charset="0"/>
              </a:rPr>
              <a:t>SCN 2-14b</a:t>
            </a:r>
          </a:p>
          <a:p>
            <a:pPr algn="just"/>
            <a:r>
              <a:rPr lang="en-GB" sz="1800" b="1" i="1" dirty="0">
                <a:latin typeface="Comic Sans MS" panose="030F0702030302020204" pitchFamily="66" charset="0"/>
              </a:rPr>
              <a:t>Benchmarks:</a:t>
            </a:r>
            <a:endParaRPr lang="en-GB" sz="1800" b="1" i="1" dirty="0">
              <a:effectLst/>
              <a:latin typeface="Comic Sans MS" panose="030F0702030302020204" pitchFamily="66" charset="0"/>
            </a:endParaRPr>
          </a:p>
          <a:p>
            <a:pPr marL="285750" indent="-285750" algn="just">
              <a:buFont typeface="Arial" panose="020B0604020202020204" pitchFamily="34" charset="0"/>
              <a:buChar char="•"/>
            </a:pPr>
            <a:r>
              <a:rPr lang="en-GB" sz="1800" b="0" i="0" dirty="0">
                <a:solidFill>
                  <a:srgbClr val="000000"/>
                </a:solidFill>
                <a:effectLst/>
                <a:latin typeface="Comic Sans MS" panose="030F0702030302020204" pitchFamily="66" charset="0"/>
              </a:rPr>
              <a:t>Knows that genetics is the study of inherited characteristics and that inherited characteristics are carried on genes and can sometimes skip a generation.  </a:t>
            </a:r>
          </a:p>
          <a:p>
            <a:pPr marL="285750" indent="-285750" algn="just">
              <a:buFont typeface="Arial" panose="020B0604020202020204" pitchFamily="34" charset="0"/>
              <a:buChar char="•"/>
            </a:pPr>
            <a:r>
              <a:rPr lang="en-GB" sz="1800" b="1" dirty="0">
                <a:solidFill>
                  <a:srgbClr val="000000"/>
                </a:solidFill>
                <a:effectLst/>
                <a:highlight>
                  <a:srgbClr val="FFFF00"/>
                </a:highlight>
                <a:latin typeface="Comic Sans MS" panose="030F0702030302020204" pitchFamily="66" charset="0"/>
              </a:rPr>
              <a:t>Explores and categorises characteristics into inherited (eye and hair colour, height and right/left handedness) and non-inherited (native language spoken and favourite colour). </a:t>
            </a:r>
          </a:p>
          <a:p>
            <a:pPr marL="285750" indent="-285750" algn="just">
              <a:buFont typeface="Arial" panose="020B0604020202020204" pitchFamily="34" charset="0"/>
              <a:buChar char="•"/>
            </a:pPr>
            <a:r>
              <a:rPr lang="en-GB" sz="1800" b="0" i="0" dirty="0">
                <a:solidFill>
                  <a:srgbClr val="000000"/>
                </a:solidFill>
                <a:effectLst/>
                <a:latin typeface="Comic Sans MS" panose="030F0702030302020204" pitchFamily="66" charset="0"/>
              </a:rPr>
              <a:t>Describes how every living thing has its own DNA fingerprint.</a:t>
            </a:r>
            <a:endParaRPr lang="en-GB" sz="1800" dirty="0">
              <a:latin typeface="Comic Sans MS" panose="030F0702030302020204" pitchFamily="66" charset="0"/>
            </a:endParaRPr>
          </a:p>
        </p:txBody>
      </p:sp>
      <p:sp>
        <p:nvSpPr>
          <p:cNvPr id="4" name="TextBox 3">
            <a:extLst>
              <a:ext uri="{FF2B5EF4-FFF2-40B4-BE49-F238E27FC236}">
                <a16:creationId xmlns:a16="http://schemas.microsoft.com/office/drawing/2014/main" id="{1CFD4F04-D641-6BEB-ABD4-789972D3C1D3}"/>
              </a:ext>
            </a:extLst>
          </p:cNvPr>
          <p:cNvSpPr txBox="1"/>
          <p:nvPr/>
        </p:nvSpPr>
        <p:spPr>
          <a:xfrm>
            <a:off x="133350" y="0"/>
            <a:ext cx="12058650" cy="584775"/>
          </a:xfrm>
          <a:prstGeom prst="rect">
            <a:avLst/>
          </a:prstGeom>
          <a:noFill/>
        </p:spPr>
        <p:txBody>
          <a:bodyPr wrap="square" rtlCol="0">
            <a:spAutoFit/>
          </a:bodyPr>
          <a:lstStyle/>
          <a:p>
            <a:pPr algn="ctr"/>
            <a:r>
              <a:rPr lang="en-GB" sz="3200" b="1" dirty="0">
                <a:latin typeface="Comic Sans MS" panose="030F0702030302020204" pitchFamily="66" charset="0"/>
              </a:rPr>
              <a:t>Second Level</a:t>
            </a:r>
          </a:p>
        </p:txBody>
      </p:sp>
      <p:pic>
        <p:nvPicPr>
          <p:cNvPr id="7" name="Picture 6">
            <a:extLst>
              <a:ext uri="{FF2B5EF4-FFF2-40B4-BE49-F238E27FC236}">
                <a16:creationId xmlns:a16="http://schemas.microsoft.com/office/drawing/2014/main" id="{9074C154-624A-96A0-7853-1F87B04007E5}"/>
              </a:ext>
            </a:extLst>
          </p:cNvPr>
          <p:cNvPicPr>
            <a:picLocks noChangeAspect="1"/>
          </p:cNvPicPr>
          <p:nvPr/>
        </p:nvPicPr>
        <p:blipFill>
          <a:blip r:embed="rId2"/>
          <a:stretch>
            <a:fillRect/>
          </a:stretch>
        </p:blipFill>
        <p:spPr>
          <a:xfrm>
            <a:off x="10014124" y="5645998"/>
            <a:ext cx="1616812" cy="840528"/>
          </a:xfrm>
          <a:prstGeom prst="rect">
            <a:avLst/>
          </a:prstGeom>
        </p:spPr>
      </p:pic>
      <p:pic>
        <p:nvPicPr>
          <p:cNvPr id="6" name="Picture 5">
            <a:extLst>
              <a:ext uri="{FF2B5EF4-FFF2-40B4-BE49-F238E27FC236}">
                <a16:creationId xmlns:a16="http://schemas.microsoft.com/office/drawing/2014/main" id="{DADC0C27-100C-88F8-0419-1AF0229BF940}"/>
              </a:ext>
            </a:extLst>
          </p:cNvPr>
          <p:cNvPicPr>
            <a:picLocks noChangeAspect="1"/>
          </p:cNvPicPr>
          <p:nvPr/>
        </p:nvPicPr>
        <p:blipFill>
          <a:blip r:embed="rId3"/>
          <a:stretch>
            <a:fillRect/>
          </a:stretch>
        </p:blipFill>
        <p:spPr>
          <a:xfrm>
            <a:off x="4848224" y="3667125"/>
            <a:ext cx="2150737" cy="302038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9DD7D3-71E3-23C6-2BBA-B794B06AC912}"/>
              </a:ext>
            </a:extLst>
          </p:cNvPr>
          <p:cNvPicPr>
            <a:picLocks noChangeAspect="1"/>
          </p:cNvPicPr>
          <p:nvPr/>
        </p:nvPicPr>
        <p:blipFill>
          <a:blip r:embed="rId2"/>
          <a:stretch>
            <a:fillRect/>
          </a:stretch>
        </p:blipFill>
        <p:spPr>
          <a:xfrm>
            <a:off x="2466975" y="1137862"/>
            <a:ext cx="7391400" cy="4820026"/>
          </a:xfrm>
          <a:prstGeom prst="rect">
            <a:avLst/>
          </a:prstGeom>
        </p:spPr>
      </p:pic>
      <p:pic>
        <p:nvPicPr>
          <p:cNvPr id="8" name="Picture 7">
            <a:extLst>
              <a:ext uri="{FF2B5EF4-FFF2-40B4-BE49-F238E27FC236}">
                <a16:creationId xmlns:a16="http://schemas.microsoft.com/office/drawing/2014/main" id="{487A8D8E-4145-DFBC-F512-E88CB2CFBAFA}"/>
              </a:ext>
            </a:extLst>
          </p:cNvPr>
          <p:cNvPicPr>
            <a:picLocks noChangeAspect="1"/>
          </p:cNvPicPr>
          <p:nvPr/>
        </p:nvPicPr>
        <p:blipFill>
          <a:blip r:embed="rId3"/>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3089013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04CEFF-5538-BCB2-19B9-3F015DEADEAC}"/>
              </a:ext>
            </a:extLst>
          </p:cNvPr>
          <p:cNvPicPr>
            <a:picLocks noChangeAspect="1"/>
          </p:cNvPicPr>
          <p:nvPr/>
        </p:nvPicPr>
        <p:blipFill>
          <a:blip r:embed="rId2"/>
          <a:stretch>
            <a:fillRect/>
          </a:stretch>
        </p:blipFill>
        <p:spPr>
          <a:xfrm>
            <a:off x="1743075" y="765810"/>
            <a:ext cx="8366760" cy="5631180"/>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80435BC5-75F2-9F4A-F566-F07FAFF6EB60}"/>
              </a:ext>
            </a:extLst>
          </p:cNvPr>
          <p:cNvSpPr txBox="1"/>
          <p:nvPr/>
        </p:nvSpPr>
        <p:spPr>
          <a:xfrm>
            <a:off x="0" y="28635"/>
            <a:ext cx="12192001" cy="584775"/>
          </a:xfrm>
          <a:prstGeom prst="rect">
            <a:avLst/>
          </a:prstGeom>
          <a:noFill/>
        </p:spPr>
        <p:txBody>
          <a:bodyPr wrap="square" rtlCol="0">
            <a:spAutoFit/>
          </a:bodyPr>
          <a:lstStyle/>
          <a:p>
            <a:pPr algn="ctr"/>
            <a:r>
              <a:rPr lang="en-GB" sz="3200" b="1" dirty="0">
                <a:latin typeface="Comic Sans MS" panose="030F0702030302020204" pitchFamily="66" charset="0"/>
              </a:rPr>
              <a:t>True or false? </a:t>
            </a:r>
          </a:p>
        </p:txBody>
      </p:sp>
    </p:spTree>
    <p:extLst>
      <p:ext uri="{BB962C8B-B14F-4D97-AF65-F5344CB8AC3E}">
        <p14:creationId xmlns:p14="http://schemas.microsoft.com/office/powerpoint/2010/main" val="1747226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04CEFF-5538-BCB2-19B9-3F015DEADEAC}"/>
              </a:ext>
            </a:extLst>
          </p:cNvPr>
          <p:cNvPicPr>
            <a:picLocks noChangeAspect="1"/>
          </p:cNvPicPr>
          <p:nvPr/>
        </p:nvPicPr>
        <p:blipFill>
          <a:blip r:embed="rId2"/>
          <a:stretch>
            <a:fillRect/>
          </a:stretch>
        </p:blipFill>
        <p:spPr>
          <a:xfrm>
            <a:off x="1706880" y="613410"/>
            <a:ext cx="8366760" cy="5631180"/>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EC057145-6926-E6A2-119E-35532954B248}"/>
              </a:ext>
            </a:extLst>
          </p:cNvPr>
          <p:cNvSpPr txBox="1"/>
          <p:nvPr/>
        </p:nvSpPr>
        <p:spPr>
          <a:xfrm>
            <a:off x="4918710" y="2114820"/>
            <a:ext cx="971550" cy="369332"/>
          </a:xfrm>
          <a:prstGeom prst="rect">
            <a:avLst/>
          </a:prstGeom>
          <a:noFill/>
        </p:spPr>
        <p:txBody>
          <a:bodyPr wrap="square" rtlCol="0">
            <a:spAutoFit/>
          </a:bodyPr>
          <a:lstStyle/>
          <a:p>
            <a:pPr algn="ctr"/>
            <a:r>
              <a:rPr lang="en-GB" b="1" dirty="0">
                <a:solidFill>
                  <a:srgbClr val="FF0000"/>
                </a:solidFill>
              </a:rPr>
              <a:t>False</a:t>
            </a:r>
          </a:p>
        </p:txBody>
      </p:sp>
      <p:sp>
        <p:nvSpPr>
          <p:cNvPr id="3" name="TextBox 2">
            <a:extLst>
              <a:ext uri="{FF2B5EF4-FFF2-40B4-BE49-F238E27FC236}">
                <a16:creationId xmlns:a16="http://schemas.microsoft.com/office/drawing/2014/main" id="{6344563C-A2D6-09A7-343B-28AF6832293D}"/>
              </a:ext>
            </a:extLst>
          </p:cNvPr>
          <p:cNvSpPr txBox="1"/>
          <p:nvPr/>
        </p:nvSpPr>
        <p:spPr>
          <a:xfrm>
            <a:off x="8934450" y="2079097"/>
            <a:ext cx="971550" cy="369332"/>
          </a:xfrm>
          <a:prstGeom prst="rect">
            <a:avLst/>
          </a:prstGeom>
          <a:noFill/>
        </p:spPr>
        <p:txBody>
          <a:bodyPr wrap="square" rtlCol="0">
            <a:spAutoFit/>
          </a:bodyPr>
          <a:lstStyle/>
          <a:p>
            <a:pPr algn="ctr"/>
            <a:r>
              <a:rPr lang="en-GB" b="1" dirty="0">
                <a:solidFill>
                  <a:srgbClr val="FF0000"/>
                </a:solidFill>
              </a:rPr>
              <a:t>False</a:t>
            </a:r>
          </a:p>
        </p:txBody>
      </p:sp>
      <p:sp>
        <p:nvSpPr>
          <p:cNvPr id="5" name="TextBox 4">
            <a:extLst>
              <a:ext uri="{FF2B5EF4-FFF2-40B4-BE49-F238E27FC236}">
                <a16:creationId xmlns:a16="http://schemas.microsoft.com/office/drawing/2014/main" id="{47B24DEB-DF73-7B16-FEFF-F3FAC8777585}"/>
              </a:ext>
            </a:extLst>
          </p:cNvPr>
          <p:cNvSpPr txBox="1"/>
          <p:nvPr/>
        </p:nvSpPr>
        <p:spPr>
          <a:xfrm>
            <a:off x="4882515" y="3947366"/>
            <a:ext cx="971550" cy="369332"/>
          </a:xfrm>
          <a:prstGeom prst="rect">
            <a:avLst/>
          </a:prstGeom>
          <a:noFill/>
        </p:spPr>
        <p:txBody>
          <a:bodyPr wrap="square" rtlCol="0">
            <a:spAutoFit/>
          </a:bodyPr>
          <a:lstStyle/>
          <a:p>
            <a:pPr algn="ctr"/>
            <a:r>
              <a:rPr lang="en-GB" b="1" dirty="0">
                <a:solidFill>
                  <a:srgbClr val="7030A0"/>
                </a:solidFill>
              </a:rPr>
              <a:t>True</a:t>
            </a:r>
          </a:p>
        </p:txBody>
      </p:sp>
      <p:sp>
        <p:nvSpPr>
          <p:cNvPr id="6" name="TextBox 5">
            <a:extLst>
              <a:ext uri="{FF2B5EF4-FFF2-40B4-BE49-F238E27FC236}">
                <a16:creationId xmlns:a16="http://schemas.microsoft.com/office/drawing/2014/main" id="{E6EFACDF-A5A6-F7FF-1547-510CABF44F5F}"/>
              </a:ext>
            </a:extLst>
          </p:cNvPr>
          <p:cNvSpPr txBox="1"/>
          <p:nvPr/>
        </p:nvSpPr>
        <p:spPr>
          <a:xfrm>
            <a:off x="8934450" y="3959474"/>
            <a:ext cx="971550" cy="369332"/>
          </a:xfrm>
          <a:prstGeom prst="rect">
            <a:avLst/>
          </a:prstGeom>
          <a:noFill/>
        </p:spPr>
        <p:txBody>
          <a:bodyPr wrap="square" rtlCol="0">
            <a:spAutoFit/>
          </a:bodyPr>
          <a:lstStyle/>
          <a:p>
            <a:pPr algn="ctr"/>
            <a:r>
              <a:rPr lang="en-GB" b="1" dirty="0">
                <a:solidFill>
                  <a:srgbClr val="FF0000"/>
                </a:solidFill>
              </a:rPr>
              <a:t>False</a:t>
            </a:r>
          </a:p>
        </p:txBody>
      </p:sp>
      <p:sp>
        <p:nvSpPr>
          <p:cNvPr id="7" name="TextBox 6">
            <a:extLst>
              <a:ext uri="{FF2B5EF4-FFF2-40B4-BE49-F238E27FC236}">
                <a16:creationId xmlns:a16="http://schemas.microsoft.com/office/drawing/2014/main" id="{A3B03CE1-5E21-BD6E-81CA-3523C0A33658}"/>
              </a:ext>
            </a:extLst>
          </p:cNvPr>
          <p:cNvSpPr txBox="1"/>
          <p:nvPr/>
        </p:nvSpPr>
        <p:spPr>
          <a:xfrm>
            <a:off x="8934450" y="5819052"/>
            <a:ext cx="971550" cy="369332"/>
          </a:xfrm>
          <a:prstGeom prst="rect">
            <a:avLst/>
          </a:prstGeom>
          <a:noFill/>
        </p:spPr>
        <p:txBody>
          <a:bodyPr wrap="square" rtlCol="0">
            <a:spAutoFit/>
          </a:bodyPr>
          <a:lstStyle/>
          <a:p>
            <a:pPr algn="ctr"/>
            <a:r>
              <a:rPr lang="en-GB" b="1" dirty="0">
                <a:solidFill>
                  <a:srgbClr val="7030A0"/>
                </a:solidFill>
              </a:rPr>
              <a:t>True</a:t>
            </a:r>
          </a:p>
        </p:txBody>
      </p:sp>
      <p:sp>
        <p:nvSpPr>
          <p:cNvPr id="8" name="TextBox 7">
            <a:extLst>
              <a:ext uri="{FF2B5EF4-FFF2-40B4-BE49-F238E27FC236}">
                <a16:creationId xmlns:a16="http://schemas.microsoft.com/office/drawing/2014/main" id="{3DB880FD-E586-7EDC-F78F-BFC08EAD0F3F}"/>
              </a:ext>
            </a:extLst>
          </p:cNvPr>
          <p:cNvSpPr txBox="1"/>
          <p:nvPr/>
        </p:nvSpPr>
        <p:spPr>
          <a:xfrm>
            <a:off x="4918710" y="5732017"/>
            <a:ext cx="971550" cy="369332"/>
          </a:xfrm>
          <a:prstGeom prst="rect">
            <a:avLst/>
          </a:prstGeom>
          <a:noFill/>
        </p:spPr>
        <p:txBody>
          <a:bodyPr wrap="square" rtlCol="0">
            <a:spAutoFit/>
          </a:bodyPr>
          <a:lstStyle/>
          <a:p>
            <a:pPr algn="ctr"/>
            <a:r>
              <a:rPr lang="en-GB" b="1" dirty="0">
                <a:solidFill>
                  <a:srgbClr val="7030A0"/>
                </a:solidFill>
              </a:rPr>
              <a:t>True</a:t>
            </a:r>
          </a:p>
        </p:txBody>
      </p:sp>
      <p:sp>
        <p:nvSpPr>
          <p:cNvPr id="9" name="TextBox 8">
            <a:extLst>
              <a:ext uri="{FF2B5EF4-FFF2-40B4-BE49-F238E27FC236}">
                <a16:creationId xmlns:a16="http://schemas.microsoft.com/office/drawing/2014/main" id="{3F2DABFC-1F04-9709-564B-0E929E62AB21}"/>
              </a:ext>
            </a:extLst>
          </p:cNvPr>
          <p:cNvSpPr txBox="1"/>
          <p:nvPr/>
        </p:nvSpPr>
        <p:spPr>
          <a:xfrm>
            <a:off x="150506" y="3242371"/>
            <a:ext cx="1543500" cy="3323987"/>
          </a:xfrm>
          <a:prstGeom prst="rect">
            <a:avLst/>
          </a:prstGeom>
          <a:noFill/>
        </p:spPr>
        <p:txBody>
          <a:bodyPr wrap="square" rtlCol="0">
            <a:spAutoFit/>
          </a:bodyPr>
          <a:lstStyle/>
          <a:p>
            <a:r>
              <a:rPr lang="en-GB" sz="1400" b="0" i="0" dirty="0">
                <a:solidFill>
                  <a:srgbClr val="212121"/>
                </a:solidFill>
                <a:effectLst/>
                <a:latin typeface="Comic Sans MS" panose="030F0702030302020204" pitchFamily="66" charset="0"/>
              </a:rPr>
              <a:t>Odds are that the baby will have brown eyes, but if either or both parents have family members with blue or lighter-shade eyes, there is a chance that the baby could have an eye colour other than brown.</a:t>
            </a:r>
            <a:endParaRPr lang="en-GB" sz="1400" dirty="0">
              <a:latin typeface="Comic Sans MS" panose="030F0702030302020204" pitchFamily="66" charset="0"/>
            </a:endParaRPr>
          </a:p>
        </p:txBody>
      </p:sp>
      <p:sp>
        <p:nvSpPr>
          <p:cNvPr id="10" name="TextBox 9">
            <a:extLst>
              <a:ext uri="{FF2B5EF4-FFF2-40B4-BE49-F238E27FC236}">
                <a16:creationId xmlns:a16="http://schemas.microsoft.com/office/drawing/2014/main" id="{22EAC511-B71F-00BF-EB16-6298E15E0F63}"/>
              </a:ext>
            </a:extLst>
          </p:cNvPr>
          <p:cNvSpPr txBox="1"/>
          <p:nvPr/>
        </p:nvSpPr>
        <p:spPr>
          <a:xfrm>
            <a:off x="10035498" y="4638675"/>
            <a:ext cx="1536383" cy="738664"/>
          </a:xfrm>
          <a:prstGeom prst="rect">
            <a:avLst/>
          </a:prstGeom>
          <a:noFill/>
        </p:spPr>
        <p:txBody>
          <a:bodyPr wrap="square" rtlCol="0">
            <a:spAutoFit/>
          </a:bodyPr>
          <a:lstStyle/>
          <a:p>
            <a:r>
              <a:rPr lang="en-GB" sz="1400" b="0" i="0" dirty="0">
                <a:solidFill>
                  <a:srgbClr val="333333"/>
                </a:solidFill>
                <a:effectLst/>
                <a:latin typeface="Comic Sans MS" panose="030F0702030302020204" pitchFamily="66" charset="0"/>
              </a:rPr>
              <a:t>Sometimes traits can skip a generation</a:t>
            </a:r>
            <a:r>
              <a:rPr lang="en-GB" sz="1400" b="0" i="0" dirty="0">
                <a:solidFill>
                  <a:srgbClr val="333333"/>
                </a:solidFill>
                <a:effectLst/>
                <a:latin typeface="poppins" panose="00000500000000000000" pitchFamily="2" charset="0"/>
              </a:rPr>
              <a:t>.</a:t>
            </a:r>
            <a:endParaRPr lang="en-GB" sz="1400" dirty="0"/>
          </a:p>
        </p:txBody>
      </p:sp>
      <p:sp>
        <p:nvSpPr>
          <p:cNvPr id="11" name="TextBox 10">
            <a:extLst>
              <a:ext uri="{FF2B5EF4-FFF2-40B4-BE49-F238E27FC236}">
                <a16:creationId xmlns:a16="http://schemas.microsoft.com/office/drawing/2014/main" id="{CB301941-7404-06CA-F853-4CA5C216321F}"/>
              </a:ext>
            </a:extLst>
          </p:cNvPr>
          <p:cNvSpPr txBox="1"/>
          <p:nvPr/>
        </p:nvSpPr>
        <p:spPr>
          <a:xfrm>
            <a:off x="0" y="28635"/>
            <a:ext cx="12192001" cy="584775"/>
          </a:xfrm>
          <a:prstGeom prst="rect">
            <a:avLst/>
          </a:prstGeom>
          <a:noFill/>
        </p:spPr>
        <p:txBody>
          <a:bodyPr wrap="square" rtlCol="0">
            <a:spAutoFit/>
          </a:bodyPr>
          <a:lstStyle/>
          <a:p>
            <a:pPr algn="ctr"/>
            <a:r>
              <a:rPr lang="en-GB" sz="3200" b="1" dirty="0">
                <a:latin typeface="Comic Sans MS" panose="030F0702030302020204" pitchFamily="66" charset="0"/>
              </a:rPr>
              <a:t>True or false? </a:t>
            </a:r>
          </a:p>
        </p:txBody>
      </p:sp>
    </p:spTree>
    <p:extLst>
      <p:ext uri="{BB962C8B-B14F-4D97-AF65-F5344CB8AC3E}">
        <p14:creationId xmlns:p14="http://schemas.microsoft.com/office/powerpoint/2010/main" val="166526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2" name="Content Placeholder 2">
            <a:extLst>
              <a:ext uri="{FF2B5EF4-FFF2-40B4-BE49-F238E27FC236}">
                <a16:creationId xmlns:a16="http://schemas.microsoft.com/office/drawing/2014/main" id="{7A7D29C7-D9A1-4910-34B9-B34FB563C888}"/>
              </a:ext>
            </a:extLst>
          </p:cNvPr>
          <p:cNvSpPr txBox="1">
            <a:spLocks/>
          </p:cNvSpPr>
          <p:nvPr/>
        </p:nvSpPr>
        <p:spPr>
          <a:xfrm>
            <a:off x="561063" y="1168028"/>
            <a:ext cx="10059311" cy="45219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49263" indent="-449263">
              <a:defRPr/>
            </a:pPr>
            <a:endParaRPr lang="en-GB" sz="2000" b="1" i="1" dirty="0">
              <a:solidFill>
                <a:schemeClr val="tx2">
                  <a:lumMod val="75000"/>
                </a:schemeClr>
              </a:solidFill>
              <a:cs typeface="Arial" pitchFamily="34" charset="0"/>
            </a:endParaRPr>
          </a:p>
          <a:p>
            <a:pPr>
              <a:buFont typeface="Arial" charset="0"/>
              <a:buChar char="•"/>
              <a:defRPr/>
            </a:pPr>
            <a:endParaRPr lang="en-GB" sz="2000" b="1" dirty="0">
              <a:solidFill>
                <a:schemeClr val="tx2">
                  <a:lumMod val="75000"/>
                </a:schemeClr>
              </a:solidFill>
              <a:latin typeface="Comic Sans MS" pitchFamily="66" charset="0"/>
            </a:endParaRPr>
          </a:p>
          <a:p>
            <a:pPr>
              <a:buFont typeface="Arial" charset="0"/>
              <a:buNone/>
              <a:defRPr/>
            </a:pPr>
            <a:endParaRPr lang="en-GB" sz="2000" b="1" dirty="0">
              <a:solidFill>
                <a:schemeClr val="tx2">
                  <a:lumMod val="75000"/>
                </a:schemeClr>
              </a:solidFill>
              <a:latin typeface="Comic Sans MS" pitchFamily="66" charset="0"/>
            </a:endParaRPr>
          </a:p>
          <a:p>
            <a:pPr>
              <a:buFont typeface="Arial" charset="0"/>
              <a:buChar char="•"/>
              <a:defRPr/>
            </a:pPr>
            <a:endParaRPr lang="en-GB" sz="2000" b="1" dirty="0">
              <a:solidFill>
                <a:schemeClr val="tx2">
                  <a:lumMod val="75000"/>
                </a:schemeClr>
              </a:solidFill>
              <a:latin typeface="Comic Sans MS" pitchFamily="66" charset="0"/>
              <a:cs typeface="Arial" pitchFamily="34" charset="0"/>
            </a:endParaRPr>
          </a:p>
          <a:p>
            <a:pPr>
              <a:buFont typeface="Arial" charset="0"/>
              <a:buNone/>
              <a:defRPr/>
            </a:pPr>
            <a:endParaRPr lang="en-US" dirty="0"/>
          </a:p>
        </p:txBody>
      </p:sp>
      <p:sp>
        <p:nvSpPr>
          <p:cNvPr id="5" name="TextBox 4">
            <a:extLst>
              <a:ext uri="{FF2B5EF4-FFF2-40B4-BE49-F238E27FC236}">
                <a16:creationId xmlns:a16="http://schemas.microsoft.com/office/drawing/2014/main" id="{CD7FF2FB-D13F-A350-64B6-6BB47580E29B}"/>
              </a:ext>
            </a:extLst>
          </p:cNvPr>
          <p:cNvSpPr txBox="1"/>
          <p:nvPr/>
        </p:nvSpPr>
        <p:spPr>
          <a:xfrm>
            <a:off x="357430" y="196336"/>
            <a:ext cx="11477139" cy="6001643"/>
          </a:xfrm>
          <a:prstGeom prst="rect">
            <a:avLst/>
          </a:prstGeom>
          <a:noFill/>
        </p:spPr>
        <p:txBody>
          <a:bodyPr wrap="square" rtlCol="0">
            <a:spAutoFit/>
          </a:bodyPr>
          <a:lstStyle/>
          <a:p>
            <a:pPr algn="just"/>
            <a:r>
              <a:rPr lang="en-GB" sz="1600" dirty="0">
                <a:latin typeface="Comic Sans MS" panose="030F0702030302020204" pitchFamily="66" charset="0"/>
              </a:rPr>
              <a:t>No ‘Outcome’ for Early Level for </a:t>
            </a:r>
            <a:r>
              <a:rPr lang="en-GB" sz="1600" b="1" dirty="0">
                <a:latin typeface="Comic Sans MS" panose="030F0702030302020204" pitchFamily="66" charset="0"/>
              </a:rPr>
              <a:t>Inheritance</a:t>
            </a:r>
            <a:r>
              <a:rPr lang="en-GB" sz="1600" dirty="0">
                <a:latin typeface="Comic Sans MS" panose="030F0702030302020204" pitchFamily="66" charset="0"/>
              </a:rPr>
              <a:t> but a close link to:  </a:t>
            </a:r>
          </a:p>
          <a:p>
            <a:pPr algn="just"/>
            <a:r>
              <a:rPr lang="en-GB" sz="1600" dirty="0">
                <a:latin typeface="Comic Sans MS" panose="030F0702030302020204" pitchFamily="66" charset="0"/>
              </a:rPr>
              <a:t> </a:t>
            </a:r>
          </a:p>
          <a:p>
            <a:pPr algn="just"/>
            <a:r>
              <a:rPr lang="en-GB" sz="1600" b="0" i="1" dirty="0">
                <a:solidFill>
                  <a:srgbClr val="7030A0"/>
                </a:solidFill>
                <a:effectLst/>
                <a:latin typeface="Comic Sans MS" panose="030F0702030302020204" pitchFamily="66" charset="0"/>
              </a:rPr>
              <a:t>I recognise that we have similarities and differences but are all unique</a:t>
            </a:r>
            <a:r>
              <a:rPr lang="en-GB" sz="1600" b="0" i="1" dirty="0">
                <a:solidFill>
                  <a:srgbClr val="000000"/>
                </a:solidFill>
                <a:effectLst/>
                <a:latin typeface="Comic Sans MS" panose="030F0702030302020204" pitchFamily="66" charset="0"/>
              </a:rPr>
              <a:t>. </a:t>
            </a:r>
            <a:r>
              <a:rPr lang="en-GB" sz="1600" b="1" i="1" dirty="0">
                <a:solidFill>
                  <a:srgbClr val="669900"/>
                </a:solidFill>
                <a:effectLst/>
                <a:latin typeface="Comic Sans MS" panose="030F0702030302020204" pitchFamily="66" charset="0"/>
              </a:rPr>
              <a:t>HWB 0-47a</a:t>
            </a:r>
          </a:p>
          <a:p>
            <a:pPr algn="just"/>
            <a:r>
              <a:rPr lang="en-GB" sz="1600" b="1" i="0" dirty="0">
                <a:solidFill>
                  <a:srgbClr val="000000"/>
                </a:solidFill>
                <a:effectLst/>
                <a:latin typeface="Comic Sans MS" panose="030F0702030302020204" pitchFamily="66" charset="0"/>
              </a:rPr>
              <a:t>Benchmarks:</a:t>
            </a:r>
          </a:p>
          <a:p>
            <a:pPr marL="285750" indent="-285750" algn="just">
              <a:buFont typeface="Arial" panose="020B0604020202020204" pitchFamily="34" charset="0"/>
              <a:buChar char="•"/>
            </a:pPr>
            <a:r>
              <a:rPr lang="en-GB" sz="1600" b="0" i="0" dirty="0">
                <a:solidFill>
                  <a:srgbClr val="000000"/>
                </a:solidFill>
                <a:effectLst/>
                <a:latin typeface="Comic Sans MS" panose="030F0702030302020204" pitchFamily="66" charset="0"/>
              </a:rPr>
              <a:t>Identifies body differences and similarities.</a:t>
            </a:r>
            <a:endParaRPr lang="en-GB" sz="1600" b="0" i="0" dirty="0">
              <a:solidFill>
                <a:srgbClr val="669900"/>
              </a:solidFill>
              <a:effectLst/>
              <a:latin typeface="Comic Sans MS" panose="030F0702030302020204" pitchFamily="66" charset="0"/>
            </a:endParaRPr>
          </a:p>
          <a:p>
            <a:pPr algn="just"/>
            <a:endParaRPr lang="en-GB" sz="1600" dirty="0">
              <a:solidFill>
                <a:srgbClr val="000000"/>
              </a:solidFill>
              <a:latin typeface="Comic Sans MS" panose="030F0702030302020204" pitchFamily="66" charset="0"/>
            </a:endParaRPr>
          </a:p>
          <a:p>
            <a:pPr algn="just"/>
            <a:r>
              <a:rPr lang="en-GB" sz="1600" b="1" i="1" dirty="0">
                <a:solidFill>
                  <a:srgbClr val="000000"/>
                </a:solidFill>
                <a:effectLst/>
                <a:latin typeface="Comic Sans MS" panose="030F0702030302020204" pitchFamily="66" charset="0"/>
              </a:rPr>
              <a:t>By comparing generations of families of humans, plants and animals, I can begin to understand how characteristics are inherited. </a:t>
            </a:r>
            <a:r>
              <a:rPr lang="en-GB" sz="1600" b="1" i="0" dirty="0">
                <a:solidFill>
                  <a:srgbClr val="009900"/>
                </a:solidFill>
                <a:effectLst/>
                <a:latin typeface="Comic Sans MS" panose="030F0702030302020204" pitchFamily="66" charset="0"/>
              </a:rPr>
              <a:t>SCN 1-14a</a:t>
            </a:r>
          </a:p>
          <a:p>
            <a:pPr algn="just"/>
            <a:r>
              <a:rPr lang="en-GB" sz="1600" b="1" dirty="0">
                <a:latin typeface="Comic Sans MS" panose="030F0702030302020204" pitchFamily="66" charset="0"/>
              </a:rPr>
              <a:t>Benchmarks:</a:t>
            </a:r>
            <a:endParaRPr lang="en-GB" sz="1600" b="1" i="0" dirty="0">
              <a:effectLst/>
              <a:latin typeface="Comic Sans MS" panose="030F0702030302020204" pitchFamily="66" charset="0"/>
            </a:endParaRPr>
          </a:p>
          <a:p>
            <a:pPr marL="285750" indent="-285750" algn="just">
              <a:buFont typeface="Arial" panose="020B0604020202020204" pitchFamily="34" charset="0"/>
              <a:buChar char="•"/>
            </a:pPr>
            <a:r>
              <a:rPr lang="en-GB" sz="1600" b="0" i="0" dirty="0">
                <a:solidFill>
                  <a:srgbClr val="000000"/>
                </a:solidFill>
                <a:effectLst/>
                <a:latin typeface="Comic Sans MS" panose="030F0702030302020204" pitchFamily="66" charset="0"/>
              </a:rPr>
              <a:t>Uses their own experiences to illustrate how inherited characteristics are passed from one generation to the next </a:t>
            </a:r>
            <a:endParaRPr lang="en-GB" sz="1600" dirty="0">
              <a:solidFill>
                <a:srgbClr val="000000"/>
              </a:solidFill>
              <a:latin typeface="Comic Sans MS" panose="030F0702030302020204" pitchFamily="66" charset="0"/>
            </a:endParaRPr>
          </a:p>
          <a:p>
            <a:pPr marL="285750" indent="-285750" algn="just">
              <a:buFont typeface="Arial" panose="020B0604020202020204" pitchFamily="34" charset="0"/>
              <a:buChar char="•"/>
            </a:pPr>
            <a:r>
              <a:rPr lang="en-GB" sz="1600" b="0" i="0" dirty="0">
                <a:solidFill>
                  <a:srgbClr val="000000"/>
                </a:solidFill>
                <a:effectLst/>
                <a:latin typeface="Comic Sans MS" panose="030F0702030302020204" pitchFamily="66" charset="0"/>
              </a:rPr>
              <a:t>Knows that genetic information determines characteristics such as colour of eyes and shape of petals. </a:t>
            </a:r>
            <a:endParaRPr lang="en-GB" sz="1600" dirty="0">
              <a:solidFill>
                <a:srgbClr val="000000"/>
              </a:solidFill>
              <a:latin typeface="Comic Sans MS" panose="030F0702030302020204" pitchFamily="66" charset="0"/>
            </a:endParaRPr>
          </a:p>
          <a:p>
            <a:pPr marL="285750" indent="-285750" algn="just">
              <a:buFont typeface="Arial" panose="020B0604020202020204" pitchFamily="34" charset="0"/>
              <a:buChar char="•"/>
            </a:pPr>
            <a:r>
              <a:rPr lang="en-GB" sz="1600" b="0" i="0" dirty="0">
                <a:solidFill>
                  <a:srgbClr val="000000"/>
                </a:solidFill>
                <a:effectLst/>
                <a:latin typeface="Comic Sans MS" panose="030F0702030302020204" pitchFamily="66" charset="0"/>
              </a:rPr>
              <a:t>Demonstrates understanding of the variations within family groups.</a:t>
            </a:r>
          </a:p>
          <a:p>
            <a:pPr algn="just"/>
            <a:endParaRPr lang="en-GB" sz="1600" b="0" i="0" dirty="0">
              <a:solidFill>
                <a:srgbClr val="000000"/>
              </a:solidFill>
              <a:effectLst/>
              <a:latin typeface="Comic Sans MS" panose="030F0702030302020204" pitchFamily="66" charset="0"/>
            </a:endParaRPr>
          </a:p>
          <a:p>
            <a:pPr algn="just"/>
            <a:r>
              <a:rPr lang="en-GB" sz="1600" b="0" i="1" dirty="0">
                <a:solidFill>
                  <a:srgbClr val="7030A0"/>
                </a:solidFill>
                <a:effectLst/>
                <a:latin typeface="Comic Sans MS" panose="030F0702030302020204" pitchFamily="66" charset="0"/>
              </a:rPr>
              <a:t>By investigating the lifecycles of plants and animals, I can recognise the different stages of their development. </a:t>
            </a:r>
          </a:p>
          <a:p>
            <a:pPr algn="r"/>
            <a:r>
              <a:rPr lang="en-GB" sz="1600" b="1" i="1" dirty="0">
                <a:solidFill>
                  <a:srgbClr val="009900"/>
                </a:solidFill>
                <a:effectLst/>
                <a:latin typeface="Comic Sans MS" panose="030F0702030302020204" pitchFamily="66" charset="0"/>
              </a:rPr>
              <a:t>SCN 2-14a</a:t>
            </a:r>
            <a:endParaRPr lang="en-GB" sz="1600" b="1" i="1" dirty="0">
              <a:solidFill>
                <a:srgbClr val="009900"/>
              </a:solidFill>
              <a:latin typeface="Comic Sans MS" panose="030F0702030302020204" pitchFamily="66" charset="0"/>
            </a:endParaRPr>
          </a:p>
          <a:p>
            <a:pPr algn="just"/>
            <a:endParaRPr lang="en-GB" sz="1600" b="1" i="1" dirty="0">
              <a:solidFill>
                <a:srgbClr val="000000"/>
              </a:solidFill>
              <a:effectLst/>
              <a:latin typeface="Comic Sans MS" panose="030F0702030302020204" pitchFamily="66" charset="0"/>
            </a:endParaRPr>
          </a:p>
          <a:p>
            <a:pPr algn="just"/>
            <a:r>
              <a:rPr lang="en-GB" sz="1600" b="1" i="1" dirty="0">
                <a:solidFill>
                  <a:srgbClr val="000000"/>
                </a:solidFill>
                <a:effectLst/>
                <a:latin typeface="Comic Sans MS" panose="030F0702030302020204" pitchFamily="66" charset="0"/>
              </a:rPr>
              <a:t>By exploring the characteristics offspring inherit when living things reproduce, I can distinguish between inherited and non-inherited characteristics. </a:t>
            </a:r>
            <a:r>
              <a:rPr lang="en-GB" sz="1600" b="1" i="1" dirty="0">
                <a:solidFill>
                  <a:srgbClr val="009900"/>
                </a:solidFill>
                <a:effectLst/>
                <a:latin typeface="Comic Sans MS" panose="030F0702030302020204" pitchFamily="66" charset="0"/>
              </a:rPr>
              <a:t>SCN 2-14b</a:t>
            </a:r>
          </a:p>
          <a:p>
            <a:pPr algn="just"/>
            <a:r>
              <a:rPr lang="en-GB" sz="1600" b="1" i="1" dirty="0">
                <a:latin typeface="Comic Sans MS" panose="030F0702030302020204" pitchFamily="66" charset="0"/>
              </a:rPr>
              <a:t>Benchmarks:</a:t>
            </a:r>
            <a:endParaRPr lang="en-GB" sz="1600" b="1" i="1" dirty="0">
              <a:effectLst/>
              <a:latin typeface="Comic Sans MS" panose="030F0702030302020204" pitchFamily="66" charset="0"/>
            </a:endParaRPr>
          </a:p>
          <a:p>
            <a:pPr marL="285750" indent="-285750" algn="just">
              <a:buFont typeface="Arial" panose="020B0604020202020204" pitchFamily="34" charset="0"/>
              <a:buChar char="•"/>
            </a:pPr>
            <a:r>
              <a:rPr lang="en-GB" sz="1600" b="0" i="0" dirty="0">
                <a:solidFill>
                  <a:srgbClr val="000000"/>
                </a:solidFill>
                <a:effectLst/>
                <a:latin typeface="Comic Sans MS" panose="030F0702030302020204" pitchFamily="66" charset="0"/>
              </a:rPr>
              <a:t>Knows that genetics is the study of inherited characteristics and that inherited characteristics are carried on genes and can sometimes skip a generation.  </a:t>
            </a:r>
          </a:p>
          <a:p>
            <a:pPr marL="285750" indent="-285750" algn="just">
              <a:buFont typeface="Arial" panose="020B0604020202020204" pitchFamily="34" charset="0"/>
              <a:buChar char="•"/>
            </a:pPr>
            <a:r>
              <a:rPr lang="en-GB" sz="1600" b="0" i="0" dirty="0">
                <a:solidFill>
                  <a:srgbClr val="000000"/>
                </a:solidFill>
                <a:effectLst/>
                <a:latin typeface="Comic Sans MS" panose="030F0702030302020204" pitchFamily="66" charset="0"/>
              </a:rPr>
              <a:t>Explores and categorises characteristics into inherited (eye and hair colour, height and right/left handedness) and non-inherited (native language spoken and favourite colour). </a:t>
            </a:r>
          </a:p>
          <a:p>
            <a:pPr marL="285750" indent="-285750" algn="just">
              <a:buFont typeface="Arial" panose="020B0604020202020204" pitchFamily="34" charset="0"/>
              <a:buChar char="•"/>
            </a:pPr>
            <a:r>
              <a:rPr lang="en-GB" sz="1600" b="0" i="0" dirty="0">
                <a:solidFill>
                  <a:srgbClr val="000000"/>
                </a:solidFill>
                <a:effectLst/>
                <a:latin typeface="Comic Sans MS" panose="030F0702030302020204" pitchFamily="66" charset="0"/>
              </a:rPr>
              <a:t>Describes how every living thing has its own DNA fingerprint.</a:t>
            </a:r>
            <a:endParaRPr lang="en-GB" sz="1600" dirty="0">
              <a:latin typeface="Comic Sans MS" panose="030F0702030302020204" pitchFamily="66" charset="0"/>
            </a:endParaRPr>
          </a:p>
        </p:txBody>
      </p:sp>
    </p:spTree>
    <p:extLst>
      <p:ext uri="{BB962C8B-B14F-4D97-AF65-F5344CB8AC3E}">
        <p14:creationId xmlns:p14="http://schemas.microsoft.com/office/powerpoint/2010/main" val="3986103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26F7FE-8007-9F42-5F75-3D663782AFC7}"/>
              </a:ext>
            </a:extLst>
          </p:cNvPr>
          <p:cNvSpPr txBox="1"/>
          <p:nvPr/>
        </p:nvSpPr>
        <p:spPr>
          <a:xfrm>
            <a:off x="606398" y="1069498"/>
            <a:ext cx="10715626" cy="5221942"/>
          </a:xfrm>
          <a:prstGeom prst="rect">
            <a:avLst/>
          </a:prstGeom>
          <a:noFill/>
        </p:spPr>
        <p:txBody>
          <a:bodyPr wrap="square">
            <a:spAutoFit/>
          </a:bodyPr>
          <a:lstStyle/>
          <a:p>
            <a:pPr algn="l" fontAlgn="base"/>
            <a:r>
              <a:rPr lang="en-GB" sz="2400" b="0" i="0" dirty="0">
                <a:solidFill>
                  <a:srgbClr val="141414"/>
                </a:solidFill>
                <a:effectLst/>
                <a:latin typeface="Comic Sans MS" panose="030F0702030302020204" pitchFamily="66" charset="0"/>
              </a:rPr>
              <a:t>Variation </a:t>
            </a:r>
            <a:r>
              <a:rPr lang="en-GB" sz="2400" dirty="0">
                <a:solidFill>
                  <a:srgbClr val="141414"/>
                </a:solidFill>
                <a:latin typeface="Comic Sans MS" panose="030F0702030302020204" pitchFamily="66" charset="0"/>
              </a:rPr>
              <a:t>(</a:t>
            </a:r>
            <a:r>
              <a:rPr lang="en-GB" sz="2400" b="0" i="0" dirty="0">
                <a:solidFill>
                  <a:srgbClr val="141414"/>
                </a:solidFill>
                <a:effectLst/>
                <a:latin typeface="Comic Sans MS" panose="030F0702030302020204" pitchFamily="66" charset="0"/>
              </a:rPr>
              <a:t>differences) between individuals of the same species/within a population , is caused by genetic and environmental factors.  </a:t>
            </a:r>
          </a:p>
          <a:p>
            <a:pPr algn="l" fontAlgn="base"/>
            <a:endParaRPr lang="en-GB" sz="2400" dirty="0">
              <a:solidFill>
                <a:srgbClr val="141414"/>
              </a:solidFill>
              <a:latin typeface="Comic Sans MS" panose="030F0702030302020204" pitchFamily="66" charset="0"/>
            </a:endParaRPr>
          </a:p>
          <a:p>
            <a:pPr algn="l" fontAlgn="base"/>
            <a:r>
              <a:rPr lang="en-GB" sz="2400" b="0" i="0" dirty="0">
                <a:solidFill>
                  <a:srgbClr val="141414"/>
                </a:solidFill>
                <a:effectLst/>
                <a:latin typeface="Comic Sans MS" panose="030F0702030302020204" pitchFamily="66" charset="0"/>
              </a:rPr>
              <a:t>These can be split into: </a:t>
            </a:r>
          </a:p>
          <a:p>
            <a:pPr algn="l" fontAlgn="base"/>
            <a:endParaRPr lang="en-GB" sz="2400" b="1" i="0" dirty="0">
              <a:solidFill>
                <a:srgbClr val="141414"/>
              </a:solidFill>
              <a:effectLst/>
              <a:latin typeface="Comic Sans MS" panose="030F0702030302020204" pitchFamily="66" charset="0"/>
            </a:endParaRPr>
          </a:p>
          <a:p>
            <a:pPr marL="285750" indent="-285750" algn="l" fontAlgn="base">
              <a:buFont typeface="Arial" panose="020B0604020202020204" pitchFamily="34" charset="0"/>
              <a:buChar char="•"/>
            </a:pPr>
            <a:r>
              <a:rPr lang="en-GB" sz="2400" b="1" i="0" dirty="0">
                <a:solidFill>
                  <a:srgbClr val="141414"/>
                </a:solidFill>
                <a:effectLst/>
                <a:latin typeface="Comic Sans MS" panose="030F0702030302020204" pitchFamily="66" charset="0"/>
              </a:rPr>
              <a:t>Discrete variation: </a:t>
            </a:r>
            <a:r>
              <a:rPr lang="en-GB" sz="2400" dirty="0">
                <a:solidFill>
                  <a:srgbClr val="141414"/>
                </a:solidFill>
                <a:latin typeface="Comic Sans MS" panose="030F0702030302020204" pitchFamily="66" charset="0"/>
              </a:rPr>
              <a:t>c</a:t>
            </a:r>
            <a:r>
              <a:rPr lang="en-GB" sz="2400" b="0" i="0" dirty="0">
                <a:solidFill>
                  <a:srgbClr val="141414"/>
                </a:solidFill>
                <a:effectLst/>
                <a:latin typeface="Comic Sans MS" panose="030F0702030302020204" pitchFamily="66" charset="0"/>
              </a:rPr>
              <a:t>haracteristics that are genetically controlled (no other influence)</a:t>
            </a:r>
            <a:r>
              <a:rPr lang="en-GB" sz="2400" dirty="0">
                <a:solidFill>
                  <a:srgbClr val="141414"/>
                </a:solidFill>
                <a:latin typeface="Comic Sans MS" panose="030F0702030302020204" pitchFamily="66" charset="0"/>
              </a:rPr>
              <a:t> e.g. </a:t>
            </a:r>
            <a:r>
              <a:rPr lang="en-GB" sz="2400" dirty="0">
                <a:ln w="18415" cmpd="sng">
                  <a:noFill/>
                  <a:prstDash val="solid"/>
                </a:ln>
                <a:solidFill>
                  <a:schemeClr val="tx2">
                    <a:lumMod val="75000"/>
                  </a:schemeClr>
                </a:solidFill>
                <a:latin typeface="Comic Sans MS" panose="030F0702030302020204" pitchFamily="66" charset="0"/>
              </a:rPr>
              <a:t>tongue rolling, blood groups etc </a:t>
            </a:r>
          </a:p>
          <a:p>
            <a:pPr algn="l" fontAlgn="base"/>
            <a:r>
              <a:rPr lang="en-GB" sz="2400" dirty="0">
                <a:ln w="18415" cmpd="sng">
                  <a:noFill/>
                  <a:prstDash val="solid"/>
                </a:ln>
                <a:solidFill>
                  <a:schemeClr val="tx2">
                    <a:lumMod val="75000"/>
                  </a:schemeClr>
                </a:solidFill>
                <a:latin typeface="Comic Sans MS" panose="030F0702030302020204" pitchFamily="66" charset="0"/>
              </a:rPr>
              <a:t>You either have the trait or you don’t!</a:t>
            </a:r>
          </a:p>
          <a:p>
            <a:pPr algn="l" fontAlgn="base"/>
            <a:endParaRPr lang="en-GB" sz="2400" dirty="0">
              <a:ln w="18415" cmpd="sng">
                <a:noFill/>
                <a:prstDash val="solid"/>
              </a:ln>
              <a:solidFill>
                <a:schemeClr val="tx2">
                  <a:lumMod val="75000"/>
                </a:schemeClr>
              </a:solidFill>
              <a:latin typeface="Comic Sans MS" panose="030F0702030302020204" pitchFamily="66" charset="0"/>
            </a:endParaRPr>
          </a:p>
          <a:p>
            <a:pPr marL="285750" indent="-285750" algn="l" fontAlgn="base">
              <a:buFont typeface="Arial" panose="020B0604020202020204" pitchFamily="34" charset="0"/>
              <a:buChar char="•"/>
            </a:pPr>
            <a:r>
              <a:rPr lang="en-GB" sz="2400" b="1" dirty="0">
                <a:ln w="18415" cmpd="sng">
                  <a:noFill/>
                  <a:prstDash val="solid"/>
                </a:ln>
                <a:solidFill>
                  <a:schemeClr val="tx2">
                    <a:lumMod val="75000"/>
                  </a:schemeClr>
                </a:solidFill>
                <a:latin typeface="Comic Sans MS" pitchFamily="66" charset="0"/>
              </a:rPr>
              <a:t>Continuous variation: </a:t>
            </a:r>
            <a:r>
              <a:rPr lang="en-GB" sz="2400" dirty="0">
                <a:ln w="18415" cmpd="sng">
                  <a:noFill/>
                  <a:prstDash val="solid"/>
                </a:ln>
                <a:solidFill>
                  <a:schemeClr val="tx2">
                    <a:lumMod val="75000"/>
                  </a:schemeClr>
                </a:solidFill>
                <a:latin typeface="Comic Sans MS" pitchFamily="66" charset="0"/>
              </a:rPr>
              <a:t>characteristics that may have some genetic influence, but environmental factors influence these e.g. </a:t>
            </a:r>
            <a:r>
              <a:rPr lang="en-GB" sz="2400" dirty="0">
                <a:ln w="18415" cmpd="sng">
                  <a:noFill/>
                  <a:prstDash val="solid"/>
                </a:ln>
                <a:solidFill>
                  <a:schemeClr val="tx2">
                    <a:lumMod val="75000"/>
                  </a:schemeClr>
                </a:solidFill>
                <a:latin typeface="Comic Sans MS" panose="030F0702030302020204" pitchFamily="66" charset="0"/>
                <a:cs typeface="Arial" charset="0"/>
              </a:rPr>
              <a:t>h</a:t>
            </a:r>
            <a:r>
              <a:rPr lang="en-GB" sz="2400" dirty="0">
                <a:solidFill>
                  <a:schemeClr val="tx2">
                    <a:lumMod val="75000"/>
                  </a:schemeClr>
                </a:solidFill>
                <a:latin typeface="Comic Sans MS" panose="030F0702030302020204" pitchFamily="66" charset="0"/>
                <a:cs typeface="Arial" charset="0"/>
              </a:rPr>
              <a:t>eight, weight, hand-span etc </a:t>
            </a:r>
          </a:p>
          <a:p>
            <a:pPr marL="365125" indent="-255588">
              <a:spcBef>
                <a:spcPts val="400"/>
              </a:spcBef>
              <a:buClr>
                <a:schemeClr val="accent1"/>
              </a:buClr>
              <a:buSzPct val="68000"/>
              <a:defRPr/>
            </a:pPr>
            <a:endParaRPr lang="en-GB" sz="2400" dirty="0">
              <a:ln w="18415" cmpd="sng">
                <a:noFill/>
                <a:prstDash val="solid"/>
              </a:ln>
              <a:solidFill>
                <a:schemeClr val="tx2">
                  <a:lumMod val="75000"/>
                </a:schemeClr>
              </a:solidFill>
              <a:latin typeface="Comic Sans MS" pitchFamily="66" charset="0"/>
              <a:cs typeface="+mn-cs"/>
            </a:endParaRPr>
          </a:p>
          <a:p>
            <a:pPr algn="l" fontAlgn="base"/>
            <a:endParaRPr lang="en-GB" b="0" i="0" dirty="0">
              <a:solidFill>
                <a:srgbClr val="141414"/>
              </a:solidFill>
              <a:effectLst/>
              <a:latin typeface="Comic Sans MS" panose="030F0702030302020204" pitchFamily="66" charset="0"/>
            </a:endParaRPr>
          </a:p>
        </p:txBody>
      </p:sp>
      <p:sp>
        <p:nvSpPr>
          <p:cNvPr id="6" name="Title 6">
            <a:extLst>
              <a:ext uri="{FF2B5EF4-FFF2-40B4-BE49-F238E27FC236}">
                <a16:creationId xmlns:a16="http://schemas.microsoft.com/office/drawing/2014/main" id="{681A6F58-D9F4-6BD8-5980-9449EC1B26F7}"/>
              </a:ext>
            </a:extLst>
          </p:cNvPr>
          <p:cNvSpPr txBox="1">
            <a:spLocks/>
          </p:cNvSpPr>
          <p:nvPr/>
        </p:nvSpPr>
        <p:spPr>
          <a:xfrm>
            <a:off x="66675" y="40231"/>
            <a:ext cx="12192000" cy="978729"/>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latin typeface="Comic Sans MS" panose="030F0702030302020204" pitchFamily="66" charset="0"/>
                <a:ea typeface="Arial"/>
                <a:cs typeface="Arial"/>
                <a:sym typeface="Arial"/>
              </a:rPr>
              <a:t>Variation within a population: inherited and non-inherited traits </a:t>
            </a:r>
            <a:endParaRPr lang="en-GB" sz="3200" b="1" dirty="0"/>
          </a:p>
        </p:txBody>
      </p:sp>
      <p:pic>
        <p:nvPicPr>
          <p:cNvPr id="13" name="Picture 12">
            <a:extLst>
              <a:ext uri="{FF2B5EF4-FFF2-40B4-BE49-F238E27FC236}">
                <a16:creationId xmlns:a16="http://schemas.microsoft.com/office/drawing/2014/main" id="{BC4F915D-893E-5E63-A086-16402402361C}"/>
              </a:ext>
            </a:extLst>
          </p:cNvPr>
          <p:cNvPicPr>
            <a:picLocks noChangeAspect="1"/>
          </p:cNvPicPr>
          <p:nvPr/>
        </p:nvPicPr>
        <p:blipFill>
          <a:blip r:embed="rId2"/>
          <a:stretch>
            <a:fillRect/>
          </a:stretch>
        </p:blipFill>
        <p:spPr>
          <a:xfrm>
            <a:off x="10014124" y="5645998"/>
            <a:ext cx="1616812" cy="84052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570B6F-8AF7-F775-75D4-4DB4AC3AC6C5}"/>
              </a:ext>
            </a:extLst>
          </p:cNvPr>
          <p:cNvSpPr txBox="1">
            <a:spLocks noGrp="1"/>
          </p:cNvSpPr>
          <p:nvPr>
            <p:ph type="title"/>
          </p:nvPr>
        </p:nvSpPr>
        <p:spPr>
          <a:xfrm>
            <a:off x="66675" y="0"/>
            <a:ext cx="12192000" cy="535531"/>
          </a:xfrm>
          <a:prstGeom prst="rect">
            <a:avLst/>
          </a:prstGeom>
          <a:noFill/>
        </p:spPr>
        <p:txBody>
          <a:bodyPr wrap="square">
            <a:spAutoFit/>
          </a:bodyPr>
          <a:lstStyle/>
          <a:p>
            <a:pPr algn="ctr"/>
            <a:r>
              <a:rPr lang="en-GB" sz="3200" b="1" i="0" u="none" strike="noStrike" cap="none" dirty="0">
                <a:latin typeface="Comic Sans MS" panose="030F0702030302020204" pitchFamily="66" charset="0"/>
                <a:ea typeface="Arial"/>
                <a:cs typeface="Arial"/>
                <a:sym typeface="Arial"/>
              </a:rPr>
              <a:t>Inherited Characteristics?</a:t>
            </a:r>
            <a:endParaRPr lang="en-GB" sz="3200" b="1" dirty="0"/>
          </a:p>
        </p:txBody>
      </p:sp>
      <p:pic>
        <p:nvPicPr>
          <p:cNvPr id="2" name="Picture 1">
            <a:extLst>
              <a:ext uri="{FF2B5EF4-FFF2-40B4-BE49-F238E27FC236}">
                <a16:creationId xmlns:a16="http://schemas.microsoft.com/office/drawing/2014/main" id="{10E8C5C9-DFFD-9656-D32D-B4CA52F1D9AF}"/>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Content Placeholder 3">
            <a:extLst>
              <a:ext uri="{FF2B5EF4-FFF2-40B4-BE49-F238E27FC236}">
                <a16:creationId xmlns:a16="http://schemas.microsoft.com/office/drawing/2014/main" id="{9ADB8F42-1115-D45B-EC4B-A768EC75FE24}"/>
              </a:ext>
            </a:extLst>
          </p:cNvPr>
          <p:cNvSpPr txBox="1">
            <a:spLocks/>
          </p:cNvSpPr>
          <p:nvPr/>
        </p:nvSpPr>
        <p:spPr bwMode="auto">
          <a:xfrm>
            <a:off x="5667375" y="901741"/>
            <a:ext cx="6248399" cy="6091238"/>
          </a:xfrm>
          <a:prstGeom prst="rect">
            <a:avLst/>
          </a:prstGeom>
          <a:ln>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en-GB" sz="2000" dirty="0">
                <a:solidFill>
                  <a:schemeClr val="tx2">
                    <a:lumMod val="75000"/>
                  </a:schemeClr>
                </a:solidFill>
                <a:latin typeface="Comic Sans MS" pitchFamily="66" charset="0"/>
              </a:rPr>
              <a:t>Can you roll your tongue?</a:t>
            </a:r>
          </a:p>
          <a:p>
            <a:pPr>
              <a:buFont typeface="Arial" charset="0"/>
              <a:buChar char="•"/>
              <a:defRPr/>
            </a:pPr>
            <a:r>
              <a:rPr lang="en-GB" sz="2000" dirty="0">
                <a:solidFill>
                  <a:schemeClr val="tx2">
                    <a:lumMod val="75000"/>
                  </a:schemeClr>
                </a:solidFill>
                <a:latin typeface="Comic Sans MS" pitchFamily="66" charset="0"/>
              </a:rPr>
              <a:t>Do you have blue eyes?</a:t>
            </a:r>
          </a:p>
          <a:p>
            <a:pPr>
              <a:buFont typeface="Arial" charset="0"/>
              <a:buChar char="•"/>
              <a:defRPr/>
            </a:pPr>
            <a:r>
              <a:rPr lang="en-GB" sz="2000" dirty="0">
                <a:solidFill>
                  <a:schemeClr val="tx2">
                    <a:lumMod val="75000"/>
                  </a:schemeClr>
                </a:solidFill>
                <a:latin typeface="Comic Sans MS" pitchFamily="66" charset="0"/>
              </a:rPr>
              <a:t>Are you right-handed?</a:t>
            </a:r>
          </a:p>
          <a:p>
            <a:pPr>
              <a:buFont typeface="Arial" charset="0"/>
              <a:buChar char="•"/>
              <a:defRPr/>
            </a:pPr>
            <a:r>
              <a:rPr lang="en-GB" sz="2000" dirty="0">
                <a:solidFill>
                  <a:schemeClr val="tx2">
                    <a:lumMod val="75000"/>
                  </a:schemeClr>
                </a:solidFill>
                <a:latin typeface="Comic Sans MS" pitchFamily="66" charset="0"/>
              </a:rPr>
              <a:t>Do you have a hitchhiker’s thumb?</a:t>
            </a:r>
          </a:p>
          <a:p>
            <a:pPr>
              <a:buFont typeface="Arial" charset="0"/>
              <a:buChar char="•"/>
              <a:defRPr/>
            </a:pPr>
            <a:r>
              <a:rPr lang="en-GB" sz="2000" dirty="0">
                <a:solidFill>
                  <a:schemeClr val="tx2">
                    <a:lumMod val="75000"/>
                  </a:schemeClr>
                </a:solidFill>
                <a:latin typeface="Comic Sans MS" pitchFamily="66" charset="0"/>
              </a:rPr>
              <a:t>Is your second toe longer than your “big” toe?</a:t>
            </a:r>
          </a:p>
          <a:p>
            <a:pPr>
              <a:buFont typeface="Arial" charset="0"/>
              <a:buChar char="•"/>
              <a:defRPr/>
            </a:pPr>
            <a:r>
              <a:rPr lang="en-GB" sz="2000" dirty="0">
                <a:solidFill>
                  <a:schemeClr val="tx2">
                    <a:lumMod val="75000"/>
                  </a:schemeClr>
                </a:solidFill>
                <a:latin typeface="Comic Sans MS" pitchFamily="66" charset="0"/>
              </a:rPr>
              <a:t>Do you have dimples?</a:t>
            </a:r>
          </a:p>
          <a:p>
            <a:pPr>
              <a:buFont typeface="Arial" charset="0"/>
              <a:buChar char="•"/>
              <a:defRPr/>
            </a:pPr>
            <a:r>
              <a:rPr lang="en-GB" sz="2000" dirty="0">
                <a:solidFill>
                  <a:schemeClr val="tx2">
                    <a:lumMod val="75000"/>
                  </a:schemeClr>
                </a:solidFill>
                <a:latin typeface="Comic Sans MS" pitchFamily="66" charset="0"/>
              </a:rPr>
              <a:t>Do you have unattached earlobes?</a:t>
            </a:r>
          </a:p>
          <a:p>
            <a:pPr>
              <a:buFont typeface="Arial" charset="0"/>
              <a:buChar char="•"/>
              <a:defRPr/>
            </a:pPr>
            <a:r>
              <a:rPr lang="en-GB" sz="2000" dirty="0">
                <a:solidFill>
                  <a:schemeClr val="tx2">
                    <a:lumMod val="75000"/>
                  </a:schemeClr>
                </a:solidFill>
                <a:latin typeface="Comic Sans MS" pitchFamily="66" charset="0"/>
              </a:rPr>
              <a:t>Do you have a straight hairline (</a:t>
            </a:r>
            <a:r>
              <a:rPr lang="en-GB" sz="2000" dirty="0" err="1">
                <a:solidFill>
                  <a:schemeClr val="tx2">
                    <a:lumMod val="75000"/>
                  </a:schemeClr>
                </a:solidFill>
                <a:latin typeface="Comic Sans MS" pitchFamily="66" charset="0"/>
              </a:rPr>
              <a:t>cf</a:t>
            </a:r>
            <a:r>
              <a:rPr lang="en-GB" sz="2000" dirty="0">
                <a:solidFill>
                  <a:schemeClr val="tx2">
                    <a:lumMod val="75000"/>
                  </a:schemeClr>
                </a:solidFill>
                <a:latin typeface="Comic Sans MS" pitchFamily="66" charset="0"/>
              </a:rPr>
              <a:t> widow’s peak)?</a:t>
            </a:r>
          </a:p>
          <a:p>
            <a:pPr>
              <a:buFont typeface="Arial" charset="0"/>
              <a:buChar char="•"/>
              <a:defRPr/>
            </a:pPr>
            <a:r>
              <a:rPr lang="en-GB" sz="2000" dirty="0">
                <a:solidFill>
                  <a:schemeClr val="tx2">
                    <a:lumMod val="75000"/>
                  </a:schemeClr>
                </a:solidFill>
                <a:latin typeface="Comic Sans MS" pitchFamily="66" charset="0"/>
              </a:rPr>
              <a:t>Do you have freckles?</a:t>
            </a:r>
          </a:p>
          <a:p>
            <a:pPr>
              <a:buFont typeface="Arial" charset="0"/>
              <a:buChar char="•"/>
              <a:defRPr/>
            </a:pPr>
            <a:r>
              <a:rPr lang="en-GB" sz="2000" dirty="0">
                <a:solidFill>
                  <a:schemeClr val="tx2">
                    <a:lumMod val="75000"/>
                  </a:schemeClr>
                </a:solidFill>
                <a:latin typeface="Comic Sans MS" pitchFamily="66" charset="0"/>
              </a:rPr>
              <a:t>Are you male?</a:t>
            </a:r>
          </a:p>
          <a:p>
            <a:pPr>
              <a:buFont typeface="Arial" charset="0"/>
              <a:buChar char="•"/>
              <a:defRPr/>
            </a:pPr>
            <a:r>
              <a:rPr lang="en-GB" sz="2000" dirty="0">
                <a:solidFill>
                  <a:schemeClr val="tx2">
                    <a:lumMod val="75000"/>
                  </a:schemeClr>
                </a:solidFill>
                <a:latin typeface="Comic Sans MS" pitchFamily="66" charset="0"/>
              </a:rPr>
              <a:t>Clasp your hands – is your right thumb on top?</a:t>
            </a:r>
          </a:p>
          <a:p>
            <a:pPr>
              <a:buFont typeface="Arial" charset="0"/>
              <a:buChar char="•"/>
              <a:defRPr/>
            </a:pPr>
            <a:r>
              <a:rPr lang="en-GB" sz="2000" dirty="0">
                <a:solidFill>
                  <a:schemeClr val="tx2">
                    <a:lumMod val="75000"/>
                  </a:schemeClr>
                </a:solidFill>
                <a:latin typeface="Comic Sans MS" pitchFamily="66" charset="0"/>
              </a:rPr>
              <a:t>Do you have curly hair?</a:t>
            </a:r>
          </a:p>
          <a:p>
            <a:pPr>
              <a:buFont typeface="Arial" charset="0"/>
              <a:buChar char="•"/>
              <a:defRPr/>
            </a:pPr>
            <a:endParaRPr lang="en-GB" dirty="0">
              <a:solidFill>
                <a:schemeClr val="tx2">
                  <a:lumMod val="75000"/>
                </a:schemeClr>
              </a:solidFill>
            </a:endParaRPr>
          </a:p>
        </p:txBody>
      </p:sp>
      <p:sp>
        <p:nvSpPr>
          <p:cNvPr id="6" name="Content Placeholder 2">
            <a:extLst>
              <a:ext uri="{FF2B5EF4-FFF2-40B4-BE49-F238E27FC236}">
                <a16:creationId xmlns:a16="http://schemas.microsoft.com/office/drawing/2014/main" id="{75C9E733-E5AE-EFA6-5446-510E549CF5BD}"/>
              </a:ext>
            </a:extLst>
          </p:cNvPr>
          <p:cNvSpPr txBox="1">
            <a:spLocks/>
          </p:cNvSpPr>
          <p:nvPr/>
        </p:nvSpPr>
        <p:spPr bwMode="auto">
          <a:xfrm>
            <a:off x="628650" y="1027112"/>
            <a:ext cx="4752975" cy="4525963"/>
          </a:xfrm>
          <a:prstGeom prst="rect">
            <a:avLst/>
          </a:prstGeom>
          <a:ln>
            <a:miter lim="800000"/>
            <a:headEnd/>
            <a:tailEnd/>
          </a:ln>
        </p:spPr>
        <p:txBody>
          <a:bodyPr vert="horz" wrap="square" lIns="91440" tIns="45720" rIns="91440" bIns="4572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en-GB" sz="2000" dirty="0">
                <a:solidFill>
                  <a:schemeClr val="tx2">
                    <a:lumMod val="75000"/>
                  </a:schemeClr>
                </a:solidFill>
                <a:latin typeface="Comic Sans MS" pitchFamily="66" charset="0"/>
              </a:rPr>
              <a:t>Height standing (cm)</a:t>
            </a:r>
          </a:p>
          <a:p>
            <a:pPr>
              <a:buFont typeface="Arial" charset="0"/>
              <a:buChar char="•"/>
              <a:defRPr/>
            </a:pPr>
            <a:r>
              <a:rPr lang="en-GB" sz="2000" dirty="0">
                <a:solidFill>
                  <a:schemeClr val="tx2">
                    <a:lumMod val="75000"/>
                  </a:schemeClr>
                </a:solidFill>
                <a:latin typeface="Comic Sans MS" pitchFamily="66" charset="0"/>
              </a:rPr>
              <a:t>Height sitting (cm)</a:t>
            </a:r>
          </a:p>
          <a:p>
            <a:pPr>
              <a:buFont typeface="Arial" charset="0"/>
              <a:buChar char="•"/>
              <a:defRPr/>
            </a:pPr>
            <a:r>
              <a:rPr lang="en-GB" sz="2000" dirty="0">
                <a:solidFill>
                  <a:schemeClr val="tx2">
                    <a:lumMod val="75000"/>
                  </a:schemeClr>
                </a:solidFill>
                <a:latin typeface="Comic Sans MS" pitchFamily="66" charset="0"/>
              </a:rPr>
              <a:t>Outstretched arm span (cm)</a:t>
            </a:r>
          </a:p>
          <a:p>
            <a:pPr>
              <a:buFont typeface="Arial" charset="0"/>
              <a:buChar char="•"/>
              <a:defRPr/>
            </a:pPr>
            <a:r>
              <a:rPr lang="en-GB" sz="2000" dirty="0">
                <a:solidFill>
                  <a:schemeClr val="tx2">
                    <a:lumMod val="75000"/>
                  </a:schemeClr>
                </a:solidFill>
                <a:latin typeface="Comic Sans MS" pitchFamily="66" charset="0"/>
              </a:rPr>
              <a:t>Left foot length (cm)</a:t>
            </a:r>
          </a:p>
          <a:p>
            <a:pPr>
              <a:buFont typeface="Arial" charset="0"/>
              <a:buChar char="•"/>
              <a:defRPr/>
            </a:pPr>
            <a:r>
              <a:rPr lang="en-GB" sz="2000" dirty="0">
                <a:solidFill>
                  <a:schemeClr val="tx2">
                    <a:lumMod val="75000"/>
                  </a:schemeClr>
                </a:solidFill>
                <a:latin typeface="Comic Sans MS" pitchFamily="66" charset="0"/>
              </a:rPr>
              <a:t>Right foot length (cm)</a:t>
            </a:r>
          </a:p>
          <a:p>
            <a:pPr>
              <a:buFont typeface="Arial" charset="0"/>
              <a:buChar char="•"/>
              <a:defRPr/>
            </a:pPr>
            <a:r>
              <a:rPr lang="en-GB" sz="2000" dirty="0">
                <a:solidFill>
                  <a:schemeClr val="tx2">
                    <a:lumMod val="75000"/>
                  </a:schemeClr>
                </a:solidFill>
                <a:latin typeface="Comic Sans MS" pitchFamily="66" charset="0"/>
              </a:rPr>
              <a:t>Head circumference (cm)</a:t>
            </a:r>
          </a:p>
          <a:p>
            <a:pPr>
              <a:buFont typeface="Arial" charset="0"/>
              <a:buChar char="•"/>
              <a:defRPr/>
            </a:pPr>
            <a:r>
              <a:rPr lang="en-GB" sz="2000" dirty="0">
                <a:solidFill>
                  <a:schemeClr val="tx2">
                    <a:lumMod val="75000"/>
                  </a:schemeClr>
                </a:solidFill>
                <a:latin typeface="Comic Sans MS" pitchFamily="66" charset="0"/>
              </a:rPr>
              <a:t>Resting pulse rate (beats per min)</a:t>
            </a:r>
          </a:p>
          <a:p>
            <a:pPr>
              <a:buFont typeface="Arial" charset="0"/>
              <a:buChar char="•"/>
              <a:defRPr/>
            </a:pPr>
            <a:r>
              <a:rPr lang="en-GB" sz="2000" dirty="0">
                <a:solidFill>
                  <a:schemeClr val="tx2">
                    <a:lumMod val="75000"/>
                  </a:schemeClr>
                </a:solidFill>
                <a:latin typeface="Comic Sans MS" pitchFamily="66" charset="0"/>
              </a:rPr>
              <a:t>Right thumb print</a:t>
            </a:r>
          </a:p>
          <a:p>
            <a:pPr>
              <a:buFont typeface="Arial" charset="0"/>
              <a:buChar char="•"/>
              <a:defRPr/>
            </a:pPr>
            <a:r>
              <a:rPr lang="en-GB" sz="2000" dirty="0">
                <a:solidFill>
                  <a:schemeClr val="tx2">
                    <a:lumMod val="75000"/>
                  </a:schemeClr>
                </a:solidFill>
                <a:latin typeface="Comic Sans MS" pitchFamily="66" charset="0"/>
              </a:rPr>
              <a:t>Left thumb print</a:t>
            </a:r>
          </a:p>
          <a:p>
            <a:pPr>
              <a:buFont typeface="Arial" charset="0"/>
              <a:buChar char="•"/>
              <a:defRPr/>
            </a:pPr>
            <a:endParaRPr lang="en-GB"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edge">
                                      <p:cBhvr>
                                        <p:cTn id="10" dur="2000"/>
                                        <p:tgtEl>
                                          <p:spTgt spid="3">
                                            <p:txEl>
                                              <p:pRg st="1" end="1"/>
                                            </p:txEl>
                                          </p:spTgt>
                                        </p:tgtEl>
                                      </p:cBhvr>
                                    </p:animEffect>
                                  </p:childTnLst>
                                </p:cTn>
                              </p:par>
                              <p:par>
                                <p:cTn id="11" presetID="2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edge">
                                      <p:cBhvr>
                                        <p:cTn id="13" dur="2000"/>
                                        <p:tgtEl>
                                          <p:spTgt spid="3">
                                            <p:txEl>
                                              <p:pRg st="2" end="2"/>
                                            </p:txEl>
                                          </p:spTgt>
                                        </p:tgtEl>
                                      </p:cBhvr>
                                    </p:animEffect>
                                  </p:childTnLst>
                                </p:cTn>
                              </p:par>
                              <p:par>
                                <p:cTn id="14" presetID="2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edge">
                                      <p:cBhvr>
                                        <p:cTn id="16" dur="2000"/>
                                        <p:tgtEl>
                                          <p:spTgt spid="3">
                                            <p:txEl>
                                              <p:pRg st="3" end="3"/>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edge">
                                      <p:cBhvr>
                                        <p:cTn id="19" dur="2000"/>
                                        <p:tgtEl>
                                          <p:spTgt spid="3">
                                            <p:txEl>
                                              <p:pRg st="4" end="4"/>
                                            </p:txEl>
                                          </p:spTgt>
                                        </p:tgtEl>
                                      </p:cBhvr>
                                    </p:animEffect>
                                  </p:childTnLst>
                                </p:cTn>
                              </p:par>
                              <p:par>
                                <p:cTn id="20" presetID="2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edge">
                                      <p:cBhvr>
                                        <p:cTn id="22" dur="2000"/>
                                        <p:tgtEl>
                                          <p:spTgt spid="3">
                                            <p:txEl>
                                              <p:pRg st="5" end="5"/>
                                            </p:txEl>
                                          </p:spTgt>
                                        </p:tgtEl>
                                      </p:cBhvr>
                                    </p:animEffect>
                                  </p:childTnLst>
                                </p:cTn>
                              </p:par>
                              <p:par>
                                <p:cTn id="23" presetID="2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edge">
                                      <p:cBhvr>
                                        <p:cTn id="25" dur="2000"/>
                                        <p:tgtEl>
                                          <p:spTgt spid="3">
                                            <p:txEl>
                                              <p:pRg st="6" end="6"/>
                                            </p:txEl>
                                          </p:spTgt>
                                        </p:tgtEl>
                                      </p:cBhvr>
                                    </p:animEffect>
                                  </p:childTnLst>
                                </p:cTn>
                              </p:par>
                              <p:par>
                                <p:cTn id="26" presetID="2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edge">
                                      <p:cBhvr>
                                        <p:cTn id="28" dur="2000"/>
                                        <p:tgtEl>
                                          <p:spTgt spid="3">
                                            <p:txEl>
                                              <p:pRg st="7" end="7"/>
                                            </p:txEl>
                                          </p:spTgt>
                                        </p:tgtEl>
                                      </p:cBhvr>
                                    </p:animEffect>
                                  </p:childTnLst>
                                </p:cTn>
                              </p:par>
                              <p:par>
                                <p:cTn id="29" presetID="2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edge">
                                      <p:cBhvr>
                                        <p:cTn id="31" dur="2000"/>
                                        <p:tgtEl>
                                          <p:spTgt spid="3">
                                            <p:txEl>
                                              <p:pRg st="8" end="8"/>
                                            </p:txEl>
                                          </p:spTgt>
                                        </p:tgtEl>
                                      </p:cBhvr>
                                    </p:animEffect>
                                  </p:childTnLst>
                                </p:cTn>
                              </p:par>
                              <p:par>
                                <p:cTn id="32" presetID="2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wedge">
                                      <p:cBhvr>
                                        <p:cTn id="34" dur="2000"/>
                                        <p:tgtEl>
                                          <p:spTgt spid="3">
                                            <p:txEl>
                                              <p:pRg st="9" end="9"/>
                                            </p:txEl>
                                          </p:spTgt>
                                        </p:tgtEl>
                                      </p:cBhvr>
                                    </p:animEffect>
                                  </p:childTnLst>
                                </p:cTn>
                              </p:par>
                              <p:par>
                                <p:cTn id="35" presetID="2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edge">
                                      <p:cBhvr>
                                        <p:cTn id="37" dur="2000"/>
                                        <p:tgtEl>
                                          <p:spTgt spid="3">
                                            <p:txEl>
                                              <p:pRg st="10" end="10"/>
                                            </p:txEl>
                                          </p:spTgt>
                                        </p:tgtEl>
                                      </p:cBhvr>
                                    </p:animEffect>
                                  </p:childTnLst>
                                </p:cTn>
                              </p:par>
                              <p:par>
                                <p:cTn id="38" presetID="2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wedge">
                                      <p:cBhvr>
                                        <p:cTn id="40" dur="2000"/>
                                        <p:tgtEl>
                                          <p:spTgt spid="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edge">
                                      <p:cBhvr>
                                        <p:cTn id="45" dur="2000"/>
                                        <p:tgtEl>
                                          <p:spTgt spid="6">
                                            <p:txEl>
                                              <p:pRg st="0" end="0"/>
                                            </p:txEl>
                                          </p:spTgt>
                                        </p:tgtEl>
                                      </p:cBhvr>
                                    </p:animEffect>
                                  </p:childTnLst>
                                </p:cTn>
                              </p:par>
                              <p:par>
                                <p:cTn id="46" presetID="20" presetClass="entr" presetSubtype="0" fill="hold" nodeType="with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wedge">
                                      <p:cBhvr>
                                        <p:cTn id="48" dur="2000"/>
                                        <p:tgtEl>
                                          <p:spTgt spid="6">
                                            <p:txEl>
                                              <p:pRg st="1" end="1"/>
                                            </p:txEl>
                                          </p:spTgt>
                                        </p:tgtEl>
                                      </p:cBhvr>
                                    </p:animEffect>
                                  </p:childTnLst>
                                </p:cTn>
                              </p:par>
                              <p:par>
                                <p:cTn id="49" presetID="20" presetClass="entr" presetSubtype="0" fill="hold" nodeType="with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wedge">
                                      <p:cBhvr>
                                        <p:cTn id="51" dur="2000"/>
                                        <p:tgtEl>
                                          <p:spTgt spid="6">
                                            <p:txEl>
                                              <p:pRg st="2" end="2"/>
                                            </p:txEl>
                                          </p:spTgt>
                                        </p:tgtEl>
                                      </p:cBhvr>
                                    </p:animEffect>
                                  </p:childTnLst>
                                </p:cTn>
                              </p:par>
                              <p:par>
                                <p:cTn id="52" presetID="20" presetClass="entr" presetSubtype="0" fill="hold" nodeType="with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wedge">
                                      <p:cBhvr>
                                        <p:cTn id="54" dur="2000"/>
                                        <p:tgtEl>
                                          <p:spTgt spid="6">
                                            <p:txEl>
                                              <p:pRg st="3" end="3"/>
                                            </p:txEl>
                                          </p:spTgt>
                                        </p:tgtEl>
                                      </p:cBhvr>
                                    </p:animEffect>
                                  </p:childTnLst>
                                </p:cTn>
                              </p:par>
                              <p:par>
                                <p:cTn id="55" presetID="20" presetClass="entr" presetSubtype="0" fill="hold" nodeType="with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wedge">
                                      <p:cBhvr>
                                        <p:cTn id="57" dur="2000"/>
                                        <p:tgtEl>
                                          <p:spTgt spid="6">
                                            <p:txEl>
                                              <p:pRg st="4" end="4"/>
                                            </p:txEl>
                                          </p:spTgt>
                                        </p:tgtEl>
                                      </p:cBhvr>
                                    </p:animEffect>
                                  </p:childTnLst>
                                </p:cTn>
                              </p:par>
                              <p:par>
                                <p:cTn id="58" presetID="20" presetClass="entr" presetSubtype="0" fill="hold" nodeType="withEffect">
                                  <p:stCondLst>
                                    <p:cond delay="0"/>
                                  </p:stCondLst>
                                  <p:childTnLst>
                                    <p:set>
                                      <p:cBhvr>
                                        <p:cTn id="59" dur="1" fill="hold">
                                          <p:stCondLst>
                                            <p:cond delay="0"/>
                                          </p:stCondLst>
                                        </p:cTn>
                                        <p:tgtEl>
                                          <p:spTgt spid="6">
                                            <p:txEl>
                                              <p:pRg st="5" end="5"/>
                                            </p:txEl>
                                          </p:spTgt>
                                        </p:tgtEl>
                                        <p:attrNameLst>
                                          <p:attrName>style.visibility</p:attrName>
                                        </p:attrNameLst>
                                      </p:cBhvr>
                                      <p:to>
                                        <p:strVal val="visible"/>
                                      </p:to>
                                    </p:set>
                                    <p:animEffect transition="in" filter="wedge">
                                      <p:cBhvr>
                                        <p:cTn id="60" dur="2000"/>
                                        <p:tgtEl>
                                          <p:spTgt spid="6">
                                            <p:txEl>
                                              <p:pRg st="5" end="5"/>
                                            </p:txEl>
                                          </p:spTgt>
                                        </p:tgtEl>
                                      </p:cBhvr>
                                    </p:animEffect>
                                  </p:childTnLst>
                                </p:cTn>
                              </p:par>
                              <p:par>
                                <p:cTn id="61" presetID="20" presetClass="entr" presetSubtype="0" fill="hold" nodeType="withEffect">
                                  <p:stCondLst>
                                    <p:cond delay="0"/>
                                  </p:stCondLst>
                                  <p:childTnLst>
                                    <p:set>
                                      <p:cBhvr>
                                        <p:cTn id="62" dur="1" fill="hold">
                                          <p:stCondLst>
                                            <p:cond delay="0"/>
                                          </p:stCondLst>
                                        </p:cTn>
                                        <p:tgtEl>
                                          <p:spTgt spid="6">
                                            <p:txEl>
                                              <p:pRg st="6" end="6"/>
                                            </p:txEl>
                                          </p:spTgt>
                                        </p:tgtEl>
                                        <p:attrNameLst>
                                          <p:attrName>style.visibility</p:attrName>
                                        </p:attrNameLst>
                                      </p:cBhvr>
                                      <p:to>
                                        <p:strVal val="visible"/>
                                      </p:to>
                                    </p:set>
                                    <p:animEffect transition="in" filter="wedge">
                                      <p:cBhvr>
                                        <p:cTn id="63" dur="2000"/>
                                        <p:tgtEl>
                                          <p:spTgt spid="6">
                                            <p:txEl>
                                              <p:pRg st="6" end="6"/>
                                            </p:txEl>
                                          </p:spTgt>
                                        </p:tgtEl>
                                      </p:cBhvr>
                                    </p:animEffect>
                                  </p:childTnLst>
                                </p:cTn>
                              </p:par>
                              <p:par>
                                <p:cTn id="64" presetID="20" presetClass="entr" presetSubtype="0" fill="hold" nodeType="withEffect">
                                  <p:stCondLst>
                                    <p:cond delay="0"/>
                                  </p:stCondLst>
                                  <p:childTnLst>
                                    <p:set>
                                      <p:cBhvr>
                                        <p:cTn id="65" dur="1" fill="hold">
                                          <p:stCondLst>
                                            <p:cond delay="0"/>
                                          </p:stCondLst>
                                        </p:cTn>
                                        <p:tgtEl>
                                          <p:spTgt spid="6">
                                            <p:txEl>
                                              <p:pRg st="7" end="7"/>
                                            </p:txEl>
                                          </p:spTgt>
                                        </p:tgtEl>
                                        <p:attrNameLst>
                                          <p:attrName>style.visibility</p:attrName>
                                        </p:attrNameLst>
                                      </p:cBhvr>
                                      <p:to>
                                        <p:strVal val="visible"/>
                                      </p:to>
                                    </p:set>
                                    <p:animEffect transition="in" filter="wedge">
                                      <p:cBhvr>
                                        <p:cTn id="66" dur="2000"/>
                                        <p:tgtEl>
                                          <p:spTgt spid="6">
                                            <p:txEl>
                                              <p:pRg st="7" end="7"/>
                                            </p:txEl>
                                          </p:spTgt>
                                        </p:tgtEl>
                                      </p:cBhvr>
                                    </p:animEffect>
                                  </p:childTnLst>
                                </p:cTn>
                              </p:par>
                              <p:par>
                                <p:cTn id="67" presetID="20" presetClass="entr" presetSubtype="0" fill="hold" nodeType="withEffect">
                                  <p:stCondLst>
                                    <p:cond delay="0"/>
                                  </p:stCondLst>
                                  <p:childTnLst>
                                    <p:set>
                                      <p:cBhvr>
                                        <p:cTn id="68" dur="1" fill="hold">
                                          <p:stCondLst>
                                            <p:cond delay="0"/>
                                          </p:stCondLst>
                                        </p:cTn>
                                        <p:tgtEl>
                                          <p:spTgt spid="6">
                                            <p:txEl>
                                              <p:pRg st="8" end="8"/>
                                            </p:txEl>
                                          </p:spTgt>
                                        </p:tgtEl>
                                        <p:attrNameLst>
                                          <p:attrName>style.visibility</p:attrName>
                                        </p:attrNameLst>
                                      </p:cBhvr>
                                      <p:to>
                                        <p:strVal val="visible"/>
                                      </p:to>
                                    </p:set>
                                    <p:animEffect transition="in" filter="wedge">
                                      <p:cBhvr>
                                        <p:cTn id="69"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DD3BDF5-696F-29E2-F917-8B428A057AD9}"/>
              </a:ext>
            </a:extLst>
          </p:cNvPr>
          <p:cNvGraphicFramePr>
            <a:graphicFrameLocks noGrp="1"/>
          </p:cNvGraphicFramePr>
          <p:nvPr>
            <p:extLst>
              <p:ext uri="{D42A27DB-BD31-4B8C-83A1-F6EECF244321}">
                <p14:modId xmlns:p14="http://schemas.microsoft.com/office/powerpoint/2010/main" val="3443797595"/>
              </p:ext>
            </p:extLst>
          </p:nvPr>
        </p:nvGraphicFramePr>
        <p:xfrm>
          <a:off x="522964" y="2246857"/>
          <a:ext cx="6458863" cy="3819405"/>
        </p:xfrm>
        <a:graphic>
          <a:graphicData uri="http://schemas.openxmlformats.org/drawingml/2006/table">
            <a:tbl>
              <a:tblPr firstRow="1" firstCol="1" bandRow="1"/>
              <a:tblGrid>
                <a:gridCol w="4948809">
                  <a:extLst>
                    <a:ext uri="{9D8B030D-6E8A-4147-A177-3AD203B41FA5}">
                      <a16:colId xmlns:a16="http://schemas.microsoft.com/office/drawing/2014/main" val="530103987"/>
                    </a:ext>
                  </a:extLst>
                </a:gridCol>
                <a:gridCol w="755027">
                  <a:extLst>
                    <a:ext uri="{9D8B030D-6E8A-4147-A177-3AD203B41FA5}">
                      <a16:colId xmlns:a16="http://schemas.microsoft.com/office/drawing/2014/main" val="3908624835"/>
                    </a:ext>
                  </a:extLst>
                </a:gridCol>
                <a:gridCol w="755027">
                  <a:extLst>
                    <a:ext uri="{9D8B030D-6E8A-4147-A177-3AD203B41FA5}">
                      <a16:colId xmlns:a16="http://schemas.microsoft.com/office/drawing/2014/main" val="3990851758"/>
                    </a:ext>
                  </a:extLst>
                </a:gridCol>
              </a:tblGrid>
              <a:tr h="536205">
                <a:tc>
                  <a:txBody>
                    <a:bodyPr/>
                    <a:lstStyle/>
                    <a:p>
                      <a:pPr algn="ctr">
                        <a:lnSpc>
                          <a:spcPct val="115000"/>
                        </a:lnSpc>
                        <a:spcAft>
                          <a:spcPts val="1000"/>
                        </a:spcAft>
                      </a:pPr>
                      <a:r>
                        <a:rPr lang="en-GB" sz="1600" b="1" dirty="0">
                          <a:effectLst/>
                          <a:latin typeface="Comic Sans MS" panose="030F0702030302020204" pitchFamily="66" charset="0"/>
                          <a:ea typeface="Calibri" panose="020F0502020204030204" pitchFamily="34" charset="0"/>
                          <a:cs typeface="Times New Roman" panose="02020603050405020304" pitchFamily="18" charset="0"/>
                        </a:rPr>
                        <a:t>My characteristics (Discrete)</a:t>
                      </a:r>
                    </a:p>
                  </a:txBody>
                  <a:tcPr marL="61659" marR="61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Yes</a:t>
                      </a:r>
                    </a:p>
                  </a:txBody>
                  <a:tcPr marL="61659" marR="61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No</a:t>
                      </a:r>
                    </a:p>
                  </a:txBody>
                  <a:tcPr marL="61659" marR="61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762595"/>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Can you roll your tongue?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092839"/>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blue eyes?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187973"/>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Are you right-handed?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120032"/>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a hitchhiker’s thumb?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993763"/>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Is your second toe longer than your “big” toe?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765645"/>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dimples?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146060"/>
                  </a:ext>
                </a:extLst>
              </a:tr>
              <a:tr h="273600">
                <a:tc>
                  <a:txBody>
                    <a:bodyPr/>
                    <a:lstStyle/>
                    <a:p>
                      <a:pPr>
                        <a:lnSpc>
                          <a:spcPct val="115000"/>
                        </a:lnSpc>
                        <a:spcAft>
                          <a:spcPts val="1000"/>
                        </a:spcAft>
                      </a:pPr>
                      <a:r>
                        <a:rPr lang="en-GB" sz="1600">
                          <a:effectLst/>
                          <a:latin typeface="Comic Sans MS" panose="030F0702030302020204" pitchFamily="66" charset="0"/>
                          <a:ea typeface="Calibri" panose="020F0502020204030204" pitchFamily="34" charset="0"/>
                          <a:cs typeface="Times New Roman" panose="02020603050405020304" pitchFamily="18" charset="0"/>
                        </a:rPr>
                        <a:t>Do you have unattached earlobes?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3137574"/>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a straight hairline?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673039"/>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freckles?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5827315"/>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Are you male?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795011"/>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Clasp your hands – is your right thumb on top?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491532"/>
                  </a:ext>
                </a:extLst>
              </a:tr>
              <a:tr h="273600">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curly hair?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458935"/>
                  </a:ext>
                </a:extLst>
              </a:tr>
            </a:tbl>
          </a:graphicData>
        </a:graphic>
      </p:graphicFrame>
      <p:pic>
        <p:nvPicPr>
          <p:cNvPr id="14" name="Picture 13">
            <a:extLst>
              <a:ext uri="{FF2B5EF4-FFF2-40B4-BE49-F238E27FC236}">
                <a16:creationId xmlns:a16="http://schemas.microsoft.com/office/drawing/2014/main" id="{F660B8F5-6559-7A01-0357-0CB495E7AE1A}"/>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15" name="Title 6">
            <a:extLst>
              <a:ext uri="{FF2B5EF4-FFF2-40B4-BE49-F238E27FC236}">
                <a16:creationId xmlns:a16="http://schemas.microsoft.com/office/drawing/2014/main" id="{FCBA6D54-CCC6-0B61-3C3A-A57303B220B0}"/>
              </a:ext>
            </a:extLst>
          </p:cNvPr>
          <p:cNvSpPr txBox="1">
            <a:spLocks/>
          </p:cNvSpPr>
          <p:nvPr/>
        </p:nvSpPr>
        <p:spPr>
          <a:xfrm>
            <a:off x="66675" y="40231"/>
            <a:ext cx="12192000" cy="5355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latin typeface="Comic Sans MS" panose="030F0702030302020204" pitchFamily="66" charset="0"/>
                <a:ea typeface="Arial"/>
                <a:cs typeface="Arial"/>
                <a:sym typeface="Arial"/>
              </a:rPr>
              <a:t>Variation within a population</a:t>
            </a:r>
            <a:endParaRPr lang="en-GB" sz="3200" b="1" dirty="0"/>
          </a:p>
        </p:txBody>
      </p:sp>
      <p:sp>
        <p:nvSpPr>
          <p:cNvPr id="3" name="TextBox 2">
            <a:extLst>
              <a:ext uri="{FF2B5EF4-FFF2-40B4-BE49-F238E27FC236}">
                <a16:creationId xmlns:a16="http://schemas.microsoft.com/office/drawing/2014/main" id="{4A13D579-FAAE-A59A-8D46-3C615BF384C7}"/>
              </a:ext>
            </a:extLst>
          </p:cNvPr>
          <p:cNvSpPr txBox="1"/>
          <p:nvPr/>
        </p:nvSpPr>
        <p:spPr>
          <a:xfrm>
            <a:off x="333375" y="773366"/>
            <a:ext cx="9353550" cy="400110"/>
          </a:xfrm>
          <a:prstGeom prst="rect">
            <a:avLst/>
          </a:prstGeom>
          <a:noFill/>
        </p:spPr>
        <p:txBody>
          <a:bodyPr wrap="square" rtlCol="0">
            <a:spAutoFit/>
          </a:bodyPr>
          <a:lstStyle/>
          <a:p>
            <a:r>
              <a:rPr lang="en-GB" sz="2000" dirty="0">
                <a:latin typeface="Comic Sans MS" panose="030F0702030302020204" pitchFamily="66" charset="0"/>
              </a:rPr>
              <a:t>Activity: let’s look at the discrete characteristics of this group! </a:t>
            </a:r>
          </a:p>
        </p:txBody>
      </p:sp>
      <p:sp>
        <p:nvSpPr>
          <p:cNvPr id="5" name="TextBox 4">
            <a:extLst>
              <a:ext uri="{FF2B5EF4-FFF2-40B4-BE49-F238E27FC236}">
                <a16:creationId xmlns:a16="http://schemas.microsoft.com/office/drawing/2014/main" id="{EEA9028A-6E90-9614-C3F6-55BD9095B989}"/>
              </a:ext>
            </a:extLst>
          </p:cNvPr>
          <p:cNvSpPr txBox="1"/>
          <p:nvPr/>
        </p:nvSpPr>
        <p:spPr>
          <a:xfrm>
            <a:off x="473413" y="1399837"/>
            <a:ext cx="6129336" cy="400110"/>
          </a:xfrm>
          <a:prstGeom prst="rect">
            <a:avLst/>
          </a:prstGeom>
          <a:noFill/>
        </p:spPr>
        <p:txBody>
          <a:bodyPr wrap="square">
            <a:spAutoFit/>
          </a:bodyPr>
          <a:lstStyle/>
          <a:p>
            <a:r>
              <a:rPr lang="en-GB" sz="2000" dirty="0">
                <a:solidFill>
                  <a:srgbClr val="000000"/>
                </a:solidFill>
                <a:latin typeface="Comic Sans MS" panose="030F0702030302020204" pitchFamily="66" charset="0"/>
                <a:ea typeface="Calibri" panose="020F0502020204030204" pitchFamily="34" charset="0"/>
                <a:cs typeface="Times New Roman" panose="02020603050405020304" pitchFamily="18" charset="0"/>
              </a:rPr>
              <a:t>P</a:t>
            </a:r>
            <a:r>
              <a:rPr lang="en-GB" sz="20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lace a sticker on the chart: </a:t>
            </a:r>
            <a:endParaRPr lang="en-GB" sz="2000" dirty="0">
              <a:latin typeface="Comic Sans MS" panose="030F0702030302020204" pitchFamily="66" charset="0"/>
            </a:endParaRPr>
          </a:p>
        </p:txBody>
      </p:sp>
      <p:pic>
        <p:nvPicPr>
          <p:cNvPr id="6" name="Picture 5" descr="inherited traits&#10;chart for students to graph their inherited triats ">
            <a:extLst>
              <a:ext uri="{FF2B5EF4-FFF2-40B4-BE49-F238E27FC236}">
                <a16:creationId xmlns:a16="http://schemas.microsoft.com/office/drawing/2014/main" id="{FDA3A97B-107E-CD2D-E985-1A4F762F41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7165" y="1799947"/>
            <a:ext cx="3613770" cy="361377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DC368B-3274-A272-7CC2-3CEED27B9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950" y="2873120"/>
            <a:ext cx="41846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4DD3BDF5-696F-29E2-F917-8B428A057AD9}"/>
              </a:ext>
            </a:extLst>
          </p:cNvPr>
          <p:cNvGraphicFramePr>
            <a:graphicFrameLocks noGrp="1"/>
          </p:cNvGraphicFramePr>
          <p:nvPr>
            <p:extLst>
              <p:ext uri="{D42A27DB-BD31-4B8C-83A1-F6EECF244321}">
                <p14:modId xmlns:p14="http://schemas.microsoft.com/office/powerpoint/2010/main" val="1020936216"/>
              </p:ext>
            </p:extLst>
          </p:nvPr>
        </p:nvGraphicFramePr>
        <p:xfrm>
          <a:off x="561064" y="2201783"/>
          <a:ext cx="5915826" cy="3738387"/>
        </p:xfrm>
        <a:graphic>
          <a:graphicData uri="http://schemas.openxmlformats.org/drawingml/2006/table">
            <a:tbl>
              <a:tblPr firstRow="1" firstCol="1" bandRow="1"/>
              <a:tblGrid>
                <a:gridCol w="4696736">
                  <a:extLst>
                    <a:ext uri="{9D8B030D-6E8A-4147-A177-3AD203B41FA5}">
                      <a16:colId xmlns:a16="http://schemas.microsoft.com/office/drawing/2014/main" val="530103987"/>
                    </a:ext>
                  </a:extLst>
                </a:gridCol>
                <a:gridCol w="1219090">
                  <a:extLst>
                    <a:ext uri="{9D8B030D-6E8A-4147-A177-3AD203B41FA5}">
                      <a16:colId xmlns:a16="http://schemas.microsoft.com/office/drawing/2014/main" val="3908624835"/>
                    </a:ext>
                  </a:extLst>
                </a:gridCol>
              </a:tblGrid>
              <a:tr h="522073">
                <a:tc>
                  <a:txBody>
                    <a:bodyPr/>
                    <a:lstStyle/>
                    <a:p>
                      <a:pPr algn="ctr">
                        <a:lnSpc>
                          <a:spcPct val="115000"/>
                        </a:lnSpc>
                        <a:spcAft>
                          <a:spcPts val="1000"/>
                        </a:spcAft>
                      </a:pPr>
                      <a:r>
                        <a:rPr lang="en-GB" sz="1600" b="1" dirty="0">
                          <a:effectLst/>
                          <a:latin typeface="Comic Sans MS" panose="030F0702030302020204" pitchFamily="66" charset="0"/>
                          <a:ea typeface="Calibri" panose="020F0502020204030204" pitchFamily="34" charset="0"/>
                          <a:cs typeface="Times New Roman" panose="02020603050405020304" pitchFamily="18" charset="0"/>
                        </a:rPr>
                        <a:t>My characteristics (Discrete)</a:t>
                      </a:r>
                    </a:p>
                  </a:txBody>
                  <a:tcPr marL="61659" marR="61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b="1" dirty="0">
                          <a:effectLst/>
                          <a:latin typeface="Comic Sans MS" panose="030F0702030302020204" pitchFamily="66" charset="0"/>
                          <a:ea typeface="Calibri" panose="020F0502020204030204" pitchFamily="34" charset="0"/>
                          <a:cs typeface="Times New Roman" panose="02020603050405020304" pitchFamily="18" charset="0"/>
                        </a:rPr>
                        <a:t>Y (yes)</a:t>
                      </a:r>
                      <a:r>
                        <a:rPr lang="en-GB" sz="1600" b="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600" b="1" dirty="0">
                          <a:effectLst/>
                          <a:latin typeface="Comic Sans MS" panose="030F0702030302020204" pitchFamily="66" charset="0"/>
                          <a:ea typeface="Calibri" panose="020F0502020204030204" pitchFamily="34" charset="0"/>
                          <a:cs typeface="Times New Roman" panose="02020603050405020304" pitchFamily="18" charset="0"/>
                        </a:rPr>
                        <a:t>or</a:t>
                      </a:r>
                      <a:r>
                        <a:rPr lang="en-GB" sz="1600" b="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600" b="1" dirty="0">
                          <a:effectLst/>
                          <a:latin typeface="Comic Sans MS" panose="030F0702030302020204" pitchFamily="66" charset="0"/>
                          <a:ea typeface="Calibri" panose="020F0502020204030204" pitchFamily="34" charset="0"/>
                          <a:cs typeface="Times New Roman" panose="02020603050405020304" pitchFamily="18" charset="0"/>
                        </a:rPr>
                        <a:t>N (no)</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1659" marR="61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762595"/>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Can you roll your tongue?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092839"/>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blue eyes?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187973"/>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Are you right-handed?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120032"/>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a hitchhiker’s thumb?</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993763"/>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Is your second toe longer than your “big” toe?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765645"/>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dimples?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146060"/>
                  </a:ext>
                </a:extLst>
              </a:tr>
              <a:tr h="266389">
                <a:tc>
                  <a:txBody>
                    <a:bodyPr/>
                    <a:lstStyle/>
                    <a:p>
                      <a:pPr>
                        <a:lnSpc>
                          <a:spcPct val="115000"/>
                        </a:lnSpc>
                        <a:spcAft>
                          <a:spcPts val="1000"/>
                        </a:spcAft>
                      </a:pPr>
                      <a:r>
                        <a:rPr lang="en-GB" sz="1600">
                          <a:effectLst/>
                          <a:latin typeface="Comic Sans MS" panose="030F0702030302020204" pitchFamily="66" charset="0"/>
                          <a:ea typeface="Calibri" panose="020F0502020204030204" pitchFamily="34" charset="0"/>
                          <a:cs typeface="Times New Roman" panose="02020603050405020304" pitchFamily="18" charset="0"/>
                        </a:rPr>
                        <a:t>Do you have unattached earlobes?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3137574"/>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a straight hairline?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673039"/>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freckles?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5827315"/>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Are you male?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795011"/>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Clasp your hands – is your right thumb on top?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491532"/>
                  </a:ext>
                </a:extLst>
              </a:tr>
              <a:tr h="266389">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Do you have curly hair?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458935"/>
                  </a:ext>
                </a:extLst>
              </a:tr>
            </a:tbl>
          </a:graphicData>
        </a:graphic>
      </p:graphicFrame>
      <p:pic>
        <p:nvPicPr>
          <p:cNvPr id="14" name="Picture 13">
            <a:extLst>
              <a:ext uri="{FF2B5EF4-FFF2-40B4-BE49-F238E27FC236}">
                <a16:creationId xmlns:a16="http://schemas.microsoft.com/office/drawing/2014/main" id="{F660B8F5-6559-7A01-0357-0CB495E7AE1A}"/>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15" name="Title 6">
            <a:extLst>
              <a:ext uri="{FF2B5EF4-FFF2-40B4-BE49-F238E27FC236}">
                <a16:creationId xmlns:a16="http://schemas.microsoft.com/office/drawing/2014/main" id="{FCBA6D54-CCC6-0B61-3C3A-A57303B220B0}"/>
              </a:ext>
            </a:extLst>
          </p:cNvPr>
          <p:cNvSpPr txBox="1">
            <a:spLocks/>
          </p:cNvSpPr>
          <p:nvPr/>
        </p:nvSpPr>
        <p:spPr>
          <a:xfrm>
            <a:off x="66675" y="40231"/>
            <a:ext cx="12192000" cy="5355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latin typeface="Comic Sans MS" panose="030F0702030302020204" pitchFamily="66" charset="0"/>
                <a:ea typeface="Arial"/>
                <a:cs typeface="Arial"/>
                <a:sym typeface="Arial"/>
              </a:rPr>
              <a:t>Variation within a population</a:t>
            </a:r>
            <a:endParaRPr lang="en-GB" sz="3200" b="1" dirty="0"/>
          </a:p>
        </p:txBody>
      </p:sp>
      <p:sp>
        <p:nvSpPr>
          <p:cNvPr id="2" name="TextBox 1">
            <a:extLst>
              <a:ext uri="{FF2B5EF4-FFF2-40B4-BE49-F238E27FC236}">
                <a16:creationId xmlns:a16="http://schemas.microsoft.com/office/drawing/2014/main" id="{7E50B631-1465-C2C4-BC4B-1883ECD696D5}"/>
              </a:ext>
            </a:extLst>
          </p:cNvPr>
          <p:cNvSpPr txBox="1"/>
          <p:nvPr/>
        </p:nvSpPr>
        <p:spPr>
          <a:xfrm>
            <a:off x="590550" y="594478"/>
            <a:ext cx="11144250" cy="1415772"/>
          </a:xfrm>
          <a:prstGeom prst="rect">
            <a:avLst/>
          </a:prstGeom>
          <a:noFill/>
        </p:spPr>
        <p:txBody>
          <a:bodyPr wrap="square" rtlCol="0">
            <a:spAutoFit/>
          </a:bodyPr>
          <a:lstStyle/>
          <a:p>
            <a:r>
              <a:rPr lang="en-GB" sz="2000" dirty="0">
                <a:latin typeface="Comic Sans MS" panose="030F0702030302020204" pitchFamily="66" charset="0"/>
              </a:rPr>
              <a:t>Collect some  class data and graph the results</a:t>
            </a:r>
          </a:p>
          <a:p>
            <a:endParaRPr lang="en-GB" dirty="0">
              <a:latin typeface="Comic Sans MS" panose="030F0702030302020204" pitchFamily="66" charset="0"/>
            </a:endParaRPr>
          </a:p>
          <a:p>
            <a:r>
              <a:rPr lang="en-GB" sz="1600" b="1" i="1" dirty="0">
                <a:latin typeface="Comic Sans MS" panose="030F0702030302020204" pitchFamily="66" charset="0"/>
              </a:rPr>
              <a:t>Links with: </a:t>
            </a:r>
            <a:r>
              <a:rPr lang="en-GB" sz="1600" dirty="0">
                <a:latin typeface="Comic Sans MS" panose="030F0702030302020204" pitchFamily="66" charset="0"/>
              </a:rPr>
              <a:t> I have carried out investigations and surveys, devising and using a variety of methods to gather information and have worked with others to collate, organise and communicate the results in an appropriate way. </a:t>
            </a:r>
            <a:r>
              <a:rPr lang="en-GB" sz="1600" b="1" i="1" dirty="0">
                <a:solidFill>
                  <a:schemeClr val="accent1">
                    <a:lumMod val="75000"/>
                  </a:schemeClr>
                </a:solidFill>
                <a:latin typeface="Comic Sans MS" panose="030F0702030302020204" pitchFamily="66" charset="0"/>
              </a:rPr>
              <a:t>MNU 2-20b</a:t>
            </a:r>
          </a:p>
        </p:txBody>
      </p:sp>
      <p:sp>
        <p:nvSpPr>
          <p:cNvPr id="5" name="TextBox 7">
            <a:extLst>
              <a:ext uri="{FF2B5EF4-FFF2-40B4-BE49-F238E27FC236}">
                <a16:creationId xmlns:a16="http://schemas.microsoft.com/office/drawing/2014/main" id="{C2D1B811-94A9-5D3A-2C03-BD2324834BB4}"/>
              </a:ext>
            </a:extLst>
          </p:cNvPr>
          <p:cNvSpPr txBox="1">
            <a:spLocks noChangeArrowheads="1"/>
          </p:cNvSpPr>
          <p:nvPr/>
        </p:nvSpPr>
        <p:spPr bwMode="auto">
          <a:xfrm>
            <a:off x="6556241" y="1930096"/>
            <a:ext cx="5074695" cy="923330"/>
          </a:xfrm>
          <a:prstGeom prst="rect">
            <a:avLst/>
          </a:prstGeom>
          <a:noFill/>
          <a:ln w="9525">
            <a:noFill/>
            <a:miter lim="800000"/>
            <a:headEnd/>
            <a:tailEnd/>
          </a:ln>
        </p:spPr>
        <p:txBody>
          <a:bodyPr wrap="square">
            <a:spAutoFit/>
          </a:bodyPr>
          <a:lstStyle/>
          <a:p>
            <a:pPr algn="ctr">
              <a:defRPr/>
            </a:pPr>
            <a:r>
              <a:rPr lang="en-GB" dirty="0">
                <a:solidFill>
                  <a:schemeClr val="tx2">
                    <a:lumMod val="75000"/>
                  </a:schemeClr>
                </a:solidFill>
                <a:latin typeface="Comic Sans MS" pitchFamily="66" charset="0"/>
                <a:cs typeface="Arial" charset="0"/>
              </a:rPr>
              <a:t>Discrete variation data will produce a graph like this: </a:t>
            </a:r>
          </a:p>
          <a:p>
            <a:pPr algn="ctr">
              <a:defRPr/>
            </a:pPr>
            <a:r>
              <a:rPr lang="en-GB" dirty="0">
                <a:solidFill>
                  <a:schemeClr val="tx2">
                    <a:lumMod val="75000"/>
                  </a:schemeClr>
                </a:solidFill>
                <a:latin typeface="Comic Sans MS" pitchFamily="66" charset="0"/>
                <a:cs typeface="Arial" charset="0"/>
              </a:rPr>
              <a:t>e.g. % of population and blood group </a:t>
            </a:r>
            <a:endParaRPr lang="en-US" dirty="0">
              <a:solidFill>
                <a:schemeClr val="tx2">
                  <a:lumMod val="75000"/>
                </a:schemeClr>
              </a:solidFill>
              <a:latin typeface="Comic Sans MS" pitchFamily="66" charset="0"/>
              <a:cs typeface="Arial" charset="0"/>
            </a:endParaRPr>
          </a:p>
        </p:txBody>
      </p:sp>
    </p:spTree>
    <p:extLst>
      <p:ext uri="{BB962C8B-B14F-4D97-AF65-F5344CB8AC3E}">
        <p14:creationId xmlns:p14="http://schemas.microsoft.com/office/powerpoint/2010/main" val="1801872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EB900431-9553-6BC5-5105-2AED15372109}"/>
              </a:ext>
            </a:extLst>
          </p:cNvPr>
          <p:cNvGraphicFramePr>
            <a:graphicFrameLocks noGrp="1"/>
          </p:cNvGraphicFramePr>
          <p:nvPr>
            <p:extLst>
              <p:ext uri="{D42A27DB-BD31-4B8C-83A1-F6EECF244321}">
                <p14:modId xmlns:p14="http://schemas.microsoft.com/office/powerpoint/2010/main" val="3190673535"/>
              </p:ext>
            </p:extLst>
          </p:nvPr>
        </p:nvGraphicFramePr>
        <p:xfrm>
          <a:off x="997190" y="690062"/>
          <a:ext cx="3715661" cy="3551454"/>
        </p:xfrm>
        <a:graphic>
          <a:graphicData uri="http://schemas.openxmlformats.org/drawingml/2006/table">
            <a:tbl>
              <a:tblPr firstRow="1" firstCol="1" bandRow="1"/>
              <a:tblGrid>
                <a:gridCol w="2981450">
                  <a:extLst>
                    <a:ext uri="{9D8B030D-6E8A-4147-A177-3AD203B41FA5}">
                      <a16:colId xmlns:a16="http://schemas.microsoft.com/office/drawing/2014/main" val="530103987"/>
                    </a:ext>
                  </a:extLst>
                </a:gridCol>
                <a:gridCol w="734211">
                  <a:extLst>
                    <a:ext uri="{9D8B030D-6E8A-4147-A177-3AD203B41FA5}">
                      <a16:colId xmlns:a16="http://schemas.microsoft.com/office/drawing/2014/main" val="3908624835"/>
                    </a:ext>
                  </a:extLst>
                </a:gridCol>
              </a:tblGrid>
              <a:tr h="346287">
                <a:tc gridSpan="2">
                  <a:txBody>
                    <a:bodyPr/>
                    <a:lstStyle/>
                    <a:p>
                      <a:pPr algn="ctr">
                        <a:lnSpc>
                          <a:spcPct val="115000"/>
                        </a:lnSpc>
                        <a:spcAft>
                          <a:spcPts val="1000"/>
                        </a:spcAft>
                      </a:pPr>
                      <a:r>
                        <a:rPr lang="en-GB" sz="1600" b="1" dirty="0">
                          <a:effectLst/>
                          <a:latin typeface="Comic Sans MS" panose="030F0702030302020204" pitchFamily="66" charset="0"/>
                          <a:ea typeface="Calibri" panose="020F0502020204030204" pitchFamily="34" charset="0"/>
                          <a:cs typeface="Times New Roman" panose="02020603050405020304" pitchFamily="18" charset="0"/>
                        </a:rPr>
                        <a:t>My characteristics (Continuous)</a:t>
                      </a:r>
                    </a:p>
                  </a:txBody>
                  <a:tcPr marL="61659" marR="61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15000"/>
                        </a:lnSpc>
                        <a:spcAft>
                          <a:spcPts val="100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762595"/>
                  </a:ext>
                </a:extLst>
              </a:tr>
              <a:tr h="220918">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Height standing (cm)</a:t>
                      </a: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092839"/>
                  </a:ext>
                </a:extLst>
              </a:tr>
              <a:tr h="220918">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Height sitting (cm)</a:t>
                      </a: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187973"/>
                  </a:ext>
                </a:extLst>
              </a:tr>
              <a:tr h="220918">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Outstretched arm span (cm)</a:t>
                      </a: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120032"/>
                  </a:ext>
                </a:extLst>
              </a:tr>
              <a:tr h="220918">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Left foot length (cm)</a:t>
                      </a: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993763"/>
                  </a:ext>
                </a:extLst>
              </a:tr>
              <a:tr h="220918">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Right foot length (cm)</a:t>
                      </a: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765645"/>
                  </a:ext>
                </a:extLst>
              </a:tr>
              <a:tr h="220918">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Head circumference (cm) </a:t>
                      </a: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146060"/>
                  </a:ext>
                </a:extLst>
              </a:tr>
              <a:tr h="220918">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Resting pulse rate (beats per minute)</a:t>
                      </a: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3137574"/>
                  </a:ext>
                </a:extLst>
              </a:tr>
              <a:tr h="425244">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Right thumb print </a:t>
                      </a:r>
                      <a:r>
                        <a:rPr lang="en-GB" sz="1600" kern="1200" dirty="0">
                          <a:solidFill>
                            <a:schemeClr val="tx1"/>
                          </a:solidFill>
                          <a:effectLst/>
                          <a:latin typeface="Comic Sans MS" panose="030F0702030302020204" pitchFamily="66" charset="0"/>
                          <a:ea typeface="+mn-ea"/>
                          <a:cs typeface="+mn-cs"/>
                        </a:rPr>
                        <a:t>(arch, loop, whorl or composite)</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673039"/>
                  </a:ext>
                </a:extLst>
              </a:tr>
              <a:tr h="425244">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Left thumb print </a:t>
                      </a:r>
                      <a:r>
                        <a:rPr lang="en-GB" sz="1600" kern="1200" dirty="0">
                          <a:solidFill>
                            <a:schemeClr val="tx1"/>
                          </a:solidFill>
                          <a:effectLst/>
                          <a:latin typeface="Comic Sans MS" panose="030F0702030302020204" pitchFamily="66" charset="0"/>
                          <a:ea typeface="+mn-ea"/>
                          <a:cs typeface="+mn-cs"/>
                        </a:rPr>
                        <a:t>(arch, loop, whorl or composite)</a:t>
                      </a:r>
                      <a:endParaRPr lang="en-GB" sz="16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600"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659" marR="61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5827315"/>
                  </a:ext>
                </a:extLst>
              </a:tr>
            </a:tbl>
          </a:graphicData>
        </a:graphic>
      </p:graphicFrame>
      <p:pic>
        <p:nvPicPr>
          <p:cNvPr id="14" name="Picture 13">
            <a:extLst>
              <a:ext uri="{FF2B5EF4-FFF2-40B4-BE49-F238E27FC236}">
                <a16:creationId xmlns:a16="http://schemas.microsoft.com/office/drawing/2014/main" id="{F660B8F5-6559-7A01-0357-0CB495E7AE1A}"/>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15" name="Title 6">
            <a:extLst>
              <a:ext uri="{FF2B5EF4-FFF2-40B4-BE49-F238E27FC236}">
                <a16:creationId xmlns:a16="http://schemas.microsoft.com/office/drawing/2014/main" id="{FCBA6D54-CCC6-0B61-3C3A-A57303B220B0}"/>
              </a:ext>
            </a:extLst>
          </p:cNvPr>
          <p:cNvSpPr txBox="1">
            <a:spLocks/>
          </p:cNvSpPr>
          <p:nvPr/>
        </p:nvSpPr>
        <p:spPr>
          <a:xfrm>
            <a:off x="66675" y="40231"/>
            <a:ext cx="12192000" cy="5355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latin typeface="Comic Sans MS" panose="030F0702030302020204" pitchFamily="66" charset="0"/>
                <a:ea typeface="Arial"/>
                <a:cs typeface="Arial"/>
                <a:sym typeface="Arial"/>
              </a:rPr>
              <a:t>Variation within a population</a:t>
            </a:r>
            <a:endParaRPr lang="en-GB" sz="3200" b="1" dirty="0"/>
          </a:p>
        </p:txBody>
      </p:sp>
      <p:pic>
        <p:nvPicPr>
          <p:cNvPr id="3" name="Picture 2">
            <a:extLst>
              <a:ext uri="{FF2B5EF4-FFF2-40B4-BE49-F238E27FC236}">
                <a16:creationId xmlns:a16="http://schemas.microsoft.com/office/drawing/2014/main" id="{C3477A46-CFE0-C74C-B954-2D6B36BD4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86" y="1567138"/>
            <a:ext cx="4038324" cy="239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2EAC0F0-C2B2-9336-E2FC-07EE0CF15222}"/>
              </a:ext>
            </a:extLst>
          </p:cNvPr>
          <p:cNvSpPr txBox="1"/>
          <p:nvPr/>
        </p:nvSpPr>
        <p:spPr>
          <a:xfrm>
            <a:off x="6257555" y="575762"/>
            <a:ext cx="5507831" cy="923330"/>
          </a:xfrm>
          <a:prstGeom prst="rect">
            <a:avLst/>
          </a:prstGeom>
          <a:noFill/>
        </p:spPr>
        <p:txBody>
          <a:bodyPr wrap="square">
            <a:spAutoFit/>
          </a:bodyPr>
          <a:lstStyle/>
          <a:p>
            <a:pPr algn="ctr">
              <a:defRPr/>
            </a:pPr>
            <a:r>
              <a:rPr lang="en-GB" dirty="0">
                <a:solidFill>
                  <a:schemeClr val="tx2">
                    <a:lumMod val="75000"/>
                  </a:schemeClr>
                </a:solidFill>
                <a:latin typeface="Comic Sans MS" pitchFamily="66" charset="0"/>
                <a:cs typeface="Arial" charset="0"/>
              </a:rPr>
              <a:t>Continuous </a:t>
            </a:r>
            <a:r>
              <a:rPr lang="en-GB" sz="1800" dirty="0">
                <a:solidFill>
                  <a:schemeClr val="tx2">
                    <a:lumMod val="75000"/>
                  </a:schemeClr>
                </a:solidFill>
                <a:latin typeface="Comic Sans MS" pitchFamily="66" charset="0"/>
                <a:cs typeface="Arial" charset="0"/>
              </a:rPr>
              <a:t>variation data will produce a graph like this:</a:t>
            </a:r>
          </a:p>
          <a:p>
            <a:pPr algn="ctr">
              <a:defRPr/>
            </a:pPr>
            <a:r>
              <a:rPr lang="en-GB" dirty="0">
                <a:solidFill>
                  <a:schemeClr val="tx2">
                    <a:lumMod val="75000"/>
                  </a:schemeClr>
                </a:solidFill>
                <a:latin typeface="Comic Sans MS" pitchFamily="66" charset="0"/>
                <a:cs typeface="Arial" charset="0"/>
              </a:rPr>
              <a:t>e.g. height </a:t>
            </a:r>
            <a:r>
              <a:rPr lang="en-GB" sz="1800" dirty="0">
                <a:solidFill>
                  <a:schemeClr val="tx2">
                    <a:lumMod val="75000"/>
                  </a:schemeClr>
                </a:solidFill>
                <a:latin typeface="Comic Sans MS" pitchFamily="66" charset="0"/>
                <a:cs typeface="Arial" charset="0"/>
              </a:rPr>
              <a:t> </a:t>
            </a:r>
          </a:p>
        </p:txBody>
      </p:sp>
      <p:sp>
        <p:nvSpPr>
          <p:cNvPr id="8" name="TextBox 7">
            <a:extLst>
              <a:ext uri="{FF2B5EF4-FFF2-40B4-BE49-F238E27FC236}">
                <a16:creationId xmlns:a16="http://schemas.microsoft.com/office/drawing/2014/main" id="{2EB876E8-ECCA-D2EA-F62A-4C48B354B6E6}"/>
              </a:ext>
            </a:extLst>
          </p:cNvPr>
          <p:cNvSpPr txBox="1"/>
          <p:nvPr/>
        </p:nvSpPr>
        <p:spPr>
          <a:xfrm>
            <a:off x="350229" y="4347292"/>
            <a:ext cx="11491542" cy="2308324"/>
          </a:xfrm>
          <a:prstGeom prst="rect">
            <a:avLst/>
          </a:prstGeom>
          <a:noFill/>
        </p:spPr>
        <p:txBody>
          <a:bodyPr wrap="square">
            <a:spAutoFit/>
          </a:bodyPr>
          <a:lstStyle/>
          <a:p>
            <a:pPr algn="just"/>
            <a:r>
              <a:rPr lang="en-GB" dirty="0">
                <a:latin typeface="Comic Sans MS" panose="030F0702030302020204" pitchFamily="66" charset="0"/>
              </a:rPr>
              <a:t>Collate the data into  a ‘class’ list so that everyone can share the ‘class’ data. Each group chooses two of the measured characteristics (e.g. height and outstretched arm span) and plot each set of class data as a graph or use a computer spreadsheet programme.  Repeat for other pairs of measured characteristics if  time allows.  </a:t>
            </a:r>
          </a:p>
          <a:p>
            <a:r>
              <a:rPr lang="en-GB" dirty="0">
                <a:latin typeface="Comic Sans MS" panose="030F0702030302020204" pitchFamily="66" charset="0"/>
              </a:rPr>
              <a:t> </a:t>
            </a:r>
          </a:p>
          <a:p>
            <a:pPr algn="just"/>
            <a:r>
              <a:rPr lang="en-GB" dirty="0">
                <a:latin typeface="Comic Sans MS" panose="030F0702030302020204" pitchFamily="66" charset="0"/>
              </a:rPr>
              <a:t>Which pair of measured characteristics are most closely related to each other? </a:t>
            </a:r>
          </a:p>
          <a:p>
            <a:pPr algn="just"/>
            <a:r>
              <a:rPr lang="en-GB" dirty="0">
                <a:latin typeface="Comic Sans MS" panose="030F0702030302020204" pitchFamily="66" charset="0"/>
              </a:rPr>
              <a:t>E.g., do taller people have longer feet, bigger heads, faster pulse rates etc </a:t>
            </a:r>
            <a:r>
              <a:rPr lang="en-GB" b="1" u="sng" dirty="0">
                <a:latin typeface="Comic Sans MS" panose="030F0702030302020204" pitchFamily="66" charset="0"/>
              </a:rPr>
              <a:t>or </a:t>
            </a:r>
          </a:p>
          <a:p>
            <a:pPr algn="just"/>
            <a:r>
              <a:rPr lang="en-GB" dirty="0">
                <a:latin typeface="Comic Sans MS" panose="030F0702030302020204" pitchFamily="66" charset="0"/>
              </a:rPr>
              <a:t>If you know someone’s arm span measurement , can you accurately predict their height?</a:t>
            </a:r>
          </a:p>
        </p:txBody>
      </p:sp>
    </p:spTree>
    <p:extLst>
      <p:ext uri="{BB962C8B-B14F-4D97-AF65-F5344CB8AC3E}">
        <p14:creationId xmlns:p14="http://schemas.microsoft.com/office/powerpoint/2010/main" val="3794135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do genetics work? Fun LEGO Learning with LEGO Bricks and Stop Motion | Fun Home Activities Kids">
            <a:hlinkClick r:id="" action="ppaction://media"/>
            <a:extLst>
              <a:ext uri="{FF2B5EF4-FFF2-40B4-BE49-F238E27FC236}">
                <a16:creationId xmlns:a16="http://schemas.microsoft.com/office/drawing/2014/main" id="{9D9DD434-7D02-45CF-12D3-440C91560A09}"/>
              </a:ext>
            </a:extLst>
          </p:cNvPr>
          <p:cNvPicPr>
            <a:picLocks noRot="1" noChangeAspect="1"/>
          </p:cNvPicPr>
          <p:nvPr>
            <a:videoFile r:link="rId1"/>
          </p:nvPr>
        </p:nvPicPr>
        <p:blipFill>
          <a:blip r:embed="rId3"/>
          <a:stretch>
            <a:fillRect/>
          </a:stretch>
        </p:blipFill>
        <p:spPr>
          <a:xfrm>
            <a:off x="2292437" y="2216560"/>
            <a:ext cx="7480213" cy="4306062"/>
          </a:xfrm>
          <a:prstGeom prst="rect">
            <a:avLst/>
          </a:prstGeom>
        </p:spPr>
      </p:pic>
      <p:sp>
        <p:nvSpPr>
          <p:cNvPr id="3" name="TextBox 2">
            <a:extLst>
              <a:ext uri="{FF2B5EF4-FFF2-40B4-BE49-F238E27FC236}">
                <a16:creationId xmlns:a16="http://schemas.microsoft.com/office/drawing/2014/main" id="{2BFD6156-37ED-8BA2-3B80-66AFD9FE1B3F}"/>
              </a:ext>
            </a:extLst>
          </p:cNvPr>
          <p:cNvSpPr txBox="1"/>
          <p:nvPr/>
        </p:nvSpPr>
        <p:spPr>
          <a:xfrm>
            <a:off x="304800" y="54355"/>
            <a:ext cx="11137106" cy="2062103"/>
          </a:xfrm>
          <a:prstGeom prst="rect">
            <a:avLst/>
          </a:prstGeom>
          <a:noFill/>
        </p:spPr>
        <p:txBody>
          <a:bodyPr wrap="square">
            <a:spAutoFit/>
          </a:bodyPr>
          <a:lstStyle/>
          <a:p>
            <a:pPr algn="just"/>
            <a:r>
              <a:rPr lang="en-GB" sz="1600" b="1" i="1" dirty="0">
                <a:solidFill>
                  <a:srgbClr val="000000"/>
                </a:solidFill>
                <a:effectLst/>
                <a:latin typeface="Comic Sans MS" panose="030F0702030302020204" pitchFamily="66" charset="0"/>
              </a:rPr>
              <a:t>By exploring the characteristics offspring inherit when living things reproduce, I can distinguish between inherited and non-inherited characteristics. </a:t>
            </a:r>
            <a:r>
              <a:rPr lang="en-GB" sz="1600" b="1" i="1" dirty="0">
                <a:solidFill>
                  <a:srgbClr val="009900"/>
                </a:solidFill>
                <a:effectLst/>
                <a:latin typeface="Comic Sans MS" panose="030F0702030302020204" pitchFamily="66" charset="0"/>
              </a:rPr>
              <a:t>SCN 2-14b</a:t>
            </a:r>
          </a:p>
          <a:p>
            <a:pPr algn="just"/>
            <a:r>
              <a:rPr lang="en-GB" sz="1600" b="1" i="1" dirty="0">
                <a:latin typeface="Comic Sans MS" panose="030F0702030302020204" pitchFamily="66" charset="0"/>
              </a:rPr>
              <a:t>Benchmarks:</a:t>
            </a:r>
            <a:endParaRPr lang="en-GB" sz="1600" b="1" i="1" dirty="0">
              <a:effectLst/>
              <a:latin typeface="Comic Sans MS" panose="030F0702030302020204" pitchFamily="66" charset="0"/>
            </a:endParaRPr>
          </a:p>
          <a:p>
            <a:pPr marL="285750" indent="-285750" algn="just">
              <a:buFont typeface="Arial" panose="020B0604020202020204" pitchFamily="34" charset="0"/>
              <a:buChar char="•"/>
            </a:pPr>
            <a:r>
              <a:rPr lang="en-GB" sz="1600" b="1" i="0" dirty="0">
                <a:solidFill>
                  <a:srgbClr val="000000"/>
                </a:solidFill>
                <a:effectLst/>
                <a:highlight>
                  <a:srgbClr val="FFFF00"/>
                </a:highlight>
                <a:latin typeface="Comic Sans MS" panose="030F0702030302020204" pitchFamily="66" charset="0"/>
              </a:rPr>
              <a:t>Knows that genetics is the study of inherited characteristics and that inherited characteristics are carried on genes and can sometimes skip a generation.  </a:t>
            </a:r>
          </a:p>
          <a:p>
            <a:pPr marL="285750" indent="-285750" algn="just">
              <a:buFont typeface="Arial" panose="020B0604020202020204" pitchFamily="34" charset="0"/>
              <a:buChar char="•"/>
            </a:pPr>
            <a:r>
              <a:rPr lang="en-GB" sz="1600" dirty="0">
                <a:solidFill>
                  <a:srgbClr val="000000"/>
                </a:solidFill>
                <a:effectLst/>
                <a:latin typeface="Comic Sans MS" panose="030F0702030302020204" pitchFamily="66" charset="0"/>
              </a:rPr>
              <a:t>Explores and categorises characteristics into inherited (eye and hair colour, height and right/left handedness) and non-inherited (native language spoken and favourite colour). </a:t>
            </a:r>
          </a:p>
          <a:p>
            <a:pPr marL="285750" indent="-285750" algn="just">
              <a:buFont typeface="Arial" panose="020B0604020202020204" pitchFamily="34" charset="0"/>
              <a:buChar char="•"/>
            </a:pPr>
            <a:r>
              <a:rPr lang="en-GB" sz="1600" b="1" i="0" dirty="0">
                <a:solidFill>
                  <a:srgbClr val="000000"/>
                </a:solidFill>
                <a:effectLst/>
                <a:highlight>
                  <a:srgbClr val="FFFF00"/>
                </a:highlight>
                <a:latin typeface="Comic Sans MS" panose="030F0702030302020204" pitchFamily="66" charset="0"/>
              </a:rPr>
              <a:t>Describes how every living thing has its own DNA fingerprint</a:t>
            </a:r>
            <a:r>
              <a:rPr lang="en-GB" sz="1600" b="0" i="0" dirty="0">
                <a:solidFill>
                  <a:srgbClr val="000000"/>
                </a:solidFill>
                <a:effectLst/>
                <a:highlight>
                  <a:srgbClr val="FFFF00"/>
                </a:highlight>
                <a:latin typeface="Comic Sans MS" panose="030F0702030302020204" pitchFamily="66" charset="0"/>
              </a:rPr>
              <a:t>.</a:t>
            </a:r>
            <a:endParaRPr lang="en-GB" sz="1600" dirty="0">
              <a:highlight>
                <a:srgbClr val="FFFF00"/>
              </a:highlight>
              <a:latin typeface="Comic Sans MS" panose="030F0702030302020204" pitchFamily="66" charset="0"/>
            </a:endParaRPr>
          </a:p>
        </p:txBody>
      </p:sp>
      <p:pic>
        <p:nvPicPr>
          <p:cNvPr id="4" name="Picture 3">
            <a:extLst>
              <a:ext uri="{FF2B5EF4-FFF2-40B4-BE49-F238E27FC236}">
                <a16:creationId xmlns:a16="http://schemas.microsoft.com/office/drawing/2014/main" id="{C21D0C35-C21D-5C1B-E15A-EA3F839F3F5C}"/>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6" name="TextBox 5">
            <a:extLst>
              <a:ext uri="{FF2B5EF4-FFF2-40B4-BE49-F238E27FC236}">
                <a16:creationId xmlns:a16="http://schemas.microsoft.com/office/drawing/2014/main" id="{316D14BB-A641-CE6B-0191-D185660BBD70}"/>
              </a:ext>
            </a:extLst>
          </p:cNvPr>
          <p:cNvSpPr txBox="1"/>
          <p:nvPr/>
        </p:nvSpPr>
        <p:spPr>
          <a:xfrm>
            <a:off x="304800" y="3562350"/>
            <a:ext cx="1532092" cy="923330"/>
          </a:xfrm>
          <a:prstGeom prst="rect">
            <a:avLst/>
          </a:prstGeom>
          <a:noFill/>
        </p:spPr>
        <p:txBody>
          <a:bodyPr wrap="square">
            <a:spAutoFit/>
          </a:bodyPr>
          <a:lstStyle/>
          <a:p>
            <a:pPr algn="l"/>
            <a:r>
              <a:rPr lang="en-GB" b="1" i="0" dirty="0">
                <a:solidFill>
                  <a:srgbClr val="0F0F0F"/>
                </a:solidFill>
                <a:effectLst/>
                <a:latin typeface="Comic Sans MS" panose="030F0702030302020204" pitchFamily="66" charset="0"/>
              </a:rPr>
              <a:t>How does genetics work?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CE18113-B1AC-5D94-39A7-EBF89FDE3909}"/>
              </a:ext>
            </a:extLst>
          </p:cNvPr>
          <p:cNvSpPr>
            <a:spLocks noGrp="1" noChangeArrowheads="1"/>
          </p:cNvSpPr>
          <p:nvPr>
            <p:ph type="title"/>
          </p:nvPr>
        </p:nvSpPr>
        <p:spPr bwMode="auto">
          <a:xfrm>
            <a:off x="49212" y="142083"/>
            <a:ext cx="12142788" cy="665954"/>
          </a:xfrm>
          <a:ln>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defRPr/>
            </a:pPr>
            <a:r>
              <a:rPr lang="en-GB" sz="3200" b="1" dirty="0">
                <a:solidFill>
                  <a:schemeClr val="tx2">
                    <a:lumMod val="75000"/>
                  </a:schemeClr>
                </a:solidFill>
                <a:latin typeface="Comic Sans MS" pitchFamily="66" charset="0"/>
              </a:rPr>
              <a:t>Where do our genes come from?</a:t>
            </a:r>
            <a:endParaRPr lang="en-US" sz="3200" b="1" dirty="0">
              <a:solidFill>
                <a:schemeClr val="tx2">
                  <a:lumMod val="75000"/>
                </a:schemeClr>
              </a:solidFill>
              <a:latin typeface="Comic Sans MS" pitchFamily="66" charset="0"/>
            </a:endParaRPr>
          </a:p>
        </p:txBody>
      </p:sp>
      <p:sp>
        <p:nvSpPr>
          <p:cNvPr id="73733" name="Text Box 5">
            <a:extLst>
              <a:ext uri="{FF2B5EF4-FFF2-40B4-BE49-F238E27FC236}">
                <a16:creationId xmlns:a16="http://schemas.microsoft.com/office/drawing/2014/main" id="{9B7B9BAC-EF3B-0283-91C7-C9B94C145A64}"/>
              </a:ext>
            </a:extLst>
          </p:cNvPr>
          <p:cNvSpPr txBox="1">
            <a:spLocks noChangeArrowheads="1"/>
          </p:cNvSpPr>
          <p:nvPr/>
        </p:nvSpPr>
        <p:spPr bwMode="auto">
          <a:xfrm>
            <a:off x="4008439" y="776070"/>
            <a:ext cx="30861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800" dirty="0">
                <a:latin typeface="Comic Sans MS" panose="030F0702030302020204" pitchFamily="66" charset="0"/>
              </a:rPr>
              <a:t>From our parents</a:t>
            </a:r>
            <a:endParaRPr lang="en-US" altLang="en-US" sz="2800" dirty="0">
              <a:latin typeface="Comic Sans MS" panose="030F0702030302020204" pitchFamily="66" charset="0"/>
            </a:endParaRPr>
          </a:p>
        </p:txBody>
      </p:sp>
      <p:grpSp>
        <p:nvGrpSpPr>
          <p:cNvPr id="2" name="Group 78">
            <a:extLst>
              <a:ext uri="{FF2B5EF4-FFF2-40B4-BE49-F238E27FC236}">
                <a16:creationId xmlns:a16="http://schemas.microsoft.com/office/drawing/2014/main" id="{DBC3ECDC-64E3-BF33-E720-3E39CA898356}"/>
              </a:ext>
            </a:extLst>
          </p:cNvPr>
          <p:cNvGrpSpPr>
            <a:grpSpLocks/>
          </p:cNvGrpSpPr>
          <p:nvPr/>
        </p:nvGrpSpPr>
        <p:grpSpPr bwMode="auto">
          <a:xfrm>
            <a:off x="1487487" y="1268414"/>
            <a:ext cx="1787526" cy="1944687"/>
            <a:chOff x="-23" y="799"/>
            <a:chExt cx="1126" cy="1225"/>
          </a:xfrm>
        </p:grpSpPr>
        <p:pic>
          <p:nvPicPr>
            <p:cNvPr id="27703" name="Picture 72" descr="cp female1">
              <a:extLst>
                <a:ext uri="{FF2B5EF4-FFF2-40B4-BE49-F238E27FC236}">
                  <a16:creationId xmlns:a16="http://schemas.microsoft.com/office/drawing/2014/main" id="{4DCD5D98-A41E-ECD2-6D6C-B7A660AE1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 y="890"/>
              <a:ext cx="582"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04" name="Text Box 9">
              <a:extLst>
                <a:ext uri="{FF2B5EF4-FFF2-40B4-BE49-F238E27FC236}">
                  <a16:creationId xmlns:a16="http://schemas.microsoft.com/office/drawing/2014/main" id="{6618DE29-D910-0627-9155-E8E96B949BC6}"/>
                </a:ext>
              </a:extLst>
            </p:cNvPr>
            <p:cNvSpPr txBox="1">
              <a:spLocks noChangeArrowheads="1"/>
            </p:cNvSpPr>
            <p:nvPr/>
          </p:nvSpPr>
          <p:spPr bwMode="auto">
            <a:xfrm>
              <a:off x="-23" y="799"/>
              <a:ext cx="86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dirty="0"/>
                <a:t>Mother</a:t>
              </a:r>
              <a:endParaRPr lang="en-US" altLang="en-US" sz="2000" dirty="0"/>
            </a:p>
          </p:txBody>
        </p:sp>
      </p:grpSp>
      <p:grpSp>
        <p:nvGrpSpPr>
          <p:cNvPr id="3" name="Group 52">
            <a:extLst>
              <a:ext uri="{FF2B5EF4-FFF2-40B4-BE49-F238E27FC236}">
                <a16:creationId xmlns:a16="http://schemas.microsoft.com/office/drawing/2014/main" id="{2F79C868-A858-887B-72AF-D397CDF5F6C8}"/>
              </a:ext>
            </a:extLst>
          </p:cNvPr>
          <p:cNvGrpSpPr>
            <a:grpSpLocks/>
          </p:cNvGrpSpPr>
          <p:nvPr/>
        </p:nvGrpSpPr>
        <p:grpSpPr bwMode="auto">
          <a:xfrm>
            <a:off x="1524000" y="2349500"/>
            <a:ext cx="1373188" cy="1295400"/>
            <a:chOff x="0" y="1570"/>
            <a:chExt cx="865" cy="816"/>
          </a:xfrm>
        </p:grpSpPr>
        <p:sp>
          <p:nvSpPr>
            <p:cNvPr id="27701" name="Text Box 7">
              <a:extLst>
                <a:ext uri="{FF2B5EF4-FFF2-40B4-BE49-F238E27FC236}">
                  <a16:creationId xmlns:a16="http://schemas.microsoft.com/office/drawing/2014/main" id="{7F9A254C-060B-87FF-58B2-11120570F572}"/>
                </a:ext>
              </a:extLst>
            </p:cNvPr>
            <p:cNvSpPr txBox="1">
              <a:spLocks noChangeArrowheads="1"/>
            </p:cNvSpPr>
            <p:nvPr/>
          </p:nvSpPr>
          <p:spPr bwMode="auto">
            <a:xfrm>
              <a:off x="0" y="1752"/>
              <a:ext cx="86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solidFill>
                    <a:srgbClr val="003399"/>
                  </a:solidFill>
                </a:rPr>
                <a:t>2 copies of DNA in each cell</a:t>
              </a:r>
              <a:endParaRPr lang="en-US" altLang="en-US" sz="2000">
                <a:solidFill>
                  <a:srgbClr val="003399"/>
                </a:solidFill>
              </a:endParaRPr>
            </a:p>
          </p:txBody>
        </p:sp>
        <p:sp>
          <p:nvSpPr>
            <p:cNvPr id="27702" name="Line 20">
              <a:extLst>
                <a:ext uri="{FF2B5EF4-FFF2-40B4-BE49-F238E27FC236}">
                  <a16:creationId xmlns:a16="http://schemas.microsoft.com/office/drawing/2014/main" id="{8DFC06B5-D604-4B67-2EB2-C8B3D400BCD5}"/>
                </a:ext>
              </a:extLst>
            </p:cNvPr>
            <p:cNvSpPr>
              <a:spLocks noChangeShapeType="1"/>
            </p:cNvSpPr>
            <p:nvPr/>
          </p:nvSpPr>
          <p:spPr bwMode="auto">
            <a:xfrm flipV="1">
              <a:off x="476" y="1570"/>
              <a:ext cx="272" cy="272"/>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4" name="Group 55">
            <a:extLst>
              <a:ext uri="{FF2B5EF4-FFF2-40B4-BE49-F238E27FC236}">
                <a16:creationId xmlns:a16="http://schemas.microsoft.com/office/drawing/2014/main" id="{316FF576-FBBD-D3FB-254C-C0F6B023B97A}"/>
              </a:ext>
            </a:extLst>
          </p:cNvPr>
          <p:cNvGrpSpPr>
            <a:grpSpLocks/>
          </p:cNvGrpSpPr>
          <p:nvPr/>
        </p:nvGrpSpPr>
        <p:grpSpPr bwMode="auto">
          <a:xfrm>
            <a:off x="3287714" y="1685926"/>
            <a:ext cx="1944687" cy="1514475"/>
            <a:chOff x="1111" y="935"/>
            <a:chExt cx="1225" cy="954"/>
          </a:xfrm>
        </p:grpSpPr>
        <p:pic>
          <p:nvPicPr>
            <p:cNvPr id="27697" name="Picture 17" descr="cp arrow">
              <a:extLst>
                <a:ext uri="{FF2B5EF4-FFF2-40B4-BE49-F238E27FC236}">
                  <a16:creationId xmlns:a16="http://schemas.microsoft.com/office/drawing/2014/main" id="{8C51193B-6EB5-192B-10D5-08760220C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 y="1570"/>
              <a:ext cx="439"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98" name="Group 53">
              <a:extLst>
                <a:ext uri="{FF2B5EF4-FFF2-40B4-BE49-F238E27FC236}">
                  <a16:creationId xmlns:a16="http://schemas.microsoft.com/office/drawing/2014/main" id="{888FA68A-0E81-2679-6C4D-1592998FB1E3}"/>
                </a:ext>
              </a:extLst>
            </p:cNvPr>
            <p:cNvGrpSpPr>
              <a:grpSpLocks/>
            </p:cNvGrpSpPr>
            <p:nvPr/>
          </p:nvGrpSpPr>
          <p:grpSpPr bwMode="auto">
            <a:xfrm>
              <a:off x="1481" y="935"/>
              <a:ext cx="855" cy="954"/>
              <a:chOff x="1481" y="935"/>
              <a:chExt cx="855" cy="954"/>
            </a:xfrm>
          </p:grpSpPr>
          <p:pic>
            <p:nvPicPr>
              <p:cNvPr id="27699" name="Picture 8" descr="cp egg">
                <a:extLst>
                  <a:ext uri="{FF2B5EF4-FFF2-40B4-BE49-F238E27FC236}">
                    <a16:creationId xmlns:a16="http://schemas.microsoft.com/office/drawing/2014/main" id="{92BBE3B2-0A29-7BCC-DFB4-4A834B6A7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5" y="1344"/>
                <a:ext cx="543" cy="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00" name="Text Box 22">
                <a:extLst>
                  <a:ext uri="{FF2B5EF4-FFF2-40B4-BE49-F238E27FC236}">
                    <a16:creationId xmlns:a16="http://schemas.microsoft.com/office/drawing/2014/main" id="{16F2D56E-CD27-C735-740B-B70E4F201882}"/>
                  </a:ext>
                </a:extLst>
              </p:cNvPr>
              <p:cNvSpPr txBox="1">
                <a:spLocks noChangeArrowheads="1"/>
              </p:cNvSpPr>
              <p:nvPr/>
            </p:nvSpPr>
            <p:spPr bwMode="auto">
              <a:xfrm>
                <a:off x="1481" y="935"/>
                <a:ext cx="85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t>egg from mother</a:t>
                </a:r>
                <a:endParaRPr lang="en-US" altLang="en-US" sz="2000"/>
              </a:p>
            </p:txBody>
          </p:sp>
        </p:grpSp>
      </p:grpSp>
      <p:sp>
        <p:nvSpPr>
          <p:cNvPr id="73751" name="Text Box 23">
            <a:extLst>
              <a:ext uri="{FF2B5EF4-FFF2-40B4-BE49-F238E27FC236}">
                <a16:creationId xmlns:a16="http://schemas.microsoft.com/office/drawing/2014/main" id="{112EF5A3-48BF-3DBE-5B88-79CAAF253AC5}"/>
              </a:ext>
            </a:extLst>
          </p:cNvPr>
          <p:cNvSpPr txBox="1">
            <a:spLocks noChangeArrowheads="1"/>
          </p:cNvSpPr>
          <p:nvPr/>
        </p:nvSpPr>
        <p:spPr bwMode="auto">
          <a:xfrm>
            <a:off x="2855913" y="3141663"/>
            <a:ext cx="2952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solidFill>
                  <a:schemeClr val="accent2"/>
                </a:solidFill>
              </a:rPr>
              <a:t>nucleus containing </a:t>
            </a:r>
          </a:p>
          <a:p>
            <a:pPr eaLnBrk="1" hangingPunct="1">
              <a:spcBef>
                <a:spcPct val="20000"/>
              </a:spcBef>
            </a:pPr>
            <a:r>
              <a:rPr lang="en-GB" altLang="en-US" sz="2000">
                <a:solidFill>
                  <a:schemeClr val="accent2"/>
                </a:solidFill>
              </a:rPr>
              <a:t>1 copy of mother’s DNA</a:t>
            </a:r>
            <a:endParaRPr lang="en-US" altLang="en-US" sz="2000">
              <a:solidFill>
                <a:schemeClr val="accent2"/>
              </a:solidFill>
            </a:endParaRPr>
          </a:p>
        </p:txBody>
      </p:sp>
      <p:grpSp>
        <p:nvGrpSpPr>
          <p:cNvPr id="6" name="Group 77">
            <a:extLst>
              <a:ext uri="{FF2B5EF4-FFF2-40B4-BE49-F238E27FC236}">
                <a16:creationId xmlns:a16="http://schemas.microsoft.com/office/drawing/2014/main" id="{7DDEC2B8-9AC0-5A5A-07EF-30CD6DF95353}"/>
              </a:ext>
            </a:extLst>
          </p:cNvPr>
          <p:cNvGrpSpPr>
            <a:grpSpLocks/>
          </p:cNvGrpSpPr>
          <p:nvPr/>
        </p:nvGrpSpPr>
        <p:grpSpPr bwMode="auto">
          <a:xfrm>
            <a:off x="8782050" y="1279526"/>
            <a:ext cx="2000250" cy="1776413"/>
            <a:chOff x="4572" y="806"/>
            <a:chExt cx="1260" cy="1119"/>
          </a:xfrm>
        </p:grpSpPr>
        <p:pic>
          <p:nvPicPr>
            <p:cNvPr id="27695" name="Picture 73" descr="cp male">
              <a:extLst>
                <a:ext uri="{FF2B5EF4-FFF2-40B4-BE49-F238E27FC236}">
                  <a16:creationId xmlns:a16="http://schemas.microsoft.com/office/drawing/2014/main" id="{7D3EC092-1B38-2AC4-2B89-9267BE2BDA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 y="845"/>
              <a:ext cx="576"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96" name="Text Box 26">
              <a:extLst>
                <a:ext uri="{FF2B5EF4-FFF2-40B4-BE49-F238E27FC236}">
                  <a16:creationId xmlns:a16="http://schemas.microsoft.com/office/drawing/2014/main" id="{5A31A666-FEE8-3F11-BBD6-F636F93DCF72}"/>
                </a:ext>
              </a:extLst>
            </p:cNvPr>
            <p:cNvSpPr txBox="1">
              <a:spLocks noChangeArrowheads="1"/>
            </p:cNvSpPr>
            <p:nvPr/>
          </p:nvSpPr>
          <p:spPr bwMode="auto">
            <a:xfrm>
              <a:off x="4967" y="806"/>
              <a:ext cx="86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t>Father</a:t>
              </a:r>
              <a:endParaRPr lang="en-US" altLang="en-US" sz="2000"/>
            </a:p>
          </p:txBody>
        </p:sp>
      </p:grpSp>
      <p:sp>
        <p:nvSpPr>
          <p:cNvPr id="73760" name="Text Box 32">
            <a:extLst>
              <a:ext uri="{FF2B5EF4-FFF2-40B4-BE49-F238E27FC236}">
                <a16:creationId xmlns:a16="http://schemas.microsoft.com/office/drawing/2014/main" id="{E40BB0E1-A800-88E8-F23B-70FAF0D18861}"/>
              </a:ext>
            </a:extLst>
          </p:cNvPr>
          <p:cNvSpPr txBox="1">
            <a:spLocks noChangeArrowheads="1"/>
          </p:cNvSpPr>
          <p:nvPr/>
        </p:nvSpPr>
        <p:spPr bwMode="auto">
          <a:xfrm>
            <a:off x="5943600" y="3048000"/>
            <a:ext cx="3168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solidFill>
                  <a:schemeClr val="accent2"/>
                </a:solidFill>
              </a:rPr>
              <a:t>nucleus containing</a:t>
            </a:r>
          </a:p>
          <a:p>
            <a:pPr eaLnBrk="1" hangingPunct="1">
              <a:spcBef>
                <a:spcPct val="20000"/>
              </a:spcBef>
            </a:pPr>
            <a:r>
              <a:rPr lang="en-GB" altLang="en-US" sz="2000">
                <a:solidFill>
                  <a:schemeClr val="accent2"/>
                </a:solidFill>
              </a:rPr>
              <a:t>1 copy of father’s DNA</a:t>
            </a:r>
            <a:endParaRPr lang="en-US" altLang="en-US" sz="2000">
              <a:solidFill>
                <a:schemeClr val="accent2"/>
              </a:solidFill>
            </a:endParaRPr>
          </a:p>
        </p:txBody>
      </p:sp>
      <p:grpSp>
        <p:nvGrpSpPr>
          <p:cNvPr id="7" name="Group 51">
            <a:extLst>
              <a:ext uri="{FF2B5EF4-FFF2-40B4-BE49-F238E27FC236}">
                <a16:creationId xmlns:a16="http://schemas.microsoft.com/office/drawing/2014/main" id="{CE8F9CB2-80CB-20F9-F97B-BAA3C52258A6}"/>
              </a:ext>
            </a:extLst>
          </p:cNvPr>
          <p:cNvGrpSpPr>
            <a:grpSpLocks/>
          </p:cNvGrpSpPr>
          <p:nvPr/>
        </p:nvGrpSpPr>
        <p:grpSpPr bwMode="auto">
          <a:xfrm>
            <a:off x="9331325" y="2133600"/>
            <a:ext cx="1373188" cy="1295400"/>
            <a:chOff x="4963" y="1570"/>
            <a:chExt cx="865" cy="816"/>
          </a:xfrm>
        </p:grpSpPr>
        <p:sp>
          <p:nvSpPr>
            <p:cNvPr id="27693" name="Text Box 27">
              <a:extLst>
                <a:ext uri="{FF2B5EF4-FFF2-40B4-BE49-F238E27FC236}">
                  <a16:creationId xmlns:a16="http://schemas.microsoft.com/office/drawing/2014/main" id="{DAE17AA5-A41D-6CD9-D693-E66C74AFCD8E}"/>
                </a:ext>
              </a:extLst>
            </p:cNvPr>
            <p:cNvSpPr txBox="1">
              <a:spLocks noChangeArrowheads="1"/>
            </p:cNvSpPr>
            <p:nvPr/>
          </p:nvSpPr>
          <p:spPr bwMode="auto">
            <a:xfrm>
              <a:off x="4963" y="1752"/>
              <a:ext cx="86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a:solidFill>
                    <a:srgbClr val="003399"/>
                  </a:solidFill>
                </a:rPr>
                <a:t>2 copies of DNA in each cell</a:t>
              </a:r>
              <a:endParaRPr lang="en-US" altLang="en-US" sz="2000">
                <a:solidFill>
                  <a:srgbClr val="003399"/>
                </a:solidFill>
              </a:endParaRPr>
            </a:p>
          </p:txBody>
        </p:sp>
        <p:sp>
          <p:nvSpPr>
            <p:cNvPr id="27694" name="Line 36">
              <a:extLst>
                <a:ext uri="{FF2B5EF4-FFF2-40B4-BE49-F238E27FC236}">
                  <a16:creationId xmlns:a16="http://schemas.microsoft.com/office/drawing/2014/main" id="{FEC3456A-58C1-ACA3-6018-A9869A25828B}"/>
                </a:ext>
              </a:extLst>
            </p:cNvPr>
            <p:cNvSpPr>
              <a:spLocks noChangeShapeType="1"/>
            </p:cNvSpPr>
            <p:nvPr/>
          </p:nvSpPr>
          <p:spPr bwMode="auto">
            <a:xfrm flipH="1" flipV="1">
              <a:off x="5012" y="1570"/>
              <a:ext cx="272" cy="227"/>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8" name="Group 56">
            <a:extLst>
              <a:ext uri="{FF2B5EF4-FFF2-40B4-BE49-F238E27FC236}">
                <a16:creationId xmlns:a16="http://schemas.microsoft.com/office/drawing/2014/main" id="{BD282DDC-91C2-3D65-821D-D14A8315AE52}"/>
              </a:ext>
            </a:extLst>
          </p:cNvPr>
          <p:cNvGrpSpPr>
            <a:grpSpLocks/>
          </p:cNvGrpSpPr>
          <p:nvPr/>
        </p:nvGrpSpPr>
        <p:grpSpPr bwMode="auto">
          <a:xfrm>
            <a:off x="6599238" y="1752600"/>
            <a:ext cx="2665412" cy="2520950"/>
            <a:chOff x="3107" y="935"/>
            <a:chExt cx="1679" cy="1588"/>
          </a:xfrm>
        </p:grpSpPr>
        <p:pic>
          <p:nvPicPr>
            <p:cNvPr id="27689" name="Picture 30" descr="cp arrow">
              <a:extLst>
                <a:ext uri="{FF2B5EF4-FFF2-40B4-BE49-F238E27FC236}">
                  <a16:creationId xmlns:a16="http://schemas.microsoft.com/office/drawing/2014/main" id="{C225C176-9F7E-E551-725D-1379D0C0E0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2" y="1570"/>
              <a:ext cx="454"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90" name="Group 54">
              <a:extLst>
                <a:ext uri="{FF2B5EF4-FFF2-40B4-BE49-F238E27FC236}">
                  <a16:creationId xmlns:a16="http://schemas.microsoft.com/office/drawing/2014/main" id="{6AB69DDD-3588-0E82-4ADB-E18DD0D623B9}"/>
                </a:ext>
              </a:extLst>
            </p:cNvPr>
            <p:cNvGrpSpPr>
              <a:grpSpLocks/>
            </p:cNvGrpSpPr>
            <p:nvPr/>
          </p:nvGrpSpPr>
          <p:grpSpPr bwMode="auto">
            <a:xfrm>
              <a:off x="3107" y="935"/>
              <a:ext cx="1277" cy="1588"/>
              <a:chOff x="3107" y="935"/>
              <a:chExt cx="1277" cy="1588"/>
            </a:xfrm>
          </p:grpSpPr>
          <p:sp>
            <p:nvSpPr>
              <p:cNvPr id="27691" name="Text Box 31">
                <a:extLst>
                  <a:ext uri="{FF2B5EF4-FFF2-40B4-BE49-F238E27FC236}">
                    <a16:creationId xmlns:a16="http://schemas.microsoft.com/office/drawing/2014/main" id="{8A22CA3C-A87F-3EC6-ACF4-A4CA769F57F7}"/>
                  </a:ext>
                </a:extLst>
              </p:cNvPr>
              <p:cNvSpPr txBox="1">
                <a:spLocks noChangeArrowheads="1"/>
              </p:cNvSpPr>
              <p:nvPr/>
            </p:nvSpPr>
            <p:spPr bwMode="auto">
              <a:xfrm>
                <a:off x="3107" y="935"/>
                <a:ext cx="103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t>sperm from father</a:t>
                </a:r>
                <a:endParaRPr lang="en-US" altLang="en-US" sz="2000"/>
              </a:p>
            </p:txBody>
          </p:sp>
          <p:pic>
            <p:nvPicPr>
              <p:cNvPr id="27692" name="Picture 38" descr="cp sperm">
                <a:extLst>
                  <a:ext uri="{FF2B5EF4-FFF2-40B4-BE49-F238E27FC236}">
                    <a16:creationId xmlns:a16="http://schemas.microsoft.com/office/drawing/2014/main" id="{FEAB0C0D-57A0-20AA-39C2-258FFF6664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06370">
                <a:off x="4195" y="1026"/>
                <a:ext cx="189"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73767" name="Picture 39" descr="cp embryo">
            <a:extLst>
              <a:ext uri="{FF2B5EF4-FFF2-40B4-BE49-F238E27FC236}">
                <a16:creationId xmlns:a16="http://schemas.microsoft.com/office/drawing/2014/main" id="{995BC785-6482-265C-5C12-D1054B8A10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5639" y="4797426"/>
            <a:ext cx="13620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8" name="Text Box 40">
            <a:extLst>
              <a:ext uri="{FF2B5EF4-FFF2-40B4-BE49-F238E27FC236}">
                <a16:creationId xmlns:a16="http://schemas.microsoft.com/office/drawing/2014/main" id="{4BE3943E-4E32-66CF-5D52-B68D89C4EDA3}"/>
              </a:ext>
            </a:extLst>
          </p:cNvPr>
          <p:cNvSpPr txBox="1">
            <a:spLocks noChangeArrowheads="1"/>
          </p:cNvSpPr>
          <p:nvPr/>
        </p:nvSpPr>
        <p:spPr bwMode="auto">
          <a:xfrm>
            <a:off x="7031039" y="4386264"/>
            <a:ext cx="15128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t>Fertilised egg</a:t>
            </a:r>
            <a:endParaRPr lang="en-US" altLang="en-US" sz="2000"/>
          </a:p>
        </p:txBody>
      </p:sp>
      <p:pic>
        <p:nvPicPr>
          <p:cNvPr id="73771" name="Picture 43" descr="cp arrow">
            <a:extLst>
              <a:ext uri="{FF2B5EF4-FFF2-40B4-BE49-F238E27FC236}">
                <a16:creationId xmlns:a16="http://schemas.microsoft.com/office/drawing/2014/main" id="{430612EE-0E53-9B32-E376-708AE95AFA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5388" y="5019676"/>
            <a:ext cx="779462"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85" name="Picture 57" descr="cp egg">
            <a:extLst>
              <a:ext uri="{FF2B5EF4-FFF2-40B4-BE49-F238E27FC236}">
                <a16:creationId xmlns:a16="http://schemas.microsoft.com/office/drawing/2014/main" id="{D4AE30D8-92E1-28A9-6FC4-3BEFDDCD2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439" y="2336800"/>
            <a:ext cx="8588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86" name="Picture 58" descr="cp sperm">
            <a:extLst>
              <a:ext uri="{FF2B5EF4-FFF2-40B4-BE49-F238E27FC236}">
                <a16:creationId xmlns:a16="http://schemas.microsoft.com/office/drawing/2014/main" id="{9B65628E-025E-12B8-30D1-2C93D93EB8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929455">
            <a:off x="8318500" y="1916114"/>
            <a:ext cx="2984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87" name="Picture 59" descr="cp arrow">
            <a:extLst>
              <a:ext uri="{FF2B5EF4-FFF2-40B4-BE49-F238E27FC236}">
                <a16:creationId xmlns:a16="http://schemas.microsoft.com/office/drawing/2014/main" id="{E2518408-ED18-3262-8467-B62E6F2007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089378">
            <a:off x="5721350" y="3954463"/>
            <a:ext cx="56673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3" name="Line 35">
            <a:extLst>
              <a:ext uri="{FF2B5EF4-FFF2-40B4-BE49-F238E27FC236}">
                <a16:creationId xmlns:a16="http://schemas.microsoft.com/office/drawing/2014/main" id="{05D6C56B-266C-6101-C3A3-C24AAE343FD6}"/>
              </a:ext>
            </a:extLst>
          </p:cNvPr>
          <p:cNvSpPr>
            <a:spLocks noChangeShapeType="1"/>
          </p:cNvSpPr>
          <p:nvPr/>
        </p:nvSpPr>
        <p:spPr bwMode="auto">
          <a:xfrm flipV="1">
            <a:off x="7494588" y="2133600"/>
            <a:ext cx="762000" cy="990600"/>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73752" name="Line 24">
            <a:extLst>
              <a:ext uri="{FF2B5EF4-FFF2-40B4-BE49-F238E27FC236}">
                <a16:creationId xmlns:a16="http://schemas.microsoft.com/office/drawing/2014/main" id="{1B95D4D3-6F31-BFB5-9BAA-133084A8CDA9}"/>
              </a:ext>
            </a:extLst>
          </p:cNvPr>
          <p:cNvSpPr>
            <a:spLocks noChangeShapeType="1"/>
          </p:cNvSpPr>
          <p:nvPr/>
        </p:nvSpPr>
        <p:spPr bwMode="auto">
          <a:xfrm flipV="1">
            <a:off x="3863976" y="2636838"/>
            <a:ext cx="576263" cy="576262"/>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grpSp>
        <p:nvGrpSpPr>
          <p:cNvPr id="10" name="Group 61">
            <a:extLst>
              <a:ext uri="{FF2B5EF4-FFF2-40B4-BE49-F238E27FC236}">
                <a16:creationId xmlns:a16="http://schemas.microsoft.com/office/drawing/2014/main" id="{7E710F95-21B9-3218-82F7-148727678372}"/>
              </a:ext>
            </a:extLst>
          </p:cNvPr>
          <p:cNvGrpSpPr>
            <a:grpSpLocks/>
          </p:cNvGrpSpPr>
          <p:nvPr/>
        </p:nvGrpSpPr>
        <p:grpSpPr bwMode="auto">
          <a:xfrm>
            <a:off x="6938963" y="5156201"/>
            <a:ext cx="3579812" cy="1323975"/>
            <a:chOff x="3023" y="3407"/>
            <a:chExt cx="2405" cy="834"/>
          </a:xfrm>
        </p:grpSpPr>
        <p:sp>
          <p:nvSpPr>
            <p:cNvPr id="27687" name="Text Box 42">
              <a:extLst>
                <a:ext uri="{FF2B5EF4-FFF2-40B4-BE49-F238E27FC236}">
                  <a16:creationId xmlns:a16="http://schemas.microsoft.com/office/drawing/2014/main" id="{F381272C-9E3D-B383-C37F-BBDF7E9B79A7}"/>
                </a:ext>
              </a:extLst>
            </p:cNvPr>
            <p:cNvSpPr txBox="1">
              <a:spLocks noChangeArrowheads="1"/>
            </p:cNvSpPr>
            <p:nvPr/>
          </p:nvSpPr>
          <p:spPr bwMode="auto">
            <a:xfrm>
              <a:off x="3432" y="3407"/>
              <a:ext cx="1996"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dirty="0">
                  <a:solidFill>
                    <a:schemeClr val="accent2"/>
                  </a:solidFill>
                </a:rPr>
                <a:t>nucleus containing complete set of DNA (set=2 copies, 1 copy from each parent)</a:t>
              </a:r>
              <a:endParaRPr lang="en-US" altLang="en-US" sz="2000" dirty="0">
                <a:solidFill>
                  <a:schemeClr val="accent2"/>
                </a:solidFill>
              </a:endParaRPr>
            </a:p>
          </p:txBody>
        </p:sp>
        <p:sp>
          <p:nvSpPr>
            <p:cNvPr id="27688" name="Line 60">
              <a:extLst>
                <a:ext uri="{FF2B5EF4-FFF2-40B4-BE49-F238E27FC236}">
                  <a16:creationId xmlns:a16="http://schemas.microsoft.com/office/drawing/2014/main" id="{6D785002-0268-175B-D607-BB1A85E69ED9}"/>
                </a:ext>
              </a:extLst>
            </p:cNvPr>
            <p:cNvSpPr>
              <a:spLocks noChangeShapeType="1"/>
            </p:cNvSpPr>
            <p:nvPr/>
          </p:nvSpPr>
          <p:spPr bwMode="auto">
            <a:xfrm flipH="1" flipV="1">
              <a:off x="3023" y="3623"/>
              <a:ext cx="409" cy="228"/>
            </a:xfrm>
            <a:prstGeom prst="line">
              <a:avLst/>
            </a:prstGeom>
            <a:noFill/>
            <a:ln w="19050">
              <a:solidFill>
                <a:srgbClr val="003399"/>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grpSp>
      <p:pic>
        <p:nvPicPr>
          <p:cNvPr id="73794" name="Picture 66" descr="face">
            <a:extLst>
              <a:ext uri="{FF2B5EF4-FFF2-40B4-BE49-F238E27FC236}">
                <a16:creationId xmlns:a16="http://schemas.microsoft.com/office/drawing/2014/main" id="{CE88A0FD-A720-6428-8488-726743E284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1450" y="1484314"/>
            <a:ext cx="21590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95" name="Picture 67" descr="face">
            <a:extLst>
              <a:ext uri="{FF2B5EF4-FFF2-40B4-BE49-F238E27FC236}">
                <a16:creationId xmlns:a16="http://schemas.microsoft.com/office/drawing/2014/main" id="{1C36D2AC-8DAB-4A2A-2624-0D82FEC0C7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0" y="1412875"/>
            <a:ext cx="2159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96" name="Picture 68" descr="embryo">
            <a:extLst>
              <a:ext uri="{FF2B5EF4-FFF2-40B4-BE49-F238E27FC236}">
                <a16:creationId xmlns:a16="http://schemas.microsoft.com/office/drawing/2014/main" id="{06ECE8FD-9DA8-1BCA-9535-5840D636AE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51326" y="4729164"/>
            <a:ext cx="7540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97" name="Text Box 69">
            <a:extLst>
              <a:ext uri="{FF2B5EF4-FFF2-40B4-BE49-F238E27FC236}">
                <a16:creationId xmlns:a16="http://schemas.microsoft.com/office/drawing/2014/main" id="{EA96D137-6DE8-5720-28CB-6D6270C5CB56}"/>
              </a:ext>
            </a:extLst>
          </p:cNvPr>
          <p:cNvSpPr txBox="1">
            <a:spLocks noChangeArrowheads="1"/>
          </p:cNvSpPr>
          <p:nvPr/>
        </p:nvSpPr>
        <p:spPr bwMode="auto">
          <a:xfrm>
            <a:off x="3935414" y="4221164"/>
            <a:ext cx="1512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t>Cell divides</a:t>
            </a:r>
            <a:endParaRPr lang="en-US" altLang="en-US" sz="2000"/>
          </a:p>
        </p:txBody>
      </p:sp>
      <p:sp>
        <p:nvSpPr>
          <p:cNvPr id="73798" name="Text Box 70">
            <a:extLst>
              <a:ext uri="{FF2B5EF4-FFF2-40B4-BE49-F238E27FC236}">
                <a16:creationId xmlns:a16="http://schemas.microsoft.com/office/drawing/2014/main" id="{9D09CB92-3AD2-D28D-5958-EC4CCD1235A9}"/>
              </a:ext>
            </a:extLst>
          </p:cNvPr>
          <p:cNvSpPr txBox="1">
            <a:spLocks noChangeArrowheads="1"/>
          </p:cNvSpPr>
          <p:nvPr/>
        </p:nvSpPr>
        <p:spPr bwMode="auto">
          <a:xfrm>
            <a:off x="3656014" y="5595938"/>
            <a:ext cx="2592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solidFill>
                  <a:schemeClr val="accent2"/>
                </a:solidFill>
              </a:rPr>
              <a:t>Each cell has a complete set of DNA</a:t>
            </a:r>
            <a:endParaRPr lang="en-US" altLang="en-US" sz="2000">
              <a:solidFill>
                <a:schemeClr val="accent2"/>
              </a:solidFill>
            </a:endParaRPr>
          </a:p>
        </p:txBody>
      </p:sp>
      <p:grpSp>
        <p:nvGrpSpPr>
          <p:cNvPr id="11" name="Group 81">
            <a:extLst>
              <a:ext uri="{FF2B5EF4-FFF2-40B4-BE49-F238E27FC236}">
                <a16:creationId xmlns:a16="http://schemas.microsoft.com/office/drawing/2014/main" id="{55407E6D-35EF-3D63-DE49-728F3C97F044}"/>
              </a:ext>
            </a:extLst>
          </p:cNvPr>
          <p:cNvGrpSpPr>
            <a:grpSpLocks/>
          </p:cNvGrpSpPr>
          <p:nvPr/>
        </p:nvGrpSpPr>
        <p:grpSpPr bwMode="auto">
          <a:xfrm>
            <a:off x="1663701" y="3817939"/>
            <a:ext cx="2411413" cy="2130425"/>
            <a:chOff x="-47" y="2577"/>
            <a:chExt cx="1519" cy="1342"/>
          </a:xfrm>
        </p:grpSpPr>
        <p:sp>
          <p:nvSpPr>
            <p:cNvPr id="27679" name="Text Box 63">
              <a:extLst>
                <a:ext uri="{FF2B5EF4-FFF2-40B4-BE49-F238E27FC236}">
                  <a16:creationId xmlns:a16="http://schemas.microsoft.com/office/drawing/2014/main" id="{3241A7FD-B50D-CB1C-4C0F-942F9FE97D18}"/>
                </a:ext>
              </a:extLst>
            </p:cNvPr>
            <p:cNvSpPr txBox="1">
              <a:spLocks noChangeArrowheads="1"/>
            </p:cNvSpPr>
            <p:nvPr/>
          </p:nvSpPr>
          <p:spPr bwMode="auto">
            <a:xfrm>
              <a:off x="136" y="3477"/>
              <a:ext cx="122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en-GB" altLang="en-US" sz="2000">
                  <a:solidFill>
                    <a:schemeClr val="accent2"/>
                  </a:solidFill>
                </a:rPr>
                <a:t>DNA from both parents</a:t>
              </a:r>
              <a:endParaRPr lang="en-US" altLang="en-US" sz="2000">
                <a:solidFill>
                  <a:schemeClr val="accent2"/>
                </a:solidFill>
              </a:endParaRPr>
            </a:p>
          </p:txBody>
        </p:sp>
        <p:grpSp>
          <p:nvGrpSpPr>
            <p:cNvPr id="27680" name="Group 80">
              <a:extLst>
                <a:ext uri="{FF2B5EF4-FFF2-40B4-BE49-F238E27FC236}">
                  <a16:creationId xmlns:a16="http://schemas.microsoft.com/office/drawing/2014/main" id="{2659700E-DCF7-1927-1335-0B7FBEBC6978}"/>
                </a:ext>
              </a:extLst>
            </p:cNvPr>
            <p:cNvGrpSpPr>
              <a:grpSpLocks/>
            </p:cNvGrpSpPr>
            <p:nvPr/>
          </p:nvGrpSpPr>
          <p:grpSpPr bwMode="auto">
            <a:xfrm>
              <a:off x="-47" y="2577"/>
              <a:ext cx="1519" cy="843"/>
              <a:chOff x="-47" y="2577"/>
              <a:chExt cx="1519" cy="843"/>
            </a:xfrm>
          </p:grpSpPr>
          <p:sp>
            <p:nvSpPr>
              <p:cNvPr id="27681" name="Text Box 44">
                <a:extLst>
                  <a:ext uri="{FF2B5EF4-FFF2-40B4-BE49-F238E27FC236}">
                    <a16:creationId xmlns:a16="http://schemas.microsoft.com/office/drawing/2014/main" id="{8DD0CD1D-E35C-A8C6-8239-059FB31C631B}"/>
                  </a:ext>
                </a:extLst>
              </p:cNvPr>
              <p:cNvSpPr txBox="1">
                <a:spLocks noChangeArrowheads="1"/>
              </p:cNvSpPr>
              <p:nvPr/>
            </p:nvSpPr>
            <p:spPr bwMode="auto">
              <a:xfrm>
                <a:off x="-47" y="2577"/>
                <a:ext cx="86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GB" altLang="en-US" sz="2000"/>
                  <a:t>Child</a:t>
                </a:r>
                <a:endParaRPr lang="en-US" altLang="en-US" sz="2000"/>
              </a:p>
            </p:txBody>
          </p:sp>
          <p:grpSp>
            <p:nvGrpSpPr>
              <p:cNvPr id="27682" name="Group 79">
                <a:extLst>
                  <a:ext uri="{FF2B5EF4-FFF2-40B4-BE49-F238E27FC236}">
                    <a16:creationId xmlns:a16="http://schemas.microsoft.com/office/drawing/2014/main" id="{E394EE84-FA74-809A-3D38-EAD3AAB85AC8}"/>
                  </a:ext>
                </a:extLst>
              </p:cNvPr>
              <p:cNvGrpSpPr>
                <a:grpSpLocks/>
              </p:cNvGrpSpPr>
              <p:nvPr/>
            </p:nvGrpSpPr>
            <p:grpSpPr bwMode="auto">
              <a:xfrm>
                <a:off x="369" y="2577"/>
                <a:ext cx="1103" cy="843"/>
                <a:chOff x="369" y="2577"/>
                <a:chExt cx="1103" cy="843"/>
              </a:xfrm>
            </p:grpSpPr>
            <p:grpSp>
              <p:nvGrpSpPr>
                <p:cNvPr id="27683" name="Group 46">
                  <a:extLst>
                    <a:ext uri="{FF2B5EF4-FFF2-40B4-BE49-F238E27FC236}">
                      <a16:creationId xmlns:a16="http://schemas.microsoft.com/office/drawing/2014/main" id="{E4FCA81C-D279-41E3-D548-1FE03895797D}"/>
                    </a:ext>
                  </a:extLst>
                </p:cNvPr>
                <p:cNvGrpSpPr>
                  <a:grpSpLocks/>
                </p:cNvGrpSpPr>
                <p:nvPr/>
              </p:nvGrpSpPr>
              <p:grpSpPr bwMode="auto">
                <a:xfrm>
                  <a:off x="369" y="2577"/>
                  <a:ext cx="759" cy="843"/>
                  <a:chOff x="687" y="2804"/>
                  <a:chExt cx="759" cy="843"/>
                </a:xfrm>
              </p:grpSpPr>
              <p:pic>
                <p:nvPicPr>
                  <p:cNvPr id="27685" name="Picture 41" descr="db design a baby 3b">
                    <a:extLst>
                      <a:ext uri="{FF2B5EF4-FFF2-40B4-BE49-F238E27FC236}">
                        <a16:creationId xmlns:a16="http://schemas.microsoft.com/office/drawing/2014/main" id="{09E69EB8-B7EE-DCBF-D5BE-1E42B2DF22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7" y="2804"/>
                    <a:ext cx="759" cy="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6" name="Picture 45" descr="cp dna">
                    <a:extLst>
                      <a:ext uri="{FF2B5EF4-FFF2-40B4-BE49-F238E27FC236}">
                        <a16:creationId xmlns:a16="http://schemas.microsoft.com/office/drawing/2014/main" id="{B1513305-1AF3-42C6-027D-7570CCDE895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4" y="3204"/>
                    <a:ext cx="10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84" name="Picture 71" descr="cp arrow">
                  <a:extLst>
                    <a:ext uri="{FF2B5EF4-FFF2-40B4-BE49-F238E27FC236}">
                      <a16:creationId xmlns:a16="http://schemas.microsoft.com/office/drawing/2014/main" id="{D3A50D60-C84D-F840-ACD2-11FA8389E0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 y="3290"/>
                  <a:ext cx="448"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15" name="Group 76">
            <a:extLst>
              <a:ext uri="{FF2B5EF4-FFF2-40B4-BE49-F238E27FC236}">
                <a16:creationId xmlns:a16="http://schemas.microsoft.com/office/drawing/2014/main" id="{848BA4C2-7678-A3A1-4F70-1946A4AC3524}"/>
              </a:ext>
            </a:extLst>
          </p:cNvPr>
          <p:cNvGrpSpPr>
            <a:grpSpLocks/>
          </p:cNvGrpSpPr>
          <p:nvPr/>
        </p:nvGrpSpPr>
        <p:grpSpPr bwMode="auto">
          <a:xfrm>
            <a:off x="2765426" y="1700214"/>
            <a:ext cx="6570663" cy="687387"/>
            <a:chOff x="782" y="1071"/>
            <a:chExt cx="4139" cy="433"/>
          </a:xfrm>
        </p:grpSpPr>
        <p:pic>
          <p:nvPicPr>
            <p:cNvPr id="27677" name="Picture 74" descr="cp DNA2">
              <a:extLst>
                <a:ext uri="{FF2B5EF4-FFF2-40B4-BE49-F238E27FC236}">
                  <a16:creationId xmlns:a16="http://schemas.microsoft.com/office/drawing/2014/main" id="{AD97A22D-873F-FFA6-16D3-4254F6C2816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2" y="1162"/>
              <a:ext cx="102"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8" name="Picture 75" descr="cp DNA3">
              <a:extLst>
                <a:ext uri="{FF2B5EF4-FFF2-40B4-BE49-F238E27FC236}">
                  <a16:creationId xmlns:a16="http://schemas.microsoft.com/office/drawing/2014/main" id="{BEC66D1A-D230-26E2-FE1A-CC44C195940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31" y="1071"/>
              <a:ext cx="9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3737E3AC-66DF-A2C3-5B50-874B37291634}"/>
              </a:ext>
            </a:extLst>
          </p:cNvPr>
          <p:cNvPicPr>
            <a:picLocks noChangeAspect="1"/>
          </p:cNvPicPr>
          <p:nvPr/>
        </p:nvPicPr>
        <p:blipFill>
          <a:blip r:embed="rId18"/>
          <a:stretch>
            <a:fillRect/>
          </a:stretch>
        </p:blipFill>
        <p:spPr>
          <a:xfrm>
            <a:off x="10160409" y="5639648"/>
            <a:ext cx="1616812" cy="84052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73733">
                                            <p:txEl>
                                              <p:pRg st="0" end="0"/>
                                            </p:txEl>
                                          </p:spTgt>
                                        </p:tgtEl>
                                        <p:attrNameLst>
                                          <p:attrName>style.visibility</p:attrName>
                                        </p:attrNameLst>
                                      </p:cBhvr>
                                      <p:to>
                                        <p:strVal val="visible"/>
                                      </p:to>
                                    </p:set>
                                  </p:childTnLst>
                                </p:cTn>
                              </p:par>
                              <p:par>
                                <p:cTn id="7" presetID="36" presetClass="emph" presetSubtype="0" fill="hold" nodeType="withEffect">
                                  <p:stCondLst>
                                    <p:cond delay="0"/>
                                  </p:stCondLst>
                                  <p:iterate type="lt">
                                    <p:tmPct val="10000"/>
                                  </p:iterate>
                                  <p:childTnLst>
                                    <p:animScale>
                                      <p:cBhvr>
                                        <p:cTn id="8" dur="250" autoRev="1" fill="hold">
                                          <p:stCondLst>
                                            <p:cond delay="0"/>
                                          </p:stCondLst>
                                        </p:cTn>
                                        <p:tgtEl>
                                          <p:spTgt spid="73733">
                                            <p:txEl>
                                              <p:pRg st="0" end="0"/>
                                            </p:txEl>
                                          </p:spTgt>
                                        </p:tgtEl>
                                      </p:cBhvr>
                                      <p:to x="80000" y="100000"/>
                                    </p:animScale>
                                    <p:anim by="(#ppt_w*0.10)" calcmode="lin" valueType="num">
                                      <p:cBhvr>
                                        <p:cTn id="9" dur="250" autoRev="1" fill="hold">
                                          <p:stCondLst>
                                            <p:cond delay="0"/>
                                          </p:stCondLst>
                                        </p:cTn>
                                        <p:tgtEl>
                                          <p:spTgt spid="73733">
                                            <p:txEl>
                                              <p:pRg st="0" end="0"/>
                                            </p:txEl>
                                          </p:spTgt>
                                        </p:tgtEl>
                                        <p:attrNameLst>
                                          <p:attrName>ppt_x</p:attrName>
                                        </p:attrNameLst>
                                      </p:cBhvr>
                                    </p:anim>
                                    <p:anim by="(-#ppt_w*0.10)" calcmode="lin" valueType="num">
                                      <p:cBhvr>
                                        <p:cTn id="10" dur="250" autoRev="1" fill="hold">
                                          <p:stCondLst>
                                            <p:cond delay="0"/>
                                          </p:stCondLst>
                                        </p:cTn>
                                        <p:tgtEl>
                                          <p:spTgt spid="73733">
                                            <p:txEl>
                                              <p:pRg st="0" end="0"/>
                                            </p:txEl>
                                          </p:spTgt>
                                        </p:tgtEl>
                                        <p:attrNameLst>
                                          <p:attrName>ppt_y</p:attrName>
                                        </p:attrNameLst>
                                      </p:cBhvr>
                                    </p:anim>
                                    <p:animRot by="-480000">
                                      <p:cBhvr>
                                        <p:cTn id="11" dur="250" autoRev="1" fill="hold">
                                          <p:stCondLst>
                                            <p:cond delay="0"/>
                                          </p:stCondLst>
                                        </p:cTn>
                                        <p:tgtEl>
                                          <p:spTgt spid="73733">
                                            <p:txEl>
                                              <p:pRg st="0" end="0"/>
                                            </p:txEl>
                                          </p:spTgt>
                                        </p:tgtEl>
                                        <p:attrNameLst>
                                          <p:attrName>r</p:attrName>
                                        </p:attrNameLst>
                                      </p:cBhvr>
                                    </p:animRo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73795"/>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4" fill="hold" nodeType="afterGroup">
                            <p:stCondLst>
                              <p:cond delay="0"/>
                            </p:stCondLst>
                            <p:childTnLst>
                              <p:par>
                                <p:cTn id="25" presetID="1" presetClass="entr" presetSubtype="0" fill="hold" nodeType="afterEffect">
                                  <p:stCondLst>
                                    <p:cond delay="500"/>
                                  </p:stCondLst>
                                  <p:childTnLst>
                                    <p:set>
                                      <p:cBhvr>
                                        <p:cTn id="26" dur="1" fill="hold">
                                          <p:stCondLst>
                                            <p:cond delay="0"/>
                                          </p:stCondLst>
                                        </p:cTn>
                                        <p:tgtEl>
                                          <p:spTgt spid="7379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375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37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37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376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378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378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7375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376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73763"/>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73752"/>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0" presetClass="path" presetSubtype="0" accel="50000" decel="50000" fill="hold" nodeType="clickEffect">
                                  <p:stCondLst>
                                    <p:cond delay="0"/>
                                  </p:stCondLst>
                                  <p:childTnLst>
                                    <p:animMotion origin="layout" path="M -8.33333E-7 -4.07407E-6 L 0.17326 -4.07407E-6 " pathEditMode="relative" ptsTypes="AA">
                                      <p:cBhvr>
                                        <p:cTn id="76" dur="2000" fill="hold"/>
                                        <p:tgtEl>
                                          <p:spTgt spid="73785"/>
                                        </p:tgtEl>
                                        <p:attrNameLst>
                                          <p:attrName>ppt_x</p:attrName>
                                          <p:attrName>ppt_y</p:attrName>
                                        </p:attrNameLst>
                                      </p:cBhvr>
                                    </p:animMotion>
                                  </p:childTnLst>
                                </p:cTn>
                              </p:par>
                              <p:par>
                                <p:cTn id="77" presetID="0" presetClass="path" presetSubtype="0" accel="50000" decel="50000" fill="hold" nodeType="withEffect">
                                  <p:stCondLst>
                                    <p:cond delay="0"/>
                                  </p:stCondLst>
                                  <p:childTnLst>
                                    <p:animMotion origin="layout" path="M -0.00834 0.00254 C -0.02292 0.04653 -0.03733 0.09074 -0.05087 0.11852 C -0.06424 0.14629 -0.06077 0.15139 -0.08889 0.16967 C -0.11702 0.18796 -0.19323 0.23634 -0.21893 0.2287 C -0.24462 0.22129 -0.24132 0.14421 -0.24375 0.12477 " pathEditMode="relative" rAng="0" ptsTypes="aaaaA">
                                      <p:cBhvr>
                                        <p:cTn id="78" dur="5000" fill="hold"/>
                                        <p:tgtEl>
                                          <p:spTgt spid="73786"/>
                                        </p:tgtEl>
                                        <p:attrNameLst>
                                          <p:attrName>ppt_x</p:attrName>
                                          <p:attrName>ppt_y</p:attrName>
                                        </p:attrNameLst>
                                      </p:cBhvr>
                                      <p:rCtr x="-11800" y="11700"/>
                                    </p:animMotion>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7378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7376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376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7379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379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377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73798"/>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allAtOnce"/>
      <p:bldP spid="73733" grpId="1" build="allAtOnce"/>
      <p:bldP spid="73751" grpId="0"/>
      <p:bldP spid="73751" grpId="1"/>
      <p:bldP spid="73760" grpId="0"/>
      <p:bldP spid="73760" grpId="1"/>
      <p:bldP spid="73768" grpId="0"/>
      <p:bldP spid="73797" grpId="0"/>
      <p:bldP spid="7379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a:extLst>
              <a:ext uri="{FF2B5EF4-FFF2-40B4-BE49-F238E27FC236}">
                <a16:creationId xmlns:a16="http://schemas.microsoft.com/office/drawing/2014/main" id="{3CBCA186-AF3E-214B-4DA3-289D0E25D65A}"/>
              </a:ext>
            </a:extLst>
          </p:cNvPr>
          <p:cNvGraphicFramePr>
            <a:graphicFrameLocks noChangeAspect="1"/>
          </p:cNvGraphicFramePr>
          <p:nvPr>
            <p:extLst>
              <p:ext uri="{D42A27DB-BD31-4B8C-83A1-F6EECF244321}">
                <p14:modId xmlns:p14="http://schemas.microsoft.com/office/powerpoint/2010/main" val="2643827882"/>
              </p:ext>
            </p:extLst>
          </p:nvPr>
        </p:nvGraphicFramePr>
        <p:xfrm>
          <a:off x="880474" y="1730375"/>
          <a:ext cx="1106488" cy="1698625"/>
        </p:xfrm>
        <a:graphic>
          <a:graphicData uri="http://schemas.openxmlformats.org/presentationml/2006/ole">
            <mc:AlternateContent xmlns:mc="http://schemas.openxmlformats.org/markup-compatibility/2006">
              <mc:Choice xmlns:v="urn:schemas-microsoft-com:vml" Requires="v">
                <p:oleObj name="Bitmap Image" r:id="rId2" imgW="676369" imgH="1038370" progId="Paint.Picture">
                  <p:embed/>
                </p:oleObj>
              </mc:Choice>
              <mc:Fallback>
                <p:oleObj name="Bitmap Image" r:id="rId2" imgW="676369" imgH="1038370" progId="Paint.Picture">
                  <p:embed/>
                  <p:pic>
                    <p:nvPicPr>
                      <p:cNvPr id="3074" name="Object 2">
                        <a:extLst>
                          <a:ext uri="{FF2B5EF4-FFF2-40B4-BE49-F238E27FC236}">
                            <a16:creationId xmlns:a16="http://schemas.microsoft.com/office/drawing/2014/main" id="{3CBCA186-AF3E-214B-4DA3-289D0E25D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474" y="1730375"/>
                        <a:ext cx="1106488"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
            <a:extLst>
              <a:ext uri="{FF2B5EF4-FFF2-40B4-BE49-F238E27FC236}">
                <a16:creationId xmlns:a16="http://schemas.microsoft.com/office/drawing/2014/main" id="{85A69ACE-B9DC-554F-6171-1D93C265589E}"/>
              </a:ext>
            </a:extLst>
          </p:cNvPr>
          <p:cNvGraphicFramePr>
            <a:graphicFrameLocks noChangeAspect="1"/>
          </p:cNvGraphicFramePr>
          <p:nvPr>
            <p:extLst>
              <p:ext uri="{D42A27DB-BD31-4B8C-83A1-F6EECF244321}">
                <p14:modId xmlns:p14="http://schemas.microsoft.com/office/powerpoint/2010/main" val="2984850020"/>
              </p:ext>
            </p:extLst>
          </p:nvPr>
        </p:nvGraphicFramePr>
        <p:xfrm>
          <a:off x="1027610" y="3808413"/>
          <a:ext cx="887412" cy="1416050"/>
        </p:xfrm>
        <a:graphic>
          <a:graphicData uri="http://schemas.openxmlformats.org/presentationml/2006/ole">
            <mc:AlternateContent xmlns:mc="http://schemas.openxmlformats.org/markup-compatibility/2006">
              <mc:Choice xmlns:v="urn:schemas-microsoft-com:vml" Requires="v">
                <p:oleObj name="Bitmap Image" r:id="rId4" imgW="542857" imgH="866896" progId="Paint.Picture">
                  <p:embed/>
                </p:oleObj>
              </mc:Choice>
              <mc:Fallback>
                <p:oleObj name="Bitmap Image" r:id="rId4" imgW="542857" imgH="866896" progId="Paint.Picture">
                  <p:embed/>
                  <p:pic>
                    <p:nvPicPr>
                      <p:cNvPr id="3075" name="Object 3">
                        <a:extLst>
                          <a:ext uri="{FF2B5EF4-FFF2-40B4-BE49-F238E27FC236}">
                            <a16:creationId xmlns:a16="http://schemas.microsoft.com/office/drawing/2014/main" id="{85A69ACE-B9DC-554F-6171-1D93C2655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610" y="3808413"/>
                        <a:ext cx="887412"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4">
            <a:extLst>
              <a:ext uri="{FF2B5EF4-FFF2-40B4-BE49-F238E27FC236}">
                <a16:creationId xmlns:a16="http://schemas.microsoft.com/office/drawing/2014/main" id="{09BA71E8-B366-E830-DD45-5C1E549BF110}"/>
              </a:ext>
            </a:extLst>
          </p:cNvPr>
          <p:cNvGraphicFramePr>
            <a:graphicFrameLocks noChangeAspect="1"/>
          </p:cNvGraphicFramePr>
          <p:nvPr>
            <p:extLst>
              <p:ext uri="{D42A27DB-BD31-4B8C-83A1-F6EECF244321}">
                <p14:modId xmlns:p14="http://schemas.microsoft.com/office/powerpoint/2010/main" val="3378519087"/>
              </p:ext>
            </p:extLst>
          </p:nvPr>
        </p:nvGraphicFramePr>
        <p:xfrm>
          <a:off x="2367063" y="3849688"/>
          <a:ext cx="965200" cy="1649412"/>
        </p:xfrm>
        <a:graphic>
          <a:graphicData uri="http://schemas.openxmlformats.org/presentationml/2006/ole">
            <mc:AlternateContent xmlns:mc="http://schemas.openxmlformats.org/markup-compatibility/2006">
              <mc:Choice xmlns:v="urn:schemas-microsoft-com:vml" Requires="v">
                <p:oleObj name="Bitmap Image" r:id="rId6" imgW="590476" imgH="1009791" progId="Paint.Picture">
                  <p:embed/>
                </p:oleObj>
              </mc:Choice>
              <mc:Fallback>
                <p:oleObj name="Bitmap Image" r:id="rId6" imgW="590476" imgH="1009791" progId="Paint.Picture">
                  <p:embed/>
                  <p:pic>
                    <p:nvPicPr>
                      <p:cNvPr id="3076" name="Object 4">
                        <a:extLst>
                          <a:ext uri="{FF2B5EF4-FFF2-40B4-BE49-F238E27FC236}">
                            <a16:creationId xmlns:a16="http://schemas.microsoft.com/office/drawing/2014/main" id="{09BA71E8-B366-E830-DD45-5C1E549BF1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7063" y="3849688"/>
                        <a:ext cx="965200"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7" name="Object 5">
            <a:extLst>
              <a:ext uri="{FF2B5EF4-FFF2-40B4-BE49-F238E27FC236}">
                <a16:creationId xmlns:a16="http://schemas.microsoft.com/office/drawing/2014/main" id="{15494CB7-363E-12C4-17AA-8CDB1A7AE055}"/>
              </a:ext>
            </a:extLst>
          </p:cNvPr>
          <p:cNvGraphicFramePr>
            <a:graphicFrameLocks noChangeAspect="1"/>
          </p:cNvGraphicFramePr>
          <p:nvPr>
            <p:extLst>
              <p:ext uri="{D42A27DB-BD31-4B8C-83A1-F6EECF244321}">
                <p14:modId xmlns:p14="http://schemas.microsoft.com/office/powerpoint/2010/main" val="3642643086"/>
              </p:ext>
            </p:extLst>
          </p:nvPr>
        </p:nvGraphicFramePr>
        <p:xfrm>
          <a:off x="2273401" y="1765298"/>
          <a:ext cx="1152525" cy="1774825"/>
        </p:xfrm>
        <a:graphic>
          <a:graphicData uri="http://schemas.openxmlformats.org/presentationml/2006/ole">
            <mc:AlternateContent xmlns:mc="http://schemas.openxmlformats.org/markup-compatibility/2006">
              <mc:Choice xmlns:v="urn:schemas-microsoft-com:vml" Requires="v">
                <p:oleObj name="Bitmap Image" r:id="rId8" imgW="704948" imgH="1085714" progId="Paint.Picture">
                  <p:embed/>
                </p:oleObj>
              </mc:Choice>
              <mc:Fallback>
                <p:oleObj name="Bitmap Image" r:id="rId8" imgW="704948" imgH="1085714" progId="Paint.Picture">
                  <p:embed/>
                  <p:pic>
                    <p:nvPicPr>
                      <p:cNvPr id="3077" name="Object 5">
                        <a:extLst>
                          <a:ext uri="{FF2B5EF4-FFF2-40B4-BE49-F238E27FC236}">
                            <a16:creationId xmlns:a16="http://schemas.microsoft.com/office/drawing/2014/main" id="{15494CB7-363E-12C4-17AA-8CDB1A7AE0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3401" y="1765298"/>
                        <a:ext cx="11525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9" name="Object 7">
            <a:extLst>
              <a:ext uri="{FF2B5EF4-FFF2-40B4-BE49-F238E27FC236}">
                <a16:creationId xmlns:a16="http://schemas.microsoft.com/office/drawing/2014/main" id="{7AC62B63-0CC2-4090-B2ED-BDAEB22AAC22}"/>
              </a:ext>
            </a:extLst>
          </p:cNvPr>
          <p:cNvGraphicFramePr>
            <a:graphicFrameLocks noChangeAspect="1"/>
          </p:cNvGraphicFramePr>
          <p:nvPr>
            <p:extLst>
              <p:ext uri="{D42A27DB-BD31-4B8C-83A1-F6EECF244321}">
                <p14:modId xmlns:p14="http://schemas.microsoft.com/office/powerpoint/2010/main" val="2090478118"/>
              </p:ext>
            </p:extLst>
          </p:nvPr>
        </p:nvGraphicFramePr>
        <p:xfrm>
          <a:off x="3657258" y="3827461"/>
          <a:ext cx="996950" cy="1719262"/>
        </p:xfrm>
        <a:graphic>
          <a:graphicData uri="http://schemas.openxmlformats.org/presentationml/2006/ole">
            <mc:AlternateContent xmlns:mc="http://schemas.openxmlformats.org/markup-compatibility/2006">
              <mc:Choice xmlns:v="urn:schemas-microsoft-com:vml" Requires="v">
                <p:oleObj name="Bitmap Image" r:id="rId10" imgW="657317" imgH="1133633" progId="Paint.Picture">
                  <p:embed/>
                </p:oleObj>
              </mc:Choice>
              <mc:Fallback>
                <p:oleObj name="Bitmap Image" r:id="rId10" imgW="657317" imgH="1133633" progId="Paint.Picture">
                  <p:embed/>
                  <p:pic>
                    <p:nvPicPr>
                      <p:cNvPr id="3079" name="Object 7">
                        <a:extLst>
                          <a:ext uri="{FF2B5EF4-FFF2-40B4-BE49-F238E27FC236}">
                            <a16:creationId xmlns:a16="http://schemas.microsoft.com/office/drawing/2014/main" id="{7AC62B63-0CC2-4090-B2ED-BDAEB22AAC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258" y="3827461"/>
                        <a:ext cx="996950" cy="17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0" name="Object 8">
            <a:extLst>
              <a:ext uri="{FF2B5EF4-FFF2-40B4-BE49-F238E27FC236}">
                <a16:creationId xmlns:a16="http://schemas.microsoft.com/office/drawing/2014/main" id="{3ADC2003-75D4-ED5C-7D6F-F19D63811482}"/>
              </a:ext>
            </a:extLst>
          </p:cNvPr>
          <p:cNvGraphicFramePr>
            <a:graphicFrameLocks noChangeAspect="1"/>
          </p:cNvGraphicFramePr>
          <p:nvPr>
            <p:extLst>
              <p:ext uri="{D42A27DB-BD31-4B8C-83A1-F6EECF244321}">
                <p14:modId xmlns:p14="http://schemas.microsoft.com/office/powerpoint/2010/main" val="179428916"/>
              </p:ext>
            </p:extLst>
          </p:nvPr>
        </p:nvGraphicFramePr>
        <p:xfrm>
          <a:off x="6566098" y="1817685"/>
          <a:ext cx="1235075" cy="1366838"/>
        </p:xfrm>
        <a:graphic>
          <a:graphicData uri="http://schemas.openxmlformats.org/presentationml/2006/ole">
            <mc:AlternateContent xmlns:mc="http://schemas.openxmlformats.org/markup-compatibility/2006">
              <mc:Choice xmlns:v="urn:schemas-microsoft-com:vml" Requires="v">
                <p:oleObj name="Bitmap Image" r:id="rId12" imgW="781159" imgH="819048" progId="Paint.Picture">
                  <p:embed/>
                </p:oleObj>
              </mc:Choice>
              <mc:Fallback>
                <p:oleObj name="Bitmap Image" r:id="rId12" imgW="781159" imgH="819048" progId="Paint.Picture">
                  <p:embed/>
                  <p:pic>
                    <p:nvPicPr>
                      <p:cNvPr id="3080" name="Object 8">
                        <a:extLst>
                          <a:ext uri="{FF2B5EF4-FFF2-40B4-BE49-F238E27FC236}">
                            <a16:creationId xmlns:a16="http://schemas.microsoft.com/office/drawing/2014/main" id="{3ADC2003-75D4-ED5C-7D6F-F19D638114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6098" y="1817685"/>
                        <a:ext cx="1235075" cy="1366838"/>
                      </a:xfrm>
                      <a:prstGeom prst="rect">
                        <a:avLst/>
                      </a:prstGeom>
                      <a:noFill/>
                      <a:ln>
                        <a:noFill/>
                      </a:ln>
                      <a:effectLst/>
                    </p:spPr>
                  </p:pic>
                </p:oleObj>
              </mc:Fallback>
            </mc:AlternateContent>
          </a:graphicData>
        </a:graphic>
      </p:graphicFrame>
      <p:graphicFrame>
        <p:nvGraphicFramePr>
          <p:cNvPr id="3081" name="Object 9">
            <a:extLst>
              <a:ext uri="{FF2B5EF4-FFF2-40B4-BE49-F238E27FC236}">
                <a16:creationId xmlns:a16="http://schemas.microsoft.com/office/drawing/2014/main" id="{89A719FB-A953-D592-3AEE-AF7AD91DFE40}"/>
              </a:ext>
            </a:extLst>
          </p:cNvPr>
          <p:cNvGraphicFramePr>
            <a:graphicFrameLocks noChangeAspect="1"/>
          </p:cNvGraphicFramePr>
          <p:nvPr>
            <p:extLst>
              <p:ext uri="{D42A27DB-BD31-4B8C-83A1-F6EECF244321}">
                <p14:modId xmlns:p14="http://schemas.microsoft.com/office/powerpoint/2010/main" val="3833466151"/>
              </p:ext>
            </p:extLst>
          </p:nvPr>
        </p:nvGraphicFramePr>
        <p:xfrm>
          <a:off x="7991083" y="1714500"/>
          <a:ext cx="1400175" cy="1728788"/>
        </p:xfrm>
        <a:graphic>
          <a:graphicData uri="http://schemas.openxmlformats.org/presentationml/2006/ole">
            <mc:AlternateContent xmlns:mc="http://schemas.openxmlformats.org/markup-compatibility/2006">
              <mc:Choice xmlns:v="urn:schemas-microsoft-com:vml" Requires="v">
                <p:oleObj name="Bitmap Image" r:id="rId14" imgW="933580" imgH="1152381" progId="Paint.Picture">
                  <p:embed/>
                </p:oleObj>
              </mc:Choice>
              <mc:Fallback>
                <p:oleObj name="Bitmap Image" r:id="rId14" imgW="933580" imgH="1152381" progId="Paint.Picture">
                  <p:embed/>
                  <p:pic>
                    <p:nvPicPr>
                      <p:cNvPr id="3081" name="Object 9">
                        <a:extLst>
                          <a:ext uri="{FF2B5EF4-FFF2-40B4-BE49-F238E27FC236}">
                            <a16:creationId xmlns:a16="http://schemas.microsoft.com/office/drawing/2014/main" id="{89A719FB-A953-D592-3AEE-AF7AD91DFE4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91083" y="1714500"/>
                        <a:ext cx="14001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 name="Object 10">
            <a:extLst>
              <a:ext uri="{FF2B5EF4-FFF2-40B4-BE49-F238E27FC236}">
                <a16:creationId xmlns:a16="http://schemas.microsoft.com/office/drawing/2014/main" id="{38CD364F-9CFB-CD0E-DF3D-99EC73BF6D55}"/>
              </a:ext>
            </a:extLst>
          </p:cNvPr>
          <p:cNvGraphicFramePr>
            <a:graphicFrameLocks noChangeAspect="1"/>
          </p:cNvGraphicFramePr>
          <p:nvPr>
            <p:extLst>
              <p:ext uri="{D42A27DB-BD31-4B8C-83A1-F6EECF244321}">
                <p14:modId xmlns:p14="http://schemas.microsoft.com/office/powerpoint/2010/main" val="1300070988"/>
              </p:ext>
            </p:extLst>
          </p:nvPr>
        </p:nvGraphicFramePr>
        <p:xfrm>
          <a:off x="8105384" y="3808413"/>
          <a:ext cx="1357312" cy="1685925"/>
        </p:xfrm>
        <a:graphic>
          <a:graphicData uri="http://schemas.openxmlformats.org/presentationml/2006/ole">
            <mc:AlternateContent xmlns:mc="http://schemas.openxmlformats.org/markup-compatibility/2006">
              <mc:Choice xmlns:v="urn:schemas-microsoft-com:vml" Requires="v">
                <p:oleObj name="Bitmap Image" r:id="rId16" imgW="905001" imgH="1123810" progId="Paint.Picture">
                  <p:embed/>
                </p:oleObj>
              </mc:Choice>
              <mc:Fallback>
                <p:oleObj name="Bitmap Image" r:id="rId16" imgW="905001" imgH="1123810" progId="Paint.Picture">
                  <p:embed/>
                  <p:pic>
                    <p:nvPicPr>
                      <p:cNvPr id="3082" name="Object 10">
                        <a:extLst>
                          <a:ext uri="{FF2B5EF4-FFF2-40B4-BE49-F238E27FC236}">
                            <a16:creationId xmlns:a16="http://schemas.microsoft.com/office/drawing/2014/main" id="{38CD364F-9CFB-CD0E-DF3D-99EC73BF6D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05384" y="3808413"/>
                        <a:ext cx="1357312"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3" name="Object 11">
            <a:extLst>
              <a:ext uri="{FF2B5EF4-FFF2-40B4-BE49-F238E27FC236}">
                <a16:creationId xmlns:a16="http://schemas.microsoft.com/office/drawing/2014/main" id="{D672EE0C-80C3-B16C-21D9-FFEBD3C27A4A}"/>
              </a:ext>
            </a:extLst>
          </p:cNvPr>
          <p:cNvGraphicFramePr>
            <a:graphicFrameLocks noChangeAspect="1"/>
          </p:cNvGraphicFramePr>
          <p:nvPr>
            <p:extLst>
              <p:ext uri="{D42A27DB-BD31-4B8C-83A1-F6EECF244321}">
                <p14:modId xmlns:p14="http://schemas.microsoft.com/office/powerpoint/2010/main" val="2362493408"/>
              </p:ext>
            </p:extLst>
          </p:nvPr>
        </p:nvGraphicFramePr>
        <p:xfrm>
          <a:off x="9577389" y="1714500"/>
          <a:ext cx="1428750" cy="1714500"/>
        </p:xfrm>
        <a:graphic>
          <a:graphicData uri="http://schemas.openxmlformats.org/presentationml/2006/ole">
            <mc:AlternateContent xmlns:mc="http://schemas.openxmlformats.org/markup-compatibility/2006">
              <mc:Choice xmlns:v="urn:schemas-microsoft-com:vml" Requires="v">
                <p:oleObj name="Bitmap Image" r:id="rId18" imgW="952633" imgH="1142857" progId="Paint.Picture">
                  <p:embed/>
                </p:oleObj>
              </mc:Choice>
              <mc:Fallback>
                <p:oleObj name="Bitmap Image" r:id="rId18" imgW="952633" imgH="1142857" progId="Paint.Picture">
                  <p:embed/>
                  <p:pic>
                    <p:nvPicPr>
                      <p:cNvPr id="3083" name="Object 11">
                        <a:extLst>
                          <a:ext uri="{FF2B5EF4-FFF2-40B4-BE49-F238E27FC236}">
                            <a16:creationId xmlns:a16="http://schemas.microsoft.com/office/drawing/2014/main" id="{D672EE0C-80C3-B16C-21D9-FFEBD3C27A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77389" y="1714500"/>
                        <a:ext cx="14287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4" name="Object 12">
            <a:extLst>
              <a:ext uri="{FF2B5EF4-FFF2-40B4-BE49-F238E27FC236}">
                <a16:creationId xmlns:a16="http://schemas.microsoft.com/office/drawing/2014/main" id="{C30F0D0D-3B4B-C457-76FB-6CC09A2377E1}"/>
              </a:ext>
            </a:extLst>
          </p:cNvPr>
          <p:cNvGraphicFramePr>
            <a:graphicFrameLocks noChangeAspect="1"/>
          </p:cNvGraphicFramePr>
          <p:nvPr>
            <p:extLst>
              <p:ext uri="{D42A27DB-BD31-4B8C-83A1-F6EECF244321}">
                <p14:modId xmlns:p14="http://schemas.microsoft.com/office/powerpoint/2010/main" val="2840107101"/>
              </p:ext>
            </p:extLst>
          </p:nvPr>
        </p:nvGraphicFramePr>
        <p:xfrm>
          <a:off x="6565730" y="3832223"/>
          <a:ext cx="1357312" cy="1655763"/>
        </p:xfrm>
        <a:graphic>
          <a:graphicData uri="http://schemas.openxmlformats.org/presentationml/2006/ole">
            <mc:AlternateContent xmlns:mc="http://schemas.openxmlformats.org/markup-compatibility/2006">
              <mc:Choice xmlns:v="urn:schemas-microsoft-com:vml" Requires="v">
                <p:oleObj name="Bitmap Image" r:id="rId20" imgW="905001" imgH="1104762" progId="Paint.Picture">
                  <p:embed/>
                </p:oleObj>
              </mc:Choice>
              <mc:Fallback>
                <p:oleObj name="Bitmap Image" r:id="rId20" imgW="905001" imgH="1104762" progId="Paint.Picture">
                  <p:embed/>
                  <p:pic>
                    <p:nvPicPr>
                      <p:cNvPr id="3084" name="Object 12">
                        <a:extLst>
                          <a:ext uri="{FF2B5EF4-FFF2-40B4-BE49-F238E27FC236}">
                            <a16:creationId xmlns:a16="http://schemas.microsoft.com/office/drawing/2014/main" id="{C30F0D0D-3B4B-C457-76FB-6CC09A2377E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65730" y="3832223"/>
                        <a:ext cx="1357312"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5" name="Object 13">
            <a:extLst>
              <a:ext uri="{FF2B5EF4-FFF2-40B4-BE49-F238E27FC236}">
                <a16:creationId xmlns:a16="http://schemas.microsoft.com/office/drawing/2014/main" id="{5BCFFE19-E8E1-262B-B1BF-7989B65BB444}"/>
              </a:ext>
            </a:extLst>
          </p:cNvPr>
          <p:cNvGraphicFramePr>
            <a:graphicFrameLocks noChangeAspect="1"/>
          </p:cNvGraphicFramePr>
          <p:nvPr>
            <p:extLst>
              <p:ext uri="{D42A27DB-BD31-4B8C-83A1-F6EECF244321}">
                <p14:modId xmlns:p14="http://schemas.microsoft.com/office/powerpoint/2010/main" val="1800464802"/>
              </p:ext>
            </p:extLst>
          </p:nvPr>
        </p:nvGraphicFramePr>
        <p:xfrm>
          <a:off x="9705976" y="3808413"/>
          <a:ext cx="1171575" cy="1600200"/>
        </p:xfrm>
        <a:graphic>
          <a:graphicData uri="http://schemas.openxmlformats.org/presentationml/2006/ole">
            <mc:AlternateContent xmlns:mc="http://schemas.openxmlformats.org/markup-compatibility/2006">
              <mc:Choice xmlns:v="urn:schemas-microsoft-com:vml" Requires="v">
                <p:oleObj name="Bitmap Image" r:id="rId22" imgW="781159" imgH="1066667" progId="Paint.Picture">
                  <p:embed/>
                </p:oleObj>
              </mc:Choice>
              <mc:Fallback>
                <p:oleObj name="Bitmap Image" r:id="rId22" imgW="781159" imgH="1066667" progId="Paint.Picture">
                  <p:embed/>
                  <p:pic>
                    <p:nvPicPr>
                      <p:cNvPr id="3085" name="Object 13">
                        <a:extLst>
                          <a:ext uri="{FF2B5EF4-FFF2-40B4-BE49-F238E27FC236}">
                            <a16:creationId xmlns:a16="http://schemas.microsoft.com/office/drawing/2014/main" id="{5BCFFE19-E8E1-262B-B1BF-7989B65BB44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705976" y="3808413"/>
                        <a:ext cx="11715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3" name="Text Box 14">
            <a:extLst>
              <a:ext uri="{FF2B5EF4-FFF2-40B4-BE49-F238E27FC236}">
                <a16:creationId xmlns:a16="http://schemas.microsoft.com/office/drawing/2014/main" id="{F03DF608-BB02-2B9F-216C-C69BC19D4DAB}"/>
              </a:ext>
            </a:extLst>
          </p:cNvPr>
          <p:cNvSpPr txBox="1">
            <a:spLocks noChangeArrowheads="1"/>
          </p:cNvSpPr>
          <p:nvPr/>
        </p:nvSpPr>
        <p:spPr bwMode="auto">
          <a:xfrm>
            <a:off x="1100136" y="941386"/>
            <a:ext cx="3744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2400" b="1" dirty="0">
                <a:latin typeface="Comic Sans MS" panose="030F0702030302020204" pitchFamily="66" charset="0"/>
              </a:rPr>
              <a:t>Meet our Mr Men…</a:t>
            </a:r>
            <a:endParaRPr lang="en-US" altLang="en-US" sz="2400" b="1" dirty="0">
              <a:latin typeface="Comic Sans MS" panose="030F0702030302020204" pitchFamily="66" charset="0"/>
            </a:endParaRPr>
          </a:p>
        </p:txBody>
      </p:sp>
      <p:sp>
        <p:nvSpPr>
          <p:cNvPr id="3087" name="Text Box 15">
            <a:extLst>
              <a:ext uri="{FF2B5EF4-FFF2-40B4-BE49-F238E27FC236}">
                <a16:creationId xmlns:a16="http://schemas.microsoft.com/office/drawing/2014/main" id="{CF53CE82-7680-055C-A217-7E07529290D9}"/>
              </a:ext>
            </a:extLst>
          </p:cNvPr>
          <p:cNvSpPr txBox="1">
            <a:spLocks noChangeArrowheads="1"/>
          </p:cNvSpPr>
          <p:nvPr/>
        </p:nvSpPr>
        <p:spPr bwMode="auto">
          <a:xfrm>
            <a:off x="6911583" y="949323"/>
            <a:ext cx="3744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b="1" dirty="0">
                <a:latin typeface="Comic Sans MS" panose="030F0702030302020204" pitchFamily="66" charset="0"/>
              </a:rPr>
              <a:t>…and our Little Misses</a:t>
            </a:r>
            <a:endParaRPr lang="en-US" altLang="en-US" sz="2400" b="1" dirty="0">
              <a:latin typeface="Comic Sans MS" panose="030F0702030302020204" pitchFamily="66" charset="0"/>
            </a:endParaRPr>
          </a:p>
        </p:txBody>
      </p:sp>
      <p:sp>
        <p:nvSpPr>
          <p:cNvPr id="3088" name="Text Box 16">
            <a:extLst>
              <a:ext uri="{FF2B5EF4-FFF2-40B4-BE49-F238E27FC236}">
                <a16:creationId xmlns:a16="http://schemas.microsoft.com/office/drawing/2014/main" id="{A6B06478-AEC5-7006-AD3B-1BDAD975E9FD}"/>
              </a:ext>
            </a:extLst>
          </p:cNvPr>
          <p:cNvSpPr txBox="1">
            <a:spLocks noChangeArrowheads="1"/>
          </p:cNvSpPr>
          <p:nvPr/>
        </p:nvSpPr>
        <p:spPr bwMode="auto">
          <a:xfrm>
            <a:off x="3875710" y="5945184"/>
            <a:ext cx="53800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b="1" dirty="0">
                <a:latin typeface="Comic Sans MS" panose="030F0702030302020204" pitchFamily="66" charset="0"/>
              </a:rPr>
              <a:t>Now let's meet their children!</a:t>
            </a:r>
            <a:endParaRPr lang="en-US" altLang="en-US" sz="2400" b="1" dirty="0">
              <a:latin typeface="Comic Sans MS" panose="030F0702030302020204" pitchFamily="66" charset="0"/>
            </a:endParaRPr>
          </a:p>
        </p:txBody>
      </p:sp>
      <p:pic>
        <p:nvPicPr>
          <p:cNvPr id="3090" name="Picture 18">
            <a:extLst>
              <a:ext uri="{FF2B5EF4-FFF2-40B4-BE49-F238E27FC236}">
                <a16:creationId xmlns:a16="http://schemas.microsoft.com/office/drawing/2014/main" id="{70A8B87E-9141-CD80-259B-F85D42521E4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757718" y="1782763"/>
            <a:ext cx="10128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FE65C31-76A1-C228-8DA6-5F768DA07893}"/>
              </a:ext>
            </a:extLst>
          </p:cNvPr>
          <p:cNvPicPr>
            <a:picLocks noChangeAspect="1"/>
          </p:cNvPicPr>
          <p:nvPr/>
        </p:nvPicPr>
        <p:blipFill>
          <a:blip r:embed="rId25"/>
          <a:stretch>
            <a:fillRect/>
          </a:stretch>
        </p:blipFill>
        <p:spPr>
          <a:xfrm>
            <a:off x="10014124" y="5645998"/>
            <a:ext cx="1616812" cy="840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1500"/>
                                  </p:stCondLst>
                                  <p:childTnLst>
                                    <p:set>
                                      <p:cBhvr>
                                        <p:cTn id="11" dur="1" fill="hold">
                                          <p:stCondLst>
                                            <p:cond delay="0"/>
                                          </p:stCondLst>
                                        </p:cTn>
                                        <p:tgtEl>
                                          <p:spTgt spid="3077"/>
                                        </p:tgtEl>
                                        <p:attrNameLst>
                                          <p:attrName>style.visibility</p:attrName>
                                        </p:attrNameLst>
                                      </p:cBhvr>
                                      <p:to>
                                        <p:strVal val="visible"/>
                                      </p:to>
                                    </p:set>
                                    <p:anim calcmode="lin" valueType="num">
                                      <p:cBhvr>
                                        <p:cTn id="12" dur="500" fill="hold"/>
                                        <p:tgtEl>
                                          <p:spTgt spid="3077"/>
                                        </p:tgtEl>
                                        <p:attrNameLst>
                                          <p:attrName>ppt_w</p:attrName>
                                        </p:attrNameLst>
                                      </p:cBhvr>
                                      <p:tavLst>
                                        <p:tav tm="0">
                                          <p:val>
                                            <p:fltVal val="0"/>
                                          </p:val>
                                        </p:tav>
                                        <p:tav tm="100000">
                                          <p:val>
                                            <p:strVal val="#ppt_w"/>
                                          </p:val>
                                        </p:tav>
                                      </p:tavLst>
                                    </p:anim>
                                    <p:anim calcmode="lin" valueType="num">
                                      <p:cBhvr>
                                        <p:cTn id="13" dur="500" fill="hold"/>
                                        <p:tgtEl>
                                          <p:spTgt spid="3077"/>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2500"/>
                            </p:stCondLst>
                            <p:childTnLst>
                              <p:par>
                                <p:cTn id="15" presetID="17" presetClass="entr" presetSubtype="10" fill="hold" nodeType="afterEffect">
                                  <p:stCondLst>
                                    <p:cond delay="1500"/>
                                  </p:stCondLst>
                                  <p:childTnLst>
                                    <p:set>
                                      <p:cBhvr>
                                        <p:cTn id="16" dur="1" fill="hold">
                                          <p:stCondLst>
                                            <p:cond delay="0"/>
                                          </p:stCondLst>
                                        </p:cTn>
                                        <p:tgtEl>
                                          <p:spTgt spid="3090"/>
                                        </p:tgtEl>
                                        <p:attrNameLst>
                                          <p:attrName>style.visibility</p:attrName>
                                        </p:attrNameLst>
                                      </p:cBhvr>
                                      <p:to>
                                        <p:strVal val="visible"/>
                                      </p:to>
                                    </p:set>
                                    <p:anim calcmode="lin" valueType="num">
                                      <p:cBhvr>
                                        <p:cTn id="17" dur="500" fill="hold"/>
                                        <p:tgtEl>
                                          <p:spTgt spid="3090"/>
                                        </p:tgtEl>
                                        <p:attrNameLst>
                                          <p:attrName>ppt_w</p:attrName>
                                        </p:attrNameLst>
                                      </p:cBhvr>
                                      <p:tavLst>
                                        <p:tav tm="0">
                                          <p:val>
                                            <p:fltVal val="0"/>
                                          </p:val>
                                        </p:tav>
                                        <p:tav tm="100000">
                                          <p:val>
                                            <p:strVal val="#ppt_w"/>
                                          </p:val>
                                        </p:tav>
                                      </p:tavLst>
                                    </p:anim>
                                    <p:anim calcmode="lin" valueType="num">
                                      <p:cBhvr>
                                        <p:cTn id="18" dur="500" fill="hold"/>
                                        <p:tgtEl>
                                          <p:spTgt spid="3090"/>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4500"/>
                            </p:stCondLst>
                            <p:childTnLst>
                              <p:par>
                                <p:cTn id="20" presetID="17" presetClass="entr" presetSubtype="10" fill="hold" nodeType="afterEffect">
                                  <p:stCondLst>
                                    <p:cond delay="1500"/>
                                  </p:stCondLst>
                                  <p:childTnLst>
                                    <p:set>
                                      <p:cBhvr>
                                        <p:cTn id="21" dur="1" fill="hold">
                                          <p:stCondLst>
                                            <p:cond delay="0"/>
                                          </p:stCondLst>
                                        </p:cTn>
                                        <p:tgtEl>
                                          <p:spTgt spid="3075"/>
                                        </p:tgtEl>
                                        <p:attrNameLst>
                                          <p:attrName>style.visibility</p:attrName>
                                        </p:attrNameLst>
                                      </p:cBhvr>
                                      <p:to>
                                        <p:strVal val="visible"/>
                                      </p:to>
                                    </p:set>
                                    <p:anim calcmode="lin" valueType="num">
                                      <p:cBhvr>
                                        <p:cTn id="22" dur="500" fill="hold"/>
                                        <p:tgtEl>
                                          <p:spTgt spid="3075"/>
                                        </p:tgtEl>
                                        <p:attrNameLst>
                                          <p:attrName>ppt_w</p:attrName>
                                        </p:attrNameLst>
                                      </p:cBhvr>
                                      <p:tavLst>
                                        <p:tav tm="0">
                                          <p:val>
                                            <p:fltVal val="0"/>
                                          </p:val>
                                        </p:tav>
                                        <p:tav tm="100000">
                                          <p:val>
                                            <p:strVal val="#ppt_w"/>
                                          </p:val>
                                        </p:tav>
                                      </p:tavLst>
                                    </p:anim>
                                    <p:anim calcmode="lin" valueType="num">
                                      <p:cBhvr>
                                        <p:cTn id="23" dur="500" fill="hold"/>
                                        <p:tgtEl>
                                          <p:spTgt spid="3075"/>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6500"/>
                            </p:stCondLst>
                            <p:childTnLst>
                              <p:par>
                                <p:cTn id="25" presetID="17" presetClass="entr" presetSubtype="10" fill="hold" nodeType="afterEffect">
                                  <p:stCondLst>
                                    <p:cond delay="1500"/>
                                  </p:stCondLst>
                                  <p:childTnLst>
                                    <p:set>
                                      <p:cBhvr>
                                        <p:cTn id="26" dur="1" fill="hold">
                                          <p:stCondLst>
                                            <p:cond delay="0"/>
                                          </p:stCondLst>
                                        </p:cTn>
                                        <p:tgtEl>
                                          <p:spTgt spid="3076"/>
                                        </p:tgtEl>
                                        <p:attrNameLst>
                                          <p:attrName>style.visibility</p:attrName>
                                        </p:attrNameLst>
                                      </p:cBhvr>
                                      <p:to>
                                        <p:strVal val="visible"/>
                                      </p:to>
                                    </p:set>
                                    <p:anim calcmode="lin" valueType="num">
                                      <p:cBhvr>
                                        <p:cTn id="27" dur="500" fill="hold"/>
                                        <p:tgtEl>
                                          <p:spTgt spid="3076"/>
                                        </p:tgtEl>
                                        <p:attrNameLst>
                                          <p:attrName>ppt_w</p:attrName>
                                        </p:attrNameLst>
                                      </p:cBhvr>
                                      <p:tavLst>
                                        <p:tav tm="0">
                                          <p:val>
                                            <p:fltVal val="0"/>
                                          </p:val>
                                        </p:tav>
                                        <p:tav tm="100000">
                                          <p:val>
                                            <p:strVal val="#ppt_w"/>
                                          </p:val>
                                        </p:tav>
                                      </p:tavLst>
                                    </p:anim>
                                    <p:anim calcmode="lin" valueType="num">
                                      <p:cBhvr>
                                        <p:cTn id="28" dur="500" fill="hold"/>
                                        <p:tgtEl>
                                          <p:spTgt spid="3076"/>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8500"/>
                            </p:stCondLst>
                            <p:childTnLst>
                              <p:par>
                                <p:cTn id="30" presetID="17" presetClass="entr" presetSubtype="10" fill="hold" nodeType="afterEffect">
                                  <p:stCondLst>
                                    <p:cond delay="1500"/>
                                  </p:stCondLst>
                                  <p:childTnLst>
                                    <p:set>
                                      <p:cBhvr>
                                        <p:cTn id="31" dur="1" fill="hold">
                                          <p:stCondLst>
                                            <p:cond delay="0"/>
                                          </p:stCondLst>
                                        </p:cTn>
                                        <p:tgtEl>
                                          <p:spTgt spid="3079"/>
                                        </p:tgtEl>
                                        <p:attrNameLst>
                                          <p:attrName>style.visibility</p:attrName>
                                        </p:attrNameLst>
                                      </p:cBhvr>
                                      <p:to>
                                        <p:strVal val="visible"/>
                                      </p:to>
                                    </p:set>
                                    <p:anim calcmode="lin" valueType="num">
                                      <p:cBhvr>
                                        <p:cTn id="32" dur="500" fill="hold"/>
                                        <p:tgtEl>
                                          <p:spTgt spid="3079"/>
                                        </p:tgtEl>
                                        <p:attrNameLst>
                                          <p:attrName>ppt_w</p:attrName>
                                        </p:attrNameLst>
                                      </p:cBhvr>
                                      <p:tavLst>
                                        <p:tav tm="0">
                                          <p:val>
                                            <p:fltVal val="0"/>
                                          </p:val>
                                        </p:tav>
                                        <p:tav tm="100000">
                                          <p:val>
                                            <p:strVal val="#ppt_w"/>
                                          </p:val>
                                        </p:tav>
                                      </p:tavLst>
                                    </p:anim>
                                    <p:anim calcmode="lin" valueType="num">
                                      <p:cBhvr>
                                        <p:cTn id="33" dur="500" fill="hold"/>
                                        <p:tgtEl>
                                          <p:spTgt spid="3079"/>
                                        </p:tgtEl>
                                        <p:attrNameLst>
                                          <p:attrName>ppt_h</p:attrName>
                                        </p:attrNameLst>
                                      </p:cBhvr>
                                      <p:tavLst>
                                        <p:tav tm="0">
                                          <p:val>
                                            <p:strVal val="#ppt_h"/>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nodeType="clickEffect">
                                  <p:stCondLst>
                                    <p:cond delay="0"/>
                                  </p:stCondLst>
                                  <p:childTnLst>
                                    <p:set>
                                      <p:cBhvr>
                                        <p:cTn id="37" dur="1" fill="hold">
                                          <p:stCondLst>
                                            <p:cond delay="0"/>
                                          </p:stCondLst>
                                        </p:cTn>
                                        <p:tgtEl>
                                          <p:spTgt spid="3087"/>
                                        </p:tgtEl>
                                        <p:attrNameLst>
                                          <p:attrName>style.visibility</p:attrName>
                                        </p:attrNameLst>
                                      </p:cBhvr>
                                      <p:to>
                                        <p:strVal val="visible"/>
                                      </p:to>
                                    </p:set>
                                    <p:anim calcmode="lin" valueType="num">
                                      <p:cBhvr>
                                        <p:cTn id="38" dur="1000" fill="hold"/>
                                        <p:tgtEl>
                                          <p:spTgt spid="3087"/>
                                        </p:tgtEl>
                                        <p:attrNameLst>
                                          <p:attrName>ppt_x</p:attrName>
                                        </p:attrNameLst>
                                      </p:cBhvr>
                                      <p:tavLst>
                                        <p:tav tm="0">
                                          <p:val>
                                            <p:strVal val="#ppt_x-.2"/>
                                          </p:val>
                                        </p:tav>
                                        <p:tav tm="100000">
                                          <p:val>
                                            <p:strVal val="#ppt_x"/>
                                          </p:val>
                                        </p:tav>
                                      </p:tavLst>
                                    </p:anim>
                                    <p:anim calcmode="lin" valueType="num">
                                      <p:cBhvr>
                                        <p:cTn id="39"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40" dur="1000"/>
                                        <p:tgtEl>
                                          <p:spTgt spid="3087"/>
                                        </p:tgtEl>
                                      </p:cBhvr>
                                    </p:animEffect>
                                  </p:childTnLst>
                                </p:cTn>
                              </p:par>
                            </p:childTnLst>
                          </p:cTn>
                        </p:par>
                        <p:par>
                          <p:cTn id="41" fill="hold" nodeType="afterGroup">
                            <p:stCondLst>
                              <p:cond delay="1000"/>
                            </p:stCondLst>
                            <p:childTnLst>
                              <p:par>
                                <p:cTn id="42" presetID="17" presetClass="entr" presetSubtype="10" fill="hold" nodeType="afterEffect">
                                  <p:stCondLst>
                                    <p:cond delay="1500"/>
                                  </p:stCondLst>
                                  <p:childTnLst>
                                    <p:set>
                                      <p:cBhvr>
                                        <p:cTn id="43" dur="1" fill="hold">
                                          <p:stCondLst>
                                            <p:cond delay="0"/>
                                          </p:stCondLst>
                                        </p:cTn>
                                        <p:tgtEl>
                                          <p:spTgt spid="3080"/>
                                        </p:tgtEl>
                                        <p:attrNameLst>
                                          <p:attrName>style.visibility</p:attrName>
                                        </p:attrNameLst>
                                      </p:cBhvr>
                                      <p:to>
                                        <p:strVal val="visible"/>
                                      </p:to>
                                    </p:set>
                                    <p:anim calcmode="lin" valueType="num">
                                      <p:cBhvr>
                                        <p:cTn id="44" dur="500" fill="hold"/>
                                        <p:tgtEl>
                                          <p:spTgt spid="3080"/>
                                        </p:tgtEl>
                                        <p:attrNameLst>
                                          <p:attrName>ppt_w</p:attrName>
                                        </p:attrNameLst>
                                      </p:cBhvr>
                                      <p:tavLst>
                                        <p:tav tm="0">
                                          <p:val>
                                            <p:fltVal val="0"/>
                                          </p:val>
                                        </p:tav>
                                        <p:tav tm="100000">
                                          <p:val>
                                            <p:strVal val="#ppt_w"/>
                                          </p:val>
                                        </p:tav>
                                      </p:tavLst>
                                    </p:anim>
                                    <p:anim calcmode="lin" valueType="num">
                                      <p:cBhvr>
                                        <p:cTn id="45" dur="500" fill="hold"/>
                                        <p:tgtEl>
                                          <p:spTgt spid="308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3000"/>
                            </p:stCondLst>
                            <p:childTnLst>
                              <p:par>
                                <p:cTn id="47" presetID="17" presetClass="entr" presetSubtype="10" fill="hold" nodeType="afterEffect">
                                  <p:stCondLst>
                                    <p:cond delay="1500"/>
                                  </p:stCondLst>
                                  <p:childTnLst>
                                    <p:set>
                                      <p:cBhvr>
                                        <p:cTn id="48" dur="1" fill="hold">
                                          <p:stCondLst>
                                            <p:cond delay="0"/>
                                          </p:stCondLst>
                                        </p:cTn>
                                        <p:tgtEl>
                                          <p:spTgt spid="3081"/>
                                        </p:tgtEl>
                                        <p:attrNameLst>
                                          <p:attrName>style.visibility</p:attrName>
                                        </p:attrNameLst>
                                      </p:cBhvr>
                                      <p:to>
                                        <p:strVal val="visible"/>
                                      </p:to>
                                    </p:set>
                                    <p:anim calcmode="lin" valueType="num">
                                      <p:cBhvr>
                                        <p:cTn id="49" dur="500" fill="hold"/>
                                        <p:tgtEl>
                                          <p:spTgt spid="3081"/>
                                        </p:tgtEl>
                                        <p:attrNameLst>
                                          <p:attrName>ppt_w</p:attrName>
                                        </p:attrNameLst>
                                      </p:cBhvr>
                                      <p:tavLst>
                                        <p:tav tm="0">
                                          <p:val>
                                            <p:fltVal val="0"/>
                                          </p:val>
                                        </p:tav>
                                        <p:tav tm="100000">
                                          <p:val>
                                            <p:strVal val="#ppt_w"/>
                                          </p:val>
                                        </p:tav>
                                      </p:tavLst>
                                    </p:anim>
                                    <p:anim calcmode="lin" valueType="num">
                                      <p:cBhvr>
                                        <p:cTn id="50" dur="500" fill="hold"/>
                                        <p:tgtEl>
                                          <p:spTgt spid="3081"/>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5000"/>
                            </p:stCondLst>
                            <p:childTnLst>
                              <p:par>
                                <p:cTn id="52" presetID="17" presetClass="entr" presetSubtype="10" fill="hold" nodeType="afterEffect">
                                  <p:stCondLst>
                                    <p:cond delay="1500"/>
                                  </p:stCondLst>
                                  <p:childTnLst>
                                    <p:set>
                                      <p:cBhvr>
                                        <p:cTn id="53" dur="1" fill="hold">
                                          <p:stCondLst>
                                            <p:cond delay="0"/>
                                          </p:stCondLst>
                                        </p:cTn>
                                        <p:tgtEl>
                                          <p:spTgt spid="3083"/>
                                        </p:tgtEl>
                                        <p:attrNameLst>
                                          <p:attrName>style.visibility</p:attrName>
                                        </p:attrNameLst>
                                      </p:cBhvr>
                                      <p:to>
                                        <p:strVal val="visible"/>
                                      </p:to>
                                    </p:set>
                                    <p:anim calcmode="lin" valueType="num">
                                      <p:cBhvr>
                                        <p:cTn id="54" dur="500" fill="hold"/>
                                        <p:tgtEl>
                                          <p:spTgt spid="3083"/>
                                        </p:tgtEl>
                                        <p:attrNameLst>
                                          <p:attrName>ppt_w</p:attrName>
                                        </p:attrNameLst>
                                      </p:cBhvr>
                                      <p:tavLst>
                                        <p:tav tm="0">
                                          <p:val>
                                            <p:fltVal val="0"/>
                                          </p:val>
                                        </p:tav>
                                        <p:tav tm="100000">
                                          <p:val>
                                            <p:strVal val="#ppt_w"/>
                                          </p:val>
                                        </p:tav>
                                      </p:tavLst>
                                    </p:anim>
                                    <p:anim calcmode="lin" valueType="num">
                                      <p:cBhvr>
                                        <p:cTn id="55" dur="500" fill="hold"/>
                                        <p:tgtEl>
                                          <p:spTgt spid="3083"/>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17" presetClass="entr" presetSubtype="10" fill="hold" nodeType="afterEffect">
                                  <p:stCondLst>
                                    <p:cond delay="1500"/>
                                  </p:stCondLst>
                                  <p:childTnLst>
                                    <p:set>
                                      <p:cBhvr>
                                        <p:cTn id="58" dur="1" fill="hold">
                                          <p:stCondLst>
                                            <p:cond delay="0"/>
                                          </p:stCondLst>
                                        </p:cTn>
                                        <p:tgtEl>
                                          <p:spTgt spid="3084"/>
                                        </p:tgtEl>
                                        <p:attrNameLst>
                                          <p:attrName>style.visibility</p:attrName>
                                        </p:attrNameLst>
                                      </p:cBhvr>
                                      <p:to>
                                        <p:strVal val="visible"/>
                                      </p:to>
                                    </p:set>
                                    <p:anim calcmode="lin" valueType="num">
                                      <p:cBhvr>
                                        <p:cTn id="59" dur="500" fill="hold"/>
                                        <p:tgtEl>
                                          <p:spTgt spid="3084"/>
                                        </p:tgtEl>
                                        <p:attrNameLst>
                                          <p:attrName>ppt_w</p:attrName>
                                        </p:attrNameLst>
                                      </p:cBhvr>
                                      <p:tavLst>
                                        <p:tav tm="0">
                                          <p:val>
                                            <p:fltVal val="0"/>
                                          </p:val>
                                        </p:tav>
                                        <p:tav tm="100000">
                                          <p:val>
                                            <p:strVal val="#ppt_w"/>
                                          </p:val>
                                        </p:tav>
                                      </p:tavLst>
                                    </p:anim>
                                    <p:anim calcmode="lin" valueType="num">
                                      <p:cBhvr>
                                        <p:cTn id="60" dur="500" fill="hold"/>
                                        <p:tgtEl>
                                          <p:spTgt spid="3084"/>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9000"/>
                            </p:stCondLst>
                            <p:childTnLst>
                              <p:par>
                                <p:cTn id="62" presetID="17" presetClass="entr" presetSubtype="10" fill="hold" nodeType="afterEffect">
                                  <p:stCondLst>
                                    <p:cond delay="1500"/>
                                  </p:stCondLst>
                                  <p:childTnLst>
                                    <p:set>
                                      <p:cBhvr>
                                        <p:cTn id="63" dur="1" fill="hold">
                                          <p:stCondLst>
                                            <p:cond delay="0"/>
                                          </p:stCondLst>
                                        </p:cTn>
                                        <p:tgtEl>
                                          <p:spTgt spid="3082"/>
                                        </p:tgtEl>
                                        <p:attrNameLst>
                                          <p:attrName>style.visibility</p:attrName>
                                        </p:attrNameLst>
                                      </p:cBhvr>
                                      <p:to>
                                        <p:strVal val="visible"/>
                                      </p:to>
                                    </p:set>
                                    <p:anim calcmode="lin" valueType="num">
                                      <p:cBhvr>
                                        <p:cTn id="64" dur="500" fill="hold"/>
                                        <p:tgtEl>
                                          <p:spTgt spid="3082"/>
                                        </p:tgtEl>
                                        <p:attrNameLst>
                                          <p:attrName>ppt_w</p:attrName>
                                        </p:attrNameLst>
                                      </p:cBhvr>
                                      <p:tavLst>
                                        <p:tav tm="0">
                                          <p:val>
                                            <p:fltVal val="0"/>
                                          </p:val>
                                        </p:tav>
                                        <p:tav tm="100000">
                                          <p:val>
                                            <p:strVal val="#ppt_w"/>
                                          </p:val>
                                        </p:tav>
                                      </p:tavLst>
                                    </p:anim>
                                    <p:anim calcmode="lin" valueType="num">
                                      <p:cBhvr>
                                        <p:cTn id="65" dur="500" fill="hold"/>
                                        <p:tgtEl>
                                          <p:spTgt spid="3082"/>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11000"/>
                            </p:stCondLst>
                            <p:childTnLst>
                              <p:par>
                                <p:cTn id="67" presetID="17" presetClass="entr" presetSubtype="10" fill="hold" nodeType="afterEffect">
                                  <p:stCondLst>
                                    <p:cond delay="1500"/>
                                  </p:stCondLst>
                                  <p:childTnLst>
                                    <p:set>
                                      <p:cBhvr>
                                        <p:cTn id="68" dur="1" fill="hold">
                                          <p:stCondLst>
                                            <p:cond delay="0"/>
                                          </p:stCondLst>
                                        </p:cTn>
                                        <p:tgtEl>
                                          <p:spTgt spid="3085"/>
                                        </p:tgtEl>
                                        <p:attrNameLst>
                                          <p:attrName>style.visibility</p:attrName>
                                        </p:attrNameLst>
                                      </p:cBhvr>
                                      <p:to>
                                        <p:strVal val="visible"/>
                                      </p:to>
                                    </p:set>
                                    <p:anim calcmode="lin" valueType="num">
                                      <p:cBhvr>
                                        <p:cTn id="69" dur="500" fill="hold"/>
                                        <p:tgtEl>
                                          <p:spTgt spid="3085"/>
                                        </p:tgtEl>
                                        <p:attrNameLst>
                                          <p:attrName>ppt_w</p:attrName>
                                        </p:attrNameLst>
                                      </p:cBhvr>
                                      <p:tavLst>
                                        <p:tav tm="0">
                                          <p:val>
                                            <p:fltVal val="0"/>
                                          </p:val>
                                        </p:tav>
                                        <p:tav tm="100000">
                                          <p:val>
                                            <p:strVal val="#ppt_w"/>
                                          </p:val>
                                        </p:tav>
                                      </p:tavLst>
                                    </p:anim>
                                    <p:anim calcmode="lin" valueType="num">
                                      <p:cBhvr>
                                        <p:cTn id="70" dur="500" fill="hold"/>
                                        <p:tgtEl>
                                          <p:spTgt spid="3085"/>
                                        </p:tgtEl>
                                        <p:attrNameLst>
                                          <p:attrName>ppt_h</p:attrName>
                                        </p:attrNameLst>
                                      </p:cBhvr>
                                      <p:tavLst>
                                        <p:tav tm="0">
                                          <p:val>
                                            <p:strVal val="#ppt_h"/>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9" presetClass="entr" presetSubtype="0" fill="hold" nodeType="clickEffect">
                                  <p:stCondLst>
                                    <p:cond delay="0"/>
                                  </p:stCondLst>
                                  <p:childTnLst>
                                    <p:set>
                                      <p:cBhvr>
                                        <p:cTn id="74" dur="1" fill="hold">
                                          <p:stCondLst>
                                            <p:cond delay="0"/>
                                          </p:stCondLst>
                                        </p:cTn>
                                        <p:tgtEl>
                                          <p:spTgt spid="3088"/>
                                        </p:tgtEl>
                                        <p:attrNameLst>
                                          <p:attrName>style.visibility</p:attrName>
                                        </p:attrNameLst>
                                      </p:cBhvr>
                                      <p:to>
                                        <p:strVal val="visible"/>
                                      </p:to>
                                    </p:set>
                                    <p:anim calcmode="lin" valueType="num">
                                      <p:cBhvr>
                                        <p:cTn id="75" dur="1000" fill="hold"/>
                                        <p:tgtEl>
                                          <p:spTgt spid="3088"/>
                                        </p:tgtEl>
                                        <p:attrNameLst>
                                          <p:attrName>ppt_x</p:attrName>
                                        </p:attrNameLst>
                                      </p:cBhvr>
                                      <p:tavLst>
                                        <p:tav tm="0">
                                          <p:val>
                                            <p:strVal val="#ppt_x-.2"/>
                                          </p:val>
                                        </p:tav>
                                        <p:tav tm="100000">
                                          <p:val>
                                            <p:strVal val="#ppt_x"/>
                                          </p:val>
                                        </p:tav>
                                      </p:tavLst>
                                    </p:anim>
                                    <p:anim calcmode="lin" valueType="num">
                                      <p:cBhvr>
                                        <p:cTn id="76" dur="1000" fill="hold"/>
                                        <p:tgtEl>
                                          <p:spTgt spid="3088"/>
                                        </p:tgtEl>
                                        <p:attrNameLst>
                                          <p:attrName>ppt_y</p:attrName>
                                        </p:attrNameLst>
                                      </p:cBhvr>
                                      <p:tavLst>
                                        <p:tav tm="0">
                                          <p:val>
                                            <p:strVal val="#ppt_y"/>
                                          </p:val>
                                        </p:tav>
                                        <p:tav tm="100000">
                                          <p:val>
                                            <p:strVal val="#ppt_y"/>
                                          </p:val>
                                        </p:tav>
                                      </p:tavLst>
                                    </p:anim>
                                    <p:animEffect transition="in" filter="wipe(right)" prLst="gradientSize: 0.1">
                                      <p:cBhvr>
                                        <p:cTn id="77" dur="10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 grpId="0"/>
      <p:bldP spid="308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9F094A5A-7965-CE99-77DD-260EDD08DF8E}"/>
              </a:ext>
            </a:extLst>
          </p:cNvPr>
          <p:cNvGraphicFramePr>
            <a:graphicFrameLocks noChangeAspect="1"/>
          </p:cNvGraphicFramePr>
          <p:nvPr>
            <p:extLst>
              <p:ext uri="{D42A27DB-BD31-4B8C-83A1-F6EECF244321}">
                <p14:modId xmlns:p14="http://schemas.microsoft.com/office/powerpoint/2010/main" val="3399748051"/>
              </p:ext>
            </p:extLst>
          </p:nvPr>
        </p:nvGraphicFramePr>
        <p:xfrm>
          <a:off x="1839913" y="812235"/>
          <a:ext cx="1106488" cy="1698625"/>
        </p:xfrm>
        <a:graphic>
          <a:graphicData uri="http://schemas.openxmlformats.org/presentationml/2006/ole">
            <mc:AlternateContent xmlns:mc="http://schemas.openxmlformats.org/markup-compatibility/2006">
              <mc:Choice xmlns:v="urn:schemas-microsoft-com:vml" Requires="v">
                <p:oleObj name="Bitmap Image" r:id="rId2" imgW="676369" imgH="1038370" progId="Paint.Picture">
                  <p:embed/>
                </p:oleObj>
              </mc:Choice>
              <mc:Fallback>
                <p:oleObj name="Bitmap Image" r:id="rId2" imgW="676369" imgH="1038370" progId="Paint.Picture">
                  <p:embed/>
                  <p:pic>
                    <p:nvPicPr>
                      <p:cNvPr id="6146" name="Object 2">
                        <a:extLst>
                          <a:ext uri="{FF2B5EF4-FFF2-40B4-BE49-F238E27FC236}">
                            <a16:creationId xmlns:a16="http://schemas.microsoft.com/office/drawing/2014/main" id="{9F094A5A-7965-CE99-77DD-260EDD08D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913" y="812235"/>
                        <a:ext cx="1106488"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
            <a:extLst>
              <a:ext uri="{FF2B5EF4-FFF2-40B4-BE49-F238E27FC236}">
                <a16:creationId xmlns:a16="http://schemas.microsoft.com/office/drawing/2014/main" id="{A52CE12D-BBF0-4C31-09D5-DC92A51A85DC}"/>
              </a:ext>
            </a:extLst>
          </p:cNvPr>
          <p:cNvGraphicFramePr>
            <a:graphicFrameLocks noChangeAspect="1"/>
          </p:cNvGraphicFramePr>
          <p:nvPr>
            <p:extLst>
              <p:ext uri="{D42A27DB-BD31-4B8C-83A1-F6EECF244321}">
                <p14:modId xmlns:p14="http://schemas.microsoft.com/office/powerpoint/2010/main" val="2082293327"/>
              </p:ext>
            </p:extLst>
          </p:nvPr>
        </p:nvGraphicFramePr>
        <p:xfrm>
          <a:off x="1949451" y="2780506"/>
          <a:ext cx="887412" cy="1416050"/>
        </p:xfrm>
        <a:graphic>
          <a:graphicData uri="http://schemas.openxmlformats.org/presentationml/2006/ole">
            <mc:AlternateContent xmlns:mc="http://schemas.openxmlformats.org/markup-compatibility/2006">
              <mc:Choice xmlns:v="urn:schemas-microsoft-com:vml" Requires="v">
                <p:oleObj name="Bitmap Image" r:id="rId4" imgW="542857" imgH="866896" progId="Paint.Picture">
                  <p:embed/>
                </p:oleObj>
              </mc:Choice>
              <mc:Fallback>
                <p:oleObj name="Bitmap Image" r:id="rId4" imgW="542857" imgH="866896" progId="Paint.Picture">
                  <p:embed/>
                  <p:pic>
                    <p:nvPicPr>
                      <p:cNvPr id="6147" name="Object 3">
                        <a:extLst>
                          <a:ext uri="{FF2B5EF4-FFF2-40B4-BE49-F238E27FC236}">
                            <a16:creationId xmlns:a16="http://schemas.microsoft.com/office/drawing/2014/main" id="{A52CE12D-BBF0-4C31-09D5-DC92A51A8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451" y="2780506"/>
                        <a:ext cx="887412"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4">
            <a:extLst>
              <a:ext uri="{FF2B5EF4-FFF2-40B4-BE49-F238E27FC236}">
                <a16:creationId xmlns:a16="http://schemas.microsoft.com/office/drawing/2014/main" id="{60A46056-A4E1-571C-5B37-3B9C72888269}"/>
              </a:ext>
            </a:extLst>
          </p:cNvPr>
          <p:cNvGraphicFramePr>
            <a:graphicFrameLocks noChangeAspect="1"/>
          </p:cNvGraphicFramePr>
          <p:nvPr>
            <p:extLst>
              <p:ext uri="{D42A27DB-BD31-4B8C-83A1-F6EECF244321}">
                <p14:modId xmlns:p14="http://schemas.microsoft.com/office/powerpoint/2010/main" val="3651096561"/>
              </p:ext>
            </p:extLst>
          </p:nvPr>
        </p:nvGraphicFramePr>
        <p:xfrm>
          <a:off x="3096023" y="2780506"/>
          <a:ext cx="965200" cy="1649412"/>
        </p:xfrm>
        <a:graphic>
          <a:graphicData uri="http://schemas.openxmlformats.org/presentationml/2006/ole">
            <mc:AlternateContent xmlns:mc="http://schemas.openxmlformats.org/markup-compatibility/2006">
              <mc:Choice xmlns:v="urn:schemas-microsoft-com:vml" Requires="v">
                <p:oleObj name="Bitmap Image" r:id="rId6" imgW="590476" imgH="1009791" progId="Paint.Picture">
                  <p:embed/>
                </p:oleObj>
              </mc:Choice>
              <mc:Fallback>
                <p:oleObj name="Bitmap Image" r:id="rId6" imgW="590476" imgH="1009791" progId="Paint.Picture">
                  <p:embed/>
                  <p:pic>
                    <p:nvPicPr>
                      <p:cNvPr id="6148" name="Object 4">
                        <a:extLst>
                          <a:ext uri="{FF2B5EF4-FFF2-40B4-BE49-F238E27FC236}">
                            <a16:creationId xmlns:a16="http://schemas.microsoft.com/office/drawing/2014/main" id="{60A46056-A4E1-571C-5B37-3B9C728882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023" y="2780506"/>
                        <a:ext cx="965200"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 name="Object 5">
            <a:extLst>
              <a:ext uri="{FF2B5EF4-FFF2-40B4-BE49-F238E27FC236}">
                <a16:creationId xmlns:a16="http://schemas.microsoft.com/office/drawing/2014/main" id="{B8D1DBF3-8F42-2781-3C83-4891F8D15E8A}"/>
              </a:ext>
            </a:extLst>
          </p:cNvPr>
          <p:cNvGraphicFramePr>
            <a:graphicFrameLocks noChangeAspect="1"/>
          </p:cNvGraphicFramePr>
          <p:nvPr>
            <p:extLst>
              <p:ext uri="{D42A27DB-BD31-4B8C-83A1-F6EECF244321}">
                <p14:modId xmlns:p14="http://schemas.microsoft.com/office/powerpoint/2010/main" val="2360746924"/>
              </p:ext>
            </p:extLst>
          </p:nvPr>
        </p:nvGraphicFramePr>
        <p:xfrm>
          <a:off x="3120830" y="802145"/>
          <a:ext cx="1152525" cy="1774825"/>
        </p:xfrm>
        <a:graphic>
          <a:graphicData uri="http://schemas.openxmlformats.org/presentationml/2006/ole">
            <mc:AlternateContent xmlns:mc="http://schemas.openxmlformats.org/markup-compatibility/2006">
              <mc:Choice xmlns:v="urn:schemas-microsoft-com:vml" Requires="v">
                <p:oleObj name="Bitmap Image" r:id="rId8" imgW="704948" imgH="1085714" progId="Paint.Picture">
                  <p:embed/>
                </p:oleObj>
              </mc:Choice>
              <mc:Fallback>
                <p:oleObj name="Bitmap Image" r:id="rId8" imgW="704948" imgH="1085714" progId="Paint.Picture">
                  <p:embed/>
                  <p:pic>
                    <p:nvPicPr>
                      <p:cNvPr id="6149" name="Object 5">
                        <a:extLst>
                          <a:ext uri="{FF2B5EF4-FFF2-40B4-BE49-F238E27FC236}">
                            <a16:creationId xmlns:a16="http://schemas.microsoft.com/office/drawing/2014/main" id="{B8D1DBF3-8F42-2781-3C83-4891F8D15E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0830" y="802145"/>
                        <a:ext cx="11525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0" name="Object 7">
            <a:extLst>
              <a:ext uri="{FF2B5EF4-FFF2-40B4-BE49-F238E27FC236}">
                <a16:creationId xmlns:a16="http://schemas.microsoft.com/office/drawing/2014/main" id="{2370C61F-965A-BC80-46FC-F2DC4DAE2BC8}"/>
              </a:ext>
            </a:extLst>
          </p:cNvPr>
          <p:cNvGraphicFramePr>
            <a:graphicFrameLocks noChangeAspect="1"/>
          </p:cNvGraphicFramePr>
          <p:nvPr>
            <p:extLst>
              <p:ext uri="{D42A27DB-BD31-4B8C-83A1-F6EECF244321}">
                <p14:modId xmlns:p14="http://schemas.microsoft.com/office/powerpoint/2010/main" val="644179935"/>
              </p:ext>
            </p:extLst>
          </p:nvPr>
        </p:nvGraphicFramePr>
        <p:xfrm>
          <a:off x="4385469" y="2745581"/>
          <a:ext cx="996950" cy="1719262"/>
        </p:xfrm>
        <a:graphic>
          <a:graphicData uri="http://schemas.openxmlformats.org/presentationml/2006/ole">
            <mc:AlternateContent xmlns:mc="http://schemas.openxmlformats.org/markup-compatibility/2006">
              <mc:Choice xmlns:v="urn:schemas-microsoft-com:vml" Requires="v">
                <p:oleObj name="Bitmap Image" r:id="rId10" imgW="657317" imgH="1133633" progId="Paint.Picture">
                  <p:embed/>
                </p:oleObj>
              </mc:Choice>
              <mc:Fallback>
                <p:oleObj name="Bitmap Image" r:id="rId10" imgW="657317" imgH="1133633" progId="Paint.Picture">
                  <p:embed/>
                  <p:pic>
                    <p:nvPicPr>
                      <p:cNvPr id="6150" name="Object 7">
                        <a:extLst>
                          <a:ext uri="{FF2B5EF4-FFF2-40B4-BE49-F238E27FC236}">
                            <a16:creationId xmlns:a16="http://schemas.microsoft.com/office/drawing/2014/main" id="{2370C61F-965A-BC80-46FC-F2DC4DAE2B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5469" y="2745581"/>
                        <a:ext cx="996950" cy="17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8">
            <a:extLst>
              <a:ext uri="{FF2B5EF4-FFF2-40B4-BE49-F238E27FC236}">
                <a16:creationId xmlns:a16="http://schemas.microsoft.com/office/drawing/2014/main" id="{A4E3124B-9D8F-48D0-E8A8-C712490B44DE}"/>
              </a:ext>
            </a:extLst>
          </p:cNvPr>
          <p:cNvGraphicFramePr>
            <a:graphicFrameLocks noChangeAspect="1"/>
          </p:cNvGraphicFramePr>
          <p:nvPr>
            <p:extLst>
              <p:ext uri="{D42A27DB-BD31-4B8C-83A1-F6EECF244321}">
                <p14:modId xmlns:p14="http://schemas.microsoft.com/office/powerpoint/2010/main" val="1229741223"/>
              </p:ext>
            </p:extLst>
          </p:nvPr>
        </p:nvGraphicFramePr>
        <p:xfrm>
          <a:off x="6638925" y="2750571"/>
          <a:ext cx="1235075" cy="1295400"/>
        </p:xfrm>
        <a:graphic>
          <a:graphicData uri="http://schemas.openxmlformats.org/presentationml/2006/ole">
            <mc:AlternateContent xmlns:mc="http://schemas.openxmlformats.org/markup-compatibility/2006">
              <mc:Choice xmlns:v="urn:schemas-microsoft-com:vml" Requires="v">
                <p:oleObj name="Bitmap Image" r:id="rId12" imgW="781159" imgH="819048" progId="Paint.Picture">
                  <p:embed/>
                </p:oleObj>
              </mc:Choice>
              <mc:Fallback>
                <p:oleObj name="Bitmap Image" r:id="rId12" imgW="781159" imgH="819048" progId="Paint.Picture">
                  <p:embed/>
                  <p:pic>
                    <p:nvPicPr>
                      <p:cNvPr id="6151" name="Object 8">
                        <a:extLst>
                          <a:ext uri="{FF2B5EF4-FFF2-40B4-BE49-F238E27FC236}">
                            <a16:creationId xmlns:a16="http://schemas.microsoft.com/office/drawing/2014/main" id="{A4E3124B-9D8F-48D0-E8A8-C712490B44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38925" y="2750571"/>
                        <a:ext cx="123507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9">
            <a:extLst>
              <a:ext uri="{FF2B5EF4-FFF2-40B4-BE49-F238E27FC236}">
                <a16:creationId xmlns:a16="http://schemas.microsoft.com/office/drawing/2014/main" id="{E85CAD87-C989-898A-FA09-0CC02002A7D5}"/>
              </a:ext>
            </a:extLst>
          </p:cNvPr>
          <p:cNvGraphicFramePr>
            <a:graphicFrameLocks noChangeAspect="1"/>
          </p:cNvGraphicFramePr>
          <p:nvPr>
            <p:extLst>
              <p:ext uri="{D42A27DB-BD31-4B8C-83A1-F6EECF244321}">
                <p14:modId xmlns:p14="http://schemas.microsoft.com/office/powerpoint/2010/main" val="1050544197"/>
              </p:ext>
            </p:extLst>
          </p:nvPr>
        </p:nvGraphicFramePr>
        <p:xfrm>
          <a:off x="8190312" y="809913"/>
          <a:ext cx="1400175" cy="1728788"/>
        </p:xfrm>
        <a:graphic>
          <a:graphicData uri="http://schemas.openxmlformats.org/presentationml/2006/ole">
            <mc:AlternateContent xmlns:mc="http://schemas.openxmlformats.org/markup-compatibility/2006">
              <mc:Choice xmlns:v="urn:schemas-microsoft-com:vml" Requires="v">
                <p:oleObj name="Bitmap Image" r:id="rId14" imgW="933580" imgH="1152381" progId="Paint.Picture">
                  <p:embed/>
                </p:oleObj>
              </mc:Choice>
              <mc:Fallback>
                <p:oleObj name="Bitmap Image" r:id="rId14" imgW="933580" imgH="1152381" progId="Paint.Picture">
                  <p:embed/>
                  <p:pic>
                    <p:nvPicPr>
                      <p:cNvPr id="6152" name="Object 9">
                        <a:extLst>
                          <a:ext uri="{FF2B5EF4-FFF2-40B4-BE49-F238E27FC236}">
                            <a16:creationId xmlns:a16="http://schemas.microsoft.com/office/drawing/2014/main" id="{E85CAD87-C989-898A-FA09-0CC02002A7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90312" y="809913"/>
                        <a:ext cx="14001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10">
            <a:extLst>
              <a:ext uri="{FF2B5EF4-FFF2-40B4-BE49-F238E27FC236}">
                <a16:creationId xmlns:a16="http://schemas.microsoft.com/office/drawing/2014/main" id="{01A865DD-217D-EB41-00E3-231833276411}"/>
              </a:ext>
            </a:extLst>
          </p:cNvPr>
          <p:cNvGraphicFramePr>
            <a:graphicFrameLocks noChangeAspect="1"/>
          </p:cNvGraphicFramePr>
          <p:nvPr>
            <p:extLst>
              <p:ext uri="{D42A27DB-BD31-4B8C-83A1-F6EECF244321}">
                <p14:modId xmlns:p14="http://schemas.microsoft.com/office/powerpoint/2010/main" val="1339287759"/>
              </p:ext>
            </p:extLst>
          </p:nvPr>
        </p:nvGraphicFramePr>
        <p:xfrm>
          <a:off x="8211743" y="2762249"/>
          <a:ext cx="1357312" cy="1685925"/>
        </p:xfrm>
        <a:graphic>
          <a:graphicData uri="http://schemas.openxmlformats.org/presentationml/2006/ole">
            <mc:AlternateContent xmlns:mc="http://schemas.openxmlformats.org/markup-compatibility/2006">
              <mc:Choice xmlns:v="urn:schemas-microsoft-com:vml" Requires="v">
                <p:oleObj name="Bitmap Image" r:id="rId16" imgW="905001" imgH="1123810" progId="Paint.Picture">
                  <p:embed/>
                </p:oleObj>
              </mc:Choice>
              <mc:Fallback>
                <p:oleObj name="Bitmap Image" r:id="rId16" imgW="905001" imgH="1123810" progId="Paint.Picture">
                  <p:embed/>
                  <p:pic>
                    <p:nvPicPr>
                      <p:cNvPr id="6153" name="Object 10">
                        <a:extLst>
                          <a:ext uri="{FF2B5EF4-FFF2-40B4-BE49-F238E27FC236}">
                            <a16:creationId xmlns:a16="http://schemas.microsoft.com/office/drawing/2014/main" id="{01A865DD-217D-EB41-00E3-23183327641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211743" y="2762249"/>
                        <a:ext cx="1357312"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11">
            <a:extLst>
              <a:ext uri="{FF2B5EF4-FFF2-40B4-BE49-F238E27FC236}">
                <a16:creationId xmlns:a16="http://schemas.microsoft.com/office/drawing/2014/main" id="{D24BF5D2-8561-91BA-368D-F0219CBDC21F}"/>
              </a:ext>
            </a:extLst>
          </p:cNvPr>
          <p:cNvGraphicFramePr>
            <a:graphicFrameLocks noChangeAspect="1"/>
          </p:cNvGraphicFramePr>
          <p:nvPr>
            <p:extLst>
              <p:ext uri="{D42A27DB-BD31-4B8C-83A1-F6EECF244321}">
                <p14:modId xmlns:p14="http://schemas.microsoft.com/office/powerpoint/2010/main" val="2993740948"/>
              </p:ext>
            </p:extLst>
          </p:nvPr>
        </p:nvGraphicFramePr>
        <p:xfrm>
          <a:off x="9776622" y="817057"/>
          <a:ext cx="1428750" cy="1714500"/>
        </p:xfrm>
        <a:graphic>
          <a:graphicData uri="http://schemas.openxmlformats.org/presentationml/2006/ole">
            <mc:AlternateContent xmlns:mc="http://schemas.openxmlformats.org/markup-compatibility/2006">
              <mc:Choice xmlns:v="urn:schemas-microsoft-com:vml" Requires="v">
                <p:oleObj name="Bitmap Image" r:id="rId18" imgW="952633" imgH="1142857" progId="Paint.Picture">
                  <p:embed/>
                </p:oleObj>
              </mc:Choice>
              <mc:Fallback>
                <p:oleObj name="Bitmap Image" r:id="rId18" imgW="952633" imgH="1142857" progId="Paint.Picture">
                  <p:embed/>
                  <p:pic>
                    <p:nvPicPr>
                      <p:cNvPr id="6154" name="Object 11">
                        <a:extLst>
                          <a:ext uri="{FF2B5EF4-FFF2-40B4-BE49-F238E27FC236}">
                            <a16:creationId xmlns:a16="http://schemas.microsoft.com/office/drawing/2014/main" id="{D24BF5D2-8561-91BA-368D-F0219CBDC2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76622" y="817057"/>
                        <a:ext cx="14287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5" name="Object 12">
            <a:extLst>
              <a:ext uri="{FF2B5EF4-FFF2-40B4-BE49-F238E27FC236}">
                <a16:creationId xmlns:a16="http://schemas.microsoft.com/office/drawing/2014/main" id="{9F71AFAE-9140-C68A-C522-477BF6CCC9D6}"/>
              </a:ext>
            </a:extLst>
          </p:cNvPr>
          <p:cNvGraphicFramePr>
            <a:graphicFrameLocks noChangeAspect="1"/>
          </p:cNvGraphicFramePr>
          <p:nvPr>
            <p:extLst>
              <p:ext uri="{D42A27DB-BD31-4B8C-83A1-F6EECF244321}">
                <p14:modId xmlns:p14="http://schemas.microsoft.com/office/powerpoint/2010/main" val="810125805"/>
              </p:ext>
            </p:extLst>
          </p:nvPr>
        </p:nvGraphicFramePr>
        <p:xfrm>
          <a:off x="6553398" y="861675"/>
          <a:ext cx="1357312" cy="1655763"/>
        </p:xfrm>
        <a:graphic>
          <a:graphicData uri="http://schemas.openxmlformats.org/presentationml/2006/ole">
            <mc:AlternateContent xmlns:mc="http://schemas.openxmlformats.org/markup-compatibility/2006">
              <mc:Choice xmlns:v="urn:schemas-microsoft-com:vml" Requires="v">
                <p:oleObj name="Bitmap Image" r:id="rId20" imgW="905001" imgH="1104762" progId="Paint.Picture">
                  <p:embed/>
                </p:oleObj>
              </mc:Choice>
              <mc:Fallback>
                <p:oleObj name="Bitmap Image" r:id="rId20" imgW="905001" imgH="1104762" progId="Paint.Picture">
                  <p:embed/>
                  <p:pic>
                    <p:nvPicPr>
                      <p:cNvPr id="6155" name="Object 12">
                        <a:extLst>
                          <a:ext uri="{FF2B5EF4-FFF2-40B4-BE49-F238E27FC236}">
                            <a16:creationId xmlns:a16="http://schemas.microsoft.com/office/drawing/2014/main" id="{9F71AFAE-9140-C68A-C522-477BF6CCC9D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53398" y="861675"/>
                        <a:ext cx="1357312"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6" name="Object 13">
            <a:extLst>
              <a:ext uri="{FF2B5EF4-FFF2-40B4-BE49-F238E27FC236}">
                <a16:creationId xmlns:a16="http://schemas.microsoft.com/office/drawing/2014/main" id="{CE4026B4-7AA8-7373-873A-715CF69E86A1}"/>
              </a:ext>
            </a:extLst>
          </p:cNvPr>
          <p:cNvGraphicFramePr>
            <a:graphicFrameLocks noChangeAspect="1"/>
          </p:cNvGraphicFramePr>
          <p:nvPr>
            <p:extLst>
              <p:ext uri="{D42A27DB-BD31-4B8C-83A1-F6EECF244321}">
                <p14:modId xmlns:p14="http://schemas.microsoft.com/office/powerpoint/2010/main" val="447758679"/>
              </p:ext>
            </p:extLst>
          </p:nvPr>
        </p:nvGraphicFramePr>
        <p:xfrm>
          <a:off x="9909182" y="2780506"/>
          <a:ext cx="1171575" cy="1600200"/>
        </p:xfrm>
        <a:graphic>
          <a:graphicData uri="http://schemas.openxmlformats.org/presentationml/2006/ole">
            <mc:AlternateContent xmlns:mc="http://schemas.openxmlformats.org/markup-compatibility/2006">
              <mc:Choice xmlns:v="urn:schemas-microsoft-com:vml" Requires="v">
                <p:oleObj name="Bitmap Image" r:id="rId22" imgW="781159" imgH="1066667" progId="Paint.Picture">
                  <p:embed/>
                </p:oleObj>
              </mc:Choice>
              <mc:Fallback>
                <p:oleObj name="Bitmap Image" r:id="rId22" imgW="781159" imgH="1066667" progId="Paint.Picture">
                  <p:embed/>
                  <p:pic>
                    <p:nvPicPr>
                      <p:cNvPr id="6156" name="Object 13">
                        <a:extLst>
                          <a:ext uri="{FF2B5EF4-FFF2-40B4-BE49-F238E27FC236}">
                            <a16:creationId xmlns:a16="http://schemas.microsoft.com/office/drawing/2014/main" id="{CE4026B4-7AA8-7373-873A-715CF69E86A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09182" y="2780506"/>
                        <a:ext cx="11715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0" name="Object 20">
            <a:extLst>
              <a:ext uri="{FF2B5EF4-FFF2-40B4-BE49-F238E27FC236}">
                <a16:creationId xmlns:a16="http://schemas.microsoft.com/office/drawing/2014/main" id="{35801BEA-626A-0B5E-D3E2-55CFE2052C49}"/>
              </a:ext>
            </a:extLst>
          </p:cNvPr>
          <p:cNvGraphicFramePr>
            <a:graphicFrameLocks noChangeAspect="1"/>
          </p:cNvGraphicFramePr>
          <p:nvPr>
            <p:extLst>
              <p:ext uri="{D42A27DB-BD31-4B8C-83A1-F6EECF244321}">
                <p14:modId xmlns:p14="http://schemas.microsoft.com/office/powerpoint/2010/main" val="2983388142"/>
              </p:ext>
            </p:extLst>
          </p:nvPr>
        </p:nvGraphicFramePr>
        <p:xfrm>
          <a:off x="2512669" y="4823895"/>
          <a:ext cx="1223963" cy="1000125"/>
        </p:xfrm>
        <a:graphic>
          <a:graphicData uri="http://schemas.openxmlformats.org/presentationml/2006/ole">
            <mc:AlternateContent xmlns:mc="http://schemas.openxmlformats.org/markup-compatibility/2006">
              <mc:Choice xmlns:v="urn:schemas-microsoft-com:vml" Requires="v">
                <p:oleObj name="Bitmap Image" r:id="rId24" imgW="990738" imgH="809738" progId="Paint.Picture">
                  <p:embed/>
                </p:oleObj>
              </mc:Choice>
              <mc:Fallback>
                <p:oleObj name="Bitmap Image" r:id="rId24" imgW="990738" imgH="809738" progId="Paint.Picture">
                  <p:embed/>
                  <p:pic>
                    <p:nvPicPr>
                      <p:cNvPr id="5140" name="Object 20">
                        <a:extLst>
                          <a:ext uri="{FF2B5EF4-FFF2-40B4-BE49-F238E27FC236}">
                            <a16:creationId xmlns:a16="http://schemas.microsoft.com/office/drawing/2014/main" id="{35801BEA-626A-0B5E-D3E2-55CFE2052C4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2669" y="4823895"/>
                        <a:ext cx="1223963"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1" name="Object 21">
            <a:extLst>
              <a:ext uri="{FF2B5EF4-FFF2-40B4-BE49-F238E27FC236}">
                <a16:creationId xmlns:a16="http://schemas.microsoft.com/office/drawing/2014/main" id="{290EF7E0-349D-D381-43F3-A97A3098BD52}"/>
              </a:ext>
            </a:extLst>
          </p:cNvPr>
          <p:cNvGraphicFramePr>
            <a:graphicFrameLocks noChangeAspect="1"/>
          </p:cNvGraphicFramePr>
          <p:nvPr>
            <p:extLst>
              <p:ext uri="{D42A27DB-BD31-4B8C-83A1-F6EECF244321}">
                <p14:modId xmlns:p14="http://schemas.microsoft.com/office/powerpoint/2010/main" val="3822587665"/>
              </p:ext>
            </p:extLst>
          </p:nvPr>
        </p:nvGraphicFramePr>
        <p:xfrm>
          <a:off x="4234941" y="4993392"/>
          <a:ext cx="1223962" cy="1138238"/>
        </p:xfrm>
        <a:graphic>
          <a:graphicData uri="http://schemas.openxmlformats.org/presentationml/2006/ole">
            <mc:AlternateContent xmlns:mc="http://schemas.openxmlformats.org/markup-compatibility/2006">
              <mc:Choice xmlns:v="urn:schemas-microsoft-com:vml" Requires="v">
                <p:oleObj name="Bitmap Image" r:id="rId26" imgW="952633" imgH="885949" progId="Paint.Picture">
                  <p:embed/>
                </p:oleObj>
              </mc:Choice>
              <mc:Fallback>
                <p:oleObj name="Bitmap Image" r:id="rId26" imgW="952633" imgH="885949" progId="Paint.Picture">
                  <p:embed/>
                  <p:pic>
                    <p:nvPicPr>
                      <p:cNvPr id="5141" name="Object 21">
                        <a:extLst>
                          <a:ext uri="{FF2B5EF4-FFF2-40B4-BE49-F238E27FC236}">
                            <a16:creationId xmlns:a16="http://schemas.microsoft.com/office/drawing/2014/main" id="{290EF7E0-349D-D381-43F3-A97A3098BD5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234941" y="4993392"/>
                        <a:ext cx="1223962"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2" name="Object 22">
            <a:extLst>
              <a:ext uri="{FF2B5EF4-FFF2-40B4-BE49-F238E27FC236}">
                <a16:creationId xmlns:a16="http://schemas.microsoft.com/office/drawing/2014/main" id="{F15110EE-6BE4-CD86-486C-AD063C972B57}"/>
              </a:ext>
            </a:extLst>
          </p:cNvPr>
          <p:cNvGraphicFramePr>
            <a:graphicFrameLocks noChangeAspect="1"/>
          </p:cNvGraphicFramePr>
          <p:nvPr>
            <p:extLst>
              <p:ext uri="{D42A27DB-BD31-4B8C-83A1-F6EECF244321}">
                <p14:modId xmlns:p14="http://schemas.microsoft.com/office/powerpoint/2010/main" val="647630586"/>
              </p:ext>
            </p:extLst>
          </p:nvPr>
        </p:nvGraphicFramePr>
        <p:xfrm>
          <a:off x="6096000" y="5053941"/>
          <a:ext cx="647700" cy="452438"/>
        </p:xfrm>
        <a:graphic>
          <a:graphicData uri="http://schemas.openxmlformats.org/presentationml/2006/ole">
            <mc:AlternateContent xmlns:mc="http://schemas.openxmlformats.org/markup-compatibility/2006">
              <mc:Choice xmlns:v="urn:schemas-microsoft-com:vml" Requires="v">
                <p:oleObj name="Bitmap Image" r:id="rId28" imgW="600159" imgH="419048" progId="Paint.Picture">
                  <p:embed/>
                </p:oleObj>
              </mc:Choice>
              <mc:Fallback>
                <p:oleObj name="Bitmap Image" r:id="rId28" imgW="600159" imgH="419048" progId="Paint.Picture">
                  <p:embed/>
                  <p:pic>
                    <p:nvPicPr>
                      <p:cNvPr id="5142" name="Object 22">
                        <a:extLst>
                          <a:ext uri="{FF2B5EF4-FFF2-40B4-BE49-F238E27FC236}">
                            <a16:creationId xmlns:a16="http://schemas.microsoft.com/office/drawing/2014/main" id="{F15110EE-6BE4-CD86-486C-AD063C972B5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96000" y="5053941"/>
                        <a:ext cx="6477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 name="Object 23">
            <a:extLst>
              <a:ext uri="{FF2B5EF4-FFF2-40B4-BE49-F238E27FC236}">
                <a16:creationId xmlns:a16="http://schemas.microsoft.com/office/drawing/2014/main" id="{28764469-3258-514D-3E60-995B4CD2591C}"/>
              </a:ext>
            </a:extLst>
          </p:cNvPr>
          <p:cNvGraphicFramePr>
            <a:graphicFrameLocks noChangeAspect="1"/>
          </p:cNvGraphicFramePr>
          <p:nvPr>
            <p:extLst>
              <p:ext uri="{D42A27DB-BD31-4B8C-83A1-F6EECF244321}">
                <p14:modId xmlns:p14="http://schemas.microsoft.com/office/powerpoint/2010/main" val="2529084182"/>
              </p:ext>
            </p:extLst>
          </p:nvPr>
        </p:nvGraphicFramePr>
        <p:xfrm>
          <a:off x="7257888" y="5078466"/>
          <a:ext cx="1223962" cy="1135063"/>
        </p:xfrm>
        <a:graphic>
          <a:graphicData uri="http://schemas.openxmlformats.org/presentationml/2006/ole">
            <mc:AlternateContent xmlns:mc="http://schemas.openxmlformats.org/markup-compatibility/2006">
              <mc:Choice xmlns:v="urn:schemas-microsoft-com:vml" Requires="v">
                <p:oleObj name="Bitmap Image" r:id="rId30" imgW="933580" imgH="866896" progId="Paint.Picture">
                  <p:embed/>
                </p:oleObj>
              </mc:Choice>
              <mc:Fallback>
                <p:oleObj name="Bitmap Image" r:id="rId30" imgW="933580" imgH="866896" progId="Paint.Picture">
                  <p:embed/>
                  <p:pic>
                    <p:nvPicPr>
                      <p:cNvPr id="5143" name="Object 23">
                        <a:extLst>
                          <a:ext uri="{FF2B5EF4-FFF2-40B4-BE49-F238E27FC236}">
                            <a16:creationId xmlns:a16="http://schemas.microsoft.com/office/drawing/2014/main" id="{28764469-3258-514D-3E60-995B4CD2591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257888" y="5078466"/>
                        <a:ext cx="1223962"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4" name="Object 24">
            <a:extLst>
              <a:ext uri="{FF2B5EF4-FFF2-40B4-BE49-F238E27FC236}">
                <a16:creationId xmlns:a16="http://schemas.microsoft.com/office/drawing/2014/main" id="{A262073F-D7E8-9750-E22E-A99D972C49BB}"/>
              </a:ext>
            </a:extLst>
          </p:cNvPr>
          <p:cNvGraphicFramePr>
            <a:graphicFrameLocks noChangeAspect="1"/>
          </p:cNvGraphicFramePr>
          <p:nvPr>
            <p:extLst>
              <p:ext uri="{D42A27DB-BD31-4B8C-83A1-F6EECF244321}">
                <p14:modId xmlns:p14="http://schemas.microsoft.com/office/powerpoint/2010/main" val="2062457166"/>
              </p:ext>
            </p:extLst>
          </p:nvPr>
        </p:nvGraphicFramePr>
        <p:xfrm>
          <a:off x="8994384" y="4779830"/>
          <a:ext cx="1431925" cy="1198563"/>
        </p:xfrm>
        <a:graphic>
          <a:graphicData uri="http://schemas.openxmlformats.org/presentationml/2006/ole">
            <mc:AlternateContent xmlns:mc="http://schemas.openxmlformats.org/markup-compatibility/2006">
              <mc:Choice xmlns:v="urn:schemas-microsoft-com:vml" Requires="v">
                <p:oleObj name="Bitmap Image" r:id="rId32" imgW="990738" imgH="828791" progId="Paint.Picture">
                  <p:embed/>
                </p:oleObj>
              </mc:Choice>
              <mc:Fallback>
                <p:oleObj name="Bitmap Image" r:id="rId32" imgW="990738" imgH="828791" progId="Paint.Picture">
                  <p:embed/>
                  <p:pic>
                    <p:nvPicPr>
                      <p:cNvPr id="5144" name="Object 24">
                        <a:extLst>
                          <a:ext uri="{FF2B5EF4-FFF2-40B4-BE49-F238E27FC236}">
                            <a16:creationId xmlns:a16="http://schemas.microsoft.com/office/drawing/2014/main" id="{A262073F-D7E8-9750-E22E-A99D972C49B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994384" y="4779830"/>
                        <a:ext cx="1431925"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2" name="Object 25">
            <a:extLst>
              <a:ext uri="{FF2B5EF4-FFF2-40B4-BE49-F238E27FC236}">
                <a16:creationId xmlns:a16="http://schemas.microsoft.com/office/drawing/2014/main" id="{F871749B-0653-0385-E4D6-B5B119DAF8AE}"/>
              </a:ext>
            </a:extLst>
          </p:cNvPr>
          <p:cNvGraphicFramePr>
            <a:graphicFrameLocks noChangeAspect="1"/>
          </p:cNvGraphicFramePr>
          <p:nvPr>
            <p:extLst>
              <p:ext uri="{D42A27DB-BD31-4B8C-83A1-F6EECF244321}">
                <p14:modId xmlns:p14="http://schemas.microsoft.com/office/powerpoint/2010/main" val="3854419020"/>
              </p:ext>
            </p:extLst>
          </p:nvPr>
        </p:nvGraphicFramePr>
        <p:xfrm>
          <a:off x="4402935" y="877948"/>
          <a:ext cx="1012825" cy="1646237"/>
        </p:xfrm>
        <a:graphic>
          <a:graphicData uri="http://schemas.openxmlformats.org/presentationml/2006/ole">
            <mc:AlternateContent xmlns:mc="http://schemas.openxmlformats.org/markup-compatibility/2006">
              <mc:Choice xmlns:v="urn:schemas-microsoft-com:vml" Requires="v">
                <p:oleObj name="Bitmap Image" r:id="rId34" imgW="790476" imgH="1286055" progId="Paint.Picture">
                  <p:embed/>
                </p:oleObj>
              </mc:Choice>
              <mc:Fallback>
                <p:oleObj name="Bitmap Image" r:id="rId34" imgW="790476" imgH="1286055" progId="Paint.Picture">
                  <p:embed/>
                  <p:pic>
                    <p:nvPicPr>
                      <p:cNvPr id="6162" name="Object 25">
                        <a:extLst>
                          <a:ext uri="{FF2B5EF4-FFF2-40B4-BE49-F238E27FC236}">
                            <a16:creationId xmlns:a16="http://schemas.microsoft.com/office/drawing/2014/main" id="{F871749B-0653-0385-E4D6-B5B119DAF8A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402935" y="877948"/>
                        <a:ext cx="10128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6" name="Object 26">
            <a:extLst>
              <a:ext uri="{FF2B5EF4-FFF2-40B4-BE49-F238E27FC236}">
                <a16:creationId xmlns:a16="http://schemas.microsoft.com/office/drawing/2014/main" id="{EE35E88A-4CA6-9ABE-07B7-6BAEE9109179}"/>
              </a:ext>
            </a:extLst>
          </p:cNvPr>
          <p:cNvGraphicFramePr>
            <a:graphicFrameLocks noChangeAspect="1"/>
          </p:cNvGraphicFramePr>
          <p:nvPr>
            <p:extLst>
              <p:ext uri="{D42A27DB-BD31-4B8C-83A1-F6EECF244321}">
                <p14:modId xmlns:p14="http://schemas.microsoft.com/office/powerpoint/2010/main" val="1405733468"/>
              </p:ext>
            </p:extLst>
          </p:nvPr>
        </p:nvGraphicFramePr>
        <p:xfrm>
          <a:off x="695095" y="4689443"/>
          <a:ext cx="1209675" cy="1800225"/>
        </p:xfrm>
        <a:graphic>
          <a:graphicData uri="http://schemas.openxmlformats.org/presentationml/2006/ole">
            <mc:AlternateContent xmlns:mc="http://schemas.openxmlformats.org/markup-compatibility/2006">
              <mc:Choice xmlns:v="urn:schemas-microsoft-com:vml" Requires="v">
                <p:oleObj name="Bitmap Image" r:id="rId36" imgW="1209524" imgH="1800476" progId="Paint.Picture">
                  <p:embed/>
                </p:oleObj>
              </mc:Choice>
              <mc:Fallback>
                <p:oleObj name="Bitmap Image" r:id="rId36" imgW="1209524" imgH="1800476" progId="Paint.Picture">
                  <p:embed/>
                  <p:pic>
                    <p:nvPicPr>
                      <p:cNvPr id="5146" name="Object 26">
                        <a:extLst>
                          <a:ext uri="{FF2B5EF4-FFF2-40B4-BE49-F238E27FC236}">
                            <a16:creationId xmlns:a16="http://schemas.microsoft.com/office/drawing/2014/main" id="{EE35E88A-4CA6-9ABE-07B7-6BAEE9109179}"/>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95095" y="4689443"/>
                        <a:ext cx="12096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F32EF97C-8D7F-751B-2449-46DD971768CF}"/>
              </a:ext>
            </a:extLst>
          </p:cNvPr>
          <p:cNvSpPr txBox="1"/>
          <p:nvPr/>
        </p:nvSpPr>
        <p:spPr>
          <a:xfrm>
            <a:off x="152400" y="44333"/>
            <a:ext cx="12039600" cy="584775"/>
          </a:xfrm>
          <a:prstGeom prst="rect">
            <a:avLst/>
          </a:prstGeom>
          <a:noFill/>
        </p:spPr>
        <p:txBody>
          <a:bodyPr wrap="square">
            <a:spAutoFit/>
          </a:bodyPr>
          <a:lstStyle/>
          <a:p>
            <a:pPr algn="ctr"/>
            <a:r>
              <a:rPr lang="en-GB" altLang="en-US" sz="3200" b="1" dirty="0">
                <a:latin typeface="Comic Sans MS" panose="030F0702030302020204" pitchFamily="66" charset="0"/>
              </a:rPr>
              <a:t>Who do you think the parents are? </a:t>
            </a:r>
            <a:endParaRPr lang="en-GB" sz="3200" b="1" dirty="0">
              <a:latin typeface="Comic Sans MS" panose="030F0702030302020204" pitchFamily="66" charset="0"/>
            </a:endParaRPr>
          </a:p>
        </p:txBody>
      </p:sp>
      <p:sp>
        <p:nvSpPr>
          <p:cNvPr id="4" name="TextBox 3">
            <a:extLst>
              <a:ext uri="{FF2B5EF4-FFF2-40B4-BE49-F238E27FC236}">
                <a16:creationId xmlns:a16="http://schemas.microsoft.com/office/drawing/2014/main" id="{58F9CAF7-B74E-94ED-DF73-F26636847D57}"/>
              </a:ext>
            </a:extLst>
          </p:cNvPr>
          <p:cNvSpPr txBox="1"/>
          <p:nvPr/>
        </p:nvSpPr>
        <p:spPr>
          <a:xfrm>
            <a:off x="2084100" y="4779830"/>
            <a:ext cx="542925" cy="369332"/>
          </a:xfrm>
          <a:prstGeom prst="rect">
            <a:avLst/>
          </a:prstGeom>
          <a:noFill/>
        </p:spPr>
        <p:txBody>
          <a:bodyPr wrap="square" rtlCol="0">
            <a:spAutoFit/>
          </a:bodyPr>
          <a:lstStyle/>
          <a:p>
            <a:pPr algn="ctr"/>
            <a:r>
              <a:rPr lang="en-GB" b="1" dirty="0">
                <a:latin typeface="Comic Sans MS" panose="030F0702030302020204" pitchFamily="66" charset="0"/>
              </a:rPr>
              <a:t>2</a:t>
            </a:r>
          </a:p>
        </p:txBody>
      </p:sp>
      <p:sp>
        <p:nvSpPr>
          <p:cNvPr id="5" name="TextBox 4">
            <a:extLst>
              <a:ext uri="{FF2B5EF4-FFF2-40B4-BE49-F238E27FC236}">
                <a16:creationId xmlns:a16="http://schemas.microsoft.com/office/drawing/2014/main" id="{6F808B8D-7FB8-EB66-60EA-63644B1CDBBC}"/>
              </a:ext>
            </a:extLst>
          </p:cNvPr>
          <p:cNvSpPr txBox="1"/>
          <p:nvPr/>
        </p:nvSpPr>
        <p:spPr>
          <a:xfrm>
            <a:off x="251079" y="4689443"/>
            <a:ext cx="542925" cy="369332"/>
          </a:xfrm>
          <a:prstGeom prst="rect">
            <a:avLst/>
          </a:prstGeom>
          <a:noFill/>
        </p:spPr>
        <p:txBody>
          <a:bodyPr wrap="square" rtlCol="0">
            <a:spAutoFit/>
          </a:bodyPr>
          <a:lstStyle/>
          <a:p>
            <a:pPr algn="ctr"/>
            <a:r>
              <a:rPr lang="en-GB" b="1" dirty="0">
                <a:latin typeface="Comic Sans MS" panose="030F0702030302020204" pitchFamily="66" charset="0"/>
              </a:rPr>
              <a:t>1</a:t>
            </a:r>
          </a:p>
        </p:txBody>
      </p:sp>
      <p:sp>
        <p:nvSpPr>
          <p:cNvPr id="6" name="TextBox 5">
            <a:extLst>
              <a:ext uri="{FF2B5EF4-FFF2-40B4-BE49-F238E27FC236}">
                <a16:creationId xmlns:a16="http://schemas.microsoft.com/office/drawing/2014/main" id="{5BAE6454-6CB0-319E-1D2A-4AB112065D0F}"/>
              </a:ext>
            </a:extLst>
          </p:cNvPr>
          <p:cNvSpPr txBox="1"/>
          <p:nvPr/>
        </p:nvSpPr>
        <p:spPr>
          <a:xfrm>
            <a:off x="3814304" y="5014769"/>
            <a:ext cx="542925" cy="369332"/>
          </a:xfrm>
          <a:prstGeom prst="rect">
            <a:avLst/>
          </a:prstGeom>
          <a:noFill/>
        </p:spPr>
        <p:txBody>
          <a:bodyPr wrap="square" rtlCol="0">
            <a:spAutoFit/>
          </a:bodyPr>
          <a:lstStyle/>
          <a:p>
            <a:pPr algn="ctr"/>
            <a:r>
              <a:rPr lang="en-GB" b="1" dirty="0">
                <a:latin typeface="Comic Sans MS" panose="030F0702030302020204" pitchFamily="66" charset="0"/>
              </a:rPr>
              <a:t>3</a:t>
            </a:r>
          </a:p>
        </p:txBody>
      </p:sp>
      <p:sp>
        <p:nvSpPr>
          <p:cNvPr id="8" name="TextBox 7">
            <a:extLst>
              <a:ext uri="{FF2B5EF4-FFF2-40B4-BE49-F238E27FC236}">
                <a16:creationId xmlns:a16="http://schemas.microsoft.com/office/drawing/2014/main" id="{3522F93D-7A82-38E5-9723-A0D90AF102B7}"/>
              </a:ext>
            </a:extLst>
          </p:cNvPr>
          <p:cNvSpPr txBox="1"/>
          <p:nvPr/>
        </p:nvSpPr>
        <p:spPr>
          <a:xfrm>
            <a:off x="5666875" y="4954625"/>
            <a:ext cx="542925" cy="369332"/>
          </a:xfrm>
          <a:prstGeom prst="rect">
            <a:avLst/>
          </a:prstGeom>
          <a:noFill/>
        </p:spPr>
        <p:txBody>
          <a:bodyPr wrap="square" rtlCol="0">
            <a:spAutoFit/>
          </a:bodyPr>
          <a:lstStyle/>
          <a:p>
            <a:pPr algn="ctr"/>
            <a:r>
              <a:rPr lang="en-GB" b="1" dirty="0">
                <a:latin typeface="Comic Sans MS" panose="030F0702030302020204" pitchFamily="66" charset="0"/>
              </a:rPr>
              <a:t>4</a:t>
            </a:r>
          </a:p>
        </p:txBody>
      </p:sp>
      <p:sp>
        <p:nvSpPr>
          <p:cNvPr id="9" name="TextBox 8">
            <a:extLst>
              <a:ext uri="{FF2B5EF4-FFF2-40B4-BE49-F238E27FC236}">
                <a16:creationId xmlns:a16="http://schemas.microsoft.com/office/drawing/2014/main" id="{1FEA905B-EABA-882C-3F30-D2752BA175A8}"/>
              </a:ext>
            </a:extLst>
          </p:cNvPr>
          <p:cNvSpPr txBox="1"/>
          <p:nvPr/>
        </p:nvSpPr>
        <p:spPr>
          <a:xfrm>
            <a:off x="6846221" y="5053941"/>
            <a:ext cx="542925" cy="369332"/>
          </a:xfrm>
          <a:prstGeom prst="rect">
            <a:avLst/>
          </a:prstGeom>
          <a:noFill/>
        </p:spPr>
        <p:txBody>
          <a:bodyPr wrap="square" rtlCol="0">
            <a:spAutoFit/>
          </a:bodyPr>
          <a:lstStyle/>
          <a:p>
            <a:pPr algn="ctr"/>
            <a:r>
              <a:rPr lang="en-GB" b="1" dirty="0">
                <a:latin typeface="Comic Sans MS" panose="030F0702030302020204" pitchFamily="66" charset="0"/>
              </a:rPr>
              <a:t>5</a:t>
            </a:r>
          </a:p>
        </p:txBody>
      </p:sp>
      <p:sp>
        <p:nvSpPr>
          <p:cNvPr id="10" name="TextBox 9">
            <a:extLst>
              <a:ext uri="{FF2B5EF4-FFF2-40B4-BE49-F238E27FC236}">
                <a16:creationId xmlns:a16="http://schemas.microsoft.com/office/drawing/2014/main" id="{B67CD50A-39BF-73CE-F1D6-6F803D8EF4F3}"/>
              </a:ext>
            </a:extLst>
          </p:cNvPr>
          <p:cNvSpPr txBox="1"/>
          <p:nvPr/>
        </p:nvSpPr>
        <p:spPr>
          <a:xfrm>
            <a:off x="8541238" y="4786974"/>
            <a:ext cx="542925" cy="369332"/>
          </a:xfrm>
          <a:prstGeom prst="rect">
            <a:avLst/>
          </a:prstGeom>
          <a:noFill/>
        </p:spPr>
        <p:txBody>
          <a:bodyPr wrap="square" rtlCol="0">
            <a:spAutoFit/>
          </a:bodyPr>
          <a:lstStyle/>
          <a:p>
            <a:pPr algn="ctr"/>
            <a:r>
              <a:rPr lang="en-GB" b="1" dirty="0">
                <a:latin typeface="Comic Sans MS" panose="030F0702030302020204" pitchFamily="66" charset="0"/>
              </a:rPr>
              <a:t>6</a:t>
            </a:r>
          </a:p>
        </p:txBody>
      </p:sp>
      <p:pic>
        <p:nvPicPr>
          <p:cNvPr id="11" name="Picture 10">
            <a:extLst>
              <a:ext uri="{FF2B5EF4-FFF2-40B4-BE49-F238E27FC236}">
                <a16:creationId xmlns:a16="http://schemas.microsoft.com/office/drawing/2014/main" id="{868070AE-CADF-E642-AAE4-9DC7E62179F5}"/>
              </a:ext>
            </a:extLst>
          </p:cNvPr>
          <p:cNvPicPr>
            <a:picLocks noChangeAspect="1"/>
          </p:cNvPicPr>
          <p:nvPr/>
        </p:nvPicPr>
        <p:blipFill>
          <a:blip r:embed="rId38"/>
          <a:stretch>
            <a:fillRect/>
          </a:stretch>
        </p:blipFill>
        <p:spPr>
          <a:xfrm>
            <a:off x="10014124" y="5645998"/>
            <a:ext cx="1616812" cy="840528"/>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9F094A5A-7965-CE99-77DD-260EDD08DF8E}"/>
              </a:ext>
            </a:extLst>
          </p:cNvPr>
          <p:cNvGraphicFramePr>
            <a:graphicFrameLocks noChangeAspect="1"/>
          </p:cNvGraphicFramePr>
          <p:nvPr>
            <p:extLst>
              <p:ext uri="{D42A27DB-BD31-4B8C-83A1-F6EECF244321}">
                <p14:modId xmlns:p14="http://schemas.microsoft.com/office/powerpoint/2010/main" val="3713918630"/>
              </p:ext>
            </p:extLst>
          </p:nvPr>
        </p:nvGraphicFramePr>
        <p:xfrm>
          <a:off x="4329113" y="222249"/>
          <a:ext cx="1106488" cy="1698625"/>
        </p:xfrm>
        <a:graphic>
          <a:graphicData uri="http://schemas.openxmlformats.org/presentationml/2006/ole">
            <mc:AlternateContent xmlns:mc="http://schemas.openxmlformats.org/markup-compatibility/2006">
              <mc:Choice xmlns:v="urn:schemas-microsoft-com:vml" Requires="v">
                <p:oleObj name="Bitmap Image" r:id="rId2" imgW="676369" imgH="1038370" progId="Paint.Picture">
                  <p:embed/>
                </p:oleObj>
              </mc:Choice>
              <mc:Fallback>
                <p:oleObj name="Bitmap Image" r:id="rId2" imgW="676369" imgH="1038370" progId="Paint.Picture">
                  <p:embed/>
                  <p:pic>
                    <p:nvPicPr>
                      <p:cNvPr id="6146" name="Object 2">
                        <a:extLst>
                          <a:ext uri="{FF2B5EF4-FFF2-40B4-BE49-F238E27FC236}">
                            <a16:creationId xmlns:a16="http://schemas.microsoft.com/office/drawing/2014/main" id="{9F094A5A-7965-CE99-77DD-260EDD08D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222249"/>
                        <a:ext cx="1106488"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
            <a:extLst>
              <a:ext uri="{FF2B5EF4-FFF2-40B4-BE49-F238E27FC236}">
                <a16:creationId xmlns:a16="http://schemas.microsoft.com/office/drawing/2014/main" id="{A52CE12D-BBF0-4C31-09D5-DC92A51A85DC}"/>
              </a:ext>
            </a:extLst>
          </p:cNvPr>
          <p:cNvGraphicFramePr>
            <a:graphicFrameLocks noChangeAspect="1"/>
          </p:cNvGraphicFramePr>
          <p:nvPr>
            <p:extLst>
              <p:ext uri="{D42A27DB-BD31-4B8C-83A1-F6EECF244321}">
                <p14:modId xmlns:p14="http://schemas.microsoft.com/office/powerpoint/2010/main" val="1462185243"/>
              </p:ext>
            </p:extLst>
          </p:nvPr>
        </p:nvGraphicFramePr>
        <p:xfrm>
          <a:off x="990600" y="170254"/>
          <a:ext cx="887412" cy="1416050"/>
        </p:xfrm>
        <a:graphic>
          <a:graphicData uri="http://schemas.openxmlformats.org/presentationml/2006/ole">
            <mc:AlternateContent xmlns:mc="http://schemas.openxmlformats.org/markup-compatibility/2006">
              <mc:Choice xmlns:v="urn:schemas-microsoft-com:vml" Requires="v">
                <p:oleObj name="Bitmap Image" r:id="rId4" imgW="542857" imgH="866896" progId="Paint.Picture">
                  <p:embed/>
                </p:oleObj>
              </mc:Choice>
              <mc:Fallback>
                <p:oleObj name="Bitmap Image" r:id="rId4" imgW="542857" imgH="866896" progId="Paint.Picture">
                  <p:embed/>
                  <p:pic>
                    <p:nvPicPr>
                      <p:cNvPr id="6147" name="Object 3">
                        <a:extLst>
                          <a:ext uri="{FF2B5EF4-FFF2-40B4-BE49-F238E27FC236}">
                            <a16:creationId xmlns:a16="http://schemas.microsoft.com/office/drawing/2014/main" id="{A52CE12D-BBF0-4C31-09D5-DC92A51A8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70254"/>
                        <a:ext cx="887412" cy="141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4">
            <a:extLst>
              <a:ext uri="{FF2B5EF4-FFF2-40B4-BE49-F238E27FC236}">
                <a16:creationId xmlns:a16="http://schemas.microsoft.com/office/drawing/2014/main" id="{60A46056-A4E1-571C-5B37-3B9C72888269}"/>
              </a:ext>
            </a:extLst>
          </p:cNvPr>
          <p:cNvGraphicFramePr>
            <a:graphicFrameLocks noChangeAspect="1"/>
          </p:cNvGraphicFramePr>
          <p:nvPr>
            <p:extLst>
              <p:ext uri="{D42A27DB-BD31-4B8C-83A1-F6EECF244321}">
                <p14:modId xmlns:p14="http://schemas.microsoft.com/office/powerpoint/2010/main" val="1390691847"/>
              </p:ext>
            </p:extLst>
          </p:nvPr>
        </p:nvGraphicFramePr>
        <p:xfrm>
          <a:off x="8022081" y="3644303"/>
          <a:ext cx="965200" cy="1649412"/>
        </p:xfrm>
        <a:graphic>
          <a:graphicData uri="http://schemas.openxmlformats.org/presentationml/2006/ole">
            <mc:AlternateContent xmlns:mc="http://schemas.openxmlformats.org/markup-compatibility/2006">
              <mc:Choice xmlns:v="urn:schemas-microsoft-com:vml" Requires="v">
                <p:oleObj name="Bitmap Image" r:id="rId6" imgW="590476" imgH="1009791" progId="Paint.Picture">
                  <p:embed/>
                </p:oleObj>
              </mc:Choice>
              <mc:Fallback>
                <p:oleObj name="Bitmap Image" r:id="rId6" imgW="590476" imgH="1009791" progId="Paint.Picture">
                  <p:embed/>
                  <p:pic>
                    <p:nvPicPr>
                      <p:cNvPr id="6148" name="Object 4">
                        <a:extLst>
                          <a:ext uri="{FF2B5EF4-FFF2-40B4-BE49-F238E27FC236}">
                            <a16:creationId xmlns:a16="http://schemas.microsoft.com/office/drawing/2014/main" id="{60A46056-A4E1-571C-5B37-3B9C728882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2081" y="3644303"/>
                        <a:ext cx="965200"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 name="Object 5">
            <a:extLst>
              <a:ext uri="{FF2B5EF4-FFF2-40B4-BE49-F238E27FC236}">
                <a16:creationId xmlns:a16="http://schemas.microsoft.com/office/drawing/2014/main" id="{B8D1DBF3-8F42-2781-3C83-4891F8D15E8A}"/>
              </a:ext>
            </a:extLst>
          </p:cNvPr>
          <p:cNvGraphicFramePr>
            <a:graphicFrameLocks noChangeAspect="1"/>
          </p:cNvGraphicFramePr>
          <p:nvPr>
            <p:extLst>
              <p:ext uri="{D42A27DB-BD31-4B8C-83A1-F6EECF244321}">
                <p14:modId xmlns:p14="http://schemas.microsoft.com/office/powerpoint/2010/main" val="1592636879"/>
              </p:ext>
            </p:extLst>
          </p:nvPr>
        </p:nvGraphicFramePr>
        <p:xfrm>
          <a:off x="7928419" y="184148"/>
          <a:ext cx="1152525" cy="1774825"/>
        </p:xfrm>
        <a:graphic>
          <a:graphicData uri="http://schemas.openxmlformats.org/presentationml/2006/ole">
            <mc:AlternateContent xmlns:mc="http://schemas.openxmlformats.org/markup-compatibility/2006">
              <mc:Choice xmlns:v="urn:schemas-microsoft-com:vml" Requires="v">
                <p:oleObj name="Bitmap Image" r:id="rId8" imgW="704948" imgH="1085714" progId="Paint.Picture">
                  <p:embed/>
                </p:oleObj>
              </mc:Choice>
              <mc:Fallback>
                <p:oleObj name="Bitmap Image" r:id="rId8" imgW="704948" imgH="1085714" progId="Paint.Picture">
                  <p:embed/>
                  <p:pic>
                    <p:nvPicPr>
                      <p:cNvPr id="6149" name="Object 5">
                        <a:extLst>
                          <a:ext uri="{FF2B5EF4-FFF2-40B4-BE49-F238E27FC236}">
                            <a16:creationId xmlns:a16="http://schemas.microsoft.com/office/drawing/2014/main" id="{B8D1DBF3-8F42-2781-3C83-4891F8D15E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8419" y="184148"/>
                        <a:ext cx="11525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0" name="Object 7">
            <a:extLst>
              <a:ext uri="{FF2B5EF4-FFF2-40B4-BE49-F238E27FC236}">
                <a16:creationId xmlns:a16="http://schemas.microsoft.com/office/drawing/2014/main" id="{2370C61F-965A-BC80-46FC-F2DC4DAE2BC8}"/>
              </a:ext>
            </a:extLst>
          </p:cNvPr>
          <p:cNvGraphicFramePr>
            <a:graphicFrameLocks noChangeAspect="1"/>
          </p:cNvGraphicFramePr>
          <p:nvPr>
            <p:extLst>
              <p:ext uri="{D42A27DB-BD31-4B8C-83A1-F6EECF244321}">
                <p14:modId xmlns:p14="http://schemas.microsoft.com/office/powerpoint/2010/main" val="1669914932"/>
              </p:ext>
            </p:extLst>
          </p:nvPr>
        </p:nvGraphicFramePr>
        <p:xfrm>
          <a:off x="721446" y="2671762"/>
          <a:ext cx="996950" cy="1719262"/>
        </p:xfrm>
        <a:graphic>
          <a:graphicData uri="http://schemas.openxmlformats.org/presentationml/2006/ole">
            <mc:AlternateContent xmlns:mc="http://schemas.openxmlformats.org/markup-compatibility/2006">
              <mc:Choice xmlns:v="urn:schemas-microsoft-com:vml" Requires="v">
                <p:oleObj name="Bitmap Image" r:id="rId10" imgW="657317" imgH="1133633" progId="Paint.Picture">
                  <p:embed/>
                </p:oleObj>
              </mc:Choice>
              <mc:Fallback>
                <p:oleObj name="Bitmap Image" r:id="rId10" imgW="657317" imgH="1133633" progId="Paint.Picture">
                  <p:embed/>
                  <p:pic>
                    <p:nvPicPr>
                      <p:cNvPr id="6150" name="Object 7">
                        <a:extLst>
                          <a:ext uri="{FF2B5EF4-FFF2-40B4-BE49-F238E27FC236}">
                            <a16:creationId xmlns:a16="http://schemas.microsoft.com/office/drawing/2014/main" id="{2370C61F-965A-BC80-46FC-F2DC4DAE2B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1446" y="2671762"/>
                        <a:ext cx="996950" cy="17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1" name="Object 8">
            <a:extLst>
              <a:ext uri="{FF2B5EF4-FFF2-40B4-BE49-F238E27FC236}">
                <a16:creationId xmlns:a16="http://schemas.microsoft.com/office/drawing/2014/main" id="{A4E3124B-9D8F-48D0-E8A8-C712490B44DE}"/>
              </a:ext>
            </a:extLst>
          </p:cNvPr>
          <p:cNvGraphicFramePr>
            <a:graphicFrameLocks noChangeAspect="1"/>
          </p:cNvGraphicFramePr>
          <p:nvPr>
            <p:extLst>
              <p:ext uri="{D42A27DB-BD31-4B8C-83A1-F6EECF244321}">
                <p14:modId xmlns:p14="http://schemas.microsoft.com/office/powerpoint/2010/main" val="501590979"/>
              </p:ext>
            </p:extLst>
          </p:nvPr>
        </p:nvGraphicFramePr>
        <p:xfrm>
          <a:off x="2171845" y="201008"/>
          <a:ext cx="1235075" cy="1295400"/>
        </p:xfrm>
        <a:graphic>
          <a:graphicData uri="http://schemas.openxmlformats.org/presentationml/2006/ole">
            <mc:AlternateContent xmlns:mc="http://schemas.openxmlformats.org/markup-compatibility/2006">
              <mc:Choice xmlns:v="urn:schemas-microsoft-com:vml" Requires="v">
                <p:oleObj name="Bitmap Image" r:id="rId12" imgW="781159" imgH="819048" progId="Paint.Picture">
                  <p:embed/>
                </p:oleObj>
              </mc:Choice>
              <mc:Fallback>
                <p:oleObj name="Bitmap Image" r:id="rId12" imgW="781159" imgH="819048" progId="Paint.Picture">
                  <p:embed/>
                  <p:pic>
                    <p:nvPicPr>
                      <p:cNvPr id="6151" name="Object 8">
                        <a:extLst>
                          <a:ext uri="{FF2B5EF4-FFF2-40B4-BE49-F238E27FC236}">
                            <a16:creationId xmlns:a16="http://schemas.microsoft.com/office/drawing/2014/main" id="{A4E3124B-9D8F-48D0-E8A8-C712490B44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71845" y="201008"/>
                        <a:ext cx="123507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2" name="Object 9">
            <a:extLst>
              <a:ext uri="{FF2B5EF4-FFF2-40B4-BE49-F238E27FC236}">
                <a16:creationId xmlns:a16="http://schemas.microsoft.com/office/drawing/2014/main" id="{E85CAD87-C989-898A-FA09-0CC02002A7D5}"/>
              </a:ext>
            </a:extLst>
          </p:cNvPr>
          <p:cNvGraphicFramePr>
            <a:graphicFrameLocks noChangeAspect="1"/>
          </p:cNvGraphicFramePr>
          <p:nvPr>
            <p:extLst>
              <p:ext uri="{D42A27DB-BD31-4B8C-83A1-F6EECF244321}">
                <p14:modId xmlns:p14="http://schemas.microsoft.com/office/powerpoint/2010/main" val="2813962671"/>
              </p:ext>
            </p:extLst>
          </p:nvPr>
        </p:nvGraphicFramePr>
        <p:xfrm>
          <a:off x="9323388" y="3615534"/>
          <a:ext cx="1400175" cy="1728788"/>
        </p:xfrm>
        <a:graphic>
          <a:graphicData uri="http://schemas.openxmlformats.org/presentationml/2006/ole">
            <mc:AlternateContent xmlns:mc="http://schemas.openxmlformats.org/markup-compatibility/2006">
              <mc:Choice xmlns:v="urn:schemas-microsoft-com:vml" Requires="v">
                <p:oleObj name="Bitmap Image" r:id="rId14" imgW="933580" imgH="1152381" progId="Paint.Picture">
                  <p:embed/>
                </p:oleObj>
              </mc:Choice>
              <mc:Fallback>
                <p:oleObj name="Bitmap Image" r:id="rId14" imgW="933580" imgH="1152381" progId="Paint.Picture">
                  <p:embed/>
                  <p:pic>
                    <p:nvPicPr>
                      <p:cNvPr id="6152" name="Object 9">
                        <a:extLst>
                          <a:ext uri="{FF2B5EF4-FFF2-40B4-BE49-F238E27FC236}">
                            <a16:creationId xmlns:a16="http://schemas.microsoft.com/office/drawing/2014/main" id="{E85CAD87-C989-898A-FA09-0CC02002A7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23388" y="3615534"/>
                        <a:ext cx="14001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3" name="Object 10">
            <a:extLst>
              <a:ext uri="{FF2B5EF4-FFF2-40B4-BE49-F238E27FC236}">
                <a16:creationId xmlns:a16="http://schemas.microsoft.com/office/drawing/2014/main" id="{01A865DD-217D-EB41-00E3-231833276411}"/>
              </a:ext>
            </a:extLst>
          </p:cNvPr>
          <p:cNvGraphicFramePr>
            <a:graphicFrameLocks noChangeAspect="1"/>
          </p:cNvGraphicFramePr>
          <p:nvPr>
            <p:extLst>
              <p:ext uri="{D42A27DB-BD31-4B8C-83A1-F6EECF244321}">
                <p14:modId xmlns:p14="http://schemas.microsoft.com/office/powerpoint/2010/main" val="2984022393"/>
              </p:ext>
            </p:extLst>
          </p:nvPr>
        </p:nvGraphicFramePr>
        <p:xfrm>
          <a:off x="5691733" y="3644303"/>
          <a:ext cx="1357312" cy="1685925"/>
        </p:xfrm>
        <a:graphic>
          <a:graphicData uri="http://schemas.openxmlformats.org/presentationml/2006/ole">
            <mc:AlternateContent xmlns:mc="http://schemas.openxmlformats.org/markup-compatibility/2006">
              <mc:Choice xmlns:v="urn:schemas-microsoft-com:vml" Requires="v">
                <p:oleObj name="Bitmap Image" r:id="rId16" imgW="905001" imgH="1123810" progId="Paint.Picture">
                  <p:embed/>
                </p:oleObj>
              </mc:Choice>
              <mc:Fallback>
                <p:oleObj name="Bitmap Image" r:id="rId16" imgW="905001" imgH="1123810" progId="Paint.Picture">
                  <p:embed/>
                  <p:pic>
                    <p:nvPicPr>
                      <p:cNvPr id="6153" name="Object 10">
                        <a:extLst>
                          <a:ext uri="{FF2B5EF4-FFF2-40B4-BE49-F238E27FC236}">
                            <a16:creationId xmlns:a16="http://schemas.microsoft.com/office/drawing/2014/main" id="{01A865DD-217D-EB41-00E3-23183327641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91733" y="3644303"/>
                        <a:ext cx="1357312"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4" name="Object 11">
            <a:extLst>
              <a:ext uri="{FF2B5EF4-FFF2-40B4-BE49-F238E27FC236}">
                <a16:creationId xmlns:a16="http://schemas.microsoft.com/office/drawing/2014/main" id="{D24BF5D2-8561-91BA-368D-F0219CBDC21F}"/>
              </a:ext>
            </a:extLst>
          </p:cNvPr>
          <p:cNvGraphicFramePr>
            <a:graphicFrameLocks noChangeAspect="1"/>
          </p:cNvGraphicFramePr>
          <p:nvPr>
            <p:extLst>
              <p:ext uri="{D42A27DB-BD31-4B8C-83A1-F6EECF244321}">
                <p14:modId xmlns:p14="http://schemas.microsoft.com/office/powerpoint/2010/main" val="417054775"/>
              </p:ext>
            </p:extLst>
          </p:nvPr>
        </p:nvGraphicFramePr>
        <p:xfrm>
          <a:off x="1938574" y="2647156"/>
          <a:ext cx="1428750" cy="1714500"/>
        </p:xfrm>
        <a:graphic>
          <a:graphicData uri="http://schemas.openxmlformats.org/presentationml/2006/ole">
            <mc:AlternateContent xmlns:mc="http://schemas.openxmlformats.org/markup-compatibility/2006">
              <mc:Choice xmlns:v="urn:schemas-microsoft-com:vml" Requires="v">
                <p:oleObj name="Bitmap Image" r:id="rId18" imgW="952633" imgH="1142857" progId="Paint.Picture">
                  <p:embed/>
                </p:oleObj>
              </mc:Choice>
              <mc:Fallback>
                <p:oleObj name="Bitmap Image" r:id="rId18" imgW="952633" imgH="1142857" progId="Paint.Picture">
                  <p:embed/>
                  <p:pic>
                    <p:nvPicPr>
                      <p:cNvPr id="6154" name="Object 11">
                        <a:extLst>
                          <a:ext uri="{FF2B5EF4-FFF2-40B4-BE49-F238E27FC236}">
                            <a16:creationId xmlns:a16="http://schemas.microsoft.com/office/drawing/2014/main" id="{D24BF5D2-8561-91BA-368D-F0219CBDC2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38574" y="2647156"/>
                        <a:ext cx="142875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5" name="Object 12">
            <a:extLst>
              <a:ext uri="{FF2B5EF4-FFF2-40B4-BE49-F238E27FC236}">
                <a16:creationId xmlns:a16="http://schemas.microsoft.com/office/drawing/2014/main" id="{9F71AFAE-9140-C68A-C522-477BF6CCC9D6}"/>
              </a:ext>
            </a:extLst>
          </p:cNvPr>
          <p:cNvGraphicFramePr>
            <a:graphicFrameLocks noChangeAspect="1"/>
          </p:cNvGraphicFramePr>
          <p:nvPr>
            <p:extLst>
              <p:ext uri="{D42A27DB-BD31-4B8C-83A1-F6EECF244321}">
                <p14:modId xmlns:p14="http://schemas.microsoft.com/office/powerpoint/2010/main" val="2679158843"/>
              </p:ext>
            </p:extLst>
          </p:nvPr>
        </p:nvGraphicFramePr>
        <p:xfrm>
          <a:off x="5659736" y="222249"/>
          <a:ext cx="1357312" cy="1655763"/>
        </p:xfrm>
        <a:graphic>
          <a:graphicData uri="http://schemas.openxmlformats.org/presentationml/2006/ole">
            <mc:AlternateContent xmlns:mc="http://schemas.openxmlformats.org/markup-compatibility/2006">
              <mc:Choice xmlns:v="urn:schemas-microsoft-com:vml" Requires="v">
                <p:oleObj name="Bitmap Image" r:id="rId20" imgW="905001" imgH="1104762" progId="Paint.Picture">
                  <p:embed/>
                </p:oleObj>
              </mc:Choice>
              <mc:Fallback>
                <p:oleObj name="Bitmap Image" r:id="rId20" imgW="905001" imgH="1104762" progId="Paint.Picture">
                  <p:embed/>
                  <p:pic>
                    <p:nvPicPr>
                      <p:cNvPr id="6155" name="Object 12">
                        <a:extLst>
                          <a:ext uri="{FF2B5EF4-FFF2-40B4-BE49-F238E27FC236}">
                            <a16:creationId xmlns:a16="http://schemas.microsoft.com/office/drawing/2014/main" id="{9F71AFAE-9140-C68A-C522-477BF6CCC9D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59736" y="222249"/>
                        <a:ext cx="1357312"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56" name="Object 13">
            <a:extLst>
              <a:ext uri="{FF2B5EF4-FFF2-40B4-BE49-F238E27FC236}">
                <a16:creationId xmlns:a16="http://schemas.microsoft.com/office/drawing/2014/main" id="{CE4026B4-7AA8-7373-873A-715CF69E86A1}"/>
              </a:ext>
            </a:extLst>
          </p:cNvPr>
          <p:cNvGraphicFramePr>
            <a:graphicFrameLocks noChangeAspect="1"/>
          </p:cNvGraphicFramePr>
          <p:nvPr>
            <p:extLst>
              <p:ext uri="{D42A27DB-BD31-4B8C-83A1-F6EECF244321}">
                <p14:modId xmlns:p14="http://schemas.microsoft.com/office/powerpoint/2010/main" val="2622348982"/>
              </p:ext>
            </p:extLst>
          </p:nvPr>
        </p:nvGraphicFramePr>
        <p:xfrm>
          <a:off x="9289260" y="201008"/>
          <a:ext cx="1171575" cy="1600200"/>
        </p:xfrm>
        <a:graphic>
          <a:graphicData uri="http://schemas.openxmlformats.org/presentationml/2006/ole">
            <mc:AlternateContent xmlns:mc="http://schemas.openxmlformats.org/markup-compatibility/2006">
              <mc:Choice xmlns:v="urn:schemas-microsoft-com:vml" Requires="v">
                <p:oleObj name="Bitmap Image" r:id="rId22" imgW="781159" imgH="1066667" progId="Paint.Picture">
                  <p:embed/>
                </p:oleObj>
              </mc:Choice>
              <mc:Fallback>
                <p:oleObj name="Bitmap Image" r:id="rId22" imgW="781159" imgH="1066667" progId="Paint.Picture">
                  <p:embed/>
                  <p:pic>
                    <p:nvPicPr>
                      <p:cNvPr id="6156" name="Object 13">
                        <a:extLst>
                          <a:ext uri="{FF2B5EF4-FFF2-40B4-BE49-F238E27FC236}">
                            <a16:creationId xmlns:a16="http://schemas.microsoft.com/office/drawing/2014/main" id="{CE4026B4-7AA8-7373-873A-715CF69E86A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289260" y="201008"/>
                        <a:ext cx="11715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0" name="Object 20">
            <a:extLst>
              <a:ext uri="{FF2B5EF4-FFF2-40B4-BE49-F238E27FC236}">
                <a16:creationId xmlns:a16="http://schemas.microsoft.com/office/drawing/2014/main" id="{35801BEA-626A-0B5E-D3E2-55CFE2052C49}"/>
              </a:ext>
            </a:extLst>
          </p:cNvPr>
          <p:cNvGraphicFramePr>
            <a:graphicFrameLocks noChangeAspect="1"/>
          </p:cNvGraphicFramePr>
          <p:nvPr>
            <p:extLst>
              <p:ext uri="{D42A27DB-BD31-4B8C-83A1-F6EECF244321}">
                <p14:modId xmlns:p14="http://schemas.microsoft.com/office/powerpoint/2010/main" val="2856718615"/>
              </p:ext>
            </p:extLst>
          </p:nvPr>
        </p:nvGraphicFramePr>
        <p:xfrm>
          <a:off x="5072856" y="2147094"/>
          <a:ext cx="1223963" cy="1000125"/>
        </p:xfrm>
        <a:graphic>
          <a:graphicData uri="http://schemas.openxmlformats.org/presentationml/2006/ole">
            <mc:AlternateContent xmlns:mc="http://schemas.openxmlformats.org/markup-compatibility/2006">
              <mc:Choice xmlns:v="urn:schemas-microsoft-com:vml" Requires="v">
                <p:oleObj name="Bitmap Image" r:id="rId24" imgW="990738" imgH="809738" progId="Paint.Picture">
                  <p:embed/>
                </p:oleObj>
              </mc:Choice>
              <mc:Fallback>
                <p:oleObj name="Bitmap Image" r:id="rId24" imgW="990738" imgH="809738" progId="Paint.Picture">
                  <p:embed/>
                  <p:pic>
                    <p:nvPicPr>
                      <p:cNvPr id="5140" name="Object 20">
                        <a:extLst>
                          <a:ext uri="{FF2B5EF4-FFF2-40B4-BE49-F238E27FC236}">
                            <a16:creationId xmlns:a16="http://schemas.microsoft.com/office/drawing/2014/main" id="{35801BEA-626A-0B5E-D3E2-55CFE2052C4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072856" y="2147094"/>
                        <a:ext cx="1223963"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1" name="Object 21">
            <a:extLst>
              <a:ext uri="{FF2B5EF4-FFF2-40B4-BE49-F238E27FC236}">
                <a16:creationId xmlns:a16="http://schemas.microsoft.com/office/drawing/2014/main" id="{290EF7E0-349D-D381-43F3-A97A3098BD52}"/>
              </a:ext>
            </a:extLst>
          </p:cNvPr>
          <p:cNvGraphicFramePr>
            <a:graphicFrameLocks noChangeAspect="1"/>
          </p:cNvGraphicFramePr>
          <p:nvPr>
            <p:extLst>
              <p:ext uri="{D42A27DB-BD31-4B8C-83A1-F6EECF244321}">
                <p14:modId xmlns:p14="http://schemas.microsoft.com/office/powerpoint/2010/main" val="2097564166"/>
              </p:ext>
            </p:extLst>
          </p:nvPr>
        </p:nvGraphicFramePr>
        <p:xfrm>
          <a:off x="5003694" y="5527675"/>
          <a:ext cx="1223962" cy="1138238"/>
        </p:xfrm>
        <a:graphic>
          <a:graphicData uri="http://schemas.openxmlformats.org/presentationml/2006/ole">
            <mc:AlternateContent xmlns:mc="http://schemas.openxmlformats.org/markup-compatibility/2006">
              <mc:Choice xmlns:v="urn:schemas-microsoft-com:vml" Requires="v">
                <p:oleObj name="Bitmap Image" r:id="rId26" imgW="952633" imgH="885949" progId="Paint.Picture">
                  <p:embed/>
                </p:oleObj>
              </mc:Choice>
              <mc:Fallback>
                <p:oleObj name="Bitmap Image" r:id="rId26" imgW="952633" imgH="885949" progId="Paint.Picture">
                  <p:embed/>
                  <p:pic>
                    <p:nvPicPr>
                      <p:cNvPr id="5141" name="Object 21">
                        <a:extLst>
                          <a:ext uri="{FF2B5EF4-FFF2-40B4-BE49-F238E27FC236}">
                            <a16:creationId xmlns:a16="http://schemas.microsoft.com/office/drawing/2014/main" id="{290EF7E0-349D-D381-43F3-A97A3098BD5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03694" y="5527675"/>
                        <a:ext cx="1223962"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2" name="Object 22">
            <a:extLst>
              <a:ext uri="{FF2B5EF4-FFF2-40B4-BE49-F238E27FC236}">
                <a16:creationId xmlns:a16="http://schemas.microsoft.com/office/drawing/2014/main" id="{F15110EE-6BE4-CD86-486C-AD063C972B57}"/>
              </a:ext>
            </a:extLst>
          </p:cNvPr>
          <p:cNvGraphicFramePr>
            <a:graphicFrameLocks noChangeAspect="1"/>
          </p:cNvGraphicFramePr>
          <p:nvPr>
            <p:extLst>
              <p:ext uri="{D42A27DB-BD31-4B8C-83A1-F6EECF244321}">
                <p14:modId xmlns:p14="http://schemas.microsoft.com/office/powerpoint/2010/main" val="1980778898"/>
              </p:ext>
            </p:extLst>
          </p:nvPr>
        </p:nvGraphicFramePr>
        <p:xfrm>
          <a:off x="1731165" y="1732754"/>
          <a:ext cx="647700" cy="452438"/>
        </p:xfrm>
        <a:graphic>
          <a:graphicData uri="http://schemas.openxmlformats.org/presentationml/2006/ole">
            <mc:AlternateContent xmlns:mc="http://schemas.openxmlformats.org/markup-compatibility/2006">
              <mc:Choice xmlns:v="urn:schemas-microsoft-com:vml" Requires="v">
                <p:oleObj name="Bitmap Image" r:id="rId28" imgW="600159" imgH="419048" progId="Paint.Picture">
                  <p:embed/>
                </p:oleObj>
              </mc:Choice>
              <mc:Fallback>
                <p:oleObj name="Bitmap Image" r:id="rId28" imgW="600159" imgH="419048" progId="Paint.Picture">
                  <p:embed/>
                  <p:pic>
                    <p:nvPicPr>
                      <p:cNvPr id="5142" name="Object 22">
                        <a:extLst>
                          <a:ext uri="{FF2B5EF4-FFF2-40B4-BE49-F238E27FC236}">
                            <a16:creationId xmlns:a16="http://schemas.microsoft.com/office/drawing/2014/main" id="{F15110EE-6BE4-CD86-486C-AD063C972B5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31165" y="1732754"/>
                        <a:ext cx="6477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3" name="Object 23">
            <a:extLst>
              <a:ext uri="{FF2B5EF4-FFF2-40B4-BE49-F238E27FC236}">
                <a16:creationId xmlns:a16="http://schemas.microsoft.com/office/drawing/2014/main" id="{28764469-3258-514D-3E60-995B4CD2591C}"/>
              </a:ext>
            </a:extLst>
          </p:cNvPr>
          <p:cNvGraphicFramePr>
            <a:graphicFrameLocks noChangeAspect="1"/>
          </p:cNvGraphicFramePr>
          <p:nvPr>
            <p:extLst>
              <p:ext uri="{D42A27DB-BD31-4B8C-83A1-F6EECF244321}">
                <p14:modId xmlns:p14="http://schemas.microsoft.com/office/powerpoint/2010/main" val="54990202"/>
              </p:ext>
            </p:extLst>
          </p:nvPr>
        </p:nvGraphicFramePr>
        <p:xfrm>
          <a:off x="8711407" y="2104231"/>
          <a:ext cx="1223962" cy="1135063"/>
        </p:xfrm>
        <a:graphic>
          <a:graphicData uri="http://schemas.openxmlformats.org/presentationml/2006/ole">
            <mc:AlternateContent xmlns:mc="http://schemas.openxmlformats.org/markup-compatibility/2006">
              <mc:Choice xmlns:v="urn:schemas-microsoft-com:vml" Requires="v">
                <p:oleObj name="Bitmap Image" r:id="rId30" imgW="933580" imgH="866896" progId="Paint.Picture">
                  <p:embed/>
                </p:oleObj>
              </mc:Choice>
              <mc:Fallback>
                <p:oleObj name="Bitmap Image" r:id="rId30" imgW="933580" imgH="866896" progId="Paint.Picture">
                  <p:embed/>
                  <p:pic>
                    <p:nvPicPr>
                      <p:cNvPr id="5143" name="Object 23">
                        <a:extLst>
                          <a:ext uri="{FF2B5EF4-FFF2-40B4-BE49-F238E27FC236}">
                            <a16:creationId xmlns:a16="http://schemas.microsoft.com/office/drawing/2014/main" id="{28764469-3258-514D-3E60-995B4CD2591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711407" y="2104231"/>
                        <a:ext cx="1223962" cy="113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4" name="Object 24">
            <a:extLst>
              <a:ext uri="{FF2B5EF4-FFF2-40B4-BE49-F238E27FC236}">
                <a16:creationId xmlns:a16="http://schemas.microsoft.com/office/drawing/2014/main" id="{A262073F-D7E8-9750-E22E-A99D972C49BB}"/>
              </a:ext>
            </a:extLst>
          </p:cNvPr>
          <p:cNvGraphicFramePr>
            <a:graphicFrameLocks noChangeAspect="1"/>
          </p:cNvGraphicFramePr>
          <p:nvPr>
            <p:extLst>
              <p:ext uri="{D42A27DB-BD31-4B8C-83A1-F6EECF244321}">
                <p14:modId xmlns:p14="http://schemas.microsoft.com/office/powerpoint/2010/main" val="2576148721"/>
              </p:ext>
            </p:extLst>
          </p:nvPr>
        </p:nvGraphicFramePr>
        <p:xfrm>
          <a:off x="8711407" y="5497513"/>
          <a:ext cx="1431925" cy="1198563"/>
        </p:xfrm>
        <a:graphic>
          <a:graphicData uri="http://schemas.openxmlformats.org/presentationml/2006/ole">
            <mc:AlternateContent xmlns:mc="http://schemas.openxmlformats.org/markup-compatibility/2006">
              <mc:Choice xmlns:v="urn:schemas-microsoft-com:vml" Requires="v">
                <p:oleObj name="Bitmap Image" r:id="rId32" imgW="990738" imgH="828791" progId="Paint.Picture">
                  <p:embed/>
                </p:oleObj>
              </mc:Choice>
              <mc:Fallback>
                <p:oleObj name="Bitmap Image" r:id="rId32" imgW="990738" imgH="828791" progId="Paint.Picture">
                  <p:embed/>
                  <p:pic>
                    <p:nvPicPr>
                      <p:cNvPr id="5144" name="Object 24">
                        <a:extLst>
                          <a:ext uri="{FF2B5EF4-FFF2-40B4-BE49-F238E27FC236}">
                            <a16:creationId xmlns:a16="http://schemas.microsoft.com/office/drawing/2014/main" id="{A262073F-D7E8-9750-E22E-A99D972C49B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711407" y="5497513"/>
                        <a:ext cx="1431925"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62" name="Object 25">
            <a:extLst>
              <a:ext uri="{FF2B5EF4-FFF2-40B4-BE49-F238E27FC236}">
                <a16:creationId xmlns:a16="http://schemas.microsoft.com/office/drawing/2014/main" id="{F871749B-0653-0385-E4D6-B5B119DAF8AE}"/>
              </a:ext>
            </a:extLst>
          </p:cNvPr>
          <p:cNvGraphicFramePr>
            <a:graphicFrameLocks noChangeAspect="1"/>
          </p:cNvGraphicFramePr>
          <p:nvPr>
            <p:extLst>
              <p:ext uri="{D42A27DB-BD31-4B8C-83A1-F6EECF244321}">
                <p14:modId xmlns:p14="http://schemas.microsoft.com/office/powerpoint/2010/main" val="3912048507"/>
              </p:ext>
            </p:extLst>
          </p:nvPr>
        </p:nvGraphicFramePr>
        <p:xfrm>
          <a:off x="4497282" y="3664146"/>
          <a:ext cx="1012825" cy="1646237"/>
        </p:xfrm>
        <a:graphic>
          <a:graphicData uri="http://schemas.openxmlformats.org/presentationml/2006/ole">
            <mc:AlternateContent xmlns:mc="http://schemas.openxmlformats.org/markup-compatibility/2006">
              <mc:Choice xmlns:v="urn:schemas-microsoft-com:vml" Requires="v">
                <p:oleObj name="Bitmap Image" r:id="rId34" imgW="790476" imgH="1286055" progId="Paint.Picture">
                  <p:embed/>
                </p:oleObj>
              </mc:Choice>
              <mc:Fallback>
                <p:oleObj name="Bitmap Image" r:id="rId34" imgW="790476" imgH="1286055" progId="Paint.Picture">
                  <p:embed/>
                  <p:pic>
                    <p:nvPicPr>
                      <p:cNvPr id="6162" name="Object 25">
                        <a:extLst>
                          <a:ext uri="{FF2B5EF4-FFF2-40B4-BE49-F238E27FC236}">
                            <a16:creationId xmlns:a16="http://schemas.microsoft.com/office/drawing/2014/main" id="{F871749B-0653-0385-E4D6-B5B119DAF8A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497282" y="3664146"/>
                        <a:ext cx="1012825"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46" name="Object 26">
            <a:extLst>
              <a:ext uri="{FF2B5EF4-FFF2-40B4-BE49-F238E27FC236}">
                <a16:creationId xmlns:a16="http://schemas.microsoft.com/office/drawing/2014/main" id="{EE35E88A-4CA6-9ABE-07B7-6BAEE9109179}"/>
              </a:ext>
            </a:extLst>
          </p:cNvPr>
          <p:cNvGraphicFramePr>
            <a:graphicFrameLocks noChangeAspect="1"/>
          </p:cNvGraphicFramePr>
          <p:nvPr>
            <p:extLst>
              <p:ext uri="{D42A27DB-BD31-4B8C-83A1-F6EECF244321}">
                <p14:modId xmlns:p14="http://schemas.microsoft.com/office/powerpoint/2010/main" val="316312754"/>
              </p:ext>
            </p:extLst>
          </p:nvPr>
        </p:nvGraphicFramePr>
        <p:xfrm>
          <a:off x="1219921" y="4627562"/>
          <a:ext cx="1209675" cy="1800225"/>
        </p:xfrm>
        <a:graphic>
          <a:graphicData uri="http://schemas.openxmlformats.org/presentationml/2006/ole">
            <mc:AlternateContent xmlns:mc="http://schemas.openxmlformats.org/markup-compatibility/2006">
              <mc:Choice xmlns:v="urn:schemas-microsoft-com:vml" Requires="v">
                <p:oleObj name="Bitmap Image" r:id="rId36" imgW="1209524" imgH="1800476" progId="Paint.Picture">
                  <p:embed/>
                </p:oleObj>
              </mc:Choice>
              <mc:Fallback>
                <p:oleObj name="Bitmap Image" r:id="rId36" imgW="1209524" imgH="1800476" progId="Paint.Picture">
                  <p:embed/>
                  <p:pic>
                    <p:nvPicPr>
                      <p:cNvPr id="5146" name="Object 26">
                        <a:extLst>
                          <a:ext uri="{FF2B5EF4-FFF2-40B4-BE49-F238E27FC236}">
                            <a16:creationId xmlns:a16="http://schemas.microsoft.com/office/drawing/2014/main" id="{EE35E88A-4CA6-9ABE-07B7-6BAEE9109179}"/>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219921" y="4627562"/>
                        <a:ext cx="12096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Oval 1">
            <a:extLst>
              <a:ext uri="{FF2B5EF4-FFF2-40B4-BE49-F238E27FC236}">
                <a16:creationId xmlns:a16="http://schemas.microsoft.com/office/drawing/2014/main" id="{33A8DA31-054A-9DFC-3CE8-625762FB3488}"/>
              </a:ext>
            </a:extLst>
          </p:cNvPr>
          <p:cNvSpPr/>
          <p:nvPr/>
        </p:nvSpPr>
        <p:spPr>
          <a:xfrm>
            <a:off x="457200" y="0"/>
            <a:ext cx="3257550" cy="223043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01F11574-2374-C19D-9A17-7F9A6C6FDB68}"/>
              </a:ext>
            </a:extLst>
          </p:cNvPr>
          <p:cNvSpPr/>
          <p:nvPr/>
        </p:nvSpPr>
        <p:spPr>
          <a:xfrm>
            <a:off x="4056062" y="113106"/>
            <a:ext cx="3257550" cy="312618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95DBE654-442A-8B09-C553-41EF41D9CE1B}"/>
              </a:ext>
            </a:extLst>
          </p:cNvPr>
          <p:cNvSpPr/>
          <p:nvPr/>
        </p:nvSpPr>
        <p:spPr>
          <a:xfrm>
            <a:off x="7466013" y="113107"/>
            <a:ext cx="3257550" cy="32392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AE02DCE-CB14-CB5A-DDF7-288F347F7A04}"/>
              </a:ext>
            </a:extLst>
          </p:cNvPr>
          <p:cNvSpPr/>
          <p:nvPr/>
        </p:nvSpPr>
        <p:spPr>
          <a:xfrm>
            <a:off x="175814" y="2466784"/>
            <a:ext cx="3348431" cy="410546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FE97949-8F77-1B48-76BD-427A3CBC9E9E}"/>
              </a:ext>
            </a:extLst>
          </p:cNvPr>
          <p:cNvSpPr/>
          <p:nvPr/>
        </p:nvSpPr>
        <p:spPr>
          <a:xfrm>
            <a:off x="3967338" y="3416301"/>
            <a:ext cx="3257550" cy="32392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65128D51-EFA3-471B-8883-0CE17C461F0A}"/>
              </a:ext>
            </a:extLst>
          </p:cNvPr>
          <p:cNvSpPr/>
          <p:nvPr/>
        </p:nvSpPr>
        <p:spPr>
          <a:xfrm>
            <a:off x="7660485" y="3418977"/>
            <a:ext cx="3257550" cy="32392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D58162E-4712-3D0C-FFBF-6B4DE658BDF7}"/>
              </a:ext>
            </a:extLst>
          </p:cNvPr>
          <p:cNvPicPr>
            <a:picLocks noChangeAspect="1"/>
          </p:cNvPicPr>
          <p:nvPr/>
        </p:nvPicPr>
        <p:blipFill>
          <a:blip r:embed="rId38"/>
          <a:stretch>
            <a:fillRect/>
          </a:stretch>
        </p:blipFill>
        <p:spPr>
          <a:xfrm>
            <a:off x="10014124" y="5645998"/>
            <a:ext cx="1616812" cy="840528"/>
          </a:xfrm>
          <a:prstGeom prst="rect">
            <a:avLst/>
          </a:prstGeom>
        </p:spPr>
      </p:pic>
    </p:spTree>
    <p:extLst>
      <p:ext uri="{BB962C8B-B14F-4D97-AF65-F5344CB8AC3E}">
        <p14:creationId xmlns:p14="http://schemas.microsoft.com/office/powerpoint/2010/main" val="1269248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146"/>
                                        </p:tgtEl>
                                        <p:attrNameLst>
                                          <p:attrName>style.visibility</p:attrName>
                                        </p:attrNameLst>
                                      </p:cBhvr>
                                      <p:to>
                                        <p:strVal val="visible"/>
                                      </p:to>
                                    </p:set>
                                    <p:animEffect transition="in" filter="wipe(down)">
                                      <p:cBhvr>
                                        <p:cTn id="7" dur="580">
                                          <p:stCondLst>
                                            <p:cond delay="0"/>
                                          </p:stCondLst>
                                        </p:cTn>
                                        <p:tgtEl>
                                          <p:spTgt spid="5146"/>
                                        </p:tgtEl>
                                      </p:cBhvr>
                                    </p:animEffect>
                                    <p:anim calcmode="lin" valueType="num">
                                      <p:cBhvr>
                                        <p:cTn id="8" dur="1822" tmFilter="0,0; 0.14,0.36; 0.43,0.73; 0.71,0.91; 1.0,1.0">
                                          <p:stCondLst>
                                            <p:cond delay="0"/>
                                          </p:stCondLst>
                                        </p:cTn>
                                        <p:tgtEl>
                                          <p:spTgt spid="51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46"/>
                                        </p:tgtEl>
                                        <p:attrNameLst>
                                          <p:attrName>ppt_y</p:attrName>
                                        </p:attrNameLst>
                                      </p:cBhvr>
                                      <p:tavLst>
                                        <p:tav tm="0" fmla="#ppt_y-sin(pi*$)/81">
                                          <p:val>
                                            <p:fltVal val="0"/>
                                          </p:val>
                                        </p:tav>
                                        <p:tav tm="100000">
                                          <p:val>
                                            <p:fltVal val="1"/>
                                          </p:val>
                                        </p:tav>
                                      </p:tavLst>
                                    </p:anim>
                                    <p:animScale>
                                      <p:cBhvr>
                                        <p:cTn id="13" dur="26">
                                          <p:stCondLst>
                                            <p:cond delay="650"/>
                                          </p:stCondLst>
                                        </p:cTn>
                                        <p:tgtEl>
                                          <p:spTgt spid="5146"/>
                                        </p:tgtEl>
                                      </p:cBhvr>
                                      <p:to x="100000" y="60000"/>
                                    </p:animScale>
                                    <p:animScale>
                                      <p:cBhvr>
                                        <p:cTn id="14" dur="166" decel="50000">
                                          <p:stCondLst>
                                            <p:cond delay="676"/>
                                          </p:stCondLst>
                                        </p:cTn>
                                        <p:tgtEl>
                                          <p:spTgt spid="5146"/>
                                        </p:tgtEl>
                                      </p:cBhvr>
                                      <p:to x="100000" y="100000"/>
                                    </p:animScale>
                                    <p:animScale>
                                      <p:cBhvr>
                                        <p:cTn id="15" dur="26">
                                          <p:stCondLst>
                                            <p:cond delay="1312"/>
                                          </p:stCondLst>
                                        </p:cTn>
                                        <p:tgtEl>
                                          <p:spTgt spid="5146"/>
                                        </p:tgtEl>
                                      </p:cBhvr>
                                      <p:to x="100000" y="80000"/>
                                    </p:animScale>
                                    <p:animScale>
                                      <p:cBhvr>
                                        <p:cTn id="16" dur="166" decel="50000">
                                          <p:stCondLst>
                                            <p:cond delay="1338"/>
                                          </p:stCondLst>
                                        </p:cTn>
                                        <p:tgtEl>
                                          <p:spTgt spid="5146"/>
                                        </p:tgtEl>
                                      </p:cBhvr>
                                      <p:to x="100000" y="100000"/>
                                    </p:animScale>
                                    <p:animScale>
                                      <p:cBhvr>
                                        <p:cTn id="17" dur="26">
                                          <p:stCondLst>
                                            <p:cond delay="1642"/>
                                          </p:stCondLst>
                                        </p:cTn>
                                        <p:tgtEl>
                                          <p:spTgt spid="5146"/>
                                        </p:tgtEl>
                                      </p:cBhvr>
                                      <p:to x="100000" y="90000"/>
                                    </p:animScale>
                                    <p:animScale>
                                      <p:cBhvr>
                                        <p:cTn id="18" dur="166" decel="50000">
                                          <p:stCondLst>
                                            <p:cond delay="1668"/>
                                          </p:stCondLst>
                                        </p:cTn>
                                        <p:tgtEl>
                                          <p:spTgt spid="5146"/>
                                        </p:tgtEl>
                                      </p:cBhvr>
                                      <p:to x="100000" y="100000"/>
                                    </p:animScale>
                                    <p:animScale>
                                      <p:cBhvr>
                                        <p:cTn id="19" dur="26">
                                          <p:stCondLst>
                                            <p:cond delay="1808"/>
                                          </p:stCondLst>
                                        </p:cTn>
                                        <p:tgtEl>
                                          <p:spTgt spid="5146"/>
                                        </p:tgtEl>
                                      </p:cBhvr>
                                      <p:to x="100000" y="95000"/>
                                    </p:animScale>
                                    <p:animScale>
                                      <p:cBhvr>
                                        <p:cTn id="20" dur="166" decel="50000">
                                          <p:stCondLst>
                                            <p:cond delay="1834"/>
                                          </p:stCondLst>
                                        </p:cTn>
                                        <p:tgtEl>
                                          <p:spTgt spid="514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140"/>
                                        </p:tgtEl>
                                        <p:attrNameLst>
                                          <p:attrName>style.visibility</p:attrName>
                                        </p:attrNameLst>
                                      </p:cBhvr>
                                      <p:to>
                                        <p:strVal val="visible"/>
                                      </p:to>
                                    </p:set>
                                    <p:animEffect transition="in" filter="wipe(down)">
                                      <p:cBhvr>
                                        <p:cTn id="25" dur="580">
                                          <p:stCondLst>
                                            <p:cond delay="0"/>
                                          </p:stCondLst>
                                        </p:cTn>
                                        <p:tgtEl>
                                          <p:spTgt spid="5140"/>
                                        </p:tgtEl>
                                      </p:cBhvr>
                                    </p:animEffect>
                                    <p:anim calcmode="lin" valueType="num">
                                      <p:cBhvr>
                                        <p:cTn id="26" dur="1822" tmFilter="0,0; 0.14,0.36; 0.43,0.73; 0.71,0.91; 1.0,1.0">
                                          <p:stCondLst>
                                            <p:cond delay="0"/>
                                          </p:stCondLst>
                                        </p:cTn>
                                        <p:tgtEl>
                                          <p:spTgt spid="514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14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14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14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140"/>
                                        </p:tgtEl>
                                        <p:attrNameLst>
                                          <p:attrName>ppt_y</p:attrName>
                                        </p:attrNameLst>
                                      </p:cBhvr>
                                      <p:tavLst>
                                        <p:tav tm="0" fmla="#ppt_y-sin(pi*$)/81">
                                          <p:val>
                                            <p:fltVal val="0"/>
                                          </p:val>
                                        </p:tav>
                                        <p:tav tm="100000">
                                          <p:val>
                                            <p:fltVal val="1"/>
                                          </p:val>
                                        </p:tav>
                                      </p:tavLst>
                                    </p:anim>
                                    <p:animScale>
                                      <p:cBhvr>
                                        <p:cTn id="31" dur="26">
                                          <p:stCondLst>
                                            <p:cond delay="650"/>
                                          </p:stCondLst>
                                        </p:cTn>
                                        <p:tgtEl>
                                          <p:spTgt spid="5140"/>
                                        </p:tgtEl>
                                      </p:cBhvr>
                                      <p:to x="100000" y="60000"/>
                                    </p:animScale>
                                    <p:animScale>
                                      <p:cBhvr>
                                        <p:cTn id="32" dur="166" decel="50000">
                                          <p:stCondLst>
                                            <p:cond delay="676"/>
                                          </p:stCondLst>
                                        </p:cTn>
                                        <p:tgtEl>
                                          <p:spTgt spid="5140"/>
                                        </p:tgtEl>
                                      </p:cBhvr>
                                      <p:to x="100000" y="100000"/>
                                    </p:animScale>
                                    <p:animScale>
                                      <p:cBhvr>
                                        <p:cTn id="33" dur="26">
                                          <p:stCondLst>
                                            <p:cond delay="1312"/>
                                          </p:stCondLst>
                                        </p:cTn>
                                        <p:tgtEl>
                                          <p:spTgt spid="5140"/>
                                        </p:tgtEl>
                                      </p:cBhvr>
                                      <p:to x="100000" y="80000"/>
                                    </p:animScale>
                                    <p:animScale>
                                      <p:cBhvr>
                                        <p:cTn id="34" dur="166" decel="50000">
                                          <p:stCondLst>
                                            <p:cond delay="1338"/>
                                          </p:stCondLst>
                                        </p:cTn>
                                        <p:tgtEl>
                                          <p:spTgt spid="5140"/>
                                        </p:tgtEl>
                                      </p:cBhvr>
                                      <p:to x="100000" y="100000"/>
                                    </p:animScale>
                                    <p:animScale>
                                      <p:cBhvr>
                                        <p:cTn id="35" dur="26">
                                          <p:stCondLst>
                                            <p:cond delay="1642"/>
                                          </p:stCondLst>
                                        </p:cTn>
                                        <p:tgtEl>
                                          <p:spTgt spid="5140"/>
                                        </p:tgtEl>
                                      </p:cBhvr>
                                      <p:to x="100000" y="90000"/>
                                    </p:animScale>
                                    <p:animScale>
                                      <p:cBhvr>
                                        <p:cTn id="36" dur="166" decel="50000">
                                          <p:stCondLst>
                                            <p:cond delay="1668"/>
                                          </p:stCondLst>
                                        </p:cTn>
                                        <p:tgtEl>
                                          <p:spTgt spid="5140"/>
                                        </p:tgtEl>
                                      </p:cBhvr>
                                      <p:to x="100000" y="100000"/>
                                    </p:animScale>
                                    <p:animScale>
                                      <p:cBhvr>
                                        <p:cTn id="37" dur="26">
                                          <p:stCondLst>
                                            <p:cond delay="1808"/>
                                          </p:stCondLst>
                                        </p:cTn>
                                        <p:tgtEl>
                                          <p:spTgt spid="5140"/>
                                        </p:tgtEl>
                                      </p:cBhvr>
                                      <p:to x="100000" y="95000"/>
                                    </p:animScale>
                                    <p:animScale>
                                      <p:cBhvr>
                                        <p:cTn id="38" dur="166" decel="50000">
                                          <p:stCondLst>
                                            <p:cond delay="1834"/>
                                          </p:stCondLst>
                                        </p:cTn>
                                        <p:tgtEl>
                                          <p:spTgt spid="5140"/>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5141"/>
                                        </p:tgtEl>
                                        <p:attrNameLst>
                                          <p:attrName>style.visibility</p:attrName>
                                        </p:attrNameLst>
                                      </p:cBhvr>
                                      <p:to>
                                        <p:strVal val="visible"/>
                                      </p:to>
                                    </p:set>
                                    <p:animEffect transition="in" filter="wipe(down)">
                                      <p:cBhvr>
                                        <p:cTn id="43" dur="580">
                                          <p:stCondLst>
                                            <p:cond delay="0"/>
                                          </p:stCondLst>
                                        </p:cTn>
                                        <p:tgtEl>
                                          <p:spTgt spid="5141"/>
                                        </p:tgtEl>
                                      </p:cBhvr>
                                    </p:animEffect>
                                    <p:anim calcmode="lin" valueType="num">
                                      <p:cBhvr>
                                        <p:cTn id="44" dur="1822" tmFilter="0,0; 0.14,0.36; 0.43,0.73; 0.71,0.91; 1.0,1.0">
                                          <p:stCondLst>
                                            <p:cond delay="0"/>
                                          </p:stCondLst>
                                        </p:cTn>
                                        <p:tgtEl>
                                          <p:spTgt spid="514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14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14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14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141"/>
                                        </p:tgtEl>
                                        <p:attrNameLst>
                                          <p:attrName>ppt_y</p:attrName>
                                        </p:attrNameLst>
                                      </p:cBhvr>
                                      <p:tavLst>
                                        <p:tav tm="0" fmla="#ppt_y-sin(pi*$)/81">
                                          <p:val>
                                            <p:fltVal val="0"/>
                                          </p:val>
                                        </p:tav>
                                        <p:tav tm="100000">
                                          <p:val>
                                            <p:fltVal val="1"/>
                                          </p:val>
                                        </p:tav>
                                      </p:tavLst>
                                    </p:anim>
                                    <p:animScale>
                                      <p:cBhvr>
                                        <p:cTn id="49" dur="26">
                                          <p:stCondLst>
                                            <p:cond delay="650"/>
                                          </p:stCondLst>
                                        </p:cTn>
                                        <p:tgtEl>
                                          <p:spTgt spid="5141"/>
                                        </p:tgtEl>
                                      </p:cBhvr>
                                      <p:to x="100000" y="60000"/>
                                    </p:animScale>
                                    <p:animScale>
                                      <p:cBhvr>
                                        <p:cTn id="50" dur="166" decel="50000">
                                          <p:stCondLst>
                                            <p:cond delay="676"/>
                                          </p:stCondLst>
                                        </p:cTn>
                                        <p:tgtEl>
                                          <p:spTgt spid="5141"/>
                                        </p:tgtEl>
                                      </p:cBhvr>
                                      <p:to x="100000" y="100000"/>
                                    </p:animScale>
                                    <p:animScale>
                                      <p:cBhvr>
                                        <p:cTn id="51" dur="26">
                                          <p:stCondLst>
                                            <p:cond delay="1312"/>
                                          </p:stCondLst>
                                        </p:cTn>
                                        <p:tgtEl>
                                          <p:spTgt spid="5141"/>
                                        </p:tgtEl>
                                      </p:cBhvr>
                                      <p:to x="100000" y="80000"/>
                                    </p:animScale>
                                    <p:animScale>
                                      <p:cBhvr>
                                        <p:cTn id="52" dur="166" decel="50000">
                                          <p:stCondLst>
                                            <p:cond delay="1338"/>
                                          </p:stCondLst>
                                        </p:cTn>
                                        <p:tgtEl>
                                          <p:spTgt spid="5141"/>
                                        </p:tgtEl>
                                      </p:cBhvr>
                                      <p:to x="100000" y="100000"/>
                                    </p:animScale>
                                    <p:animScale>
                                      <p:cBhvr>
                                        <p:cTn id="53" dur="26">
                                          <p:stCondLst>
                                            <p:cond delay="1642"/>
                                          </p:stCondLst>
                                        </p:cTn>
                                        <p:tgtEl>
                                          <p:spTgt spid="5141"/>
                                        </p:tgtEl>
                                      </p:cBhvr>
                                      <p:to x="100000" y="90000"/>
                                    </p:animScale>
                                    <p:animScale>
                                      <p:cBhvr>
                                        <p:cTn id="54" dur="166" decel="50000">
                                          <p:stCondLst>
                                            <p:cond delay="1668"/>
                                          </p:stCondLst>
                                        </p:cTn>
                                        <p:tgtEl>
                                          <p:spTgt spid="5141"/>
                                        </p:tgtEl>
                                      </p:cBhvr>
                                      <p:to x="100000" y="100000"/>
                                    </p:animScale>
                                    <p:animScale>
                                      <p:cBhvr>
                                        <p:cTn id="55" dur="26">
                                          <p:stCondLst>
                                            <p:cond delay="1808"/>
                                          </p:stCondLst>
                                        </p:cTn>
                                        <p:tgtEl>
                                          <p:spTgt spid="5141"/>
                                        </p:tgtEl>
                                      </p:cBhvr>
                                      <p:to x="100000" y="95000"/>
                                    </p:animScale>
                                    <p:animScale>
                                      <p:cBhvr>
                                        <p:cTn id="56" dur="166" decel="50000">
                                          <p:stCondLst>
                                            <p:cond delay="1834"/>
                                          </p:stCondLst>
                                        </p:cTn>
                                        <p:tgtEl>
                                          <p:spTgt spid="5141"/>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5142"/>
                                        </p:tgtEl>
                                        <p:attrNameLst>
                                          <p:attrName>style.visibility</p:attrName>
                                        </p:attrNameLst>
                                      </p:cBhvr>
                                      <p:to>
                                        <p:strVal val="visible"/>
                                      </p:to>
                                    </p:set>
                                    <p:animEffect transition="in" filter="wipe(down)">
                                      <p:cBhvr>
                                        <p:cTn id="61" dur="580">
                                          <p:stCondLst>
                                            <p:cond delay="0"/>
                                          </p:stCondLst>
                                        </p:cTn>
                                        <p:tgtEl>
                                          <p:spTgt spid="5142"/>
                                        </p:tgtEl>
                                      </p:cBhvr>
                                    </p:animEffect>
                                    <p:anim calcmode="lin" valueType="num">
                                      <p:cBhvr>
                                        <p:cTn id="62" dur="1822" tmFilter="0,0; 0.14,0.36; 0.43,0.73; 0.71,0.91; 1.0,1.0">
                                          <p:stCondLst>
                                            <p:cond delay="0"/>
                                          </p:stCondLst>
                                        </p:cTn>
                                        <p:tgtEl>
                                          <p:spTgt spid="51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1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1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1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142"/>
                                        </p:tgtEl>
                                        <p:attrNameLst>
                                          <p:attrName>ppt_y</p:attrName>
                                        </p:attrNameLst>
                                      </p:cBhvr>
                                      <p:tavLst>
                                        <p:tav tm="0" fmla="#ppt_y-sin(pi*$)/81">
                                          <p:val>
                                            <p:fltVal val="0"/>
                                          </p:val>
                                        </p:tav>
                                        <p:tav tm="100000">
                                          <p:val>
                                            <p:fltVal val="1"/>
                                          </p:val>
                                        </p:tav>
                                      </p:tavLst>
                                    </p:anim>
                                    <p:animScale>
                                      <p:cBhvr>
                                        <p:cTn id="67" dur="26">
                                          <p:stCondLst>
                                            <p:cond delay="650"/>
                                          </p:stCondLst>
                                        </p:cTn>
                                        <p:tgtEl>
                                          <p:spTgt spid="5142"/>
                                        </p:tgtEl>
                                      </p:cBhvr>
                                      <p:to x="100000" y="60000"/>
                                    </p:animScale>
                                    <p:animScale>
                                      <p:cBhvr>
                                        <p:cTn id="68" dur="166" decel="50000">
                                          <p:stCondLst>
                                            <p:cond delay="676"/>
                                          </p:stCondLst>
                                        </p:cTn>
                                        <p:tgtEl>
                                          <p:spTgt spid="5142"/>
                                        </p:tgtEl>
                                      </p:cBhvr>
                                      <p:to x="100000" y="100000"/>
                                    </p:animScale>
                                    <p:animScale>
                                      <p:cBhvr>
                                        <p:cTn id="69" dur="26">
                                          <p:stCondLst>
                                            <p:cond delay="1312"/>
                                          </p:stCondLst>
                                        </p:cTn>
                                        <p:tgtEl>
                                          <p:spTgt spid="5142"/>
                                        </p:tgtEl>
                                      </p:cBhvr>
                                      <p:to x="100000" y="80000"/>
                                    </p:animScale>
                                    <p:animScale>
                                      <p:cBhvr>
                                        <p:cTn id="70" dur="166" decel="50000">
                                          <p:stCondLst>
                                            <p:cond delay="1338"/>
                                          </p:stCondLst>
                                        </p:cTn>
                                        <p:tgtEl>
                                          <p:spTgt spid="5142"/>
                                        </p:tgtEl>
                                      </p:cBhvr>
                                      <p:to x="100000" y="100000"/>
                                    </p:animScale>
                                    <p:animScale>
                                      <p:cBhvr>
                                        <p:cTn id="71" dur="26">
                                          <p:stCondLst>
                                            <p:cond delay="1642"/>
                                          </p:stCondLst>
                                        </p:cTn>
                                        <p:tgtEl>
                                          <p:spTgt spid="5142"/>
                                        </p:tgtEl>
                                      </p:cBhvr>
                                      <p:to x="100000" y="90000"/>
                                    </p:animScale>
                                    <p:animScale>
                                      <p:cBhvr>
                                        <p:cTn id="72" dur="166" decel="50000">
                                          <p:stCondLst>
                                            <p:cond delay="1668"/>
                                          </p:stCondLst>
                                        </p:cTn>
                                        <p:tgtEl>
                                          <p:spTgt spid="5142"/>
                                        </p:tgtEl>
                                      </p:cBhvr>
                                      <p:to x="100000" y="100000"/>
                                    </p:animScale>
                                    <p:animScale>
                                      <p:cBhvr>
                                        <p:cTn id="73" dur="26">
                                          <p:stCondLst>
                                            <p:cond delay="1808"/>
                                          </p:stCondLst>
                                        </p:cTn>
                                        <p:tgtEl>
                                          <p:spTgt spid="5142"/>
                                        </p:tgtEl>
                                      </p:cBhvr>
                                      <p:to x="100000" y="95000"/>
                                    </p:animScale>
                                    <p:animScale>
                                      <p:cBhvr>
                                        <p:cTn id="74" dur="166" decel="50000">
                                          <p:stCondLst>
                                            <p:cond delay="1834"/>
                                          </p:stCondLst>
                                        </p:cTn>
                                        <p:tgtEl>
                                          <p:spTgt spid="5142"/>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5143"/>
                                        </p:tgtEl>
                                        <p:attrNameLst>
                                          <p:attrName>style.visibility</p:attrName>
                                        </p:attrNameLst>
                                      </p:cBhvr>
                                      <p:to>
                                        <p:strVal val="visible"/>
                                      </p:to>
                                    </p:set>
                                    <p:animEffect transition="in" filter="wipe(down)">
                                      <p:cBhvr>
                                        <p:cTn id="79" dur="580">
                                          <p:stCondLst>
                                            <p:cond delay="0"/>
                                          </p:stCondLst>
                                        </p:cTn>
                                        <p:tgtEl>
                                          <p:spTgt spid="5143"/>
                                        </p:tgtEl>
                                      </p:cBhvr>
                                    </p:animEffect>
                                    <p:anim calcmode="lin" valueType="num">
                                      <p:cBhvr>
                                        <p:cTn id="80" dur="1822" tmFilter="0,0; 0.14,0.36; 0.43,0.73; 0.71,0.91; 1.0,1.0">
                                          <p:stCondLst>
                                            <p:cond delay="0"/>
                                          </p:stCondLst>
                                        </p:cTn>
                                        <p:tgtEl>
                                          <p:spTgt spid="514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14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14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14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143"/>
                                        </p:tgtEl>
                                        <p:attrNameLst>
                                          <p:attrName>ppt_y</p:attrName>
                                        </p:attrNameLst>
                                      </p:cBhvr>
                                      <p:tavLst>
                                        <p:tav tm="0" fmla="#ppt_y-sin(pi*$)/81">
                                          <p:val>
                                            <p:fltVal val="0"/>
                                          </p:val>
                                        </p:tav>
                                        <p:tav tm="100000">
                                          <p:val>
                                            <p:fltVal val="1"/>
                                          </p:val>
                                        </p:tav>
                                      </p:tavLst>
                                    </p:anim>
                                    <p:animScale>
                                      <p:cBhvr>
                                        <p:cTn id="85" dur="26">
                                          <p:stCondLst>
                                            <p:cond delay="650"/>
                                          </p:stCondLst>
                                        </p:cTn>
                                        <p:tgtEl>
                                          <p:spTgt spid="5143"/>
                                        </p:tgtEl>
                                      </p:cBhvr>
                                      <p:to x="100000" y="60000"/>
                                    </p:animScale>
                                    <p:animScale>
                                      <p:cBhvr>
                                        <p:cTn id="86" dur="166" decel="50000">
                                          <p:stCondLst>
                                            <p:cond delay="676"/>
                                          </p:stCondLst>
                                        </p:cTn>
                                        <p:tgtEl>
                                          <p:spTgt spid="5143"/>
                                        </p:tgtEl>
                                      </p:cBhvr>
                                      <p:to x="100000" y="100000"/>
                                    </p:animScale>
                                    <p:animScale>
                                      <p:cBhvr>
                                        <p:cTn id="87" dur="26">
                                          <p:stCondLst>
                                            <p:cond delay="1312"/>
                                          </p:stCondLst>
                                        </p:cTn>
                                        <p:tgtEl>
                                          <p:spTgt spid="5143"/>
                                        </p:tgtEl>
                                      </p:cBhvr>
                                      <p:to x="100000" y="80000"/>
                                    </p:animScale>
                                    <p:animScale>
                                      <p:cBhvr>
                                        <p:cTn id="88" dur="166" decel="50000">
                                          <p:stCondLst>
                                            <p:cond delay="1338"/>
                                          </p:stCondLst>
                                        </p:cTn>
                                        <p:tgtEl>
                                          <p:spTgt spid="5143"/>
                                        </p:tgtEl>
                                      </p:cBhvr>
                                      <p:to x="100000" y="100000"/>
                                    </p:animScale>
                                    <p:animScale>
                                      <p:cBhvr>
                                        <p:cTn id="89" dur="26">
                                          <p:stCondLst>
                                            <p:cond delay="1642"/>
                                          </p:stCondLst>
                                        </p:cTn>
                                        <p:tgtEl>
                                          <p:spTgt spid="5143"/>
                                        </p:tgtEl>
                                      </p:cBhvr>
                                      <p:to x="100000" y="90000"/>
                                    </p:animScale>
                                    <p:animScale>
                                      <p:cBhvr>
                                        <p:cTn id="90" dur="166" decel="50000">
                                          <p:stCondLst>
                                            <p:cond delay="1668"/>
                                          </p:stCondLst>
                                        </p:cTn>
                                        <p:tgtEl>
                                          <p:spTgt spid="5143"/>
                                        </p:tgtEl>
                                      </p:cBhvr>
                                      <p:to x="100000" y="100000"/>
                                    </p:animScale>
                                    <p:animScale>
                                      <p:cBhvr>
                                        <p:cTn id="91" dur="26">
                                          <p:stCondLst>
                                            <p:cond delay="1808"/>
                                          </p:stCondLst>
                                        </p:cTn>
                                        <p:tgtEl>
                                          <p:spTgt spid="5143"/>
                                        </p:tgtEl>
                                      </p:cBhvr>
                                      <p:to x="100000" y="95000"/>
                                    </p:animScale>
                                    <p:animScale>
                                      <p:cBhvr>
                                        <p:cTn id="92" dur="166" decel="50000">
                                          <p:stCondLst>
                                            <p:cond delay="1834"/>
                                          </p:stCondLst>
                                        </p:cTn>
                                        <p:tgtEl>
                                          <p:spTgt spid="5143"/>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5144"/>
                                        </p:tgtEl>
                                        <p:attrNameLst>
                                          <p:attrName>style.visibility</p:attrName>
                                        </p:attrNameLst>
                                      </p:cBhvr>
                                      <p:to>
                                        <p:strVal val="visible"/>
                                      </p:to>
                                    </p:set>
                                    <p:animEffect transition="in" filter="wipe(down)">
                                      <p:cBhvr>
                                        <p:cTn id="97" dur="580">
                                          <p:stCondLst>
                                            <p:cond delay="0"/>
                                          </p:stCondLst>
                                        </p:cTn>
                                        <p:tgtEl>
                                          <p:spTgt spid="5144"/>
                                        </p:tgtEl>
                                      </p:cBhvr>
                                    </p:animEffect>
                                    <p:anim calcmode="lin" valueType="num">
                                      <p:cBhvr>
                                        <p:cTn id="98" dur="1822" tmFilter="0,0; 0.14,0.36; 0.43,0.73; 0.71,0.91; 1.0,1.0">
                                          <p:stCondLst>
                                            <p:cond delay="0"/>
                                          </p:stCondLst>
                                        </p:cTn>
                                        <p:tgtEl>
                                          <p:spTgt spid="514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14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14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14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144"/>
                                        </p:tgtEl>
                                        <p:attrNameLst>
                                          <p:attrName>ppt_y</p:attrName>
                                        </p:attrNameLst>
                                      </p:cBhvr>
                                      <p:tavLst>
                                        <p:tav tm="0" fmla="#ppt_y-sin(pi*$)/81">
                                          <p:val>
                                            <p:fltVal val="0"/>
                                          </p:val>
                                        </p:tav>
                                        <p:tav tm="100000">
                                          <p:val>
                                            <p:fltVal val="1"/>
                                          </p:val>
                                        </p:tav>
                                      </p:tavLst>
                                    </p:anim>
                                    <p:animScale>
                                      <p:cBhvr>
                                        <p:cTn id="103" dur="26">
                                          <p:stCondLst>
                                            <p:cond delay="650"/>
                                          </p:stCondLst>
                                        </p:cTn>
                                        <p:tgtEl>
                                          <p:spTgt spid="5144"/>
                                        </p:tgtEl>
                                      </p:cBhvr>
                                      <p:to x="100000" y="60000"/>
                                    </p:animScale>
                                    <p:animScale>
                                      <p:cBhvr>
                                        <p:cTn id="104" dur="166" decel="50000">
                                          <p:stCondLst>
                                            <p:cond delay="676"/>
                                          </p:stCondLst>
                                        </p:cTn>
                                        <p:tgtEl>
                                          <p:spTgt spid="5144"/>
                                        </p:tgtEl>
                                      </p:cBhvr>
                                      <p:to x="100000" y="100000"/>
                                    </p:animScale>
                                    <p:animScale>
                                      <p:cBhvr>
                                        <p:cTn id="105" dur="26">
                                          <p:stCondLst>
                                            <p:cond delay="1312"/>
                                          </p:stCondLst>
                                        </p:cTn>
                                        <p:tgtEl>
                                          <p:spTgt spid="5144"/>
                                        </p:tgtEl>
                                      </p:cBhvr>
                                      <p:to x="100000" y="80000"/>
                                    </p:animScale>
                                    <p:animScale>
                                      <p:cBhvr>
                                        <p:cTn id="106" dur="166" decel="50000">
                                          <p:stCondLst>
                                            <p:cond delay="1338"/>
                                          </p:stCondLst>
                                        </p:cTn>
                                        <p:tgtEl>
                                          <p:spTgt spid="5144"/>
                                        </p:tgtEl>
                                      </p:cBhvr>
                                      <p:to x="100000" y="100000"/>
                                    </p:animScale>
                                    <p:animScale>
                                      <p:cBhvr>
                                        <p:cTn id="107" dur="26">
                                          <p:stCondLst>
                                            <p:cond delay="1642"/>
                                          </p:stCondLst>
                                        </p:cTn>
                                        <p:tgtEl>
                                          <p:spTgt spid="5144"/>
                                        </p:tgtEl>
                                      </p:cBhvr>
                                      <p:to x="100000" y="90000"/>
                                    </p:animScale>
                                    <p:animScale>
                                      <p:cBhvr>
                                        <p:cTn id="108" dur="166" decel="50000">
                                          <p:stCondLst>
                                            <p:cond delay="1668"/>
                                          </p:stCondLst>
                                        </p:cTn>
                                        <p:tgtEl>
                                          <p:spTgt spid="5144"/>
                                        </p:tgtEl>
                                      </p:cBhvr>
                                      <p:to x="100000" y="100000"/>
                                    </p:animScale>
                                    <p:animScale>
                                      <p:cBhvr>
                                        <p:cTn id="109" dur="26">
                                          <p:stCondLst>
                                            <p:cond delay="1808"/>
                                          </p:stCondLst>
                                        </p:cTn>
                                        <p:tgtEl>
                                          <p:spTgt spid="5144"/>
                                        </p:tgtEl>
                                      </p:cBhvr>
                                      <p:to x="100000" y="95000"/>
                                    </p:animScale>
                                    <p:animScale>
                                      <p:cBhvr>
                                        <p:cTn id="110" dur="166" decel="50000">
                                          <p:stCondLst>
                                            <p:cond delay="1834"/>
                                          </p:stCondLst>
                                        </p:cTn>
                                        <p:tgtEl>
                                          <p:spTgt spid="51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ABD77C2B-5549-2EEC-2D38-7820C2B61191}"/>
              </a:ext>
            </a:extLst>
          </p:cNvPr>
          <p:cNvSpPr txBox="1"/>
          <p:nvPr/>
        </p:nvSpPr>
        <p:spPr>
          <a:xfrm>
            <a:off x="404070" y="589658"/>
            <a:ext cx="11383860" cy="6001643"/>
          </a:xfrm>
          <a:prstGeom prst="rect">
            <a:avLst/>
          </a:prstGeom>
          <a:noFill/>
        </p:spPr>
        <p:txBody>
          <a:bodyPr wrap="square">
            <a:spAutoFit/>
          </a:bodyPr>
          <a:lstStyle/>
          <a:p>
            <a:pPr algn="just"/>
            <a:r>
              <a:rPr lang="en-GB" sz="1200" b="1" i="0" dirty="0">
                <a:solidFill>
                  <a:srgbClr val="000000"/>
                </a:solidFill>
                <a:effectLst/>
                <a:latin typeface="Comic Sans MS" panose="030F0702030302020204" pitchFamily="66" charset="0"/>
              </a:rPr>
              <a:t>What is heredity/inheritance? </a:t>
            </a:r>
            <a:r>
              <a:rPr lang="en-GB" sz="1200" b="0" i="0" dirty="0">
                <a:solidFill>
                  <a:srgbClr val="000000"/>
                </a:solidFill>
                <a:effectLst/>
                <a:latin typeface="Comic Sans MS" panose="030F0702030302020204" pitchFamily="66" charset="0"/>
              </a:rPr>
              <a:t>Heredity/inheritance is when certain traits are passed from parents to child/offspring</a:t>
            </a:r>
          </a:p>
          <a:p>
            <a:pPr algn="just"/>
            <a:endParaRPr lang="en-GB" sz="1200" b="1" dirty="0">
              <a:solidFill>
                <a:srgbClr val="000000"/>
              </a:solidFill>
              <a:latin typeface="Comic Sans MS" panose="030F0702030302020204" pitchFamily="66" charset="0"/>
            </a:endParaRPr>
          </a:p>
          <a:p>
            <a:pPr algn="just"/>
            <a:r>
              <a:rPr lang="en-GB" sz="1200" b="1" dirty="0">
                <a:solidFill>
                  <a:srgbClr val="000000"/>
                </a:solidFill>
                <a:latin typeface="Comic Sans MS" panose="030F0702030302020204" pitchFamily="66" charset="0"/>
              </a:rPr>
              <a:t>What are traits? </a:t>
            </a:r>
            <a:r>
              <a:rPr lang="en-GB" sz="1200" dirty="0">
                <a:solidFill>
                  <a:srgbClr val="000000"/>
                </a:solidFill>
                <a:latin typeface="Comic Sans MS" panose="030F0702030302020204" pitchFamily="66" charset="0"/>
              </a:rPr>
              <a:t>T</a:t>
            </a:r>
            <a:r>
              <a:rPr lang="en-GB" sz="1200" b="0" i="0" dirty="0">
                <a:solidFill>
                  <a:srgbClr val="000000"/>
                </a:solidFill>
                <a:effectLst/>
                <a:latin typeface="Comic Sans MS" panose="030F0702030302020204" pitchFamily="66" charset="0"/>
              </a:rPr>
              <a:t>raits are characteristics such as eye colour, height, skin colour, blood type etc.</a:t>
            </a:r>
          </a:p>
          <a:p>
            <a:pPr algn="just"/>
            <a:endParaRPr lang="en-GB" sz="1200" b="1" dirty="0">
              <a:solidFill>
                <a:srgbClr val="000000"/>
              </a:solidFill>
              <a:latin typeface="Comic Sans MS" panose="030F0702030302020204" pitchFamily="66" charset="0"/>
            </a:endParaRPr>
          </a:p>
          <a:p>
            <a:pPr algn="just"/>
            <a:r>
              <a:rPr lang="en-GB" sz="1200" b="1" dirty="0">
                <a:solidFill>
                  <a:srgbClr val="000000"/>
                </a:solidFill>
                <a:latin typeface="Comic Sans MS" panose="030F0702030302020204" pitchFamily="66" charset="0"/>
              </a:rPr>
              <a:t>How is heredity passed from parents to child/offspring?</a:t>
            </a:r>
            <a:r>
              <a:rPr lang="en-GB" sz="1200" b="1" i="0" dirty="0">
                <a:solidFill>
                  <a:srgbClr val="000000"/>
                </a:solidFill>
                <a:effectLst/>
                <a:latin typeface="Comic Sans MS" panose="030F0702030302020204" pitchFamily="66" charset="0"/>
              </a:rPr>
              <a:t> </a:t>
            </a:r>
            <a:r>
              <a:rPr lang="en-GB" sz="1200" b="0" i="0" dirty="0">
                <a:solidFill>
                  <a:srgbClr val="000000"/>
                </a:solidFill>
                <a:effectLst/>
                <a:latin typeface="Comic Sans MS" panose="030F0702030302020204" pitchFamily="66" charset="0"/>
              </a:rPr>
              <a:t>Heredity is passed through genes in the DNA molecule. </a:t>
            </a:r>
            <a:r>
              <a:rPr lang="en-GB" sz="1200" b="0" i="0" dirty="0">
                <a:solidFill>
                  <a:srgbClr val="373737"/>
                </a:solidFill>
                <a:effectLst/>
                <a:latin typeface="Comic Sans MS" panose="030F0702030302020204" pitchFamily="66" charset="0"/>
              </a:rPr>
              <a:t>All of us/all offspring  are made up of DNA from both mother and father that is why we/they have characteristics from both parents.</a:t>
            </a:r>
            <a:endParaRPr lang="en-GB" sz="1200" b="0" i="0" dirty="0">
              <a:solidFill>
                <a:srgbClr val="000000"/>
              </a:solidFill>
              <a:effectLst/>
              <a:latin typeface="Comic Sans MS" panose="030F0702030302020204" pitchFamily="66" charset="0"/>
            </a:endParaRPr>
          </a:p>
          <a:p>
            <a:pPr algn="just"/>
            <a:endParaRPr lang="en-GB" sz="1200" b="0" i="0" dirty="0">
              <a:solidFill>
                <a:srgbClr val="000000"/>
              </a:solidFill>
              <a:effectLst/>
              <a:latin typeface="Comic Sans MS" panose="030F0702030302020204" pitchFamily="66" charset="0"/>
            </a:endParaRPr>
          </a:p>
          <a:p>
            <a:pPr algn="just"/>
            <a:r>
              <a:rPr lang="en-GB" sz="1200" b="1" dirty="0">
                <a:solidFill>
                  <a:srgbClr val="000000"/>
                </a:solidFill>
                <a:latin typeface="Comic Sans MS" panose="030F0702030302020204" pitchFamily="66" charset="0"/>
              </a:rPr>
              <a:t>What is the study of heredity called?</a:t>
            </a:r>
            <a:r>
              <a:rPr lang="en-GB" sz="1200" dirty="0">
                <a:solidFill>
                  <a:srgbClr val="000000"/>
                </a:solidFill>
                <a:latin typeface="Comic Sans MS" panose="030F0702030302020204" pitchFamily="66" charset="0"/>
              </a:rPr>
              <a:t> Genetics.</a:t>
            </a:r>
          </a:p>
          <a:p>
            <a:pPr algn="just"/>
            <a:endParaRPr lang="en-GB" sz="1200" dirty="0">
              <a:solidFill>
                <a:srgbClr val="000000"/>
              </a:solidFill>
              <a:latin typeface="Comic Sans MS" panose="030F0702030302020204" pitchFamily="66" charset="0"/>
            </a:endParaRPr>
          </a:p>
          <a:p>
            <a:pPr algn="just"/>
            <a:r>
              <a:rPr lang="en-GB" sz="1200" b="1" dirty="0">
                <a:solidFill>
                  <a:srgbClr val="373737"/>
                </a:solidFill>
                <a:latin typeface="Comic Sans MS" panose="030F0702030302020204" pitchFamily="66" charset="0"/>
              </a:rPr>
              <a:t>What is </a:t>
            </a:r>
            <a:r>
              <a:rPr lang="en-GB" sz="1200" b="1" i="0" dirty="0">
                <a:solidFill>
                  <a:srgbClr val="373737"/>
                </a:solidFill>
                <a:effectLst/>
                <a:latin typeface="Comic Sans MS" panose="030F0702030302020204" pitchFamily="66" charset="0"/>
              </a:rPr>
              <a:t>DNA? </a:t>
            </a:r>
            <a:r>
              <a:rPr lang="en-GB" sz="1200" b="0" i="0" dirty="0">
                <a:solidFill>
                  <a:srgbClr val="373737"/>
                </a:solidFill>
                <a:effectLst/>
                <a:latin typeface="Comic Sans MS" panose="030F0702030302020204" pitchFamily="66" charset="0"/>
              </a:rPr>
              <a:t>DNA is a molecule made up from a group of atoms stuck together. DNA is the molecular blueprint/ or recipe  for a living thing. DNA ‘tells’ amino acids how to line up/group together to  create  proteins. </a:t>
            </a:r>
            <a:r>
              <a:rPr lang="en-GB" sz="1200" dirty="0">
                <a:solidFill>
                  <a:srgbClr val="373737"/>
                </a:solidFill>
                <a:latin typeface="Comic Sans MS" panose="030F0702030302020204" pitchFamily="66" charset="0"/>
              </a:rPr>
              <a:t>T</a:t>
            </a:r>
            <a:r>
              <a:rPr lang="en-GB" sz="1200" b="0" i="0" dirty="0">
                <a:solidFill>
                  <a:srgbClr val="373737"/>
                </a:solidFill>
                <a:effectLst/>
                <a:latin typeface="Comic Sans MS" panose="030F0702030302020204" pitchFamily="66" charset="0"/>
              </a:rPr>
              <a:t>his process is based on chemistry. </a:t>
            </a:r>
          </a:p>
          <a:p>
            <a:pPr algn="just"/>
            <a:endParaRPr lang="en-GB" sz="1200" dirty="0">
              <a:solidFill>
                <a:srgbClr val="373737"/>
              </a:solidFill>
              <a:latin typeface="Comic Sans MS" panose="030F0702030302020204" pitchFamily="66" charset="0"/>
            </a:endParaRPr>
          </a:p>
          <a:p>
            <a:pPr algn="just"/>
            <a:r>
              <a:rPr lang="en-GB" sz="1200" b="1" i="0" dirty="0">
                <a:solidFill>
                  <a:srgbClr val="373737"/>
                </a:solidFill>
                <a:effectLst/>
                <a:latin typeface="Comic Sans MS" panose="030F0702030302020204" pitchFamily="66" charset="0"/>
              </a:rPr>
              <a:t>What is RNA? </a:t>
            </a:r>
            <a:r>
              <a:rPr lang="en-GB" sz="1200" b="0" i="0" dirty="0">
                <a:solidFill>
                  <a:srgbClr val="373737"/>
                </a:solidFill>
                <a:effectLst/>
                <a:latin typeface="Comic Sans MS" panose="030F0702030302020204" pitchFamily="66" charset="0"/>
              </a:rPr>
              <a:t>RNA  is a partial copy of DNA code but shorter and </a:t>
            </a:r>
            <a:r>
              <a:rPr lang="en-GB" sz="1200" dirty="0">
                <a:solidFill>
                  <a:srgbClr val="373737"/>
                </a:solidFill>
                <a:latin typeface="Comic Sans MS" panose="030F0702030302020204" pitchFamily="66" charset="0"/>
              </a:rPr>
              <a:t>is a </a:t>
            </a:r>
            <a:r>
              <a:rPr lang="en-GB" sz="1200" b="0" i="0" dirty="0">
                <a:solidFill>
                  <a:srgbClr val="373737"/>
                </a:solidFill>
                <a:effectLst/>
                <a:latin typeface="Comic Sans MS" panose="030F0702030302020204" pitchFamily="66" charset="0"/>
              </a:rPr>
              <a:t>single strand (as opposed to the double stranded DNA). RNA  fits through tiny pores in the cell nucleus and into the surrounding cytoplasm </a:t>
            </a:r>
            <a:r>
              <a:rPr lang="en-GB" sz="1200" dirty="0">
                <a:solidFill>
                  <a:srgbClr val="373737"/>
                </a:solidFill>
                <a:latin typeface="Comic Sans MS" panose="030F0702030302020204" pitchFamily="66" charset="0"/>
              </a:rPr>
              <a:t>and </a:t>
            </a:r>
            <a:r>
              <a:rPr lang="en-GB" sz="1200" b="0" i="0" dirty="0">
                <a:solidFill>
                  <a:srgbClr val="373737"/>
                </a:solidFill>
                <a:effectLst/>
                <a:latin typeface="Comic Sans MS" panose="030F0702030302020204" pitchFamily="66" charset="0"/>
              </a:rPr>
              <a:t>provides the code so that proteins can be built from amino acids</a:t>
            </a:r>
            <a:r>
              <a:rPr lang="en-GB" sz="1200" dirty="0">
                <a:solidFill>
                  <a:srgbClr val="373737"/>
                </a:solidFill>
                <a:latin typeface="Comic Sans MS" panose="030F0702030302020204" pitchFamily="66" charset="0"/>
              </a:rPr>
              <a:t>. These new proteins then form e.g., new cells.</a:t>
            </a:r>
          </a:p>
          <a:p>
            <a:pPr algn="just"/>
            <a:endParaRPr lang="en-GB" sz="1200" dirty="0">
              <a:solidFill>
                <a:srgbClr val="373737"/>
              </a:solidFill>
              <a:latin typeface="Comic Sans MS" panose="030F0702030302020204" pitchFamily="66" charset="0"/>
            </a:endParaRPr>
          </a:p>
          <a:p>
            <a:pPr algn="just"/>
            <a:r>
              <a:rPr lang="en-GB" sz="1200" b="1" dirty="0">
                <a:solidFill>
                  <a:srgbClr val="373737"/>
                </a:solidFill>
                <a:latin typeface="Comic Sans MS" panose="030F0702030302020204" pitchFamily="66" charset="0"/>
              </a:rPr>
              <a:t>What are amino acids?</a:t>
            </a:r>
            <a:r>
              <a:rPr lang="en-GB" sz="1200" dirty="0">
                <a:solidFill>
                  <a:srgbClr val="373737"/>
                </a:solidFill>
                <a:latin typeface="Comic Sans MS" panose="030F0702030302020204" pitchFamily="66" charset="0"/>
              </a:rPr>
              <a:t> Amino acids are very important, tiny chemicals inside our body that are referred to as ‘the building blocks of life’. There are approximately 20 different kinds, each with their own shape. Amino acids combine to make proteins, which combine to form cells, which make tissues, which make organs, which form living creatures.</a:t>
            </a:r>
          </a:p>
          <a:p>
            <a:pPr algn="just"/>
            <a:endParaRPr lang="en-GB" sz="1200" dirty="0">
              <a:solidFill>
                <a:srgbClr val="373737"/>
              </a:solidFill>
              <a:latin typeface="Comic Sans MS" panose="030F0702030302020204" pitchFamily="66" charset="0"/>
            </a:endParaRPr>
          </a:p>
          <a:p>
            <a:pPr algn="just"/>
            <a:r>
              <a:rPr lang="en-GB" sz="1200" b="1" i="0" dirty="0">
                <a:solidFill>
                  <a:srgbClr val="373737"/>
                </a:solidFill>
                <a:effectLst/>
                <a:latin typeface="Comic Sans MS" panose="030F0702030302020204" pitchFamily="66" charset="0"/>
              </a:rPr>
              <a:t>What is a gene? </a:t>
            </a:r>
            <a:r>
              <a:rPr lang="en-GB" sz="1200" b="0" i="0" dirty="0">
                <a:solidFill>
                  <a:srgbClr val="373737"/>
                </a:solidFill>
                <a:effectLst/>
                <a:latin typeface="Comic Sans MS" panose="030F0702030302020204" pitchFamily="66" charset="0"/>
              </a:rPr>
              <a:t>A gene is a segment of DNA that codes for something. Each gene tells a cell how to make a protein or a group of proteins. Different creatures have different genes, but all genes are written in the same basic DNA language.</a:t>
            </a:r>
          </a:p>
          <a:p>
            <a:pPr algn="just"/>
            <a:endParaRPr lang="en-GB" sz="1200" dirty="0">
              <a:solidFill>
                <a:srgbClr val="373737"/>
              </a:solidFill>
              <a:latin typeface="Comic Sans MS" panose="030F0702030302020204" pitchFamily="66" charset="0"/>
            </a:endParaRPr>
          </a:p>
          <a:p>
            <a:pPr algn="just"/>
            <a:r>
              <a:rPr lang="en-GB" sz="1200" b="1" dirty="0">
                <a:solidFill>
                  <a:srgbClr val="373737"/>
                </a:solidFill>
                <a:latin typeface="Comic Sans MS" panose="030F0702030302020204" pitchFamily="66" charset="0"/>
              </a:rPr>
              <a:t>What is a chromosome? </a:t>
            </a:r>
            <a:r>
              <a:rPr lang="en-GB" sz="1200" dirty="0">
                <a:solidFill>
                  <a:srgbClr val="373737"/>
                </a:solidFill>
                <a:latin typeface="Comic Sans MS" panose="030F0702030302020204" pitchFamily="66" charset="0"/>
              </a:rPr>
              <a:t>A chromosome is an entire chain of DNA plus proteins. Humans typically have 23 pairs of chromosomes in each cell (46 all together). One member of each pair comes from the father, and one comes from the mother. </a:t>
            </a:r>
          </a:p>
          <a:p>
            <a:pPr algn="just"/>
            <a:endParaRPr lang="en-GB" sz="1200" b="0" i="0" dirty="0">
              <a:solidFill>
                <a:srgbClr val="373737"/>
              </a:solidFill>
              <a:effectLst/>
              <a:latin typeface="Comic Sans MS" panose="030F0702030302020204" pitchFamily="66" charset="0"/>
            </a:endParaRPr>
          </a:p>
          <a:p>
            <a:pPr algn="just"/>
            <a:r>
              <a:rPr lang="en-GB" sz="1200" b="1" i="0" dirty="0">
                <a:solidFill>
                  <a:srgbClr val="373737"/>
                </a:solidFill>
                <a:effectLst/>
                <a:latin typeface="Comic Sans MS" panose="030F0702030302020204" pitchFamily="66" charset="0"/>
              </a:rPr>
              <a:t>People look like people</a:t>
            </a:r>
            <a:r>
              <a:rPr lang="en-GB" sz="1200" b="0" i="0" dirty="0">
                <a:solidFill>
                  <a:srgbClr val="373737"/>
                </a:solidFill>
                <a:effectLst/>
                <a:latin typeface="Comic Sans MS" panose="030F0702030302020204" pitchFamily="66" charset="0"/>
              </a:rPr>
              <a:t>. Every person is unique, but they have far more in common than they are different. This is because we are all </a:t>
            </a:r>
            <a:r>
              <a:rPr lang="en-GB" sz="1200" b="0" i="0" u="none" strike="noStrike" dirty="0">
                <a:effectLst/>
                <a:latin typeface="Comic Sans MS" panose="030F0702030302020204" pitchFamily="66" charset="0"/>
              </a:rPr>
              <a:t>related</a:t>
            </a:r>
            <a:r>
              <a:rPr lang="en-GB" sz="1200" b="0" i="0" u="none" strike="noStrike" dirty="0">
                <a:solidFill>
                  <a:srgbClr val="1982D1"/>
                </a:solidFill>
                <a:effectLst/>
                <a:latin typeface="Comic Sans MS" panose="030F0702030302020204" pitchFamily="66" charset="0"/>
              </a:rPr>
              <a:t> </a:t>
            </a:r>
            <a:r>
              <a:rPr lang="en-GB" sz="1200" b="0" i="0" dirty="0">
                <a:solidFill>
                  <a:srgbClr val="373737"/>
                </a:solidFill>
                <a:effectLst/>
                <a:latin typeface="Comic Sans MS" panose="030F0702030302020204" pitchFamily="66" charset="0"/>
              </a:rPr>
              <a:t>and we have all inherited characteristics from our ancestors.</a:t>
            </a:r>
          </a:p>
          <a:p>
            <a:pPr algn="just"/>
            <a:endParaRPr lang="en-GB" sz="1200" b="0" i="0" dirty="0">
              <a:solidFill>
                <a:srgbClr val="373737"/>
              </a:solidFill>
              <a:effectLst/>
              <a:latin typeface="Comic Sans MS" panose="030F0702030302020204" pitchFamily="66" charset="0"/>
            </a:endParaRPr>
          </a:p>
          <a:p>
            <a:pPr algn="just"/>
            <a:r>
              <a:rPr lang="en-GB" sz="1200" dirty="0">
                <a:latin typeface="Comic Sans MS" panose="030F0702030302020204" pitchFamily="66" charset="0"/>
                <a:hlinkClick r:id="rId3"/>
              </a:rPr>
              <a:t>What is DNA and How Does it Work? – YouTube</a:t>
            </a:r>
            <a:endParaRPr lang="en-GB" sz="1200" dirty="0">
              <a:latin typeface="Comic Sans MS" panose="030F0702030302020204" pitchFamily="66" charset="0"/>
            </a:endParaRPr>
          </a:p>
          <a:p>
            <a:r>
              <a:rPr lang="en-GB" sz="1200" dirty="0">
                <a:latin typeface="Comic Sans MS" panose="030F0702030302020204" pitchFamily="66" charset="0"/>
                <a:hlinkClick r:id="rId4"/>
              </a:rPr>
              <a:t>What is a gene? – YouTube</a:t>
            </a:r>
            <a:endParaRPr lang="en-GB" sz="1200" dirty="0">
              <a:latin typeface="Comic Sans MS" panose="030F0702030302020204" pitchFamily="66" charset="0"/>
            </a:endParaRPr>
          </a:p>
          <a:p>
            <a:r>
              <a:rPr lang="en-GB" sz="1200" dirty="0">
                <a:latin typeface="Comic Sans MS" panose="030F0702030302020204" pitchFamily="66" charset="0"/>
                <a:hlinkClick r:id="rId5"/>
              </a:rPr>
              <a:t>What is a Chromosome? - YouTube</a:t>
            </a:r>
            <a:endParaRPr lang="en-GB" dirty="0">
              <a:latin typeface="Comic Sans MS" panose="030F0702030302020204" pitchFamily="66" charset="0"/>
            </a:endParaRPr>
          </a:p>
        </p:txBody>
      </p:sp>
      <p:sp>
        <p:nvSpPr>
          <p:cNvPr id="5" name="TextBox 4">
            <a:extLst>
              <a:ext uri="{FF2B5EF4-FFF2-40B4-BE49-F238E27FC236}">
                <a16:creationId xmlns:a16="http://schemas.microsoft.com/office/drawing/2014/main" id="{A882A262-5242-4ED0-068C-257EEFAF29D6}"/>
              </a:ext>
            </a:extLst>
          </p:cNvPr>
          <p:cNvSpPr txBox="1"/>
          <p:nvPr/>
        </p:nvSpPr>
        <p:spPr>
          <a:xfrm>
            <a:off x="0" y="115551"/>
            <a:ext cx="12192000" cy="369332"/>
          </a:xfrm>
          <a:prstGeom prst="rect">
            <a:avLst/>
          </a:prstGeom>
          <a:noFill/>
        </p:spPr>
        <p:txBody>
          <a:bodyPr wrap="square" rtlCol="0">
            <a:spAutoFit/>
          </a:bodyPr>
          <a:lstStyle/>
          <a:p>
            <a:pPr algn="ctr"/>
            <a:r>
              <a:rPr lang="en-GB" b="1" dirty="0">
                <a:latin typeface="Comic Sans MS" panose="030F0702030302020204" pitchFamily="66" charset="0"/>
              </a:rPr>
              <a:t>Some definitions….</a:t>
            </a:r>
          </a:p>
        </p:txBody>
      </p:sp>
    </p:spTree>
    <p:extLst>
      <p:ext uri="{BB962C8B-B14F-4D97-AF65-F5344CB8AC3E}">
        <p14:creationId xmlns:p14="http://schemas.microsoft.com/office/powerpoint/2010/main" val="3850745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4">
            <a:extLst>
              <a:ext uri="{FF2B5EF4-FFF2-40B4-BE49-F238E27FC236}">
                <a16:creationId xmlns:a16="http://schemas.microsoft.com/office/drawing/2014/main" id="{815D76EB-B4A1-1F32-B03E-C6C6D613AE16}"/>
              </a:ext>
            </a:extLst>
          </p:cNvPr>
          <p:cNvSpPr>
            <a:spLocks noGrp="1"/>
          </p:cNvSpPr>
          <p:nvPr>
            <p:ph idx="1"/>
          </p:nvPr>
        </p:nvSpPr>
        <p:spPr bwMode="auto">
          <a:xfrm>
            <a:off x="1223085" y="1967486"/>
            <a:ext cx="10058694" cy="3525147"/>
          </a:xfrm>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buFont typeface="Wingdings 3" pitchFamily="18" charset="2"/>
              <a:buNone/>
              <a:defRPr/>
            </a:pPr>
            <a:r>
              <a:rPr lang="en-GB" dirty="0">
                <a:solidFill>
                  <a:schemeClr val="tx2">
                    <a:lumMod val="75000"/>
                  </a:schemeClr>
                </a:solidFill>
                <a:latin typeface="Comic Sans MS" pitchFamily="66" charset="0"/>
              </a:rPr>
              <a:t>The purpose of this practical work is:</a:t>
            </a:r>
          </a:p>
          <a:p>
            <a:pPr eaLnBrk="1" hangingPunct="1">
              <a:buFont typeface="Wingdings 3" pitchFamily="18" charset="2"/>
              <a:buNone/>
              <a:defRPr/>
            </a:pPr>
            <a:endParaRPr lang="en-GB" dirty="0">
              <a:solidFill>
                <a:schemeClr val="tx2">
                  <a:lumMod val="75000"/>
                </a:schemeClr>
              </a:solidFill>
              <a:latin typeface="Comic Sans MS" pitchFamily="66" charset="0"/>
            </a:endParaRPr>
          </a:p>
          <a:p>
            <a:pPr algn="just" eaLnBrk="1" hangingPunct="1">
              <a:buFont typeface="Arial" charset="0"/>
              <a:buChar char="•"/>
              <a:defRPr/>
            </a:pPr>
            <a:r>
              <a:rPr lang="en-GB" dirty="0">
                <a:solidFill>
                  <a:schemeClr val="tx2">
                    <a:lumMod val="75000"/>
                  </a:schemeClr>
                </a:solidFill>
                <a:latin typeface="Comic Sans MS" pitchFamily="66" charset="0"/>
              </a:rPr>
              <a:t>To examine how characteristics are inherited</a:t>
            </a:r>
          </a:p>
          <a:p>
            <a:pPr algn="just" eaLnBrk="1" hangingPunct="1">
              <a:buFont typeface="Arial" charset="0"/>
              <a:buChar char="•"/>
              <a:defRPr/>
            </a:pPr>
            <a:r>
              <a:rPr lang="en-GB" dirty="0">
                <a:solidFill>
                  <a:schemeClr val="tx2">
                    <a:lumMod val="75000"/>
                  </a:schemeClr>
                </a:solidFill>
                <a:latin typeface="Comic Sans MS" pitchFamily="66" charset="0"/>
              </a:rPr>
              <a:t>To show how sexual reproduction is responsible for tremendous variation within a population</a:t>
            </a:r>
          </a:p>
          <a:p>
            <a:pPr algn="just" eaLnBrk="1" hangingPunct="1">
              <a:buFont typeface="Arial" charset="0"/>
              <a:buChar char="•"/>
              <a:defRPr/>
            </a:pPr>
            <a:r>
              <a:rPr lang="en-GB" dirty="0">
                <a:solidFill>
                  <a:schemeClr val="tx2">
                    <a:lumMod val="75000"/>
                  </a:schemeClr>
                </a:solidFill>
                <a:latin typeface="Comic Sans MS" pitchFamily="66" charset="0"/>
                <a:cs typeface="Arial" charset="0"/>
              </a:rPr>
              <a:t>Investigate the factors that can influence an individual’s characteristics </a:t>
            </a:r>
          </a:p>
          <a:p>
            <a:pPr marL="0" indent="0" eaLnBrk="1" hangingPunct="1">
              <a:buNone/>
              <a:defRPr/>
            </a:pPr>
            <a:endParaRPr lang="en-GB" sz="2000" b="1" i="1" dirty="0">
              <a:solidFill>
                <a:schemeClr val="tx2">
                  <a:lumMod val="75000"/>
                </a:schemeClr>
              </a:solidFill>
              <a:latin typeface="Comic Sans MS" pitchFamily="66" charset="0"/>
              <a:cs typeface="Arial" charset="0"/>
            </a:endParaRPr>
          </a:p>
        </p:txBody>
      </p:sp>
      <p:sp>
        <p:nvSpPr>
          <p:cNvPr id="28675" name="Title 3">
            <a:extLst>
              <a:ext uri="{FF2B5EF4-FFF2-40B4-BE49-F238E27FC236}">
                <a16:creationId xmlns:a16="http://schemas.microsoft.com/office/drawing/2014/main" id="{8587222B-BED1-7D8E-F3C1-5613B5C5BBAA}"/>
              </a:ext>
            </a:extLst>
          </p:cNvPr>
          <p:cNvSpPr>
            <a:spLocks noGrp="1"/>
          </p:cNvSpPr>
          <p:nvPr>
            <p:ph type="title"/>
          </p:nvPr>
        </p:nvSpPr>
        <p:spPr bwMode="auto">
          <a:xfrm>
            <a:off x="0" y="142875"/>
            <a:ext cx="12191999" cy="810957"/>
          </a:xfrm>
          <a:ln>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defRPr/>
            </a:pPr>
            <a:r>
              <a:rPr lang="en-GB" sz="3200" b="1" dirty="0">
                <a:solidFill>
                  <a:schemeClr val="tx2">
                    <a:lumMod val="75000"/>
                  </a:schemeClr>
                </a:solidFill>
                <a:latin typeface="Comic Sans MS" pitchFamily="66" charset="0"/>
              </a:rPr>
              <a:t>Making </a:t>
            </a:r>
            <a:r>
              <a:rPr lang="en-GB" sz="3200" b="1" dirty="0" err="1">
                <a:solidFill>
                  <a:schemeClr val="tx2">
                    <a:lumMod val="75000"/>
                  </a:schemeClr>
                </a:solidFill>
                <a:latin typeface="Comic Sans MS" pitchFamily="66" charset="0"/>
              </a:rPr>
              <a:t>Reebops</a:t>
            </a:r>
            <a:endParaRPr lang="en-GB" sz="3200" b="1" dirty="0">
              <a:solidFill>
                <a:schemeClr val="tx2">
                  <a:lumMod val="75000"/>
                </a:schemeClr>
              </a:solidFill>
              <a:latin typeface="Comic Sans MS" pitchFamily="66" charset="0"/>
            </a:endParaRPr>
          </a:p>
        </p:txBody>
      </p:sp>
      <p:sp>
        <p:nvSpPr>
          <p:cNvPr id="28676" name="TextBox 8">
            <a:extLst>
              <a:ext uri="{FF2B5EF4-FFF2-40B4-BE49-F238E27FC236}">
                <a16:creationId xmlns:a16="http://schemas.microsoft.com/office/drawing/2014/main" id="{B39A7728-644F-8B3A-A795-D4A73588B713}"/>
              </a:ext>
            </a:extLst>
          </p:cNvPr>
          <p:cNvSpPr txBox="1">
            <a:spLocks noChangeArrowheads="1"/>
          </p:cNvSpPr>
          <p:nvPr/>
        </p:nvSpPr>
        <p:spPr bwMode="auto">
          <a:xfrm>
            <a:off x="2711451" y="5229225"/>
            <a:ext cx="73453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indent="-44926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endParaRPr lang="en-US" altLang="en-US" b="1" i="1"/>
          </a:p>
        </p:txBody>
      </p:sp>
      <p:grpSp>
        <p:nvGrpSpPr>
          <p:cNvPr id="28677" name="Group 90">
            <a:extLst>
              <a:ext uri="{FF2B5EF4-FFF2-40B4-BE49-F238E27FC236}">
                <a16:creationId xmlns:a16="http://schemas.microsoft.com/office/drawing/2014/main" id="{B244033B-F696-BD27-5429-339EE735EDD4}"/>
              </a:ext>
            </a:extLst>
          </p:cNvPr>
          <p:cNvGrpSpPr>
            <a:grpSpLocks/>
          </p:cNvGrpSpPr>
          <p:nvPr/>
        </p:nvGrpSpPr>
        <p:grpSpPr bwMode="auto">
          <a:xfrm>
            <a:off x="9320871" y="810387"/>
            <a:ext cx="2014538" cy="1193800"/>
            <a:chOff x="2928" y="618"/>
            <a:chExt cx="2567" cy="1516"/>
          </a:xfrm>
        </p:grpSpPr>
        <p:pic>
          <p:nvPicPr>
            <p:cNvPr id="28694" name="Picture 91">
              <a:extLst>
                <a:ext uri="{FF2B5EF4-FFF2-40B4-BE49-F238E27FC236}">
                  <a16:creationId xmlns:a16="http://schemas.microsoft.com/office/drawing/2014/main" id="{25CAE339-ED5A-EE1E-4C6E-B8EF858C8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 y="1296"/>
              <a:ext cx="79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92">
              <a:extLst>
                <a:ext uri="{FF2B5EF4-FFF2-40B4-BE49-F238E27FC236}">
                  <a16:creationId xmlns:a16="http://schemas.microsoft.com/office/drawing/2014/main" id="{278AEDE0-17DA-FB1B-344F-6399725A1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Picture 93">
              <a:extLst>
                <a:ext uri="{FF2B5EF4-FFF2-40B4-BE49-F238E27FC236}">
                  <a16:creationId xmlns:a16="http://schemas.microsoft.com/office/drawing/2014/main" id="{073589E5-EA33-790A-A7DA-8A9344388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 y="114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7" name="Picture 94">
              <a:extLst>
                <a:ext uri="{FF2B5EF4-FFF2-40B4-BE49-F238E27FC236}">
                  <a16:creationId xmlns:a16="http://schemas.microsoft.com/office/drawing/2014/main" id="{6C1C8A9D-7E24-BA74-ED78-F5CBBB5D3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8" name="Picture 95">
              <a:extLst>
                <a:ext uri="{FF2B5EF4-FFF2-40B4-BE49-F238E27FC236}">
                  <a16:creationId xmlns:a16="http://schemas.microsoft.com/office/drawing/2014/main" id="{1A12221F-D76E-C529-B7D4-3A9B3E366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9" name="Picture 96">
              <a:extLst>
                <a:ext uri="{FF2B5EF4-FFF2-40B4-BE49-F238E27FC236}">
                  <a16:creationId xmlns:a16="http://schemas.microsoft.com/office/drawing/2014/main" id="{155E2B85-A43C-2442-5471-F7543B4B89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 y="117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0" name="Picture 97">
              <a:extLst>
                <a:ext uri="{FF2B5EF4-FFF2-40B4-BE49-F238E27FC236}">
                  <a16:creationId xmlns:a16="http://schemas.microsoft.com/office/drawing/2014/main" id="{FC3EE413-8E53-E561-07DD-0FB2F4CF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1" name="Picture 98">
              <a:extLst>
                <a:ext uri="{FF2B5EF4-FFF2-40B4-BE49-F238E27FC236}">
                  <a16:creationId xmlns:a16="http://schemas.microsoft.com/office/drawing/2014/main" id="{756F84B9-2BAA-3B69-9292-7AAC4BA373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030"/>
              <a:ext cx="48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2" name="Picture 99">
              <a:extLst>
                <a:ext uri="{FF2B5EF4-FFF2-40B4-BE49-F238E27FC236}">
                  <a16:creationId xmlns:a16="http://schemas.microsoft.com/office/drawing/2014/main" id="{16CCC985-54C1-BABC-9651-CA9BF8F54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618"/>
              <a:ext cx="47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3" name="Picture 100">
              <a:extLst>
                <a:ext uri="{FF2B5EF4-FFF2-40B4-BE49-F238E27FC236}">
                  <a16:creationId xmlns:a16="http://schemas.microsoft.com/office/drawing/2014/main" id="{6D36A228-EF8D-6366-D117-8D1A18B7D3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357"/>
              <a:ext cx="17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4" name="Picture 101">
              <a:extLst>
                <a:ext uri="{FF2B5EF4-FFF2-40B4-BE49-F238E27FC236}">
                  <a16:creationId xmlns:a16="http://schemas.microsoft.com/office/drawing/2014/main" id="{255FA6A9-94C4-5590-0C38-9D3A77D3CE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4" y="1077"/>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5" name="Picture 102">
              <a:extLst>
                <a:ext uri="{FF2B5EF4-FFF2-40B4-BE49-F238E27FC236}">
                  <a16:creationId xmlns:a16="http://schemas.microsoft.com/office/drawing/2014/main" id="{33A3F01B-8D52-45FA-F4E8-8E120F8289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2" y="112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6" name="Picture 103">
              <a:extLst>
                <a:ext uri="{FF2B5EF4-FFF2-40B4-BE49-F238E27FC236}">
                  <a16:creationId xmlns:a16="http://schemas.microsoft.com/office/drawing/2014/main" id="{C8D68720-D810-8CA6-41FD-073122A70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7" name="Picture 104">
              <a:extLst>
                <a:ext uri="{FF2B5EF4-FFF2-40B4-BE49-F238E27FC236}">
                  <a16:creationId xmlns:a16="http://schemas.microsoft.com/office/drawing/2014/main" id="{581A7327-696B-0A10-F7DC-906926A4F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8" name="Picture 105">
              <a:extLst>
                <a:ext uri="{FF2B5EF4-FFF2-40B4-BE49-F238E27FC236}">
                  <a16:creationId xmlns:a16="http://schemas.microsoft.com/office/drawing/2014/main" id="{21F54E98-847D-5BD9-803F-F034621022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7"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678" name="Group 90">
            <a:extLst>
              <a:ext uri="{FF2B5EF4-FFF2-40B4-BE49-F238E27FC236}">
                <a16:creationId xmlns:a16="http://schemas.microsoft.com/office/drawing/2014/main" id="{09AB1932-6A7C-B7EB-BECE-07F3EC835D79}"/>
              </a:ext>
            </a:extLst>
          </p:cNvPr>
          <p:cNvGrpSpPr>
            <a:grpSpLocks/>
          </p:cNvGrpSpPr>
          <p:nvPr/>
        </p:nvGrpSpPr>
        <p:grpSpPr bwMode="auto">
          <a:xfrm flipH="1">
            <a:off x="362178" y="702110"/>
            <a:ext cx="2014538" cy="1193800"/>
            <a:chOff x="2928" y="618"/>
            <a:chExt cx="2567" cy="1516"/>
          </a:xfrm>
        </p:grpSpPr>
        <p:pic>
          <p:nvPicPr>
            <p:cNvPr id="28679" name="Picture 91">
              <a:extLst>
                <a:ext uri="{FF2B5EF4-FFF2-40B4-BE49-F238E27FC236}">
                  <a16:creationId xmlns:a16="http://schemas.microsoft.com/office/drawing/2014/main" id="{C8C8E087-5665-116F-3B7D-93A8B6CDF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 y="1296"/>
              <a:ext cx="79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2">
              <a:extLst>
                <a:ext uri="{FF2B5EF4-FFF2-40B4-BE49-F238E27FC236}">
                  <a16:creationId xmlns:a16="http://schemas.microsoft.com/office/drawing/2014/main" id="{8F0A4569-0722-41BF-D465-C285CD01C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93">
              <a:extLst>
                <a:ext uri="{FF2B5EF4-FFF2-40B4-BE49-F238E27FC236}">
                  <a16:creationId xmlns:a16="http://schemas.microsoft.com/office/drawing/2014/main" id="{2D08D2C5-C21B-BD32-881A-29D6B72E2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 y="114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94">
              <a:extLst>
                <a:ext uri="{FF2B5EF4-FFF2-40B4-BE49-F238E27FC236}">
                  <a16:creationId xmlns:a16="http://schemas.microsoft.com/office/drawing/2014/main" id="{5B7E8A93-0092-683A-58BB-5D0B0E17A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95">
              <a:extLst>
                <a:ext uri="{FF2B5EF4-FFF2-40B4-BE49-F238E27FC236}">
                  <a16:creationId xmlns:a16="http://schemas.microsoft.com/office/drawing/2014/main" id="{C363D321-37FF-DE39-5DEA-EB8E2835F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96">
              <a:extLst>
                <a:ext uri="{FF2B5EF4-FFF2-40B4-BE49-F238E27FC236}">
                  <a16:creationId xmlns:a16="http://schemas.microsoft.com/office/drawing/2014/main" id="{7C0D829D-9FB9-9319-814B-B6E71E70A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 y="117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97">
              <a:extLst>
                <a:ext uri="{FF2B5EF4-FFF2-40B4-BE49-F238E27FC236}">
                  <a16:creationId xmlns:a16="http://schemas.microsoft.com/office/drawing/2014/main" id="{510BF9B8-F887-CC26-5F04-3EC942ABE4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98">
              <a:extLst>
                <a:ext uri="{FF2B5EF4-FFF2-40B4-BE49-F238E27FC236}">
                  <a16:creationId xmlns:a16="http://schemas.microsoft.com/office/drawing/2014/main" id="{20DA6AD9-55C3-BA00-C5BB-D5544CE6C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030"/>
              <a:ext cx="48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99">
              <a:extLst>
                <a:ext uri="{FF2B5EF4-FFF2-40B4-BE49-F238E27FC236}">
                  <a16:creationId xmlns:a16="http://schemas.microsoft.com/office/drawing/2014/main" id="{4315CDE2-B9DC-FD2B-6B83-1B38CFA30C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618"/>
              <a:ext cx="47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00">
              <a:extLst>
                <a:ext uri="{FF2B5EF4-FFF2-40B4-BE49-F238E27FC236}">
                  <a16:creationId xmlns:a16="http://schemas.microsoft.com/office/drawing/2014/main" id="{57AA5095-063C-F37A-C66B-072BD6E82D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357"/>
              <a:ext cx="17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01">
              <a:extLst>
                <a:ext uri="{FF2B5EF4-FFF2-40B4-BE49-F238E27FC236}">
                  <a16:creationId xmlns:a16="http://schemas.microsoft.com/office/drawing/2014/main" id="{77EEE10F-8158-8B3D-A2B5-3173F235D0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4" y="1077"/>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102">
              <a:extLst>
                <a:ext uri="{FF2B5EF4-FFF2-40B4-BE49-F238E27FC236}">
                  <a16:creationId xmlns:a16="http://schemas.microsoft.com/office/drawing/2014/main" id="{0FC175FC-6BE2-E415-C734-329D8C0DFB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2" y="112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103">
              <a:extLst>
                <a:ext uri="{FF2B5EF4-FFF2-40B4-BE49-F238E27FC236}">
                  <a16:creationId xmlns:a16="http://schemas.microsoft.com/office/drawing/2014/main" id="{A8AC36E8-506E-F8A2-27DC-378C13781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2" name="Picture 104">
              <a:extLst>
                <a:ext uri="{FF2B5EF4-FFF2-40B4-BE49-F238E27FC236}">
                  <a16:creationId xmlns:a16="http://schemas.microsoft.com/office/drawing/2014/main" id="{21FF78E5-6225-7E66-8043-6EC08C0E5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105">
              <a:extLst>
                <a:ext uri="{FF2B5EF4-FFF2-40B4-BE49-F238E27FC236}">
                  <a16:creationId xmlns:a16="http://schemas.microsoft.com/office/drawing/2014/main" id="{AD73FEE8-12F6-3EB4-3E8F-EA9046F091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7"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4CFBF657-9DEA-986D-1505-2D4FC8B92C42}"/>
              </a:ext>
            </a:extLst>
          </p:cNvPr>
          <p:cNvPicPr>
            <a:picLocks noChangeAspect="1"/>
          </p:cNvPicPr>
          <p:nvPr/>
        </p:nvPicPr>
        <p:blipFill>
          <a:blip r:embed="rId12"/>
          <a:stretch>
            <a:fillRect/>
          </a:stretch>
        </p:blipFill>
        <p:spPr>
          <a:xfrm>
            <a:off x="10014124" y="5645998"/>
            <a:ext cx="1616812" cy="84052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2">
            <a:extLst>
              <a:ext uri="{FF2B5EF4-FFF2-40B4-BE49-F238E27FC236}">
                <a16:creationId xmlns:a16="http://schemas.microsoft.com/office/drawing/2014/main" id="{79404174-3750-0F11-645E-7557DE9C9769}"/>
              </a:ext>
            </a:extLst>
          </p:cNvPr>
          <p:cNvSpPr>
            <a:spLocks noChangeArrowheads="1"/>
          </p:cNvSpPr>
          <p:nvPr/>
        </p:nvSpPr>
        <p:spPr bwMode="auto">
          <a:xfrm>
            <a:off x="0" y="0"/>
            <a:ext cx="12192000" cy="6858000"/>
          </a:xfrm>
          <a:prstGeom prst="rect">
            <a:avLst/>
          </a:prstGeom>
          <a:solidFill>
            <a:srgbClr val="FF99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75" name="Rectangle 2">
            <a:extLst>
              <a:ext uri="{FF2B5EF4-FFF2-40B4-BE49-F238E27FC236}">
                <a16:creationId xmlns:a16="http://schemas.microsoft.com/office/drawing/2014/main" id="{DD0818A5-22FD-A968-A83A-9D25A4133EF5}"/>
              </a:ext>
            </a:extLst>
          </p:cNvPr>
          <p:cNvSpPr>
            <a:spLocks noGrp="1" noChangeArrowheads="1"/>
          </p:cNvSpPr>
          <p:nvPr>
            <p:ph type="ctrTitle"/>
          </p:nvPr>
        </p:nvSpPr>
        <p:spPr>
          <a:xfrm>
            <a:off x="1828800" y="304800"/>
            <a:ext cx="2743200" cy="609600"/>
          </a:xfrm>
        </p:spPr>
        <p:txBody>
          <a:bodyPr>
            <a:normAutofit fontScale="90000"/>
          </a:bodyPr>
          <a:lstStyle/>
          <a:p>
            <a:pPr>
              <a:defRPr/>
            </a:pPr>
            <a:r>
              <a:rPr lang="en-GB" sz="3600">
                <a:latin typeface="Verdana" pitchFamily="34" charset="0"/>
              </a:rPr>
              <a:t>Reebops</a:t>
            </a:r>
            <a:br>
              <a:rPr lang="en-GB" sz="3600">
                <a:latin typeface="Verdana" pitchFamily="34" charset="0"/>
              </a:rPr>
            </a:br>
            <a:r>
              <a:rPr lang="en-GB" sz="1800">
                <a:latin typeface="Verdana" pitchFamily="34" charset="0"/>
              </a:rPr>
              <a:t>Mum chromosomes</a:t>
            </a:r>
          </a:p>
        </p:txBody>
      </p:sp>
      <p:sp>
        <p:nvSpPr>
          <p:cNvPr id="29700" name="Rectangle 3">
            <a:extLst>
              <a:ext uri="{FF2B5EF4-FFF2-40B4-BE49-F238E27FC236}">
                <a16:creationId xmlns:a16="http://schemas.microsoft.com/office/drawing/2014/main" id="{FCD2BBD6-D651-136E-9BB7-5B592D06301E}"/>
              </a:ext>
            </a:extLst>
          </p:cNvPr>
          <p:cNvSpPr>
            <a:spLocks noChangeArrowheads="1"/>
          </p:cNvSpPr>
          <p:nvPr/>
        </p:nvSpPr>
        <p:spPr bwMode="auto">
          <a:xfrm>
            <a:off x="2133601" y="1171576"/>
            <a:ext cx="296863" cy="530542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A</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29701" name="Rectangle 4">
            <a:extLst>
              <a:ext uri="{FF2B5EF4-FFF2-40B4-BE49-F238E27FC236}">
                <a16:creationId xmlns:a16="http://schemas.microsoft.com/office/drawing/2014/main" id="{77CE8D64-B67D-C627-ADCA-699E22A5E506}"/>
              </a:ext>
            </a:extLst>
          </p:cNvPr>
          <p:cNvSpPr>
            <a:spLocks noChangeArrowheads="1"/>
          </p:cNvSpPr>
          <p:nvPr/>
        </p:nvSpPr>
        <p:spPr bwMode="auto">
          <a:xfrm>
            <a:off x="2519363" y="1171576"/>
            <a:ext cx="298450" cy="530542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a</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29702" name="Rectangle 5">
            <a:extLst>
              <a:ext uri="{FF2B5EF4-FFF2-40B4-BE49-F238E27FC236}">
                <a16:creationId xmlns:a16="http://schemas.microsoft.com/office/drawing/2014/main" id="{A12A25FC-7243-8EB0-2DA4-F9F3BDA3FA7D}"/>
              </a:ext>
            </a:extLst>
          </p:cNvPr>
          <p:cNvSpPr>
            <a:spLocks noChangeArrowheads="1"/>
          </p:cNvSpPr>
          <p:nvPr/>
        </p:nvSpPr>
        <p:spPr bwMode="auto">
          <a:xfrm>
            <a:off x="3168651" y="1820864"/>
            <a:ext cx="296863" cy="4656137"/>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Q</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29703" name="Rectangle 6">
            <a:extLst>
              <a:ext uri="{FF2B5EF4-FFF2-40B4-BE49-F238E27FC236}">
                <a16:creationId xmlns:a16="http://schemas.microsoft.com/office/drawing/2014/main" id="{A7624069-336E-B936-F1DE-E2037FAABE2B}"/>
              </a:ext>
            </a:extLst>
          </p:cNvPr>
          <p:cNvSpPr>
            <a:spLocks noChangeArrowheads="1"/>
          </p:cNvSpPr>
          <p:nvPr/>
        </p:nvSpPr>
        <p:spPr bwMode="auto">
          <a:xfrm>
            <a:off x="3552826" y="1820864"/>
            <a:ext cx="296863" cy="4656137"/>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q</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p:txBody>
      </p:sp>
      <p:sp>
        <p:nvSpPr>
          <p:cNvPr id="29704" name="Rectangle 7">
            <a:extLst>
              <a:ext uri="{FF2B5EF4-FFF2-40B4-BE49-F238E27FC236}">
                <a16:creationId xmlns:a16="http://schemas.microsoft.com/office/drawing/2014/main" id="{93BA5E08-6DCF-D9BF-D0F7-A8151A6F1AA2}"/>
              </a:ext>
            </a:extLst>
          </p:cNvPr>
          <p:cNvSpPr>
            <a:spLocks noChangeArrowheads="1"/>
          </p:cNvSpPr>
          <p:nvPr/>
        </p:nvSpPr>
        <p:spPr bwMode="auto">
          <a:xfrm>
            <a:off x="4200525" y="2470150"/>
            <a:ext cx="298450" cy="4006850"/>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E</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29705" name="Rectangle 8">
            <a:extLst>
              <a:ext uri="{FF2B5EF4-FFF2-40B4-BE49-F238E27FC236}">
                <a16:creationId xmlns:a16="http://schemas.microsoft.com/office/drawing/2014/main" id="{4C0AF3F5-A485-7C5B-832B-2A4AC0527EBC}"/>
              </a:ext>
            </a:extLst>
          </p:cNvPr>
          <p:cNvSpPr>
            <a:spLocks noChangeArrowheads="1"/>
          </p:cNvSpPr>
          <p:nvPr/>
        </p:nvSpPr>
        <p:spPr bwMode="auto">
          <a:xfrm>
            <a:off x="4583113" y="2470150"/>
            <a:ext cx="296862" cy="4006850"/>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e</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29706" name="Rectangle 9">
            <a:extLst>
              <a:ext uri="{FF2B5EF4-FFF2-40B4-BE49-F238E27FC236}">
                <a16:creationId xmlns:a16="http://schemas.microsoft.com/office/drawing/2014/main" id="{EF2E3DF2-BB53-BFE2-54A5-5E4B4551AC77}"/>
              </a:ext>
            </a:extLst>
          </p:cNvPr>
          <p:cNvSpPr>
            <a:spLocks noChangeArrowheads="1"/>
          </p:cNvSpPr>
          <p:nvPr/>
        </p:nvSpPr>
        <p:spPr bwMode="auto">
          <a:xfrm>
            <a:off x="5230813" y="3117850"/>
            <a:ext cx="298450" cy="3359150"/>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D</a:t>
            </a:r>
          </a:p>
          <a:p>
            <a:pPr algn="ctr" eaLnBrk="1" hangingPunct="1"/>
            <a:endParaRPr lang="en-GB" altLang="en-US">
              <a:latin typeface="Verdana" panose="020B0604030504040204" pitchFamily="34" charset="0"/>
            </a:endParaRPr>
          </a:p>
        </p:txBody>
      </p:sp>
      <p:sp>
        <p:nvSpPr>
          <p:cNvPr id="29707" name="Rectangle 10">
            <a:extLst>
              <a:ext uri="{FF2B5EF4-FFF2-40B4-BE49-F238E27FC236}">
                <a16:creationId xmlns:a16="http://schemas.microsoft.com/office/drawing/2014/main" id="{93D5CE0F-FD3D-9C94-D55C-3B54424A28E8}"/>
              </a:ext>
            </a:extLst>
          </p:cNvPr>
          <p:cNvSpPr>
            <a:spLocks noChangeArrowheads="1"/>
          </p:cNvSpPr>
          <p:nvPr/>
        </p:nvSpPr>
        <p:spPr bwMode="auto">
          <a:xfrm>
            <a:off x="5616576" y="3117850"/>
            <a:ext cx="296863" cy="3359150"/>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d</a:t>
            </a:r>
          </a:p>
        </p:txBody>
      </p:sp>
      <p:sp>
        <p:nvSpPr>
          <p:cNvPr id="29708" name="Rectangle 11">
            <a:extLst>
              <a:ext uri="{FF2B5EF4-FFF2-40B4-BE49-F238E27FC236}">
                <a16:creationId xmlns:a16="http://schemas.microsoft.com/office/drawing/2014/main" id="{D76BE0A5-CE86-AEBF-33F3-AC0AB2B8FEAF}"/>
              </a:ext>
            </a:extLst>
          </p:cNvPr>
          <p:cNvSpPr>
            <a:spLocks noChangeArrowheads="1"/>
          </p:cNvSpPr>
          <p:nvPr/>
        </p:nvSpPr>
        <p:spPr bwMode="auto">
          <a:xfrm>
            <a:off x="6264275" y="3767138"/>
            <a:ext cx="298450" cy="2709862"/>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M</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29709" name="Rectangle 12">
            <a:extLst>
              <a:ext uri="{FF2B5EF4-FFF2-40B4-BE49-F238E27FC236}">
                <a16:creationId xmlns:a16="http://schemas.microsoft.com/office/drawing/2014/main" id="{2DFBF1F6-D320-9757-E29E-BE37C31CFD86}"/>
              </a:ext>
            </a:extLst>
          </p:cNvPr>
          <p:cNvSpPr>
            <a:spLocks noChangeArrowheads="1"/>
          </p:cNvSpPr>
          <p:nvPr/>
        </p:nvSpPr>
        <p:spPr bwMode="auto">
          <a:xfrm>
            <a:off x="6650038" y="3767138"/>
            <a:ext cx="298450" cy="2709862"/>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a:latin typeface="Verdana" panose="020B0604030504040204" pitchFamily="34" charset="0"/>
              </a:rPr>
              <a:t>m</a:t>
            </a:r>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29710" name="Rectangle 13">
            <a:extLst>
              <a:ext uri="{FF2B5EF4-FFF2-40B4-BE49-F238E27FC236}">
                <a16:creationId xmlns:a16="http://schemas.microsoft.com/office/drawing/2014/main" id="{1F21E725-4F2F-97D4-3B7A-B0198FE95DB1}"/>
              </a:ext>
            </a:extLst>
          </p:cNvPr>
          <p:cNvSpPr>
            <a:spLocks noChangeArrowheads="1"/>
          </p:cNvSpPr>
          <p:nvPr/>
        </p:nvSpPr>
        <p:spPr bwMode="auto">
          <a:xfrm>
            <a:off x="7297738" y="4416426"/>
            <a:ext cx="298450" cy="206057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T</a:t>
            </a:r>
          </a:p>
          <a:p>
            <a:pPr algn="ctr" eaLnBrk="1" hangingPunct="1"/>
            <a:endParaRPr lang="en-GB" altLang="en-US">
              <a:latin typeface="Verdana" panose="020B0604030504040204" pitchFamily="34" charset="0"/>
            </a:endParaRPr>
          </a:p>
        </p:txBody>
      </p:sp>
      <p:sp>
        <p:nvSpPr>
          <p:cNvPr id="29711" name="Rectangle 14">
            <a:extLst>
              <a:ext uri="{FF2B5EF4-FFF2-40B4-BE49-F238E27FC236}">
                <a16:creationId xmlns:a16="http://schemas.microsoft.com/office/drawing/2014/main" id="{7FB4A61E-08A1-0555-5D2B-D171D1491636}"/>
              </a:ext>
            </a:extLst>
          </p:cNvPr>
          <p:cNvSpPr>
            <a:spLocks noChangeArrowheads="1"/>
          </p:cNvSpPr>
          <p:nvPr/>
        </p:nvSpPr>
        <p:spPr bwMode="auto">
          <a:xfrm>
            <a:off x="7685088" y="4416426"/>
            <a:ext cx="296862" cy="206057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t</a:t>
            </a:r>
          </a:p>
        </p:txBody>
      </p:sp>
      <p:sp>
        <p:nvSpPr>
          <p:cNvPr id="29712" name="Rectangle 15">
            <a:extLst>
              <a:ext uri="{FF2B5EF4-FFF2-40B4-BE49-F238E27FC236}">
                <a16:creationId xmlns:a16="http://schemas.microsoft.com/office/drawing/2014/main" id="{126B1FF6-15CB-045A-2E2B-8239816AF3AE}"/>
              </a:ext>
            </a:extLst>
          </p:cNvPr>
          <p:cNvSpPr>
            <a:spLocks noChangeArrowheads="1"/>
          </p:cNvSpPr>
          <p:nvPr/>
        </p:nvSpPr>
        <p:spPr bwMode="auto">
          <a:xfrm>
            <a:off x="8345488" y="5064126"/>
            <a:ext cx="298450" cy="141287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L</a:t>
            </a:r>
            <a:br>
              <a:rPr lang="en-GB" altLang="en-US" b="1">
                <a:latin typeface="Verdana" panose="020B0604030504040204" pitchFamily="34" charset="0"/>
              </a:rPr>
            </a:br>
            <a:endParaRPr lang="en-GB" altLang="en-US" b="1">
              <a:latin typeface="Verdana" panose="020B0604030504040204" pitchFamily="34" charset="0"/>
            </a:endParaRPr>
          </a:p>
        </p:txBody>
      </p:sp>
      <p:sp>
        <p:nvSpPr>
          <p:cNvPr id="29713" name="Rectangle 16">
            <a:extLst>
              <a:ext uri="{FF2B5EF4-FFF2-40B4-BE49-F238E27FC236}">
                <a16:creationId xmlns:a16="http://schemas.microsoft.com/office/drawing/2014/main" id="{9AB93C49-8F23-4CB9-C75F-DCA615EA828C}"/>
              </a:ext>
            </a:extLst>
          </p:cNvPr>
          <p:cNvSpPr>
            <a:spLocks noChangeArrowheads="1"/>
          </p:cNvSpPr>
          <p:nvPr/>
        </p:nvSpPr>
        <p:spPr bwMode="auto">
          <a:xfrm>
            <a:off x="8731251" y="5064126"/>
            <a:ext cx="296863" cy="141287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l</a:t>
            </a:r>
            <a:br>
              <a:rPr lang="en-GB" altLang="en-US" b="1">
                <a:latin typeface="Verdana" panose="020B0604030504040204" pitchFamily="34" charset="0"/>
              </a:rPr>
            </a:br>
            <a:endParaRPr lang="en-GB" altLang="en-US" b="1">
              <a:latin typeface="Verdana" panose="020B0604030504040204" pitchFamily="34" charset="0"/>
            </a:endParaRPr>
          </a:p>
        </p:txBody>
      </p:sp>
      <p:grpSp>
        <p:nvGrpSpPr>
          <p:cNvPr id="29714" name="Group 33">
            <a:extLst>
              <a:ext uri="{FF2B5EF4-FFF2-40B4-BE49-F238E27FC236}">
                <a16:creationId xmlns:a16="http://schemas.microsoft.com/office/drawing/2014/main" id="{1FC7608A-BDA0-158E-0E35-47174306A3F0}"/>
              </a:ext>
            </a:extLst>
          </p:cNvPr>
          <p:cNvGrpSpPr>
            <a:grpSpLocks/>
          </p:cNvGrpSpPr>
          <p:nvPr/>
        </p:nvGrpSpPr>
        <p:grpSpPr bwMode="auto">
          <a:xfrm>
            <a:off x="5297488" y="131764"/>
            <a:ext cx="5065712" cy="3082925"/>
            <a:chOff x="2928" y="618"/>
            <a:chExt cx="2567" cy="1516"/>
          </a:xfrm>
        </p:grpSpPr>
        <p:pic>
          <p:nvPicPr>
            <p:cNvPr id="29716" name="Picture 34">
              <a:extLst>
                <a:ext uri="{FF2B5EF4-FFF2-40B4-BE49-F238E27FC236}">
                  <a16:creationId xmlns:a16="http://schemas.microsoft.com/office/drawing/2014/main" id="{800E0241-2E4B-F79B-3B2B-77D64207F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 y="1296"/>
              <a:ext cx="79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Picture 35">
              <a:extLst>
                <a:ext uri="{FF2B5EF4-FFF2-40B4-BE49-F238E27FC236}">
                  <a16:creationId xmlns:a16="http://schemas.microsoft.com/office/drawing/2014/main" id="{73690F96-5502-E0B7-C23E-87C52DD9B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8" name="Picture 36">
              <a:extLst>
                <a:ext uri="{FF2B5EF4-FFF2-40B4-BE49-F238E27FC236}">
                  <a16:creationId xmlns:a16="http://schemas.microsoft.com/office/drawing/2014/main" id="{AFFDBD1E-C238-E09E-644E-BEF13A678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7" y="114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Picture 37">
              <a:extLst>
                <a:ext uri="{FF2B5EF4-FFF2-40B4-BE49-F238E27FC236}">
                  <a16:creationId xmlns:a16="http://schemas.microsoft.com/office/drawing/2014/main" id="{815814B1-4491-743A-3B53-9243DF85B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0" name="Picture 38">
              <a:extLst>
                <a:ext uri="{FF2B5EF4-FFF2-40B4-BE49-F238E27FC236}">
                  <a16:creationId xmlns:a16="http://schemas.microsoft.com/office/drawing/2014/main" id="{A3C03FFE-5AA3-BB5C-B944-4860E83E0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1" name="Picture 40">
              <a:extLst>
                <a:ext uri="{FF2B5EF4-FFF2-40B4-BE49-F238E27FC236}">
                  <a16:creationId xmlns:a16="http://schemas.microsoft.com/office/drawing/2014/main" id="{35D22270-6574-614C-C4C4-1AF3212DFE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Picture 41">
              <a:extLst>
                <a:ext uri="{FF2B5EF4-FFF2-40B4-BE49-F238E27FC236}">
                  <a16:creationId xmlns:a16="http://schemas.microsoft.com/office/drawing/2014/main" id="{A62087E1-507E-3CDA-FC95-7C9A3D6C9D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030"/>
              <a:ext cx="48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Picture 42">
              <a:extLst>
                <a:ext uri="{FF2B5EF4-FFF2-40B4-BE49-F238E27FC236}">
                  <a16:creationId xmlns:a16="http://schemas.microsoft.com/office/drawing/2014/main" id="{F46BF9CE-A1CD-AAED-B5FC-DA84559C80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618"/>
              <a:ext cx="47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Picture 43">
              <a:extLst>
                <a:ext uri="{FF2B5EF4-FFF2-40B4-BE49-F238E27FC236}">
                  <a16:creationId xmlns:a16="http://schemas.microsoft.com/office/drawing/2014/main" id="{BDE3FF19-5DF6-A9E0-14B9-CE789DD875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357"/>
              <a:ext cx="17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5" name="Picture 44">
              <a:extLst>
                <a:ext uri="{FF2B5EF4-FFF2-40B4-BE49-F238E27FC236}">
                  <a16:creationId xmlns:a16="http://schemas.microsoft.com/office/drawing/2014/main" id="{6D5BE208-2827-B438-B0CA-DA2550029E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4" y="1077"/>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6" name="Picture 45">
              <a:extLst>
                <a:ext uri="{FF2B5EF4-FFF2-40B4-BE49-F238E27FC236}">
                  <a16:creationId xmlns:a16="http://schemas.microsoft.com/office/drawing/2014/main" id="{E060FC27-D2B3-59FC-B5CB-A5905C934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2" y="112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Picture 46">
              <a:extLst>
                <a:ext uri="{FF2B5EF4-FFF2-40B4-BE49-F238E27FC236}">
                  <a16:creationId xmlns:a16="http://schemas.microsoft.com/office/drawing/2014/main" id="{BC531D84-8ABE-8A67-B098-93C169D29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8" name="Picture 47">
              <a:extLst>
                <a:ext uri="{FF2B5EF4-FFF2-40B4-BE49-F238E27FC236}">
                  <a16:creationId xmlns:a16="http://schemas.microsoft.com/office/drawing/2014/main" id="{159052CA-5246-F8E6-8E8A-C3E99C40D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2"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9" name="Picture 46">
              <a:extLst>
                <a:ext uri="{FF2B5EF4-FFF2-40B4-BE49-F238E27FC236}">
                  <a16:creationId xmlns:a16="http://schemas.microsoft.com/office/drawing/2014/main" id="{FCB66E25-4012-6568-C49C-FAB63D741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0" name="Picture 40">
              <a:extLst>
                <a:ext uri="{FF2B5EF4-FFF2-40B4-BE49-F238E27FC236}">
                  <a16:creationId xmlns:a16="http://schemas.microsoft.com/office/drawing/2014/main" id="{CEC87761-21A2-01CC-4434-19A7F8936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0" y="1030"/>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93" name="Gene_Jeanie.mp3">
            <a:hlinkClick r:id="" action="ppaction://media"/>
            <a:extLst>
              <a:ext uri="{FF2B5EF4-FFF2-40B4-BE49-F238E27FC236}">
                <a16:creationId xmlns:a16="http://schemas.microsoft.com/office/drawing/2014/main" id="{9C86110D-FBAC-774F-D08E-645822DA0E1D}"/>
              </a:ext>
            </a:extLst>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6096000" y="708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0831031-EA5F-2A8D-8357-F8F3A99EDA48}"/>
              </a:ext>
            </a:extLst>
          </p:cNvPr>
          <p:cNvPicPr>
            <a:picLocks noChangeAspect="1"/>
          </p:cNvPicPr>
          <p:nvPr/>
        </p:nvPicPr>
        <p:blipFill>
          <a:blip r:embed="rId12"/>
          <a:stretch>
            <a:fillRect/>
          </a:stretch>
        </p:blipFill>
        <p:spPr>
          <a:xfrm>
            <a:off x="10014124" y="5645998"/>
            <a:ext cx="1616812" cy="840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19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19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CFBFBC4-AB0A-3858-BFBF-8F1D9C9D3BC9}"/>
              </a:ext>
            </a:extLst>
          </p:cNvPr>
          <p:cNvSpPr>
            <a:spLocks noChangeArrowheads="1"/>
          </p:cNvSpPr>
          <p:nvPr/>
        </p:nvSpPr>
        <p:spPr bwMode="auto">
          <a:xfrm>
            <a:off x="0" y="0"/>
            <a:ext cx="12192000" cy="6858000"/>
          </a:xfrm>
          <a:prstGeom prst="rect">
            <a:avLst/>
          </a:prstGeom>
          <a:solidFill>
            <a:srgbClr val="9999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099" name="Rectangle 3">
            <a:extLst>
              <a:ext uri="{FF2B5EF4-FFF2-40B4-BE49-F238E27FC236}">
                <a16:creationId xmlns:a16="http://schemas.microsoft.com/office/drawing/2014/main" id="{5B645AD2-6B17-E9AC-5351-A39817EABA48}"/>
              </a:ext>
            </a:extLst>
          </p:cNvPr>
          <p:cNvSpPr>
            <a:spLocks noGrp="1" noChangeArrowheads="1"/>
          </p:cNvSpPr>
          <p:nvPr>
            <p:ph type="ctrTitle"/>
          </p:nvPr>
        </p:nvSpPr>
        <p:spPr>
          <a:xfrm>
            <a:off x="1857375" y="304800"/>
            <a:ext cx="2667000" cy="609600"/>
          </a:xfrm>
        </p:spPr>
        <p:txBody>
          <a:bodyPr>
            <a:normAutofit fontScale="90000"/>
          </a:bodyPr>
          <a:lstStyle/>
          <a:p>
            <a:pPr>
              <a:defRPr/>
            </a:pPr>
            <a:r>
              <a:rPr lang="en-GB" sz="3600">
                <a:latin typeface="Verdana" pitchFamily="34" charset="0"/>
              </a:rPr>
              <a:t>Reebops</a:t>
            </a:r>
            <a:br>
              <a:rPr lang="en-GB" sz="3600">
                <a:latin typeface="Verdana" pitchFamily="34" charset="0"/>
              </a:rPr>
            </a:br>
            <a:r>
              <a:rPr lang="en-GB" sz="1800">
                <a:latin typeface="Verdana" pitchFamily="34" charset="0"/>
              </a:rPr>
              <a:t>Dad chromosomes</a:t>
            </a:r>
          </a:p>
        </p:txBody>
      </p:sp>
      <p:sp>
        <p:nvSpPr>
          <p:cNvPr id="30724" name="Rectangle 4">
            <a:extLst>
              <a:ext uri="{FF2B5EF4-FFF2-40B4-BE49-F238E27FC236}">
                <a16:creationId xmlns:a16="http://schemas.microsoft.com/office/drawing/2014/main" id="{5C8D5C3B-6C00-A983-57F8-75C705EEB6C9}"/>
              </a:ext>
            </a:extLst>
          </p:cNvPr>
          <p:cNvSpPr>
            <a:spLocks noChangeArrowheads="1"/>
          </p:cNvSpPr>
          <p:nvPr/>
        </p:nvSpPr>
        <p:spPr bwMode="auto">
          <a:xfrm>
            <a:off x="2097088" y="1171576"/>
            <a:ext cx="296862" cy="530542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A</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0725" name="Rectangle 5">
            <a:extLst>
              <a:ext uri="{FF2B5EF4-FFF2-40B4-BE49-F238E27FC236}">
                <a16:creationId xmlns:a16="http://schemas.microsoft.com/office/drawing/2014/main" id="{F2159D87-E606-C458-2EA2-B30C59BF4D77}"/>
              </a:ext>
            </a:extLst>
          </p:cNvPr>
          <p:cNvSpPr>
            <a:spLocks noChangeArrowheads="1"/>
          </p:cNvSpPr>
          <p:nvPr/>
        </p:nvSpPr>
        <p:spPr bwMode="auto">
          <a:xfrm>
            <a:off x="2482850" y="1171576"/>
            <a:ext cx="298450" cy="530542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a</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30726" name="Rectangle 6">
            <a:extLst>
              <a:ext uri="{FF2B5EF4-FFF2-40B4-BE49-F238E27FC236}">
                <a16:creationId xmlns:a16="http://schemas.microsoft.com/office/drawing/2014/main" id="{698BB310-1E64-125A-1ADA-1060B6E06940}"/>
              </a:ext>
            </a:extLst>
          </p:cNvPr>
          <p:cNvSpPr>
            <a:spLocks noChangeArrowheads="1"/>
          </p:cNvSpPr>
          <p:nvPr/>
        </p:nvSpPr>
        <p:spPr bwMode="auto">
          <a:xfrm>
            <a:off x="3132138" y="1820864"/>
            <a:ext cx="296862" cy="4656137"/>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Q</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30727" name="Rectangle 7">
            <a:extLst>
              <a:ext uri="{FF2B5EF4-FFF2-40B4-BE49-F238E27FC236}">
                <a16:creationId xmlns:a16="http://schemas.microsoft.com/office/drawing/2014/main" id="{93FD2990-BED6-CB17-7557-9615C48DF8DC}"/>
              </a:ext>
            </a:extLst>
          </p:cNvPr>
          <p:cNvSpPr>
            <a:spLocks noChangeArrowheads="1"/>
          </p:cNvSpPr>
          <p:nvPr/>
        </p:nvSpPr>
        <p:spPr bwMode="auto">
          <a:xfrm>
            <a:off x="3516313" y="1820864"/>
            <a:ext cx="296862" cy="4656137"/>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q</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p:txBody>
      </p:sp>
      <p:sp>
        <p:nvSpPr>
          <p:cNvPr id="30728" name="Rectangle 8">
            <a:extLst>
              <a:ext uri="{FF2B5EF4-FFF2-40B4-BE49-F238E27FC236}">
                <a16:creationId xmlns:a16="http://schemas.microsoft.com/office/drawing/2014/main" id="{C9B6772D-FBCF-7439-DFC5-F4DA427CFA65}"/>
              </a:ext>
            </a:extLst>
          </p:cNvPr>
          <p:cNvSpPr>
            <a:spLocks noChangeArrowheads="1"/>
          </p:cNvSpPr>
          <p:nvPr/>
        </p:nvSpPr>
        <p:spPr bwMode="auto">
          <a:xfrm>
            <a:off x="4164013" y="2470150"/>
            <a:ext cx="298450" cy="4006850"/>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E</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0729" name="Rectangle 9">
            <a:extLst>
              <a:ext uri="{FF2B5EF4-FFF2-40B4-BE49-F238E27FC236}">
                <a16:creationId xmlns:a16="http://schemas.microsoft.com/office/drawing/2014/main" id="{C70B2017-2D42-354B-EAF5-0E75204DB4BC}"/>
              </a:ext>
            </a:extLst>
          </p:cNvPr>
          <p:cNvSpPr>
            <a:spLocks noChangeArrowheads="1"/>
          </p:cNvSpPr>
          <p:nvPr/>
        </p:nvSpPr>
        <p:spPr bwMode="auto">
          <a:xfrm>
            <a:off x="4546601" y="2470150"/>
            <a:ext cx="296863" cy="4006850"/>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e</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0730" name="Rectangle 10">
            <a:extLst>
              <a:ext uri="{FF2B5EF4-FFF2-40B4-BE49-F238E27FC236}">
                <a16:creationId xmlns:a16="http://schemas.microsoft.com/office/drawing/2014/main" id="{85481129-86A8-BC78-9739-D75B0DA42DB6}"/>
              </a:ext>
            </a:extLst>
          </p:cNvPr>
          <p:cNvSpPr>
            <a:spLocks noChangeArrowheads="1"/>
          </p:cNvSpPr>
          <p:nvPr/>
        </p:nvSpPr>
        <p:spPr bwMode="auto">
          <a:xfrm>
            <a:off x="5194300" y="3117850"/>
            <a:ext cx="298450" cy="3359150"/>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D</a:t>
            </a:r>
          </a:p>
          <a:p>
            <a:pPr algn="ctr" eaLnBrk="1" hangingPunct="1"/>
            <a:endParaRPr lang="en-GB" altLang="en-US">
              <a:latin typeface="Verdana" panose="020B0604030504040204" pitchFamily="34" charset="0"/>
            </a:endParaRPr>
          </a:p>
        </p:txBody>
      </p:sp>
      <p:sp>
        <p:nvSpPr>
          <p:cNvPr id="30731" name="Rectangle 11">
            <a:extLst>
              <a:ext uri="{FF2B5EF4-FFF2-40B4-BE49-F238E27FC236}">
                <a16:creationId xmlns:a16="http://schemas.microsoft.com/office/drawing/2014/main" id="{ED54FD70-9150-2AA3-1C45-154F39676C0C}"/>
              </a:ext>
            </a:extLst>
          </p:cNvPr>
          <p:cNvSpPr>
            <a:spLocks noChangeArrowheads="1"/>
          </p:cNvSpPr>
          <p:nvPr/>
        </p:nvSpPr>
        <p:spPr bwMode="auto">
          <a:xfrm>
            <a:off x="5580063" y="3117850"/>
            <a:ext cx="296862" cy="3359150"/>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d</a:t>
            </a:r>
          </a:p>
          <a:p>
            <a:pPr algn="ctr" eaLnBrk="1" hangingPunct="1"/>
            <a:endParaRPr lang="en-GB" altLang="en-US">
              <a:latin typeface="Verdana" panose="020B0604030504040204" pitchFamily="34" charset="0"/>
            </a:endParaRPr>
          </a:p>
        </p:txBody>
      </p:sp>
      <p:sp>
        <p:nvSpPr>
          <p:cNvPr id="30732" name="Rectangle 12">
            <a:extLst>
              <a:ext uri="{FF2B5EF4-FFF2-40B4-BE49-F238E27FC236}">
                <a16:creationId xmlns:a16="http://schemas.microsoft.com/office/drawing/2014/main" id="{5DE4313C-88F8-442E-5282-5F910B2BB1CA}"/>
              </a:ext>
            </a:extLst>
          </p:cNvPr>
          <p:cNvSpPr>
            <a:spLocks noChangeArrowheads="1"/>
          </p:cNvSpPr>
          <p:nvPr/>
        </p:nvSpPr>
        <p:spPr bwMode="auto">
          <a:xfrm>
            <a:off x="6227763" y="3767138"/>
            <a:ext cx="298450" cy="2709862"/>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M</a:t>
            </a: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0733" name="Rectangle 13">
            <a:extLst>
              <a:ext uri="{FF2B5EF4-FFF2-40B4-BE49-F238E27FC236}">
                <a16:creationId xmlns:a16="http://schemas.microsoft.com/office/drawing/2014/main" id="{222BA75D-CA89-6C1E-FC7B-22ACA0DA36D2}"/>
              </a:ext>
            </a:extLst>
          </p:cNvPr>
          <p:cNvSpPr>
            <a:spLocks noChangeArrowheads="1"/>
          </p:cNvSpPr>
          <p:nvPr/>
        </p:nvSpPr>
        <p:spPr bwMode="auto">
          <a:xfrm>
            <a:off x="6613525" y="3767138"/>
            <a:ext cx="298450" cy="2709862"/>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a:latin typeface="Verdana" panose="020B0604030504040204" pitchFamily="34" charset="0"/>
              </a:rPr>
              <a:t>m</a:t>
            </a:r>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30734" name="Rectangle 14">
            <a:extLst>
              <a:ext uri="{FF2B5EF4-FFF2-40B4-BE49-F238E27FC236}">
                <a16:creationId xmlns:a16="http://schemas.microsoft.com/office/drawing/2014/main" id="{2D2474EC-8D5C-CB34-3852-99E3C027B880}"/>
              </a:ext>
            </a:extLst>
          </p:cNvPr>
          <p:cNvSpPr>
            <a:spLocks noChangeArrowheads="1"/>
          </p:cNvSpPr>
          <p:nvPr/>
        </p:nvSpPr>
        <p:spPr bwMode="auto">
          <a:xfrm>
            <a:off x="7261225" y="4416426"/>
            <a:ext cx="298450" cy="206057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T</a:t>
            </a:r>
          </a:p>
          <a:p>
            <a:pPr algn="ctr" eaLnBrk="1" hangingPunct="1"/>
            <a:endParaRPr lang="en-GB" altLang="en-US">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0735" name="Rectangle 15">
            <a:extLst>
              <a:ext uri="{FF2B5EF4-FFF2-40B4-BE49-F238E27FC236}">
                <a16:creationId xmlns:a16="http://schemas.microsoft.com/office/drawing/2014/main" id="{287A8890-5BC6-0B84-B220-A934E1FE8A86}"/>
              </a:ext>
            </a:extLst>
          </p:cNvPr>
          <p:cNvSpPr>
            <a:spLocks noChangeArrowheads="1"/>
          </p:cNvSpPr>
          <p:nvPr/>
        </p:nvSpPr>
        <p:spPr bwMode="auto">
          <a:xfrm>
            <a:off x="7648576" y="4416426"/>
            <a:ext cx="296863" cy="206057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t</a:t>
            </a:r>
          </a:p>
          <a:p>
            <a:pPr algn="ctr" eaLnBrk="1" hangingPunct="1"/>
            <a:endParaRPr lang="en-GB" altLang="en-US">
              <a:latin typeface="Verdana" panose="020B0604030504040204" pitchFamily="34" charset="0"/>
            </a:endParaRPr>
          </a:p>
        </p:txBody>
      </p:sp>
      <p:sp>
        <p:nvSpPr>
          <p:cNvPr id="30736" name="Rectangle 16">
            <a:extLst>
              <a:ext uri="{FF2B5EF4-FFF2-40B4-BE49-F238E27FC236}">
                <a16:creationId xmlns:a16="http://schemas.microsoft.com/office/drawing/2014/main" id="{FDB6B4AB-CE06-D879-540C-7F3C78109AEB}"/>
              </a:ext>
            </a:extLst>
          </p:cNvPr>
          <p:cNvSpPr>
            <a:spLocks noChangeArrowheads="1"/>
          </p:cNvSpPr>
          <p:nvPr/>
        </p:nvSpPr>
        <p:spPr bwMode="auto">
          <a:xfrm>
            <a:off x="8308975" y="5064126"/>
            <a:ext cx="298450" cy="141287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L</a:t>
            </a:r>
            <a:br>
              <a:rPr lang="en-GB" altLang="en-US" b="1">
                <a:latin typeface="Verdana" panose="020B0604030504040204" pitchFamily="34" charset="0"/>
              </a:rPr>
            </a:br>
            <a:endParaRPr lang="en-GB" altLang="en-US" b="1">
              <a:latin typeface="Verdana" panose="020B0604030504040204" pitchFamily="34" charset="0"/>
            </a:endParaRPr>
          </a:p>
        </p:txBody>
      </p:sp>
      <p:sp>
        <p:nvSpPr>
          <p:cNvPr id="30737" name="Rectangle 17">
            <a:extLst>
              <a:ext uri="{FF2B5EF4-FFF2-40B4-BE49-F238E27FC236}">
                <a16:creationId xmlns:a16="http://schemas.microsoft.com/office/drawing/2014/main" id="{7D989390-FFE6-DE39-E092-F362C815E767}"/>
              </a:ext>
            </a:extLst>
          </p:cNvPr>
          <p:cNvSpPr>
            <a:spLocks noChangeArrowheads="1"/>
          </p:cNvSpPr>
          <p:nvPr/>
        </p:nvSpPr>
        <p:spPr bwMode="auto">
          <a:xfrm>
            <a:off x="8694738" y="5064126"/>
            <a:ext cx="296862" cy="141287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l</a:t>
            </a:r>
            <a:br>
              <a:rPr lang="en-GB" altLang="en-US" b="1">
                <a:latin typeface="Verdana" panose="020B0604030504040204" pitchFamily="34" charset="0"/>
              </a:rPr>
            </a:br>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p:txBody>
      </p:sp>
      <p:grpSp>
        <p:nvGrpSpPr>
          <p:cNvPr id="30738" name="Group 51">
            <a:extLst>
              <a:ext uri="{FF2B5EF4-FFF2-40B4-BE49-F238E27FC236}">
                <a16:creationId xmlns:a16="http://schemas.microsoft.com/office/drawing/2014/main" id="{B3425FD9-42DB-FEA8-698A-99CA1720F044}"/>
              </a:ext>
            </a:extLst>
          </p:cNvPr>
          <p:cNvGrpSpPr>
            <a:grpSpLocks/>
          </p:cNvGrpSpPr>
          <p:nvPr/>
        </p:nvGrpSpPr>
        <p:grpSpPr bwMode="auto">
          <a:xfrm>
            <a:off x="5453063" y="490539"/>
            <a:ext cx="5065712" cy="3082925"/>
            <a:chOff x="2928" y="618"/>
            <a:chExt cx="2567" cy="1516"/>
          </a:xfrm>
        </p:grpSpPr>
        <p:pic>
          <p:nvPicPr>
            <p:cNvPr id="30741" name="Picture 50">
              <a:extLst>
                <a:ext uri="{FF2B5EF4-FFF2-40B4-BE49-F238E27FC236}">
                  <a16:creationId xmlns:a16="http://schemas.microsoft.com/office/drawing/2014/main" id="{2AE2420B-FC8D-AE83-8A4B-5491DE861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 y="1296"/>
              <a:ext cx="79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2" name="Picture 34">
              <a:extLst>
                <a:ext uri="{FF2B5EF4-FFF2-40B4-BE49-F238E27FC236}">
                  <a16:creationId xmlns:a16="http://schemas.microsoft.com/office/drawing/2014/main" id="{6127383B-BBD2-2AB5-1012-347FFE264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35">
              <a:extLst>
                <a:ext uri="{FF2B5EF4-FFF2-40B4-BE49-F238E27FC236}">
                  <a16:creationId xmlns:a16="http://schemas.microsoft.com/office/drawing/2014/main" id="{E30B0472-9A50-C65C-1CA4-D57DD7B3D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 y="114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Picture 36">
              <a:extLst>
                <a:ext uri="{FF2B5EF4-FFF2-40B4-BE49-F238E27FC236}">
                  <a16:creationId xmlns:a16="http://schemas.microsoft.com/office/drawing/2014/main" id="{3B6D6F8E-C106-61E0-20BE-CFDB20812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37">
              <a:extLst>
                <a:ext uri="{FF2B5EF4-FFF2-40B4-BE49-F238E27FC236}">
                  <a16:creationId xmlns:a16="http://schemas.microsoft.com/office/drawing/2014/main" id="{B8000FF8-3043-8A4B-776B-B3891AC80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6" name="Picture 39">
              <a:extLst>
                <a:ext uri="{FF2B5EF4-FFF2-40B4-BE49-F238E27FC236}">
                  <a16:creationId xmlns:a16="http://schemas.microsoft.com/office/drawing/2014/main" id="{D9EC3E66-CBC1-7D15-9B8B-080AAE0F4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Picture 40">
              <a:extLst>
                <a:ext uri="{FF2B5EF4-FFF2-40B4-BE49-F238E27FC236}">
                  <a16:creationId xmlns:a16="http://schemas.microsoft.com/office/drawing/2014/main" id="{03B1D02B-0D23-718E-B6D4-95316CAE09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 y="1030"/>
              <a:ext cx="48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Picture 41">
              <a:extLst>
                <a:ext uri="{FF2B5EF4-FFF2-40B4-BE49-F238E27FC236}">
                  <a16:creationId xmlns:a16="http://schemas.microsoft.com/office/drawing/2014/main" id="{0F3DFDC9-9FA8-8AF0-5C29-C67349D99D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 y="618"/>
              <a:ext cx="47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9" name="Picture 42">
              <a:extLst>
                <a:ext uri="{FF2B5EF4-FFF2-40B4-BE49-F238E27FC236}">
                  <a16:creationId xmlns:a16="http://schemas.microsoft.com/office/drawing/2014/main" id="{435970EA-360F-FB71-BA0C-A51D0CA3A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1357"/>
              <a:ext cx="17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0" name="Picture 45">
              <a:extLst>
                <a:ext uri="{FF2B5EF4-FFF2-40B4-BE49-F238E27FC236}">
                  <a16:creationId xmlns:a16="http://schemas.microsoft.com/office/drawing/2014/main" id="{28C2527C-6ADB-A6C7-9F7D-3E303B411E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4" y="1077"/>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1" name="Picture 46">
              <a:extLst>
                <a:ext uri="{FF2B5EF4-FFF2-40B4-BE49-F238E27FC236}">
                  <a16:creationId xmlns:a16="http://schemas.microsoft.com/office/drawing/2014/main" id="{921A6F94-D484-C22B-2461-72D57F6009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2" y="112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2" name="Picture 47">
              <a:extLst>
                <a:ext uri="{FF2B5EF4-FFF2-40B4-BE49-F238E27FC236}">
                  <a16:creationId xmlns:a16="http://schemas.microsoft.com/office/drawing/2014/main" id="{3BD6778D-0FA4-D75F-FEEB-96073D066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3" name="Picture 48">
              <a:extLst>
                <a:ext uri="{FF2B5EF4-FFF2-40B4-BE49-F238E27FC236}">
                  <a16:creationId xmlns:a16="http://schemas.microsoft.com/office/drawing/2014/main" id="{85F14850-2B70-870D-CAE9-D03F743C2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9" name="Picture 47">
            <a:extLst>
              <a:ext uri="{FF2B5EF4-FFF2-40B4-BE49-F238E27FC236}">
                <a16:creationId xmlns:a16="http://schemas.microsoft.com/office/drawing/2014/main" id="{D3A46241-B166-6200-AA24-6065DB96B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225" y="1624013"/>
            <a:ext cx="1087438"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Picture 39">
            <a:extLst>
              <a:ext uri="{FF2B5EF4-FFF2-40B4-BE49-F238E27FC236}">
                <a16:creationId xmlns:a16="http://schemas.microsoft.com/office/drawing/2014/main" id="{578E39A6-6F62-4D9D-758F-B1906563A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725" y="1257301"/>
            <a:ext cx="82708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A200CD4-1329-DABD-248B-E079D446ADF1}"/>
              </a:ext>
            </a:extLst>
          </p:cNvPr>
          <p:cNvPicPr>
            <a:picLocks noChangeAspect="1"/>
          </p:cNvPicPr>
          <p:nvPr/>
        </p:nvPicPr>
        <p:blipFill>
          <a:blip r:embed="rId10"/>
          <a:stretch>
            <a:fillRect/>
          </a:stretch>
        </p:blipFill>
        <p:spPr>
          <a:xfrm>
            <a:off x="10014124" y="5645998"/>
            <a:ext cx="1616812" cy="84052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3">
            <a:extLst>
              <a:ext uri="{FF2B5EF4-FFF2-40B4-BE49-F238E27FC236}">
                <a16:creationId xmlns:a16="http://schemas.microsoft.com/office/drawing/2014/main" id="{F14F1FAC-4A44-2986-AAD3-C243EE18A582}"/>
              </a:ext>
            </a:extLst>
          </p:cNvPr>
          <p:cNvGrpSpPr>
            <a:grpSpLocks/>
          </p:cNvGrpSpPr>
          <p:nvPr/>
        </p:nvGrpSpPr>
        <p:grpSpPr bwMode="auto">
          <a:xfrm>
            <a:off x="5478463" y="671514"/>
            <a:ext cx="5065712" cy="2879725"/>
            <a:chOff x="2928" y="618"/>
            <a:chExt cx="2567" cy="1516"/>
          </a:xfrm>
        </p:grpSpPr>
        <p:pic>
          <p:nvPicPr>
            <p:cNvPr id="34821" name="Picture 34">
              <a:extLst>
                <a:ext uri="{FF2B5EF4-FFF2-40B4-BE49-F238E27FC236}">
                  <a16:creationId xmlns:a16="http://schemas.microsoft.com/office/drawing/2014/main" id="{CC4C2697-A850-BFEB-4977-26FDF504F5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 y="1296"/>
              <a:ext cx="79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35">
              <a:extLst>
                <a:ext uri="{FF2B5EF4-FFF2-40B4-BE49-F238E27FC236}">
                  <a16:creationId xmlns:a16="http://schemas.microsoft.com/office/drawing/2014/main" id="{602B6B47-3E4F-14E8-2627-1408AEF05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36">
              <a:extLst>
                <a:ext uri="{FF2B5EF4-FFF2-40B4-BE49-F238E27FC236}">
                  <a16:creationId xmlns:a16="http://schemas.microsoft.com/office/drawing/2014/main" id="{4507E5A9-B576-0B35-0353-830AE5523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 y="114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37">
              <a:extLst>
                <a:ext uri="{FF2B5EF4-FFF2-40B4-BE49-F238E27FC236}">
                  <a16:creationId xmlns:a16="http://schemas.microsoft.com/office/drawing/2014/main" id="{EAE6E795-6482-3848-533E-63CF45816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38">
              <a:extLst>
                <a:ext uri="{FF2B5EF4-FFF2-40B4-BE49-F238E27FC236}">
                  <a16:creationId xmlns:a16="http://schemas.microsoft.com/office/drawing/2014/main" id="{F118CC31-EA86-4F74-F43D-5D54BF8E6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40">
              <a:extLst>
                <a:ext uri="{FF2B5EF4-FFF2-40B4-BE49-F238E27FC236}">
                  <a16:creationId xmlns:a16="http://schemas.microsoft.com/office/drawing/2014/main" id="{151D2492-6272-F9C2-3734-6B79F5CCB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5"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41">
              <a:extLst>
                <a:ext uri="{FF2B5EF4-FFF2-40B4-BE49-F238E27FC236}">
                  <a16:creationId xmlns:a16="http://schemas.microsoft.com/office/drawing/2014/main" id="{739145A5-5A60-4F99-D5C3-B174A25DD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 y="1030"/>
              <a:ext cx="48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42">
              <a:extLst>
                <a:ext uri="{FF2B5EF4-FFF2-40B4-BE49-F238E27FC236}">
                  <a16:creationId xmlns:a16="http://schemas.microsoft.com/office/drawing/2014/main" id="{E051A43C-F97F-D685-DF57-216ED9B077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 y="618"/>
              <a:ext cx="47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43">
              <a:extLst>
                <a:ext uri="{FF2B5EF4-FFF2-40B4-BE49-F238E27FC236}">
                  <a16:creationId xmlns:a16="http://schemas.microsoft.com/office/drawing/2014/main" id="{25DBF826-67B2-9D65-6EA9-7CADED997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1357"/>
              <a:ext cx="17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44">
              <a:extLst>
                <a:ext uri="{FF2B5EF4-FFF2-40B4-BE49-F238E27FC236}">
                  <a16:creationId xmlns:a16="http://schemas.microsoft.com/office/drawing/2014/main" id="{2AEA6080-F7C5-6BCC-AE54-42CEDEC6BF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4" y="1077"/>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45">
              <a:extLst>
                <a:ext uri="{FF2B5EF4-FFF2-40B4-BE49-F238E27FC236}">
                  <a16:creationId xmlns:a16="http://schemas.microsoft.com/office/drawing/2014/main" id="{D68A0682-7358-6DCD-6C5A-D665C73A51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2" y="112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46">
              <a:extLst>
                <a:ext uri="{FF2B5EF4-FFF2-40B4-BE49-F238E27FC236}">
                  <a16:creationId xmlns:a16="http://schemas.microsoft.com/office/drawing/2014/main" id="{2D1E9A36-D8F6-6118-CB6B-0ACDD9F4EE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47">
              <a:extLst>
                <a:ext uri="{FF2B5EF4-FFF2-40B4-BE49-F238E27FC236}">
                  <a16:creationId xmlns:a16="http://schemas.microsoft.com/office/drawing/2014/main" id="{BE0F823C-348F-AE73-30FC-45C09BE3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46">
              <a:extLst>
                <a:ext uri="{FF2B5EF4-FFF2-40B4-BE49-F238E27FC236}">
                  <a16:creationId xmlns:a16="http://schemas.microsoft.com/office/drawing/2014/main" id="{20971034-C62A-F59A-4588-3B5E5E686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40">
              <a:extLst>
                <a:ext uri="{FF2B5EF4-FFF2-40B4-BE49-F238E27FC236}">
                  <a16:creationId xmlns:a16="http://schemas.microsoft.com/office/drawing/2014/main" id="{C8114E16-C5C7-B3C7-51AC-C8495D647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0" y="1030"/>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819" name="Picture 2">
            <a:extLst>
              <a:ext uri="{FF2B5EF4-FFF2-40B4-BE49-F238E27FC236}">
                <a16:creationId xmlns:a16="http://schemas.microsoft.com/office/drawing/2014/main" id="{32DD83FC-60FD-976F-5726-A964BE4FC029}"/>
              </a:ext>
            </a:extLst>
          </p:cNvPr>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bwMode="auto">
          <a:xfrm>
            <a:off x="1490662" y="3119439"/>
            <a:ext cx="4854576" cy="28797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3" descr="C:\Users\Kim\AppData\Local\Microsoft\Windows\INetCache\IE\PMG4IG9U\love-heart-clip-art[1].jpg">
            <a:extLst>
              <a:ext uri="{FF2B5EF4-FFF2-40B4-BE49-F238E27FC236}">
                <a16:creationId xmlns:a16="http://schemas.microsoft.com/office/drawing/2014/main" id="{2DB434C0-29A1-16EF-BF6D-D83CFEBC4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513988">
            <a:off x="3554413" y="2060576"/>
            <a:ext cx="15113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A33EF6F-F82E-D440-7B24-DEEB0E637A18}"/>
              </a:ext>
            </a:extLst>
          </p:cNvPr>
          <p:cNvPicPr>
            <a:picLocks noChangeAspect="1"/>
          </p:cNvPicPr>
          <p:nvPr/>
        </p:nvPicPr>
        <p:blipFill>
          <a:blip r:embed="rId12"/>
          <a:stretch>
            <a:fillRect/>
          </a:stretch>
        </p:blipFill>
        <p:spPr>
          <a:xfrm>
            <a:off x="10014124" y="5645998"/>
            <a:ext cx="1616812" cy="84052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E70D366-FEF7-0379-3E1C-7AC4EE44D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84" name="Picture 68">
            <a:extLst>
              <a:ext uri="{FF2B5EF4-FFF2-40B4-BE49-F238E27FC236}">
                <a16:creationId xmlns:a16="http://schemas.microsoft.com/office/drawing/2014/main" id="{D4D59683-77E6-AD6E-198C-B897CA37A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1981201"/>
            <a:ext cx="379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3" name="Picture 67">
            <a:extLst>
              <a:ext uri="{FF2B5EF4-FFF2-40B4-BE49-F238E27FC236}">
                <a16:creationId xmlns:a16="http://schemas.microsoft.com/office/drawing/2014/main" id="{1C4D2655-D212-CA48-0867-22EBB8215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1981201"/>
            <a:ext cx="379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09E0A1F6-515F-18E8-3C27-B0EFE3662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2938" y="1600200"/>
            <a:ext cx="125571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4">
            <a:extLst>
              <a:ext uri="{FF2B5EF4-FFF2-40B4-BE49-F238E27FC236}">
                <a16:creationId xmlns:a16="http://schemas.microsoft.com/office/drawing/2014/main" id="{A1061974-68D9-CAC8-8737-FC29A66158F9}"/>
              </a:ext>
            </a:extLst>
          </p:cNvPr>
          <p:cNvSpPr>
            <a:spLocks noGrp="1" noChangeArrowheads="1"/>
          </p:cNvSpPr>
          <p:nvPr>
            <p:ph type="ctrTitle"/>
          </p:nvPr>
        </p:nvSpPr>
        <p:spPr>
          <a:xfrm>
            <a:off x="1828800" y="304800"/>
            <a:ext cx="2667000" cy="609600"/>
          </a:xfrm>
        </p:spPr>
        <p:txBody>
          <a:bodyPr>
            <a:normAutofit fontScale="90000"/>
          </a:bodyPr>
          <a:lstStyle/>
          <a:p>
            <a:pPr>
              <a:defRPr/>
            </a:pPr>
            <a:r>
              <a:rPr lang="en-GB" sz="3600" dirty="0" err="1">
                <a:latin typeface="Verdana" pitchFamily="34" charset="0"/>
              </a:rPr>
              <a:t>Reebops</a:t>
            </a:r>
            <a:br>
              <a:rPr lang="en-GB" sz="3600" dirty="0">
                <a:latin typeface="Verdana" pitchFamily="34" charset="0"/>
              </a:rPr>
            </a:br>
            <a:r>
              <a:rPr lang="en-GB" sz="1800" dirty="0">
                <a:latin typeface="Verdana" pitchFamily="34" charset="0"/>
              </a:rPr>
              <a:t>Baby No. 1</a:t>
            </a:r>
          </a:p>
        </p:txBody>
      </p:sp>
      <p:sp>
        <p:nvSpPr>
          <p:cNvPr id="32775" name="Rectangle 6">
            <a:extLst>
              <a:ext uri="{FF2B5EF4-FFF2-40B4-BE49-F238E27FC236}">
                <a16:creationId xmlns:a16="http://schemas.microsoft.com/office/drawing/2014/main" id="{1D2F1337-A7F0-8F98-5A8C-9BDDD5244764}"/>
              </a:ext>
            </a:extLst>
          </p:cNvPr>
          <p:cNvSpPr>
            <a:spLocks noChangeArrowheads="1"/>
          </p:cNvSpPr>
          <p:nvPr/>
        </p:nvSpPr>
        <p:spPr bwMode="auto">
          <a:xfrm>
            <a:off x="2097088" y="1247776"/>
            <a:ext cx="296862" cy="530542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a</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2776" name="Rectangle 9">
            <a:extLst>
              <a:ext uri="{FF2B5EF4-FFF2-40B4-BE49-F238E27FC236}">
                <a16:creationId xmlns:a16="http://schemas.microsoft.com/office/drawing/2014/main" id="{DF24EF57-2939-569B-C4DA-B09C960F10DB}"/>
              </a:ext>
            </a:extLst>
          </p:cNvPr>
          <p:cNvSpPr>
            <a:spLocks noChangeArrowheads="1"/>
          </p:cNvSpPr>
          <p:nvPr/>
        </p:nvSpPr>
        <p:spPr bwMode="auto">
          <a:xfrm>
            <a:off x="2482850" y="1247776"/>
            <a:ext cx="298450" cy="530542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a</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32777" name="Rectangle 12">
            <a:extLst>
              <a:ext uri="{FF2B5EF4-FFF2-40B4-BE49-F238E27FC236}">
                <a16:creationId xmlns:a16="http://schemas.microsoft.com/office/drawing/2014/main" id="{DDBEA521-9B08-D0EB-4939-8D80993DA65E}"/>
              </a:ext>
            </a:extLst>
          </p:cNvPr>
          <p:cNvSpPr>
            <a:spLocks noChangeArrowheads="1"/>
          </p:cNvSpPr>
          <p:nvPr/>
        </p:nvSpPr>
        <p:spPr bwMode="auto">
          <a:xfrm>
            <a:off x="3132138" y="1897064"/>
            <a:ext cx="296862" cy="4656137"/>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Q</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32778" name="Rectangle 15">
            <a:extLst>
              <a:ext uri="{FF2B5EF4-FFF2-40B4-BE49-F238E27FC236}">
                <a16:creationId xmlns:a16="http://schemas.microsoft.com/office/drawing/2014/main" id="{DF135DB0-03E4-1561-D073-E39DB12AFE4E}"/>
              </a:ext>
            </a:extLst>
          </p:cNvPr>
          <p:cNvSpPr>
            <a:spLocks noChangeArrowheads="1"/>
          </p:cNvSpPr>
          <p:nvPr/>
        </p:nvSpPr>
        <p:spPr bwMode="auto">
          <a:xfrm>
            <a:off x="3516313" y="1897064"/>
            <a:ext cx="296862" cy="4656137"/>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q</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p:txBody>
      </p:sp>
      <p:sp>
        <p:nvSpPr>
          <p:cNvPr id="32779" name="Rectangle 18">
            <a:extLst>
              <a:ext uri="{FF2B5EF4-FFF2-40B4-BE49-F238E27FC236}">
                <a16:creationId xmlns:a16="http://schemas.microsoft.com/office/drawing/2014/main" id="{4D9C71DE-280A-DAC9-37CB-1921849785BD}"/>
              </a:ext>
            </a:extLst>
          </p:cNvPr>
          <p:cNvSpPr>
            <a:spLocks noChangeArrowheads="1"/>
          </p:cNvSpPr>
          <p:nvPr/>
        </p:nvSpPr>
        <p:spPr bwMode="auto">
          <a:xfrm>
            <a:off x="4164013" y="2546350"/>
            <a:ext cx="298450" cy="4006850"/>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E</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2780" name="Rectangle 21">
            <a:extLst>
              <a:ext uri="{FF2B5EF4-FFF2-40B4-BE49-F238E27FC236}">
                <a16:creationId xmlns:a16="http://schemas.microsoft.com/office/drawing/2014/main" id="{12FE4005-5F08-CF39-381F-D13887082873}"/>
              </a:ext>
            </a:extLst>
          </p:cNvPr>
          <p:cNvSpPr>
            <a:spLocks noChangeArrowheads="1"/>
          </p:cNvSpPr>
          <p:nvPr/>
        </p:nvSpPr>
        <p:spPr bwMode="auto">
          <a:xfrm>
            <a:off x="4546601" y="2546350"/>
            <a:ext cx="296863" cy="4006850"/>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e</a:t>
            </a:r>
          </a:p>
          <a:p>
            <a:pPr algn="ctr" eaLnBrk="1" hangingPunct="1"/>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2781" name="Rectangle 24">
            <a:extLst>
              <a:ext uri="{FF2B5EF4-FFF2-40B4-BE49-F238E27FC236}">
                <a16:creationId xmlns:a16="http://schemas.microsoft.com/office/drawing/2014/main" id="{17A53FD5-F594-8C3F-47C3-43EE5C5FF2E1}"/>
              </a:ext>
            </a:extLst>
          </p:cNvPr>
          <p:cNvSpPr>
            <a:spLocks noChangeArrowheads="1"/>
          </p:cNvSpPr>
          <p:nvPr/>
        </p:nvSpPr>
        <p:spPr bwMode="auto">
          <a:xfrm>
            <a:off x="5194300" y="3194050"/>
            <a:ext cx="298450" cy="3359150"/>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D</a:t>
            </a:r>
          </a:p>
          <a:p>
            <a:pPr algn="ctr" eaLnBrk="1" hangingPunct="1"/>
            <a:endParaRPr lang="en-GB" altLang="en-US">
              <a:latin typeface="Verdana" panose="020B0604030504040204" pitchFamily="34" charset="0"/>
            </a:endParaRPr>
          </a:p>
        </p:txBody>
      </p:sp>
      <p:sp>
        <p:nvSpPr>
          <p:cNvPr id="32782" name="Rectangle 27">
            <a:extLst>
              <a:ext uri="{FF2B5EF4-FFF2-40B4-BE49-F238E27FC236}">
                <a16:creationId xmlns:a16="http://schemas.microsoft.com/office/drawing/2014/main" id="{66F4E086-85E6-ED50-E536-0A1927285FAE}"/>
              </a:ext>
            </a:extLst>
          </p:cNvPr>
          <p:cNvSpPr>
            <a:spLocks noChangeArrowheads="1"/>
          </p:cNvSpPr>
          <p:nvPr/>
        </p:nvSpPr>
        <p:spPr bwMode="auto">
          <a:xfrm>
            <a:off x="5580063" y="3194050"/>
            <a:ext cx="296862" cy="3359150"/>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d</a:t>
            </a:r>
          </a:p>
          <a:p>
            <a:pPr algn="ctr" eaLnBrk="1" hangingPunct="1"/>
            <a:endParaRPr lang="en-GB" altLang="en-US">
              <a:latin typeface="Verdana" panose="020B0604030504040204" pitchFamily="34" charset="0"/>
            </a:endParaRPr>
          </a:p>
        </p:txBody>
      </p:sp>
      <p:sp>
        <p:nvSpPr>
          <p:cNvPr id="32783" name="Rectangle 30">
            <a:extLst>
              <a:ext uri="{FF2B5EF4-FFF2-40B4-BE49-F238E27FC236}">
                <a16:creationId xmlns:a16="http://schemas.microsoft.com/office/drawing/2014/main" id="{DBD3E913-79CD-C975-3AD2-F6B29AEED080}"/>
              </a:ext>
            </a:extLst>
          </p:cNvPr>
          <p:cNvSpPr>
            <a:spLocks noChangeArrowheads="1"/>
          </p:cNvSpPr>
          <p:nvPr/>
        </p:nvSpPr>
        <p:spPr bwMode="auto">
          <a:xfrm>
            <a:off x="6227763" y="3843338"/>
            <a:ext cx="298450" cy="2709862"/>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M</a:t>
            </a: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a:p>
            <a:pPr algn="ctr" eaLnBrk="1" hangingPunct="1"/>
            <a:endParaRPr lang="en-GB" altLang="en-US" b="1">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2784" name="Rectangle 33">
            <a:extLst>
              <a:ext uri="{FF2B5EF4-FFF2-40B4-BE49-F238E27FC236}">
                <a16:creationId xmlns:a16="http://schemas.microsoft.com/office/drawing/2014/main" id="{362633C2-16C6-0AF1-C3D4-F44E1222D1B4}"/>
              </a:ext>
            </a:extLst>
          </p:cNvPr>
          <p:cNvSpPr>
            <a:spLocks noChangeArrowheads="1"/>
          </p:cNvSpPr>
          <p:nvPr/>
        </p:nvSpPr>
        <p:spPr bwMode="auto">
          <a:xfrm>
            <a:off x="6613525" y="3843338"/>
            <a:ext cx="298450" cy="2709862"/>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b="1">
                <a:latin typeface="Verdana" panose="020B0604030504040204" pitchFamily="34" charset="0"/>
              </a:rPr>
              <a:t>m</a:t>
            </a:r>
            <a:endParaRPr lang="en-GB" altLang="en-US" b="1">
              <a:latin typeface="Verdana" panose="020B0604030504040204" pitchFamily="34" charset="0"/>
            </a:endParaRPr>
          </a:p>
          <a:p>
            <a:pPr algn="ctr" eaLnBrk="1" hangingPunct="1"/>
            <a:endParaRPr lang="en-GB" altLang="en-US" b="1">
              <a:latin typeface="Verdana" panose="020B0604030504040204" pitchFamily="34" charset="0"/>
            </a:endParaRPr>
          </a:p>
        </p:txBody>
      </p:sp>
      <p:sp>
        <p:nvSpPr>
          <p:cNvPr id="32785" name="Rectangle 36">
            <a:extLst>
              <a:ext uri="{FF2B5EF4-FFF2-40B4-BE49-F238E27FC236}">
                <a16:creationId xmlns:a16="http://schemas.microsoft.com/office/drawing/2014/main" id="{148276CE-912A-64FD-106B-1ED6F3303646}"/>
              </a:ext>
            </a:extLst>
          </p:cNvPr>
          <p:cNvSpPr>
            <a:spLocks noChangeArrowheads="1"/>
          </p:cNvSpPr>
          <p:nvPr/>
        </p:nvSpPr>
        <p:spPr bwMode="auto">
          <a:xfrm>
            <a:off x="8308975" y="5140326"/>
            <a:ext cx="298450" cy="141287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L</a:t>
            </a:r>
            <a:br>
              <a:rPr lang="en-GB" altLang="en-US" b="1">
                <a:latin typeface="Verdana" panose="020B0604030504040204" pitchFamily="34" charset="0"/>
              </a:rPr>
            </a:br>
            <a:endParaRPr lang="en-GB" altLang="en-US" b="1">
              <a:latin typeface="Verdana" panose="020B0604030504040204" pitchFamily="34" charset="0"/>
            </a:endParaRPr>
          </a:p>
        </p:txBody>
      </p:sp>
      <p:sp>
        <p:nvSpPr>
          <p:cNvPr id="32786" name="Rectangle 39">
            <a:extLst>
              <a:ext uri="{FF2B5EF4-FFF2-40B4-BE49-F238E27FC236}">
                <a16:creationId xmlns:a16="http://schemas.microsoft.com/office/drawing/2014/main" id="{570078B4-FA5B-4C87-8DD1-527FEA61D21C}"/>
              </a:ext>
            </a:extLst>
          </p:cNvPr>
          <p:cNvSpPr>
            <a:spLocks noChangeArrowheads="1"/>
          </p:cNvSpPr>
          <p:nvPr/>
        </p:nvSpPr>
        <p:spPr bwMode="auto">
          <a:xfrm>
            <a:off x="8694738" y="5140326"/>
            <a:ext cx="296862" cy="141287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l</a:t>
            </a:r>
            <a:br>
              <a:rPr lang="en-GB" altLang="en-US" b="1">
                <a:latin typeface="Verdana" panose="020B0604030504040204" pitchFamily="34" charset="0"/>
              </a:rPr>
            </a:br>
            <a:endParaRPr lang="en-GB" altLang="en-US" b="1">
              <a:latin typeface="Verdana" panose="020B0604030504040204" pitchFamily="34" charset="0"/>
            </a:endParaRPr>
          </a:p>
          <a:p>
            <a:pPr eaLnBrk="1" hangingPunct="1"/>
            <a:endParaRPr lang="en-GB" altLang="en-US" b="1">
              <a:latin typeface="Verdana" panose="020B0604030504040204" pitchFamily="34" charset="0"/>
            </a:endParaRPr>
          </a:p>
        </p:txBody>
      </p:sp>
      <p:pic>
        <p:nvPicPr>
          <p:cNvPr id="9258" name="Picture 42">
            <a:extLst>
              <a:ext uri="{FF2B5EF4-FFF2-40B4-BE49-F238E27FC236}">
                <a16:creationId xmlns:a16="http://schemas.microsoft.com/office/drawing/2014/main" id="{237F2EDF-9CEF-687F-164D-45E91BF8E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601" y="1473201"/>
            <a:ext cx="8747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2" name="Picture 46">
            <a:extLst>
              <a:ext uri="{FF2B5EF4-FFF2-40B4-BE49-F238E27FC236}">
                <a16:creationId xmlns:a16="http://schemas.microsoft.com/office/drawing/2014/main" id="{3DC7E0E8-D822-FD80-9C62-4B778B7A8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426" y="1239838"/>
            <a:ext cx="665163"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47">
            <a:extLst>
              <a:ext uri="{FF2B5EF4-FFF2-40B4-BE49-F238E27FC236}">
                <a16:creationId xmlns:a16="http://schemas.microsoft.com/office/drawing/2014/main" id="{195EC13A-6E87-81E3-5D1C-39C2DFC2B8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1888" y="1295400"/>
            <a:ext cx="773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5" name="Picture 49">
            <a:extLst>
              <a:ext uri="{FF2B5EF4-FFF2-40B4-BE49-F238E27FC236}">
                <a16:creationId xmlns:a16="http://schemas.microsoft.com/office/drawing/2014/main" id="{6BAAD3E8-BDEF-4A22-41DF-7AA9B1DF6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3776" y="1755776"/>
            <a:ext cx="2762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4">
            <a:extLst>
              <a:ext uri="{FF2B5EF4-FFF2-40B4-BE49-F238E27FC236}">
                <a16:creationId xmlns:a16="http://schemas.microsoft.com/office/drawing/2014/main" id="{89BB17AA-B4E9-225D-048E-B5A75FE0F45F}"/>
              </a:ext>
            </a:extLst>
          </p:cNvPr>
          <p:cNvGrpSpPr>
            <a:grpSpLocks/>
          </p:cNvGrpSpPr>
          <p:nvPr/>
        </p:nvGrpSpPr>
        <p:grpSpPr bwMode="auto">
          <a:xfrm>
            <a:off x="6096000" y="1341438"/>
            <a:ext cx="609600" cy="436562"/>
            <a:chOff x="2920" y="845"/>
            <a:chExt cx="384" cy="275"/>
          </a:xfrm>
        </p:grpSpPr>
        <p:pic>
          <p:nvPicPr>
            <p:cNvPr id="32800" name="Picture 52">
              <a:extLst>
                <a:ext uri="{FF2B5EF4-FFF2-40B4-BE49-F238E27FC236}">
                  <a16:creationId xmlns:a16="http://schemas.microsoft.com/office/drawing/2014/main" id="{D2D202FD-3586-EC23-848E-17DCDC9191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0" y="84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1" name="Picture 53">
              <a:extLst>
                <a:ext uri="{FF2B5EF4-FFF2-40B4-BE49-F238E27FC236}">
                  <a16:creationId xmlns:a16="http://schemas.microsoft.com/office/drawing/2014/main" id="{BFBBD0AB-40AD-0D8A-24CA-BC2961CB46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8" y="893"/>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70" name="Picture 54">
            <a:extLst>
              <a:ext uri="{FF2B5EF4-FFF2-40B4-BE49-F238E27FC236}">
                <a16:creationId xmlns:a16="http://schemas.microsoft.com/office/drawing/2014/main" id="{00F3CAE6-DF26-2A4E-BCA1-A4E4A3AC5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9688" y="1525589"/>
            <a:ext cx="8747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3" name="Rectangle 58">
            <a:extLst>
              <a:ext uri="{FF2B5EF4-FFF2-40B4-BE49-F238E27FC236}">
                <a16:creationId xmlns:a16="http://schemas.microsoft.com/office/drawing/2014/main" id="{991B7AF7-3EB9-3AED-69C4-1FEB9A30262F}"/>
              </a:ext>
            </a:extLst>
          </p:cNvPr>
          <p:cNvSpPr>
            <a:spLocks noChangeArrowheads="1"/>
          </p:cNvSpPr>
          <p:nvPr/>
        </p:nvSpPr>
        <p:spPr bwMode="auto">
          <a:xfrm>
            <a:off x="7261225" y="4492626"/>
            <a:ext cx="298450" cy="2060575"/>
          </a:xfrm>
          <a:prstGeom prst="rect">
            <a:avLst/>
          </a:prstGeom>
          <a:solidFill>
            <a:srgbClr val="AFC5FB"/>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b="1">
                <a:latin typeface="Verdana" panose="020B0604030504040204" pitchFamily="34" charset="0"/>
              </a:rPr>
              <a:t>T</a:t>
            </a:r>
          </a:p>
          <a:p>
            <a:pPr algn="ctr" eaLnBrk="1" hangingPunct="1"/>
            <a:endParaRPr lang="en-GB" altLang="en-US">
              <a:latin typeface="Verdana" panose="020B0604030504040204" pitchFamily="34" charset="0"/>
            </a:endParaRPr>
          </a:p>
          <a:p>
            <a:pPr algn="ctr" eaLnBrk="1" hangingPunct="1"/>
            <a:endParaRPr lang="en-GB" altLang="en-US">
              <a:latin typeface="Verdana" panose="020B0604030504040204" pitchFamily="34" charset="0"/>
            </a:endParaRPr>
          </a:p>
        </p:txBody>
      </p:sp>
      <p:sp>
        <p:nvSpPr>
          <p:cNvPr id="32794" name="Rectangle 61">
            <a:extLst>
              <a:ext uri="{FF2B5EF4-FFF2-40B4-BE49-F238E27FC236}">
                <a16:creationId xmlns:a16="http://schemas.microsoft.com/office/drawing/2014/main" id="{633AEF0E-FF7F-690D-69A7-1E5F309B6D8E}"/>
              </a:ext>
            </a:extLst>
          </p:cNvPr>
          <p:cNvSpPr>
            <a:spLocks noChangeArrowheads="1"/>
          </p:cNvSpPr>
          <p:nvPr/>
        </p:nvSpPr>
        <p:spPr bwMode="auto">
          <a:xfrm>
            <a:off x="7648576" y="4492626"/>
            <a:ext cx="296863" cy="2060575"/>
          </a:xfrm>
          <a:prstGeom prst="rect">
            <a:avLst/>
          </a:prstGeom>
          <a:solidFill>
            <a:srgbClr val="FFCCCC"/>
          </a:solidFill>
          <a:ln w="9525">
            <a:solidFill>
              <a:srgbClr val="000000"/>
            </a:solidFill>
            <a:miter lim="800000"/>
            <a:headEnd/>
            <a:tailEnd/>
          </a:ln>
        </p:spPr>
        <p:txBody>
          <a:bodyPr lIns="18000" tIns="18000" rIns="18000" bIns="1800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b="1">
                <a:latin typeface="Verdana" panose="020B0604030504040204" pitchFamily="34" charset="0"/>
              </a:rPr>
              <a:t>T</a:t>
            </a:r>
          </a:p>
          <a:p>
            <a:pPr algn="ctr" eaLnBrk="1" hangingPunct="1"/>
            <a:endParaRPr lang="en-GB" altLang="en-US">
              <a:latin typeface="Verdana" panose="020B0604030504040204" pitchFamily="34" charset="0"/>
            </a:endParaRPr>
          </a:p>
        </p:txBody>
      </p:sp>
      <p:pic>
        <p:nvPicPr>
          <p:cNvPr id="9279" name="Picture 63">
            <a:extLst>
              <a:ext uri="{FF2B5EF4-FFF2-40B4-BE49-F238E27FC236}">
                <a16:creationId xmlns:a16="http://schemas.microsoft.com/office/drawing/2014/main" id="{5C0FEA78-25D2-12EE-FDD3-98CD41A4A8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7800" y="533400"/>
            <a:ext cx="10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1" name="Picture 65">
            <a:extLst>
              <a:ext uri="{FF2B5EF4-FFF2-40B4-BE49-F238E27FC236}">
                <a16:creationId xmlns:a16="http://schemas.microsoft.com/office/drawing/2014/main" id="{193039A7-480B-23A1-3D93-352CCCFE2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1" y="2209801"/>
            <a:ext cx="379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2" name="Picture 66">
            <a:extLst>
              <a:ext uri="{FF2B5EF4-FFF2-40B4-BE49-F238E27FC236}">
                <a16:creationId xmlns:a16="http://schemas.microsoft.com/office/drawing/2014/main" id="{0D4A4992-5CF5-8C1E-C393-91078CCA3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26" y="2195514"/>
            <a:ext cx="37941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6">
            <a:extLst>
              <a:ext uri="{FF2B5EF4-FFF2-40B4-BE49-F238E27FC236}">
                <a16:creationId xmlns:a16="http://schemas.microsoft.com/office/drawing/2014/main" id="{25D03CC2-0306-16EE-7B4B-AD068A30E7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3776" y="1755776"/>
            <a:ext cx="2762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46">
            <a:extLst>
              <a:ext uri="{FF2B5EF4-FFF2-40B4-BE49-F238E27FC236}">
                <a16:creationId xmlns:a16="http://schemas.microsoft.com/office/drawing/2014/main" id="{B047682D-7FAC-DA74-1792-3931A28767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1" y="1247776"/>
            <a:ext cx="665163"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CBA6545-C0B8-5F66-889B-F62A104356BB}"/>
              </a:ext>
            </a:extLst>
          </p:cNvPr>
          <p:cNvPicPr>
            <a:picLocks noChangeAspect="1"/>
          </p:cNvPicPr>
          <p:nvPr/>
        </p:nvPicPr>
        <p:blipFill>
          <a:blip r:embed="rId12"/>
          <a:stretch>
            <a:fillRect/>
          </a:stretch>
        </p:blipFill>
        <p:spPr>
          <a:xfrm>
            <a:off x="10014124" y="5645998"/>
            <a:ext cx="1616812" cy="840528"/>
          </a:xfrm>
          <a:prstGeom prst="rect">
            <a:avLst/>
          </a:prstGeom>
        </p:spPr>
      </p:pic>
      <p:grpSp>
        <p:nvGrpSpPr>
          <p:cNvPr id="4" name="Group 33">
            <a:extLst>
              <a:ext uri="{FF2B5EF4-FFF2-40B4-BE49-F238E27FC236}">
                <a16:creationId xmlns:a16="http://schemas.microsoft.com/office/drawing/2014/main" id="{5C9E4A79-76EC-7CEB-89AA-08B620A7A262}"/>
              </a:ext>
            </a:extLst>
          </p:cNvPr>
          <p:cNvGrpSpPr>
            <a:grpSpLocks/>
          </p:cNvGrpSpPr>
          <p:nvPr/>
        </p:nvGrpSpPr>
        <p:grpSpPr bwMode="auto">
          <a:xfrm>
            <a:off x="254053" y="5479686"/>
            <a:ext cx="1695344" cy="1073514"/>
            <a:chOff x="2928" y="618"/>
            <a:chExt cx="2567" cy="1516"/>
          </a:xfrm>
        </p:grpSpPr>
        <p:pic>
          <p:nvPicPr>
            <p:cNvPr id="5" name="Picture 34">
              <a:extLst>
                <a:ext uri="{FF2B5EF4-FFF2-40B4-BE49-F238E27FC236}">
                  <a16:creationId xmlns:a16="http://schemas.microsoft.com/office/drawing/2014/main" id="{3250DAC9-4B8D-9BD7-E78B-4D526FBE1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 y="1296"/>
              <a:ext cx="79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a:extLst>
                <a:ext uri="{FF2B5EF4-FFF2-40B4-BE49-F238E27FC236}">
                  <a16:creationId xmlns:a16="http://schemas.microsoft.com/office/drawing/2014/main" id="{7D0EE2B0-BDCF-D410-ACBB-BE07851F2B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9"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6">
              <a:extLst>
                <a:ext uri="{FF2B5EF4-FFF2-40B4-BE49-F238E27FC236}">
                  <a16:creationId xmlns:a16="http://schemas.microsoft.com/office/drawing/2014/main" id="{1C91A07F-1F81-9991-420E-72CC5DCF2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7" y="114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7">
              <a:extLst>
                <a:ext uri="{FF2B5EF4-FFF2-40B4-BE49-F238E27FC236}">
                  <a16:creationId xmlns:a16="http://schemas.microsoft.com/office/drawing/2014/main" id="{30C6C752-63C9-2F80-8102-60BC399E91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11"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8">
              <a:extLst>
                <a:ext uri="{FF2B5EF4-FFF2-40B4-BE49-F238E27FC236}">
                  <a16:creationId xmlns:a16="http://schemas.microsoft.com/office/drawing/2014/main" id="{56AF80BD-DF32-3BB4-F85F-5EBE02B036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20"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0">
              <a:extLst>
                <a:ext uri="{FF2B5EF4-FFF2-40B4-BE49-F238E27FC236}">
                  <a16:creationId xmlns:a16="http://schemas.microsoft.com/office/drawing/2014/main" id="{E4B9CD15-33EE-4BCC-F2E2-09C497832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1">
              <a:extLst>
                <a:ext uri="{FF2B5EF4-FFF2-40B4-BE49-F238E27FC236}">
                  <a16:creationId xmlns:a16="http://schemas.microsoft.com/office/drawing/2014/main" id="{C1508482-4A0B-89F8-F5ED-8B161105E2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030"/>
              <a:ext cx="48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2">
              <a:extLst>
                <a:ext uri="{FF2B5EF4-FFF2-40B4-BE49-F238E27FC236}">
                  <a16:creationId xmlns:a16="http://schemas.microsoft.com/office/drawing/2014/main" id="{D3133765-2E18-B7E4-2CAE-AEDE118069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 y="618"/>
              <a:ext cx="47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3">
              <a:extLst>
                <a:ext uri="{FF2B5EF4-FFF2-40B4-BE49-F238E27FC236}">
                  <a16:creationId xmlns:a16="http://schemas.microsoft.com/office/drawing/2014/main" id="{1DCB7351-A3A6-AA3C-FCB5-152E3E9CAA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1357"/>
              <a:ext cx="17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4">
              <a:extLst>
                <a:ext uri="{FF2B5EF4-FFF2-40B4-BE49-F238E27FC236}">
                  <a16:creationId xmlns:a16="http://schemas.microsoft.com/office/drawing/2014/main" id="{33C644E7-F4A1-FB19-8AFF-07AAC0AD20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4" y="1077"/>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5">
              <a:extLst>
                <a:ext uri="{FF2B5EF4-FFF2-40B4-BE49-F238E27FC236}">
                  <a16:creationId xmlns:a16="http://schemas.microsoft.com/office/drawing/2014/main" id="{AEDEBBA6-778D-C17C-5059-342CDDFE28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2" y="112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6">
              <a:extLst>
                <a:ext uri="{FF2B5EF4-FFF2-40B4-BE49-F238E27FC236}">
                  <a16:creationId xmlns:a16="http://schemas.microsoft.com/office/drawing/2014/main" id="{82840BEC-C9E5-B03E-178D-0CCE87BC7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7">
              <a:extLst>
                <a:ext uri="{FF2B5EF4-FFF2-40B4-BE49-F238E27FC236}">
                  <a16:creationId xmlns:a16="http://schemas.microsoft.com/office/drawing/2014/main" id="{75AAB89C-35D5-2079-CA30-BA98AD5C18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2"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a:extLst>
                <a:ext uri="{FF2B5EF4-FFF2-40B4-BE49-F238E27FC236}">
                  <a16:creationId xmlns:a16="http://schemas.microsoft.com/office/drawing/2014/main" id="{0B918086-829A-A522-66A7-E78D3E761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0">
              <a:extLst>
                <a:ext uri="{FF2B5EF4-FFF2-40B4-BE49-F238E27FC236}">
                  <a16:creationId xmlns:a16="http://schemas.microsoft.com/office/drawing/2014/main" id="{2D1E92ED-922E-CFB3-0E61-E921252760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0" y="1030"/>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2">
            <a:extLst>
              <a:ext uri="{FF2B5EF4-FFF2-40B4-BE49-F238E27FC236}">
                <a16:creationId xmlns:a16="http://schemas.microsoft.com/office/drawing/2014/main" id="{01F883BB-7759-AAA7-6D7B-33EDA9FA24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04" y="4416690"/>
            <a:ext cx="1809706" cy="10735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9265"/>
                                        </p:tgtEl>
                                        <p:attrNameLst>
                                          <p:attrName>style.visibility</p:attrName>
                                        </p:attrNameLst>
                                      </p:cBhvr>
                                      <p:to>
                                        <p:strVal val="visible"/>
                                      </p:to>
                                    </p:set>
                                    <p:anim calcmode="lin" valueType="num">
                                      <p:cBhvr>
                                        <p:cTn id="7" dur="1000" fill="hold"/>
                                        <p:tgtEl>
                                          <p:spTgt spid="9265"/>
                                        </p:tgtEl>
                                        <p:attrNameLst>
                                          <p:attrName>ppt_w</p:attrName>
                                        </p:attrNameLst>
                                      </p:cBhvr>
                                      <p:tavLst>
                                        <p:tav tm="0">
                                          <p:val>
                                            <p:fltVal val="0"/>
                                          </p:val>
                                        </p:tav>
                                        <p:tav tm="100000">
                                          <p:val>
                                            <p:strVal val="#ppt_w"/>
                                          </p:val>
                                        </p:tav>
                                      </p:tavLst>
                                    </p:anim>
                                    <p:anim calcmode="lin" valueType="num">
                                      <p:cBhvr>
                                        <p:cTn id="8" dur="1000" fill="hold"/>
                                        <p:tgtEl>
                                          <p:spTgt spid="9265"/>
                                        </p:tgtEl>
                                        <p:attrNameLst>
                                          <p:attrName>ppt_h</p:attrName>
                                        </p:attrNameLst>
                                      </p:cBhvr>
                                      <p:tavLst>
                                        <p:tav tm="0">
                                          <p:val>
                                            <p:fltVal val="0"/>
                                          </p:val>
                                        </p:tav>
                                        <p:tav tm="100000">
                                          <p:val>
                                            <p:strVal val="#ppt_h"/>
                                          </p:val>
                                        </p:tav>
                                      </p:tavLst>
                                    </p:anim>
                                    <p:anim calcmode="lin" valueType="num">
                                      <p:cBhvr>
                                        <p:cTn id="9" dur="1000" fill="hold"/>
                                        <p:tgtEl>
                                          <p:spTgt spid="92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6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7"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6000"/>
                            </p:stCondLst>
                            <p:childTnLst>
                              <p:par>
                                <p:cTn id="17" presetID="22" presetClass="entr" presetSubtype="4" fill="hold" nodeType="afterEffect">
                                  <p:stCondLst>
                                    <p:cond delay="0"/>
                                  </p:stCondLst>
                                  <p:childTnLst>
                                    <p:set>
                                      <p:cBhvr>
                                        <p:cTn id="18" dur="1" fill="hold">
                                          <p:stCondLst>
                                            <p:cond delay="0"/>
                                          </p:stCondLst>
                                        </p:cTn>
                                        <p:tgtEl>
                                          <p:spTgt spid="9279"/>
                                        </p:tgtEl>
                                        <p:attrNameLst>
                                          <p:attrName>style.visibility</p:attrName>
                                        </p:attrNameLst>
                                      </p:cBhvr>
                                      <p:to>
                                        <p:strVal val="visible"/>
                                      </p:to>
                                    </p:set>
                                    <p:animEffect transition="in" filter="wipe(down)">
                                      <p:cBhvr>
                                        <p:cTn id="19" dur="500"/>
                                        <p:tgtEl>
                                          <p:spTgt spid="9279"/>
                                        </p:tgtEl>
                                      </p:cBhvr>
                                    </p:animEffect>
                                  </p:childTnLst>
                                </p:cTn>
                              </p:par>
                            </p:childTnLst>
                          </p:cTn>
                        </p:par>
                        <p:par>
                          <p:cTn id="20" fill="hold" nodeType="afterGroup">
                            <p:stCondLst>
                              <p:cond delay="6500"/>
                            </p:stCondLst>
                            <p:childTnLst>
                              <p:par>
                                <p:cTn id="21" presetID="2" presetClass="entr" presetSubtype="2" fill="hold" nodeType="afterEffect">
                                  <p:stCondLst>
                                    <p:cond delay="0"/>
                                  </p:stCondLst>
                                  <p:childTnLst>
                                    <p:set>
                                      <p:cBhvr>
                                        <p:cTn id="22" dur="1" fill="hold">
                                          <p:stCondLst>
                                            <p:cond delay="0"/>
                                          </p:stCondLst>
                                        </p:cTn>
                                        <p:tgtEl>
                                          <p:spTgt spid="9258"/>
                                        </p:tgtEl>
                                        <p:attrNameLst>
                                          <p:attrName>style.visibility</p:attrName>
                                        </p:attrNameLst>
                                      </p:cBhvr>
                                      <p:to>
                                        <p:strVal val="visible"/>
                                      </p:to>
                                    </p:set>
                                    <p:anim calcmode="lin" valueType="num">
                                      <p:cBhvr additive="base">
                                        <p:cTn id="23" dur="500" fill="hold"/>
                                        <p:tgtEl>
                                          <p:spTgt spid="9258"/>
                                        </p:tgtEl>
                                        <p:attrNameLst>
                                          <p:attrName>ppt_x</p:attrName>
                                        </p:attrNameLst>
                                      </p:cBhvr>
                                      <p:tavLst>
                                        <p:tav tm="0">
                                          <p:val>
                                            <p:strVal val="1+#ppt_w/2"/>
                                          </p:val>
                                        </p:tav>
                                        <p:tav tm="100000">
                                          <p:val>
                                            <p:strVal val="#ppt_x"/>
                                          </p:val>
                                        </p:tav>
                                      </p:tavLst>
                                    </p:anim>
                                    <p:anim calcmode="lin" valueType="num">
                                      <p:cBhvr additive="base">
                                        <p:cTn id="24" dur="500" fill="hold"/>
                                        <p:tgtEl>
                                          <p:spTgt spid="9258"/>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7000"/>
                            </p:stCondLst>
                            <p:childTnLst>
                              <p:par>
                                <p:cTn id="26" presetID="2" presetClass="entr" presetSubtype="2" fill="hold" nodeType="afterEffect">
                                  <p:stCondLst>
                                    <p:cond delay="0"/>
                                  </p:stCondLst>
                                  <p:childTnLst>
                                    <p:set>
                                      <p:cBhvr>
                                        <p:cTn id="27" dur="1" fill="hold">
                                          <p:stCondLst>
                                            <p:cond delay="0"/>
                                          </p:stCondLst>
                                        </p:cTn>
                                        <p:tgtEl>
                                          <p:spTgt spid="9270"/>
                                        </p:tgtEl>
                                        <p:attrNameLst>
                                          <p:attrName>style.visibility</p:attrName>
                                        </p:attrNameLst>
                                      </p:cBhvr>
                                      <p:to>
                                        <p:strVal val="visible"/>
                                      </p:to>
                                    </p:set>
                                    <p:anim calcmode="lin" valueType="num">
                                      <p:cBhvr additive="base">
                                        <p:cTn id="28" dur="500" fill="hold"/>
                                        <p:tgtEl>
                                          <p:spTgt spid="9270"/>
                                        </p:tgtEl>
                                        <p:attrNameLst>
                                          <p:attrName>ppt_x</p:attrName>
                                        </p:attrNameLst>
                                      </p:cBhvr>
                                      <p:tavLst>
                                        <p:tav tm="0">
                                          <p:val>
                                            <p:strVal val="1+#ppt_w/2"/>
                                          </p:val>
                                        </p:tav>
                                        <p:tav tm="100000">
                                          <p:val>
                                            <p:strVal val="#ppt_x"/>
                                          </p:val>
                                        </p:tav>
                                      </p:tavLst>
                                    </p:anim>
                                    <p:anim calcmode="lin" valueType="num">
                                      <p:cBhvr additive="base">
                                        <p:cTn id="29" dur="500" fill="hold"/>
                                        <p:tgtEl>
                                          <p:spTgt spid="9270"/>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7500"/>
                            </p:stCondLst>
                            <p:childTnLst>
                              <p:par>
                                <p:cTn id="31" presetID="22" presetClass="entr" presetSubtype="4" fill="hold" nodeType="afterEffect">
                                  <p:stCondLst>
                                    <p:cond delay="0"/>
                                  </p:stCondLst>
                                  <p:childTnLst>
                                    <p:set>
                                      <p:cBhvr>
                                        <p:cTn id="32" dur="1" fill="hold">
                                          <p:stCondLst>
                                            <p:cond delay="0"/>
                                          </p:stCondLst>
                                        </p:cTn>
                                        <p:tgtEl>
                                          <p:spTgt spid="9262"/>
                                        </p:tgtEl>
                                        <p:attrNameLst>
                                          <p:attrName>style.visibility</p:attrName>
                                        </p:attrNameLst>
                                      </p:cBhvr>
                                      <p:to>
                                        <p:strVal val="visible"/>
                                      </p:to>
                                    </p:set>
                                    <p:animEffect transition="in" filter="wipe(down)">
                                      <p:cBhvr>
                                        <p:cTn id="33" dur="500"/>
                                        <p:tgtEl>
                                          <p:spTgt spid="9262"/>
                                        </p:tgtEl>
                                      </p:cBhvr>
                                    </p:animEffect>
                                  </p:childTnLst>
                                </p:cTn>
                              </p:par>
                            </p:childTnLst>
                          </p:cTn>
                        </p:par>
                        <p:par>
                          <p:cTn id="34" fill="hold" nodeType="afterGroup">
                            <p:stCondLst>
                              <p:cond delay="8000"/>
                            </p:stCondLst>
                            <p:childTnLst>
                              <p:par>
                                <p:cTn id="35" presetID="2" presetClass="entr" presetSubtype="2" fill="hold" nodeType="afterEffect">
                                  <p:stCondLst>
                                    <p:cond delay="0"/>
                                  </p:stCondLst>
                                  <p:childTnLst>
                                    <p:set>
                                      <p:cBhvr>
                                        <p:cTn id="36" dur="1" fill="hold">
                                          <p:stCondLst>
                                            <p:cond delay="0"/>
                                          </p:stCondLst>
                                        </p:cTn>
                                        <p:tgtEl>
                                          <p:spTgt spid="9219"/>
                                        </p:tgtEl>
                                        <p:attrNameLst>
                                          <p:attrName>style.visibility</p:attrName>
                                        </p:attrNameLst>
                                      </p:cBhvr>
                                      <p:to>
                                        <p:strVal val="visible"/>
                                      </p:to>
                                    </p:set>
                                    <p:anim calcmode="lin" valueType="num">
                                      <p:cBhvr additive="base">
                                        <p:cTn id="37" dur="500" fill="hold"/>
                                        <p:tgtEl>
                                          <p:spTgt spid="9219"/>
                                        </p:tgtEl>
                                        <p:attrNameLst>
                                          <p:attrName>ppt_x</p:attrName>
                                        </p:attrNameLst>
                                      </p:cBhvr>
                                      <p:tavLst>
                                        <p:tav tm="0">
                                          <p:val>
                                            <p:strVal val="1+#ppt_w/2"/>
                                          </p:val>
                                        </p:tav>
                                        <p:tav tm="100000">
                                          <p:val>
                                            <p:strVal val="#ppt_x"/>
                                          </p:val>
                                        </p:tav>
                                      </p:tavLst>
                                    </p:anim>
                                    <p:anim calcmode="lin" valueType="num">
                                      <p:cBhvr additive="base">
                                        <p:cTn id="38" dur="500" fill="hold"/>
                                        <p:tgtEl>
                                          <p:spTgt spid="9219"/>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8500"/>
                            </p:stCondLst>
                            <p:childTnLst>
                              <p:par>
                                <p:cTn id="40" presetID="22" presetClass="entr" presetSubtype="1" fill="hold" nodeType="afterEffect">
                                  <p:stCondLst>
                                    <p:cond delay="0"/>
                                  </p:stCondLst>
                                  <p:childTnLst>
                                    <p:set>
                                      <p:cBhvr>
                                        <p:cTn id="41" dur="1" fill="hold">
                                          <p:stCondLst>
                                            <p:cond delay="0"/>
                                          </p:stCondLst>
                                        </p:cTn>
                                        <p:tgtEl>
                                          <p:spTgt spid="9283"/>
                                        </p:tgtEl>
                                        <p:attrNameLst>
                                          <p:attrName>style.visibility</p:attrName>
                                        </p:attrNameLst>
                                      </p:cBhvr>
                                      <p:to>
                                        <p:strVal val="visible"/>
                                      </p:to>
                                    </p:set>
                                    <p:animEffect transition="in" filter="wipe(up)">
                                      <p:cBhvr>
                                        <p:cTn id="42" dur="500"/>
                                        <p:tgtEl>
                                          <p:spTgt spid="9283"/>
                                        </p:tgtEl>
                                      </p:cBhvr>
                                    </p:animEffect>
                                  </p:childTnLst>
                                </p:cTn>
                              </p:par>
                            </p:childTnLst>
                          </p:cTn>
                        </p:par>
                        <p:par>
                          <p:cTn id="43" fill="hold" nodeType="afterGroup">
                            <p:stCondLst>
                              <p:cond delay="9000"/>
                            </p:stCondLst>
                            <p:childTnLst>
                              <p:par>
                                <p:cTn id="44" presetID="22" presetClass="entr" presetSubtype="1" fill="hold" nodeType="afterEffect">
                                  <p:stCondLst>
                                    <p:cond delay="0"/>
                                  </p:stCondLst>
                                  <p:childTnLst>
                                    <p:set>
                                      <p:cBhvr>
                                        <p:cTn id="45" dur="1" fill="hold">
                                          <p:stCondLst>
                                            <p:cond delay="0"/>
                                          </p:stCondLst>
                                        </p:cTn>
                                        <p:tgtEl>
                                          <p:spTgt spid="9284"/>
                                        </p:tgtEl>
                                        <p:attrNameLst>
                                          <p:attrName>style.visibility</p:attrName>
                                        </p:attrNameLst>
                                      </p:cBhvr>
                                      <p:to>
                                        <p:strVal val="visible"/>
                                      </p:to>
                                    </p:set>
                                    <p:animEffect transition="in" filter="wipe(up)">
                                      <p:cBhvr>
                                        <p:cTn id="46" dur="500"/>
                                        <p:tgtEl>
                                          <p:spTgt spid="9284"/>
                                        </p:tgtEl>
                                      </p:cBhvr>
                                    </p:animEffect>
                                  </p:childTnLst>
                                </p:cTn>
                              </p:par>
                            </p:childTnLst>
                          </p:cTn>
                        </p:par>
                        <p:par>
                          <p:cTn id="47" fill="hold" nodeType="afterGroup">
                            <p:stCondLst>
                              <p:cond delay="9500"/>
                            </p:stCondLst>
                            <p:childTnLst>
                              <p:par>
                                <p:cTn id="48" presetID="22" presetClass="entr" presetSubtype="1" fill="hold" nodeType="afterEffect">
                                  <p:stCondLst>
                                    <p:cond delay="0"/>
                                  </p:stCondLst>
                                  <p:childTnLst>
                                    <p:set>
                                      <p:cBhvr>
                                        <p:cTn id="49" dur="1" fill="hold">
                                          <p:stCondLst>
                                            <p:cond delay="0"/>
                                          </p:stCondLst>
                                        </p:cTn>
                                        <p:tgtEl>
                                          <p:spTgt spid="9281"/>
                                        </p:tgtEl>
                                        <p:attrNameLst>
                                          <p:attrName>style.visibility</p:attrName>
                                        </p:attrNameLst>
                                      </p:cBhvr>
                                      <p:to>
                                        <p:strVal val="visible"/>
                                      </p:to>
                                    </p:set>
                                    <p:animEffect transition="in" filter="wipe(up)">
                                      <p:cBhvr>
                                        <p:cTn id="50" dur="500"/>
                                        <p:tgtEl>
                                          <p:spTgt spid="9281"/>
                                        </p:tgtEl>
                                      </p:cBhvr>
                                    </p:animEffect>
                                  </p:childTnLst>
                                </p:cTn>
                              </p:par>
                            </p:childTnLst>
                          </p:cTn>
                        </p:par>
                        <p:par>
                          <p:cTn id="51" fill="hold" nodeType="afterGroup">
                            <p:stCondLst>
                              <p:cond delay="10000"/>
                            </p:stCondLst>
                            <p:childTnLst>
                              <p:par>
                                <p:cTn id="52" presetID="22" presetClass="entr" presetSubtype="1" fill="hold" nodeType="afterEffect">
                                  <p:stCondLst>
                                    <p:cond delay="0"/>
                                  </p:stCondLst>
                                  <p:childTnLst>
                                    <p:set>
                                      <p:cBhvr>
                                        <p:cTn id="53" dur="1" fill="hold">
                                          <p:stCondLst>
                                            <p:cond delay="0"/>
                                          </p:stCondLst>
                                        </p:cTn>
                                        <p:tgtEl>
                                          <p:spTgt spid="9282"/>
                                        </p:tgtEl>
                                        <p:attrNameLst>
                                          <p:attrName>style.visibility</p:attrName>
                                        </p:attrNameLst>
                                      </p:cBhvr>
                                      <p:to>
                                        <p:strVal val="visible"/>
                                      </p:to>
                                    </p:set>
                                    <p:animEffect transition="in" filter="wipe(up)">
                                      <p:cBhvr>
                                        <p:cTn id="54" dur="500"/>
                                        <p:tgtEl>
                                          <p:spTgt spid="9282"/>
                                        </p:tgtEl>
                                      </p:cBhvr>
                                    </p:animEffect>
                                  </p:childTnLst>
                                </p:cTn>
                              </p:par>
                            </p:childTnLst>
                          </p:cTn>
                        </p:par>
                        <p:par>
                          <p:cTn id="55" fill="hold" nodeType="afterGroup">
                            <p:stCondLst>
                              <p:cond delay="10500"/>
                            </p:stCondLst>
                            <p:childTnLst>
                              <p:par>
                                <p:cTn id="56" presetID="22" presetClass="entr" presetSubtype="4"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down)">
                                      <p:cBhvr>
                                        <p:cTn id="5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1">
            <a:extLst>
              <a:ext uri="{FF2B5EF4-FFF2-40B4-BE49-F238E27FC236}">
                <a16:creationId xmlns:a16="http://schemas.microsoft.com/office/drawing/2014/main" id="{DBED19E1-89D1-A77C-E377-5125A164A505}"/>
              </a:ext>
            </a:extLst>
          </p:cNvPr>
          <p:cNvSpPr>
            <a:spLocks noGrp="1"/>
          </p:cNvSpPr>
          <p:nvPr>
            <p:ph idx="1"/>
          </p:nvPr>
        </p:nvSpPr>
        <p:spPr bwMode="auto">
          <a:xfrm>
            <a:off x="1706564" y="946150"/>
            <a:ext cx="8861425" cy="4319588"/>
          </a:xfrm>
          <a:ln>
            <a:miter lim="800000"/>
            <a:headEnd/>
            <a:tailEnd/>
          </a:ln>
        </p:spPr>
        <p:txBody>
          <a:bodyPr vert="horz" wrap="square" lIns="91440" tIns="45720" rIns="91440" bIns="45720" numCol="1" rtlCol="0" anchor="t" anchorCtr="0" compatLnSpc="1">
            <a:prstTxWarp prst="textNoShape">
              <a:avLst/>
            </a:prstTxWarp>
            <a:normAutofit/>
          </a:bodyPr>
          <a:lstStyle/>
          <a:p>
            <a:pPr marL="0" indent="0" algn="just">
              <a:buNone/>
              <a:defRPr/>
            </a:pPr>
            <a:r>
              <a:rPr lang="en-GB" dirty="0">
                <a:solidFill>
                  <a:schemeClr val="tx2">
                    <a:lumMod val="75000"/>
                  </a:schemeClr>
                </a:solidFill>
                <a:latin typeface="Comic Sans MS" pitchFamily="66" charset="0"/>
              </a:rPr>
              <a:t>Lay the chromosomes face down on the table and randomly pick one chromosome of each length. The blue half set and pink half set are the set of chromosomes for a new </a:t>
            </a:r>
            <a:r>
              <a:rPr lang="en-GB" dirty="0" err="1">
                <a:solidFill>
                  <a:schemeClr val="tx2">
                    <a:lumMod val="75000"/>
                  </a:schemeClr>
                </a:solidFill>
                <a:latin typeface="Comic Sans MS" pitchFamily="66" charset="0"/>
              </a:rPr>
              <a:t>Reebop</a:t>
            </a:r>
            <a:r>
              <a:rPr lang="en-GB" dirty="0">
                <a:solidFill>
                  <a:schemeClr val="tx2">
                    <a:lumMod val="75000"/>
                  </a:schemeClr>
                </a:solidFill>
                <a:latin typeface="Comic Sans MS" pitchFamily="66" charset="0"/>
              </a:rPr>
              <a:t>. </a:t>
            </a:r>
          </a:p>
          <a:p>
            <a:pPr marL="0" indent="0" algn="just">
              <a:buNone/>
              <a:defRPr/>
            </a:pPr>
            <a:r>
              <a:rPr lang="en-GB" dirty="0">
                <a:solidFill>
                  <a:schemeClr val="tx2">
                    <a:lumMod val="75000"/>
                  </a:schemeClr>
                </a:solidFill>
                <a:latin typeface="Comic Sans MS" pitchFamily="66" charset="0"/>
              </a:rPr>
              <a:t>This set of chromosomes determines the baby’s characteristics. Using the genetic code you have created, make the baby </a:t>
            </a:r>
            <a:r>
              <a:rPr lang="en-GB" dirty="0" err="1">
                <a:solidFill>
                  <a:schemeClr val="tx2">
                    <a:lumMod val="75000"/>
                  </a:schemeClr>
                </a:solidFill>
                <a:latin typeface="Comic Sans MS" pitchFamily="66" charset="0"/>
              </a:rPr>
              <a:t>Reebop</a:t>
            </a:r>
            <a:r>
              <a:rPr lang="en-GB" dirty="0">
                <a:solidFill>
                  <a:schemeClr val="tx2">
                    <a:lumMod val="75000"/>
                  </a:schemeClr>
                </a:solidFill>
                <a:latin typeface="Comic Sans MS" pitchFamily="66" charset="0"/>
              </a:rPr>
              <a:t>! </a:t>
            </a:r>
          </a:p>
          <a:p>
            <a:pPr marL="0" indent="0" algn="just">
              <a:buNone/>
              <a:defRPr/>
            </a:pPr>
            <a:r>
              <a:rPr lang="en-GB" dirty="0">
                <a:solidFill>
                  <a:schemeClr val="tx2">
                    <a:lumMod val="75000"/>
                  </a:schemeClr>
                </a:solidFill>
                <a:latin typeface="Comic Sans MS" pitchFamily="66" charset="0"/>
              </a:rPr>
              <a:t>Choose a name for your </a:t>
            </a:r>
            <a:r>
              <a:rPr lang="en-GB" dirty="0" err="1">
                <a:solidFill>
                  <a:schemeClr val="tx2">
                    <a:lumMod val="75000"/>
                  </a:schemeClr>
                </a:solidFill>
                <a:latin typeface="Comic Sans MS" pitchFamily="66" charset="0"/>
              </a:rPr>
              <a:t>Reebop</a:t>
            </a:r>
            <a:r>
              <a:rPr lang="en-GB" dirty="0">
                <a:solidFill>
                  <a:schemeClr val="tx2">
                    <a:lumMod val="75000"/>
                  </a:schemeClr>
                </a:solidFill>
                <a:latin typeface="Comic Sans MS" pitchFamily="66" charset="0"/>
              </a:rPr>
              <a:t>,  fill in the pedigree card and place the baby in the nursery .</a:t>
            </a:r>
          </a:p>
        </p:txBody>
      </p:sp>
      <p:sp>
        <p:nvSpPr>
          <p:cNvPr id="33795" name="Title 2">
            <a:extLst>
              <a:ext uri="{FF2B5EF4-FFF2-40B4-BE49-F238E27FC236}">
                <a16:creationId xmlns:a16="http://schemas.microsoft.com/office/drawing/2014/main" id="{676A22AA-5B04-5154-037D-D238DD0596CD}"/>
              </a:ext>
            </a:extLst>
          </p:cNvPr>
          <p:cNvSpPr>
            <a:spLocks noGrp="1"/>
          </p:cNvSpPr>
          <p:nvPr>
            <p:ph type="title"/>
          </p:nvPr>
        </p:nvSpPr>
        <p:spPr bwMode="auto">
          <a:xfrm>
            <a:off x="10657" y="113630"/>
            <a:ext cx="12192000" cy="785812"/>
          </a:xfrm>
          <a:ln>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defRPr/>
            </a:pPr>
            <a:r>
              <a:rPr lang="en-GB" sz="3200" b="1" dirty="0">
                <a:solidFill>
                  <a:schemeClr val="tx2">
                    <a:lumMod val="75000"/>
                  </a:schemeClr>
                </a:solidFill>
                <a:latin typeface="Comic Sans MS" pitchFamily="66" charset="0"/>
              </a:rPr>
              <a:t>Baby </a:t>
            </a:r>
            <a:r>
              <a:rPr lang="en-GB" sz="3200" b="1" dirty="0" err="1">
                <a:solidFill>
                  <a:schemeClr val="tx2">
                    <a:lumMod val="75000"/>
                  </a:schemeClr>
                </a:solidFill>
                <a:latin typeface="Comic Sans MS" pitchFamily="66" charset="0"/>
              </a:rPr>
              <a:t>Reebops</a:t>
            </a:r>
            <a:r>
              <a:rPr lang="en-GB" sz="3200" b="1" dirty="0">
                <a:solidFill>
                  <a:schemeClr val="tx2">
                    <a:lumMod val="75000"/>
                  </a:schemeClr>
                </a:solidFill>
                <a:latin typeface="Comic Sans MS" pitchFamily="66" charset="0"/>
              </a:rPr>
              <a:t>: Pedigree</a:t>
            </a:r>
          </a:p>
        </p:txBody>
      </p:sp>
      <p:grpSp>
        <p:nvGrpSpPr>
          <p:cNvPr id="37892" name="Group 90">
            <a:extLst>
              <a:ext uri="{FF2B5EF4-FFF2-40B4-BE49-F238E27FC236}">
                <a16:creationId xmlns:a16="http://schemas.microsoft.com/office/drawing/2014/main" id="{D520969A-FCF1-F53E-8B99-FF0534D20A2A}"/>
              </a:ext>
            </a:extLst>
          </p:cNvPr>
          <p:cNvGrpSpPr>
            <a:grpSpLocks/>
          </p:cNvGrpSpPr>
          <p:nvPr/>
        </p:nvGrpSpPr>
        <p:grpSpPr bwMode="auto">
          <a:xfrm>
            <a:off x="5372100" y="4948238"/>
            <a:ext cx="2014538" cy="1193800"/>
            <a:chOff x="2928" y="618"/>
            <a:chExt cx="2567" cy="1516"/>
          </a:xfrm>
        </p:grpSpPr>
        <p:pic>
          <p:nvPicPr>
            <p:cNvPr id="37893" name="Picture 91">
              <a:extLst>
                <a:ext uri="{FF2B5EF4-FFF2-40B4-BE49-F238E27FC236}">
                  <a16:creationId xmlns:a16="http://schemas.microsoft.com/office/drawing/2014/main" id="{F9A48769-69AD-B5AA-BA95-6E498E0C8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 y="1296"/>
              <a:ext cx="79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92">
              <a:extLst>
                <a:ext uri="{FF2B5EF4-FFF2-40B4-BE49-F238E27FC236}">
                  <a16:creationId xmlns:a16="http://schemas.microsoft.com/office/drawing/2014/main" id="{A69E1A73-DCCE-36E7-3294-7E4712396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3">
              <a:extLst>
                <a:ext uri="{FF2B5EF4-FFF2-40B4-BE49-F238E27FC236}">
                  <a16:creationId xmlns:a16="http://schemas.microsoft.com/office/drawing/2014/main" id="{82627D26-6519-8CF8-9E17-6DC307C6C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 y="114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94">
              <a:extLst>
                <a:ext uri="{FF2B5EF4-FFF2-40B4-BE49-F238E27FC236}">
                  <a16:creationId xmlns:a16="http://schemas.microsoft.com/office/drawing/2014/main" id="{47BE3BEB-80CC-75E6-1372-A9231DC8F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5">
              <a:extLst>
                <a:ext uri="{FF2B5EF4-FFF2-40B4-BE49-F238E27FC236}">
                  <a16:creationId xmlns:a16="http://schemas.microsoft.com/office/drawing/2014/main" id="{8F952CEB-8827-D19A-39FF-D3082BF47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96">
              <a:extLst>
                <a:ext uri="{FF2B5EF4-FFF2-40B4-BE49-F238E27FC236}">
                  <a16:creationId xmlns:a16="http://schemas.microsoft.com/office/drawing/2014/main" id="{48394028-5888-6550-38F9-A22F133A3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 y="1267"/>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97">
              <a:extLst>
                <a:ext uri="{FF2B5EF4-FFF2-40B4-BE49-F238E27FC236}">
                  <a16:creationId xmlns:a16="http://schemas.microsoft.com/office/drawing/2014/main" id="{4C14C4E9-0C63-1736-BBC9-6D72CD75A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98">
              <a:extLst>
                <a:ext uri="{FF2B5EF4-FFF2-40B4-BE49-F238E27FC236}">
                  <a16:creationId xmlns:a16="http://schemas.microsoft.com/office/drawing/2014/main" id="{5238CC4D-79E6-7639-8C80-ED8747DCE2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030"/>
              <a:ext cx="48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99">
              <a:extLst>
                <a:ext uri="{FF2B5EF4-FFF2-40B4-BE49-F238E27FC236}">
                  <a16:creationId xmlns:a16="http://schemas.microsoft.com/office/drawing/2014/main" id="{2B7BE427-D0AB-4CAE-DA07-C993AC1F4D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618"/>
              <a:ext cx="47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00">
              <a:extLst>
                <a:ext uri="{FF2B5EF4-FFF2-40B4-BE49-F238E27FC236}">
                  <a16:creationId xmlns:a16="http://schemas.microsoft.com/office/drawing/2014/main" id="{402659B0-88FD-06B4-0402-2CAC661D60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357"/>
              <a:ext cx="17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01">
              <a:extLst>
                <a:ext uri="{FF2B5EF4-FFF2-40B4-BE49-F238E27FC236}">
                  <a16:creationId xmlns:a16="http://schemas.microsoft.com/office/drawing/2014/main" id="{BD453356-21DB-9E81-FC2F-17DD5B8EB9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4" y="1077"/>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02">
              <a:extLst>
                <a:ext uri="{FF2B5EF4-FFF2-40B4-BE49-F238E27FC236}">
                  <a16:creationId xmlns:a16="http://schemas.microsoft.com/office/drawing/2014/main" id="{40A56E1B-89BB-F0D1-D471-575BA9A53A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2" y="112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103">
              <a:extLst>
                <a:ext uri="{FF2B5EF4-FFF2-40B4-BE49-F238E27FC236}">
                  <a16:creationId xmlns:a16="http://schemas.microsoft.com/office/drawing/2014/main" id="{F96E6547-7BB3-60C5-F513-3B86A299B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04">
              <a:extLst>
                <a:ext uri="{FF2B5EF4-FFF2-40B4-BE49-F238E27FC236}">
                  <a16:creationId xmlns:a16="http://schemas.microsoft.com/office/drawing/2014/main" id="{3975CC55-B367-1269-7443-98FDC8EA2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105">
              <a:extLst>
                <a:ext uri="{FF2B5EF4-FFF2-40B4-BE49-F238E27FC236}">
                  <a16:creationId xmlns:a16="http://schemas.microsoft.com/office/drawing/2014/main" id="{014FDEBE-0F03-21CA-0E88-6770B9AA48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7"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F248288E-5F88-62E3-14F7-09011B91AEAD}"/>
              </a:ext>
            </a:extLst>
          </p:cNvPr>
          <p:cNvPicPr>
            <a:picLocks noChangeAspect="1"/>
          </p:cNvPicPr>
          <p:nvPr/>
        </p:nvPicPr>
        <p:blipFill>
          <a:blip r:embed="rId12"/>
          <a:stretch>
            <a:fillRect/>
          </a:stretch>
        </p:blipFill>
        <p:spPr>
          <a:xfrm>
            <a:off x="10014124" y="5645998"/>
            <a:ext cx="1616812" cy="84052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7F2020-CD73-030D-D4E9-E675DAC61967}"/>
              </a:ext>
            </a:extLst>
          </p:cNvPr>
          <p:cNvPicPr>
            <a:picLocks noChangeAspect="1"/>
          </p:cNvPicPr>
          <p:nvPr/>
        </p:nvPicPr>
        <p:blipFill>
          <a:blip r:embed="rId2"/>
          <a:stretch>
            <a:fillRect/>
          </a:stretch>
        </p:blipFill>
        <p:spPr>
          <a:xfrm>
            <a:off x="10014124" y="5645998"/>
            <a:ext cx="1616812" cy="840528"/>
          </a:xfrm>
          <a:prstGeom prst="rect">
            <a:avLst/>
          </a:prstGeom>
        </p:spPr>
      </p:pic>
      <p:pic>
        <p:nvPicPr>
          <p:cNvPr id="4" name="Picture 3">
            <a:extLst>
              <a:ext uri="{FF2B5EF4-FFF2-40B4-BE49-F238E27FC236}">
                <a16:creationId xmlns:a16="http://schemas.microsoft.com/office/drawing/2014/main" id="{1C5DFFC7-D20A-D061-4B3B-BEC9CE087EA0}"/>
              </a:ext>
            </a:extLst>
          </p:cNvPr>
          <p:cNvPicPr>
            <a:picLocks noChangeAspect="1"/>
          </p:cNvPicPr>
          <p:nvPr/>
        </p:nvPicPr>
        <p:blipFill>
          <a:blip r:embed="rId3"/>
          <a:stretch>
            <a:fillRect/>
          </a:stretch>
        </p:blipFill>
        <p:spPr>
          <a:xfrm>
            <a:off x="561064" y="1045449"/>
            <a:ext cx="5953125" cy="5606695"/>
          </a:xfrm>
          <a:prstGeom prst="rect">
            <a:avLst/>
          </a:prstGeom>
        </p:spPr>
      </p:pic>
      <p:pic>
        <p:nvPicPr>
          <p:cNvPr id="6" name="Picture 5">
            <a:extLst>
              <a:ext uri="{FF2B5EF4-FFF2-40B4-BE49-F238E27FC236}">
                <a16:creationId xmlns:a16="http://schemas.microsoft.com/office/drawing/2014/main" id="{E666655C-CF63-4D91-5DC2-9BD2D939752B}"/>
              </a:ext>
            </a:extLst>
          </p:cNvPr>
          <p:cNvPicPr>
            <a:picLocks noChangeAspect="1"/>
          </p:cNvPicPr>
          <p:nvPr/>
        </p:nvPicPr>
        <p:blipFill>
          <a:blip r:embed="rId4"/>
          <a:stretch>
            <a:fillRect/>
          </a:stretch>
        </p:blipFill>
        <p:spPr>
          <a:xfrm>
            <a:off x="7096125" y="1562100"/>
            <a:ext cx="4743450" cy="3255309"/>
          </a:xfrm>
          <a:prstGeom prst="rect">
            <a:avLst/>
          </a:prstGeom>
        </p:spPr>
      </p:pic>
      <p:sp>
        <p:nvSpPr>
          <p:cNvPr id="7" name="TextBox 6">
            <a:extLst>
              <a:ext uri="{FF2B5EF4-FFF2-40B4-BE49-F238E27FC236}">
                <a16:creationId xmlns:a16="http://schemas.microsoft.com/office/drawing/2014/main" id="{C8FEC5F0-B720-3A04-E99D-954A3DEEF7B6}"/>
              </a:ext>
            </a:extLst>
          </p:cNvPr>
          <p:cNvSpPr txBox="1"/>
          <p:nvPr/>
        </p:nvSpPr>
        <p:spPr>
          <a:xfrm>
            <a:off x="352425" y="485715"/>
            <a:ext cx="6219825" cy="400110"/>
          </a:xfrm>
          <a:prstGeom prst="rect">
            <a:avLst/>
          </a:prstGeom>
          <a:noFill/>
        </p:spPr>
        <p:txBody>
          <a:bodyPr wrap="square" rtlCol="0">
            <a:spAutoFit/>
          </a:bodyPr>
          <a:lstStyle/>
          <a:p>
            <a:pPr algn="ctr"/>
            <a:r>
              <a:rPr lang="en-GB" sz="2000" b="1" dirty="0">
                <a:latin typeface="Comic Sans MS" panose="030F0702030302020204" pitchFamily="66" charset="0"/>
              </a:rPr>
              <a:t>Genetic code for models</a:t>
            </a:r>
          </a:p>
        </p:txBody>
      </p:sp>
      <p:sp>
        <p:nvSpPr>
          <p:cNvPr id="8" name="TextBox 7">
            <a:extLst>
              <a:ext uri="{FF2B5EF4-FFF2-40B4-BE49-F238E27FC236}">
                <a16:creationId xmlns:a16="http://schemas.microsoft.com/office/drawing/2014/main" id="{47EE877E-66DC-33FE-638A-4211EF0BC27C}"/>
              </a:ext>
            </a:extLst>
          </p:cNvPr>
          <p:cNvSpPr txBox="1"/>
          <p:nvPr/>
        </p:nvSpPr>
        <p:spPr>
          <a:xfrm>
            <a:off x="7096125" y="1095315"/>
            <a:ext cx="4743449" cy="400110"/>
          </a:xfrm>
          <a:prstGeom prst="rect">
            <a:avLst/>
          </a:prstGeom>
          <a:noFill/>
        </p:spPr>
        <p:txBody>
          <a:bodyPr wrap="square" rtlCol="0">
            <a:spAutoFit/>
          </a:bodyPr>
          <a:lstStyle/>
          <a:p>
            <a:pPr algn="ctr"/>
            <a:r>
              <a:rPr lang="en-GB" sz="2000" b="1" dirty="0">
                <a:latin typeface="Comic Sans MS" panose="030F0702030302020204" pitchFamily="66" charset="0"/>
              </a:rPr>
              <a:t>Pedigree card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9FBCC3C1-3C81-2BA6-1FB6-83F44B837565}"/>
              </a:ext>
            </a:extLst>
          </p:cNvPr>
          <p:cNvSpPr>
            <a:spLocks noGrp="1"/>
          </p:cNvSpPr>
          <p:nvPr>
            <p:ph type="title"/>
          </p:nvPr>
        </p:nvSpPr>
        <p:spPr bwMode="auto">
          <a:xfrm>
            <a:off x="1752601" y="274639"/>
            <a:ext cx="8742363" cy="79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3200" b="1">
                <a:latin typeface="Comic Sans MS" panose="030F0702030302020204" pitchFamily="66" charset="0"/>
              </a:rPr>
              <a:t>Dominant, recessive and codominant genes</a:t>
            </a:r>
          </a:p>
        </p:txBody>
      </p:sp>
      <p:sp>
        <p:nvSpPr>
          <p:cNvPr id="3" name="Content Placeholder 2">
            <a:extLst>
              <a:ext uri="{FF2B5EF4-FFF2-40B4-BE49-F238E27FC236}">
                <a16:creationId xmlns:a16="http://schemas.microsoft.com/office/drawing/2014/main" id="{125A3608-D675-C32A-A3BC-D6CDDCB81A17}"/>
              </a:ext>
            </a:extLst>
          </p:cNvPr>
          <p:cNvSpPr>
            <a:spLocks noGrp="1"/>
          </p:cNvSpPr>
          <p:nvPr>
            <p:ph idx="1"/>
          </p:nvPr>
        </p:nvSpPr>
        <p:spPr>
          <a:xfrm>
            <a:off x="790575" y="969963"/>
            <a:ext cx="11001375" cy="4487862"/>
          </a:xfrm>
        </p:spPr>
        <p:txBody>
          <a:bodyPr>
            <a:normAutofit lnSpcReduction="10000"/>
          </a:bodyPr>
          <a:lstStyle/>
          <a:p>
            <a:pPr marL="0" indent="0">
              <a:buNone/>
              <a:defRPr/>
            </a:pPr>
            <a:r>
              <a:rPr lang="en-GB" dirty="0">
                <a:latin typeface="Comic Sans MS" panose="030F0702030302020204" pitchFamily="66" charset="0"/>
              </a:rPr>
              <a:t>Pupils will be able to see dominant genes, such as in the gene for the number of eyes: EE and Ee give 2 eyes, E being dominant(or visible) while e is recessive (or hidden). </a:t>
            </a:r>
          </a:p>
          <a:p>
            <a:pPr marL="0" indent="0">
              <a:buNone/>
              <a:defRPr/>
            </a:pPr>
            <a:endParaRPr lang="en-GB" dirty="0">
              <a:latin typeface="Comic Sans MS" panose="030F0702030302020204" pitchFamily="66" charset="0"/>
            </a:endParaRPr>
          </a:p>
          <a:p>
            <a:pPr marL="0" indent="0">
              <a:buNone/>
              <a:defRPr/>
            </a:pPr>
            <a:r>
              <a:rPr lang="en-GB" dirty="0">
                <a:latin typeface="Comic Sans MS" panose="030F0702030302020204" pitchFamily="66" charset="0"/>
              </a:rPr>
              <a:t>Recessive genes are only visible when there are two copies inherited, e.g. three eyes are only produced by </a:t>
            </a:r>
            <a:r>
              <a:rPr lang="en-GB" dirty="0" err="1">
                <a:latin typeface="Comic Sans MS" panose="030F0702030302020204" pitchFamily="66" charset="0"/>
              </a:rPr>
              <a:t>ee</a:t>
            </a:r>
            <a:r>
              <a:rPr lang="en-GB" dirty="0">
                <a:latin typeface="Comic Sans MS" panose="030F0702030302020204" pitchFamily="66" charset="0"/>
              </a:rPr>
              <a:t> combinations.</a:t>
            </a:r>
          </a:p>
          <a:p>
            <a:pPr marL="0" indent="0">
              <a:buNone/>
              <a:defRPr/>
            </a:pPr>
            <a:r>
              <a:rPr lang="en-GB" dirty="0">
                <a:latin typeface="Comic Sans MS" panose="030F0702030302020204" pitchFamily="66" charset="0"/>
              </a:rPr>
              <a:t> </a:t>
            </a:r>
          </a:p>
          <a:p>
            <a:pPr marL="0" indent="0">
              <a:buNone/>
              <a:defRPr/>
            </a:pPr>
            <a:r>
              <a:rPr lang="en-GB" dirty="0">
                <a:latin typeface="Comic Sans MS" panose="030F0702030302020204" pitchFamily="66" charset="0"/>
              </a:rPr>
              <a:t>Codominant genes are different: each version of the gene is as strong as the other and each combination will give different results e.g.in the case of nose colour, QQ, </a:t>
            </a:r>
            <a:r>
              <a:rPr lang="en-GB" dirty="0" err="1">
                <a:latin typeface="Comic Sans MS" panose="030F0702030302020204" pitchFamily="66" charset="0"/>
              </a:rPr>
              <a:t>Qq</a:t>
            </a:r>
            <a:r>
              <a:rPr lang="en-GB" dirty="0">
                <a:latin typeface="Comic Sans MS" panose="030F0702030302020204" pitchFamily="66" charset="0"/>
              </a:rPr>
              <a:t> and </a:t>
            </a:r>
            <a:r>
              <a:rPr lang="en-GB" dirty="0" err="1">
                <a:latin typeface="Comic Sans MS" panose="030F0702030302020204" pitchFamily="66" charset="0"/>
              </a:rPr>
              <a:t>qq</a:t>
            </a:r>
            <a:r>
              <a:rPr lang="en-GB" dirty="0">
                <a:latin typeface="Comic Sans MS" panose="030F0702030302020204" pitchFamily="66" charset="0"/>
              </a:rPr>
              <a:t> all produce</a:t>
            </a:r>
          </a:p>
          <a:p>
            <a:pPr marL="0" indent="0">
              <a:buNone/>
              <a:defRPr/>
            </a:pPr>
            <a:r>
              <a:rPr lang="en-GB" dirty="0">
                <a:latin typeface="Comic Sans MS" panose="030F0702030302020204" pitchFamily="66" charset="0"/>
              </a:rPr>
              <a:t> different colours.</a:t>
            </a:r>
          </a:p>
          <a:p>
            <a:pPr>
              <a:buFont typeface="Arial" charset="0"/>
              <a:buChar char="•"/>
              <a:defRPr/>
            </a:pPr>
            <a:endParaRPr lang="en-GB" dirty="0"/>
          </a:p>
        </p:txBody>
      </p:sp>
      <p:pic>
        <p:nvPicPr>
          <p:cNvPr id="2" name="Picture 1">
            <a:extLst>
              <a:ext uri="{FF2B5EF4-FFF2-40B4-BE49-F238E27FC236}">
                <a16:creationId xmlns:a16="http://schemas.microsoft.com/office/drawing/2014/main" id="{6291991E-D549-1F10-DD42-0672CF90C1C3}"/>
              </a:ext>
            </a:extLst>
          </p:cNvPr>
          <p:cNvPicPr>
            <a:picLocks noChangeAspect="1"/>
          </p:cNvPicPr>
          <p:nvPr/>
        </p:nvPicPr>
        <p:blipFill>
          <a:blip r:embed="rId2"/>
          <a:stretch>
            <a:fillRect/>
          </a:stretch>
        </p:blipFill>
        <p:spPr>
          <a:xfrm>
            <a:off x="10014124" y="5645998"/>
            <a:ext cx="1616812" cy="84052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0C4355-ED5A-DBF2-5A34-B359A4C9C8F9}"/>
              </a:ext>
            </a:extLst>
          </p:cNvPr>
          <p:cNvSpPr>
            <a:spLocks noGrp="1"/>
          </p:cNvSpPr>
          <p:nvPr>
            <p:ph idx="1"/>
          </p:nvPr>
        </p:nvSpPr>
        <p:spPr>
          <a:xfrm>
            <a:off x="613870" y="1803549"/>
            <a:ext cx="11228388" cy="4525962"/>
          </a:xfrm>
        </p:spPr>
        <p:txBody>
          <a:bodyPr>
            <a:normAutofit/>
          </a:bodyPr>
          <a:lstStyle/>
          <a:p>
            <a:pPr marL="109728" indent="0">
              <a:buNone/>
              <a:defRPr/>
            </a:pPr>
            <a:r>
              <a:rPr lang="en-GB" dirty="0">
                <a:solidFill>
                  <a:schemeClr val="tx2">
                    <a:lumMod val="75000"/>
                  </a:schemeClr>
                </a:solidFill>
                <a:latin typeface="Comic Sans MS" pitchFamily="66" charset="0"/>
              </a:rPr>
              <a:t>Place your </a:t>
            </a:r>
            <a:r>
              <a:rPr lang="en-GB" dirty="0" err="1">
                <a:solidFill>
                  <a:schemeClr val="tx2">
                    <a:lumMod val="75000"/>
                  </a:schemeClr>
                </a:solidFill>
                <a:latin typeface="Comic Sans MS" pitchFamily="66" charset="0"/>
              </a:rPr>
              <a:t>Reebop</a:t>
            </a:r>
            <a:r>
              <a:rPr lang="en-GB" dirty="0">
                <a:solidFill>
                  <a:schemeClr val="tx2">
                    <a:lumMod val="75000"/>
                  </a:schemeClr>
                </a:solidFill>
                <a:latin typeface="Comic Sans MS" pitchFamily="66" charset="0"/>
              </a:rPr>
              <a:t> in the “nursery” along with the other babies</a:t>
            </a:r>
          </a:p>
          <a:p>
            <a:pPr marL="109728" indent="0">
              <a:buNone/>
              <a:defRPr/>
            </a:pPr>
            <a:endParaRPr lang="en-GB" dirty="0">
              <a:solidFill>
                <a:schemeClr val="tx2">
                  <a:lumMod val="75000"/>
                </a:schemeClr>
              </a:solidFill>
              <a:latin typeface="Comic Sans MS" pitchFamily="66" charset="0"/>
            </a:endParaRPr>
          </a:p>
          <a:p>
            <a:pPr marL="365760" indent="-256032">
              <a:buFont typeface="Wingdings 3"/>
              <a:buChar char=""/>
              <a:defRPr/>
            </a:pPr>
            <a:r>
              <a:rPr lang="en-GB" dirty="0">
                <a:solidFill>
                  <a:schemeClr val="tx2">
                    <a:lumMod val="75000"/>
                  </a:schemeClr>
                </a:solidFill>
                <a:latin typeface="Comic Sans MS" pitchFamily="66" charset="0"/>
              </a:rPr>
              <a:t>What do you notice about the features of the babies?</a:t>
            </a:r>
          </a:p>
          <a:p>
            <a:pPr marL="365760" indent="-256032">
              <a:buFont typeface="Wingdings 3"/>
              <a:buChar char=""/>
              <a:defRPr/>
            </a:pPr>
            <a:r>
              <a:rPr lang="en-GB" dirty="0">
                <a:solidFill>
                  <a:schemeClr val="tx2">
                    <a:lumMod val="75000"/>
                  </a:schemeClr>
                </a:solidFill>
                <a:latin typeface="Comic Sans MS" pitchFamily="66" charset="0"/>
              </a:rPr>
              <a:t>How much genetic material does each parent provide?</a:t>
            </a:r>
          </a:p>
          <a:p>
            <a:pPr marL="365760" indent="-256032">
              <a:buFont typeface="Wingdings 3"/>
              <a:buChar char=""/>
              <a:defRPr/>
            </a:pPr>
            <a:r>
              <a:rPr lang="en-GB" dirty="0">
                <a:solidFill>
                  <a:schemeClr val="tx2">
                    <a:lumMod val="75000"/>
                  </a:schemeClr>
                </a:solidFill>
                <a:latin typeface="Comic Sans MS" pitchFamily="66" charset="0"/>
              </a:rPr>
              <a:t>Where is this genetic material stored in the parent? </a:t>
            </a:r>
          </a:p>
          <a:p>
            <a:pPr marL="365760" indent="-256032">
              <a:buFont typeface="Wingdings 3"/>
              <a:buChar char=""/>
              <a:defRPr/>
            </a:pPr>
            <a:r>
              <a:rPr lang="en-GB" dirty="0">
                <a:solidFill>
                  <a:schemeClr val="tx2">
                    <a:lumMod val="75000"/>
                  </a:schemeClr>
                </a:solidFill>
                <a:latin typeface="Comic Sans MS" pitchFamily="66" charset="0"/>
              </a:rPr>
              <a:t>Are there any babies that are identical?</a:t>
            </a:r>
          </a:p>
          <a:p>
            <a:pPr marL="365760" indent="-256032">
              <a:buFont typeface="Wingdings 3"/>
              <a:buChar char=""/>
              <a:defRPr/>
            </a:pPr>
            <a:r>
              <a:rPr lang="en-GB" dirty="0">
                <a:solidFill>
                  <a:schemeClr val="tx2">
                    <a:lumMod val="75000"/>
                  </a:schemeClr>
                </a:solidFill>
                <a:latin typeface="Comic Sans MS" pitchFamily="66" charset="0"/>
              </a:rPr>
              <a:t>How many babies are the same as their parents?</a:t>
            </a:r>
          </a:p>
          <a:p>
            <a:pPr marL="365760" indent="-256032">
              <a:buFont typeface="Wingdings 3"/>
              <a:buChar char=""/>
              <a:defRPr/>
            </a:pPr>
            <a:endParaRPr lang="en-GB" dirty="0">
              <a:solidFill>
                <a:schemeClr val="tx2">
                  <a:lumMod val="75000"/>
                </a:schemeClr>
              </a:solidFill>
              <a:latin typeface="Comic Sans MS" pitchFamily="66" charset="0"/>
            </a:endParaRPr>
          </a:p>
        </p:txBody>
      </p:sp>
      <p:sp>
        <p:nvSpPr>
          <p:cNvPr id="34819" name="Title 2">
            <a:extLst>
              <a:ext uri="{FF2B5EF4-FFF2-40B4-BE49-F238E27FC236}">
                <a16:creationId xmlns:a16="http://schemas.microsoft.com/office/drawing/2014/main" id="{8F72E6AD-AD55-06E5-195D-A20EA7C8E9D9}"/>
              </a:ext>
            </a:extLst>
          </p:cNvPr>
          <p:cNvSpPr>
            <a:spLocks noGrp="1"/>
          </p:cNvSpPr>
          <p:nvPr>
            <p:ph type="title"/>
          </p:nvPr>
        </p:nvSpPr>
        <p:spPr bwMode="auto">
          <a:xfrm>
            <a:off x="0" y="301625"/>
            <a:ext cx="12191999" cy="1143000"/>
          </a:xfrm>
          <a:ln>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defRPr/>
            </a:pPr>
            <a:r>
              <a:rPr lang="en-GB" sz="3200" b="1" dirty="0">
                <a:solidFill>
                  <a:schemeClr val="tx2">
                    <a:lumMod val="75000"/>
                  </a:schemeClr>
                </a:solidFill>
                <a:latin typeface="Comic Sans MS" pitchFamily="66" charset="0"/>
              </a:rPr>
              <a:t>Ideas for discussion:</a:t>
            </a:r>
          </a:p>
        </p:txBody>
      </p:sp>
      <p:sp>
        <p:nvSpPr>
          <p:cNvPr id="39940" name="TextBox 3">
            <a:extLst>
              <a:ext uri="{FF2B5EF4-FFF2-40B4-BE49-F238E27FC236}">
                <a16:creationId xmlns:a16="http://schemas.microsoft.com/office/drawing/2014/main" id="{83B138A7-5D53-D02F-9CF8-A49D3F5C3EE2}"/>
              </a:ext>
            </a:extLst>
          </p:cNvPr>
          <p:cNvSpPr txBox="1">
            <a:spLocks noChangeArrowheads="1"/>
          </p:cNvSpPr>
          <p:nvPr/>
        </p:nvSpPr>
        <p:spPr bwMode="auto">
          <a:xfrm>
            <a:off x="7680325" y="620713"/>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39941" name="Group 90">
            <a:extLst>
              <a:ext uri="{FF2B5EF4-FFF2-40B4-BE49-F238E27FC236}">
                <a16:creationId xmlns:a16="http://schemas.microsoft.com/office/drawing/2014/main" id="{AE2A354F-F91B-9F9E-A565-ABFBF963C799}"/>
              </a:ext>
            </a:extLst>
          </p:cNvPr>
          <p:cNvGrpSpPr>
            <a:grpSpLocks/>
          </p:cNvGrpSpPr>
          <p:nvPr/>
        </p:nvGrpSpPr>
        <p:grpSpPr bwMode="auto">
          <a:xfrm rot="257897">
            <a:off x="9825831" y="552081"/>
            <a:ext cx="2014538" cy="1193800"/>
            <a:chOff x="2928" y="618"/>
            <a:chExt cx="2567" cy="1516"/>
          </a:xfrm>
        </p:grpSpPr>
        <p:pic>
          <p:nvPicPr>
            <p:cNvPr id="39942" name="Picture 91">
              <a:extLst>
                <a:ext uri="{FF2B5EF4-FFF2-40B4-BE49-F238E27FC236}">
                  <a16:creationId xmlns:a16="http://schemas.microsoft.com/office/drawing/2014/main" id="{E0A720BE-5075-5117-1CC1-BA32DEEC1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 y="1296"/>
              <a:ext cx="79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92">
              <a:extLst>
                <a:ext uri="{FF2B5EF4-FFF2-40B4-BE49-F238E27FC236}">
                  <a16:creationId xmlns:a16="http://schemas.microsoft.com/office/drawing/2014/main" id="{8E3E9A6A-AE12-96FB-B072-F82A294D0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93">
              <a:extLst>
                <a:ext uri="{FF2B5EF4-FFF2-40B4-BE49-F238E27FC236}">
                  <a16:creationId xmlns:a16="http://schemas.microsoft.com/office/drawing/2014/main" id="{7093192E-773C-CCC0-FC68-0389D491A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7" y="114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94">
              <a:extLst>
                <a:ext uri="{FF2B5EF4-FFF2-40B4-BE49-F238E27FC236}">
                  <a16:creationId xmlns:a16="http://schemas.microsoft.com/office/drawing/2014/main" id="{A456F44D-5637-2624-F528-01CEA8CF1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95">
              <a:extLst>
                <a:ext uri="{FF2B5EF4-FFF2-40B4-BE49-F238E27FC236}">
                  <a16:creationId xmlns:a16="http://schemas.microsoft.com/office/drawing/2014/main" id="{F101852C-D900-F3C2-9C8F-F7810C025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1488"/>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96">
              <a:extLst>
                <a:ext uri="{FF2B5EF4-FFF2-40B4-BE49-F238E27FC236}">
                  <a16:creationId xmlns:a16="http://schemas.microsoft.com/office/drawing/2014/main" id="{BC5C34C6-D24F-2C90-C195-68BE9D677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 y="1172"/>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97">
              <a:extLst>
                <a:ext uri="{FF2B5EF4-FFF2-40B4-BE49-F238E27FC236}">
                  <a16:creationId xmlns:a16="http://schemas.microsoft.com/office/drawing/2014/main" id="{82DFCA9F-9AD2-ACC3-CCED-88AF06E583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5"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98">
              <a:extLst>
                <a:ext uri="{FF2B5EF4-FFF2-40B4-BE49-F238E27FC236}">
                  <a16:creationId xmlns:a16="http://schemas.microsoft.com/office/drawing/2014/main" id="{ACE28BB0-71D5-C5A4-CC97-1C4282D16F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030"/>
              <a:ext cx="487"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99">
              <a:extLst>
                <a:ext uri="{FF2B5EF4-FFF2-40B4-BE49-F238E27FC236}">
                  <a16:creationId xmlns:a16="http://schemas.microsoft.com/office/drawing/2014/main" id="{BD61A7E7-B018-EF44-7F51-E5A7E069A0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8" y="618"/>
              <a:ext cx="47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100">
              <a:extLst>
                <a:ext uri="{FF2B5EF4-FFF2-40B4-BE49-F238E27FC236}">
                  <a16:creationId xmlns:a16="http://schemas.microsoft.com/office/drawing/2014/main" id="{C26B5D2A-0091-5B51-F29C-53F9ECB5D1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357"/>
              <a:ext cx="17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101">
              <a:extLst>
                <a:ext uri="{FF2B5EF4-FFF2-40B4-BE49-F238E27FC236}">
                  <a16:creationId xmlns:a16="http://schemas.microsoft.com/office/drawing/2014/main" id="{11D150AA-C8B7-2369-EE1D-B59D8AC0E4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4" y="1077"/>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102">
              <a:extLst>
                <a:ext uri="{FF2B5EF4-FFF2-40B4-BE49-F238E27FC236}">
                  <a16:creationId xmlns:a16="http://schemas.microsoft.com/office/drawing/2014/main" id="{14EE4B54-AD8C-2463-E1BD-DD986E324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2" y="1125"/>
              <a:ext cx="2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103">
              <a:extLst>
                <a:ext uri="{FF2B5EF4-FFF2-40B4-BE49-F238E27FC236}">
                  <a16:creationId xmlns:a16="http://schemas.microsoft.com/office/drawing/2014/main" id="{EA630D9F-446A-0F3B-2AEA-9CA121D056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1175"/>
              <a:ext cx="551"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104">
              <a:extLst>
                <a:ext uri="{FF2B5EF4-FFF2-40B4-BE49-F238E27FC236}">
                  <a16:creationId xmlns:a16="http://schemas.microsoft.com/office/drawing/2014/main" id="{8482C982-B5E3-48EC-43EC-93129D426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584"/>
              <a:ext cx="23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105">
              <a:extLst>
                <a:ext uri="{FF2B5EF4-FFF2-40B4-BE49-F238E27FC236}">
                  <a16:creationId xmlns:a16="http://schemas.microsoft.com/office/drawing/2014/main" id="{6B039663-E517-8A33-1A45-45C79F3474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7" y="995"/>
              <a:ext cx="41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F7CA931B-FCF0-A05C-637F-BF41DB62B50F}"/>
              </a:ext>
            </a:extLst>
          </p:cNvPr>
          <p:cNvPicPr>
            <a:picLocks noChangeAspect="1"/>
          </p:cNvPicPr>
          <p:nvPr/>
        </p:nvPicPr>
        <p:blipFill>
          <a:blip r:embed="rId12"/>
          <a:stretch>
            <a:fillRect/>
          </a:stretch>
        </p:blipFill>
        <p:spPr>
          <a:xfrm>
            <a:off x="10014124" y="5645998"/>
            <a:ext cx="1616812" cy="84052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pic>
        <p:nvPicPr>
          <p:cNvPr id="3" name="Picture 2" descr="A close-up of colorful letters&#10;&#10;Description automatically generated">
            <a:extLst>
              <a:ext uri="{FF2B5EF4-FFF2-40B4-BE49-F238E27FC236}">
                <a16:creationId xmlns:a16="http://schemas.microsoft.com/office/drawing/2014/main" id="{037B731E-6AE0-5A51-274F-B4FB77139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38205">
            <a:off x="4092167" y="1448555"/>
            <a:ext cx="4665552" cy="3499164"/>
          </a:xfrm>
          <a:prstGeom prst="rect">
            <a:avLst/>
          </a:prstGeom>
        </p:spPr>
      </p:pic>
    </p:spTree>
    <p:extLst>
      <p:ext uri="{BB962C8B-B14F-4D97-AF65-F5344CB8AC3E}">
        <p14:creationId xmlns:p14="http://schemas.microsoft.com/office/powerpoint/2010/main" val="54151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59572A2E-1B82-8575-F52A-6009926F7436}"/>
              </a:ext>
            </a:extLst>
          </p:cNvPr>
          <p:cNvSpPr txBox="1"/>
          <p:nvPr/>
        </p:nvSpPr>
        <p:spPr>
          <a:xfrm>
            <a:off x="1333499" y="785336"/>
            <a:ext cx="10048875" cy="923330"/>
          </a:xfrm>
          <a:prstGeom prst="rect">
            <a:avLst/>
          </a:prstGeom>
          <a:noFill/>
        </p:spPr>
        <p:txBody>
          <a:bodyPr wrap="square">
            <a:spAutoFit/>
          </a:bodyPr>
          <a:lstStyle/>
          <a:p>
            <a:pPr algn="just"/>
            <a:r>
              <a:rPr lang="en-GB" sz="1800" b="0" i="1" dirty="0">
                <a:solidFill>
                  <a:srgbClr val="7030A0"/>
                </a:solidFill>
                <a:effectLst/>
                <a:latin typeface="Comic Sans MS" panose="030F0702030302020204" pitchFamily="66" charset="0"/>
              </a:rPr>
              <a:t>I recognise that we have similarities and differences but are all unique</a:t>
            </a:r>
            <a:r>
              <a:rPr lang="en-GB" sz="1800" b="0" i="1" dirty="0">
                <a:solidFill>
                  <a:srgbClr val="000000"/>
                </a:solidFill>
                <a:effectLst/>
                <a:latin typeface="Comic Sans MS" panose="030F0702030302020204" pitchFamily="66" charset="0"/>
              </a:rPr>
              <a:t>. </a:t>
            </a:r>
            <a:r>
              <a:rPr lang="en-GB" sz="1800" b="1" i="1" dirty="0">
                <a:solidFill>
                  <a:srgbClr val="669900"/>
                </a:solidFill>
                <a:effectLst/>
                <a:latin typeface="Comic Sans MS" panose="030F0702030302020204" pitchFamily="66" charset="0"/>
              </a:rPr>
              <a:t>HWB 0-47a</a:t>
            </a:r>
          </a:p>
          <a:p>
            <a:pPr algn="just"/>
            <a:r>
              <a:rPr lang="en-GB" sz="1800" b="1" i="0" dirty="0">
                <a:solidFill>
                  <a:srgbClr val="000000"/>
                </a:solidFill>
                <a:effectLst/>
                <a:latin typeface="Comic Sans MS" panose="030F0702030302020204" pitchFamily="66" charset="0"/>
              </a:rPr>
              <a:t>Benchmarks:</a:t>
            </a:r>
          </a:p>
          <a:p>
            <a:pPr marL="285750" indent="-285750" algn="just">
              <a:buFont typeface="Arial" panose="020B0604020202020204" pitchFamily="34" charset="0"/>
              <a:buChar char="•"/>
            </a:pPr>
            <a:r>
              <a:rPr lang="en-GB" sz="1800" b="0" i="0" dirty="0">
                <a:solidFill>
                  <a:srgbClr val="000000"/>
                </a:solidFill>
                <a:effectLst/>
                <a:latin typeface="Comic Sans MS" panose="030F0702030302020204" pitchFamily="66" charset="0"/>
              </a:rPr>
              <a:t>Identifies body differences and similarities.</a:t>
            </a:r>
            <a:endParaRPr lang="en-GB" sz="1800" b="0" i="0" dirty="0">
              <a:solidFill>
                <a:srgbClr val="669900"/>
              </a:solidFill>
              <a:effectLst/>
              <a:latin typeface="Comic Sans MS" panose="030F0702030302020204" pitchFamily="66" charset="0"/>
            </a:endParaRPr>
          </a:p>
        </p:txBody>
      </p:sp>
      <p:pic>
        <p:nvPicPr>
          <p:cNvPr id="5" name="Inheritance_1">
            <a:hlinkClick r:id="" action="ppaction://media"/>
            <a:extLst>
              <a:ext uri="{FF2B5EF4-FFF2-40B4-BE49-F238E27FC236}">
                <a16:creationId xmlns:a16="http://schemas.microsoft.com/office/drawing/2014/main" id="{512C643C-03E4-74F0-B6A3-16EC575EAE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0699" y="1708666"/>
            <a:ext cx="7999259" cy="4625459"/>
          </a:xfrm>
          <a:prstGeom prst="rect">
            <a:avLst/>
          </a:prstGeom>
        </p:spPr>
      </p:pic>
      <p:sp>
        <p:nvSpPr>
          <p:cNvPr id="6" name="TextBox 5">
            <a:extLst>
              <a:ext uri="{FF2B5EF4-FFF2-40B4-BE49-F238E27FC236}">
                <a16:creationId xmlns:a16="http://schemas.microsoft.com/office/drawing/2014/main" id="{CE8FAFFD-00F5-49AB-5E3F-4A717AB72B79}"/>
              </a:ext>
            </a:extLst>
          </p:cNvPr>
          <p:cNvSpPr txBox="1"/>
          <p:nvPr/>
        </p:nvSpPr>
        <p:spPr>
          <a:xfrm>
            <a:off x="0" y="166557"/>
            <a:ext cx="12192000" cy="461665"/>
          </a:xfrm>
          <a:prstGeom prst="rect">
            <a:avLst/>
          </a:prstGeom>
          <a:noFill/>
        </p:spPr>
        <p:txBody>
          <a:bodyPr wrap="square" rtlCol="0">
            <a:spAutoFit/>
          </a:bodyPr>
          <a:lstStyle/>
          <a:p>
            <a:pPr algn="ctr"/>
            <a:r>
              <a:rPr lang="en-GB" sz="2400" b="1" dirty="0">
                <a:latin typeface="Comic Sans MS" panose="030F0702030302020204" pitchFamily="66" charset="0"/>
              </a:rPr>
              <a:t>Early Level</a:t>
            </a:r>
          </a:p>
        </p:txBody>
      </p:sp>
    </p:spTree>
    <p:extLst>
      <p:ext uri="{BB962C8B-B14F-4D97-AF65-F5344CB8AC3E}">
        <p14:creationId xmlns:p14="http://schemas.microsoft.com/office/powerpoint/2010/main" val="336822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pic>
        <p:nvPicPr>
          <p:cNvPr id="2" name="Picture 1">
            <a:extLst>
              <a:ext uri="{FF2B5EF4-FFF2-40B4-BE49-F238E27FC236}">
                <a16:creationId xmlns:a16="http://schemas.microsoft.com/office/drawing/2014/main" id="{7882650C-CB26-C6AE-5E4E-A17BD44E6F33}"/>
              </a:ext>
            </a:extLst>
          </p:cNvPr>
          <p:cNvPicPr>
            <a:picLocks noChangeAspect="1"/>
          </p:cNvPicPr>
          <p:nvPr/>
        </p:nvPicPr>
        <p:blipFill>
          <a:blip r:embed="rId3"/>
          <a:stretch>
            <a:fillRect/>
          </a:stretch>
        </p:blipFill>
        <p:spPr>
          <a:xfrm>
            <a:off x="295274" y="1051137"/>
            <a:ext cx="5400675" cy="3920912"/>
          </a:xfrm>
          <a:prstGeom prst="rect">
            <a:avLst/>
          </a:prstGeom>
        </p:spPr>
      </p:pic>
      <p:sp>
        <p:nvSpPr>
          <p:cNvPr id="3" name="TextBox 2">
            <a:extLst>
              <a:ext uri="{FF2B5EF4-FFF2-40B4-BE49-F238E27FC236}">
                <a16:creationId xmlns:a16="http://schemas.microsoft.com/office/drawing/2014/main" id="{B5454EE2-0109-1BB0-BF12-B517DF6C9CB2}"/>
              </a:ext>
            </a:extLst>
          </p:cNvPr>
          <p:cNvSpPr txBox="1"/>
          <p:nvPr/>
        </p:nvSpPr>
        <p:spPr>
          <a:xfrm>
            <a:off x="6163552" y="255018"/>
            <a:ext cx="5666498" cy="5909310"/>
          </a:xfrm>
          <a:prstGeom prst="rect">
            <a:avLst/>
          </a:prstGeom>
          <a:noFill/>
        </p:spPr>
        <p:txBody>
          <a:bodyPr wrap="square" rtlCol="0">
            <a:spAutoFit/>
          </a:bodyPr>
          <a:lstStyle/>
          <a:p>
            <a:pPr algn="just"/>
            <a:r>
              <a:rPr lang="en-GB" sz="1400" b="0" dirty="0">
                <a:effectLst/>
                <a:latin typeface="Comic Sans MS" panose="030F0702030302020204" pitchFamily="66" charset="0"/>
              </a:rPr>
              <a:t>Discuss and describe different physical features, identifying similarities and differences. For example:   </a:t>
            </a:r>
          </a:p>
          <a:p>
            <a:pPr algn="just"/>
            <a:endParaRPr lang="en-GB" sz="1400" b="0" dirty="0">
              <a:effectLst/>
              <a:latin typeface="Comic Sans MS" panose="030F0702030302020204" pitchFamily="66" charset="0"/>
            </a:endParaRPr>
          </a:p>
          <a:p>
            <a:pPr algn="just"/>
            <a:r>
              <a:rPr lang="en-GB" sz="1400" b="0" dirty="0">
                <a:effectLst/>
                <a:latin typeface="Comic Sans MS" panose="030F0702030302020204" pitchFamily="66" charset="0"/>
              </a:rPr>
              <a:t>This is Isla. What colour is Isla's hair? </a:t>
            </a:r>
            <a:r>
              <a:rPr lang="en-GB" sz="1400" b="0" i="1" dirty="0">
                <a:effectLst/>
                <a:latin typeface="Comic Sans MS" panose="030F0702030302020204" pitchFamily="66" charset="0"/>
              </a:rPr>
              <a:t>(</a:t>
            </a:r>
            <a:r>
              <a:rPr lang="en-GB" sz="1400" i="1" dirty="0">
                <a:latin typeface="Comic Sans MS" panose="030F0702030302020204" pitchFamily="66" charset="0"/>
              </a:rPr>
              <a:t>red</a:t>
            </a:r>
            <a:r>
              <a:rPr lang="en-GB" sz="1400" b="0" i="1" dirty="0">
                <a:effectLst/>
                <a:latin typeface="Comic Sans MS" panose="030F0702030302020204" pitchFamily="66" charset="0"/>
              </a:rPr>
              <a:t>)</a:t>
            </a:r>
          </a:p>
          <a:p>
            <a:pPr algn="just"/>
            <a:endParaRPr lang="en-GB" sz="1400" b="0" dirty="0">
              <a:effectLst/>
              <a:latin typeface="Comic Sans MS" panose="030F0702030302020204" pitchFamily="66" charset="0"/>
            </a:endParaRPr>
          </a:p>
          <a:p>
            <a:pPr algn="just"/>
            <a:r>
              <a:rPr lang="en-GB" sz="1400" dirty="0">
                <a:latin typeface="Comic Sans MS" panose="030F0702030302020204" pitchFamily="66" charset="0"/>
              </a:rPr>
              <a:t>What do you notice about Isla’s hair? </a:t>
            </a:r>
            <a:r>
              <a:rPr lang="en-GB" sz="1400" b="0" i="1" dirty="0">
                <a:effectLst/>
                <a:latin typeface="Comic Sans MS" panose="030F0702030302020204" pitchFamily="66" charset="0"/>
              </a:rPr>
              <a:t>(It is like her Mum’s) </a:t>
            </a:r>
          </a:p>
          <a:p>
            <a:pPr algn="just"/>
            <a:endParaRPr lang="en-GB" sz="1400" b="0" dirty="0">
              <a:effectLst/>
              <a:latin typeface="Comic Sans MS" panose="030F0702030302020204" pitchFamily="66" charset="0"/>
            </a:endParaRPr>
          </a:p>
          <a:p>
            <a:pPr algn="just"/>
            <a:r>
              <a:rPr lang="en-GB" sz="1400" b="0" dirty="0">
                <a:effectLst/>
                <a:latin typeface="Comic Sans MS" panose="030F0702030302020204" pitchFamily="66" charset="0"/>
              </a:rPr>
              <a:t>This is Isla’s sister, Emma</a:t>
            </a:r>
            <a:r>
              <a:rPr lang="en-GB" sz="1400" b="1" dirty="0">
                <a:effectLst/>
                <a:latin typeface="Comic Sans MS" panose="030F0702030302020204" pitchFamily="66" charset="0"/>
              </a:rPr>
              <a:t>. </a:t>
            </a:r>
            <a:r>
              <a:rPr lang="en-GB" sz="1400" b="0" dirty="0">
                <a:effectLst/>
                <a:latin typeface="Comic Sans MS" panose="030F0702030302020204" pitchFamily="66" charset="0"/>
              </a:rPr>
              <a:t>How is Isla's hair different from Emma's hair? </a:t>
            </a:r>
            <a:r>
              <a:rPr lang="en-GB" sz="1400" b="0" i="1" dirty="0">
                <a:effectLst/>
                <a:latin typeface="Comic Sans MS" panose="030F0702030302020204" pitchFamily="66" charset="0"/>
              </a:rPr>
              <a:t>(Emma’s hair is brown, like her Dad’s )</a:t>
            </a:r>
          </a:p>
          <a:p>
            <a:pPr algn="just"/>
            <a:endParaRPr lang="en-GB" sz="1400" dirty="0">
              <a:latin typeface="Comic Sans MS" panose="030F0702030302020204" pitchFamily="66" charset="0"/>
            </a:endParaRPr>
          </a:p>
          <a:p>
            <a:pPr algn="just"/>
            <a:r>
              <a:rPr lang="en-GB" sz="1400" dirty="0">
                <a:latin typeface="Comic Sans MS" panose="030F0702030302020204" pitchFamily="66" charset="0"/>
              </a:rPr>
              <a:t>This is Ben. What colour is Ben’s hair? </a:t>
            </a:r>
            <a:r>
              <a:rPr lang="en-GB" sz="1400" i="1" dirty="0">
                <a:latin typeface="Comic Sans MS" panose="030F0702030302020204" pitchFamily="66" charset="0"/>
              </a:rPr>
              <a:t>(blonde)</a:t>
            </a:r>
          </a:p>
          <a:p>
            <a:pPr algn="just"/>
            <a:endParaRPr lang="en-GB" sz="1400" b="0" i="1" dirty="0">
              <a:effectLst/>
              <a:latin typeface="Comic Sans MS" panose="030F0702030302020204" pitchFamily="66" charset="0"/>
            </a:endParaRPr>
          </a:p>
          <a:p>
            <a:pPr algn="just"/>
            <a:r>
              <a:rPr lang="en-GB" sz="1400" dirty="0">
                <a:latin typeface="Comic Sans MS" panose="030F0702030302020204" pitchFamily="66" charset="0"/>
              </a:rPr>
              <a:t>What do you notice about Emma and her Mum?</a:t>
            </a:r>
            <a:r>
              <a:rPr lang="en-GB" sz="1400" i="1" dirty="0">
                <a:latin typeface="Comic Sans MS" panose="030F0702030302020204" pitchFamily="66" charset="0"/>
              </a:rPr>
              <a:t> (They both wear glasses) </a:t>
            </a:r>
          </a:p>
          <a:p>
            <a:pPr algn="just"/>
            <a:endParaRPr lang="en-GB" sz="1400" b="0" i="1" dirty="0">
              <a:effectLst/>
              <a:latin typeface="Comic Sans MS" panose="030F0702030302020204" pitchFamily="66" charset="0"/>
            </a:endParaRPr>
          </a:p>
          <a:p>
            <a:pPr algn="just"/>
            <a:r>
              <a:rPr lang="en-GB" sz="1400" dirty="0">
                <a:latin typeface="Comic Sans MS" panose="030F0702030302020204" pitchFamily="66" charset="0"/>
              </a:rPr>
              <a:t>What do you notice about Ben’s hair and Dad’s hair? </a:t>
            </a:r>
            <a:r>
              <a:rPr lang="en-GB" sz="1400" i="1" dirty="0">
                <a:latin typeface="Comic Sans MS" panose="030F0702030302020204" pitchFamily="66" charset="0"/>
              </a:rPr>
              <a:t>(They have short hair)</a:t>
            </a:r>
          </a:p>
          <a:p>
            <a:pPr algn="just"/>
            <a:endParaRPr lang="en-GB" sz="1400" b="0" i="0" dirty="0">
              <a:effectLst/>
              <a:latin typeface="Comic Sans MS" panose="030F0702030302020204" pitchFamily="66" charset="0"/>
            </a:endParaRPr>
          </a:p>
          <a:p>
            <a:pPr algn="just"/>
            <a:r>
              <a:rPr lang="en-GB" sz="1400" b="0" i="0" dirty="0">
                <a:effectLst/>
                <a:latin typeface="Comic Sans MS" panose="030F0702030302020204" pitchFamily="66" charset="0"/>
              </a:rPr>
              <a:t>In order from tallest to smallest, name the characters </a:t>
            </a:r>
            <a:r>
              <a:rPr lang="en-GB" sz="1400" b="0" i="1" dirty="0">
                <a:effectLst/>
                <a:latin typeface="Comic Sans MS" panose="030F0702030302020204" pitchFamily="66" charset="0"/>
              </a:rPr>
              <a:t>(Dad, Mum + Isla, Emma and Ben) </a:t>
            </a:r>
          </a:p>
          <a:p>
            <a:pPr algn="just"/>
            <a:endParaRPr lang="en-GB" sz="1400" dirty="0">
              <a:latin typeface="Comic Sans MS" panose="030F0702030302020204" pitchFamily="66" charset="0"/>
            </a:endParaRPr>
          </a:p>
          <a:p>
            <a:pPr algn="just"/>
            <a:r>
              <a:rPr lang="en-GB" sz="1400" dirty="0">
                <a:latin typeface="Comic Sans MS" panose="030F0702030302020204" pitchFamily="66" charset="0"/>
              </a:rPr>
              <a:t>Why is Ben the smallest? </a:t>
            </a:r>
            <a:r>
              <a:rPr lang="en-GB" sz="1400" i="1" dirty="0">
                <a:latin typeface="Comic Sans MS" panose="030F0702030302020204" pitchFamily="66" charset="0"/>
              </a:rPr>
              <a:t>(He is the youngest) </a:t>
            </a:r>
          </a:p>
          <a:p>
            <a:pPr algn="just"/>
            <a:endParaRPr lang="en-GB" sz="1400" dirty="0">
              <a:latin typeface="Comic Sans MS" panose="030F0702030302020204" pitchFamily="66" charset="0"/>
            </a:endParaRPr>
          </a:p>
          <a:p>
            <a:pPr algn="just"/>
            <a:r>
              <a:rPr lang="en-GB" sz="1400" b="0" i="0" dirty="0">
                <a:effectLst/>
                <a:latin typeface="Comic Sans MS" panose="030F0702030302020204" pitchFamily="66" charset="0"/>
              </a:rPr>
              <a:t>Are the oldest people always the tallest? (</a:t>
            </a:r>
            <a:r>
              <a:rPr lang="en-GB" sz="1400" i="1" dirty="0">
                <a:latin typeface="Comic Sans MS" panose="030F0702030302020204" pitchFamily="66" charset="0"/>
              </a:rPr>
              <a:t>N</a:t>
            </a:r>
            <a:r>
              <a:rPr lang="en-GB" sz="1400" b="0" i="1" dirty="0">
                <a:effectLst/>
                <a:latin typeface="Comic Sans MS" panose="030F0702030302020204" pitchFamily="66" charset="0"/>
              </a:rPr>
              <a:t>o, people can be shorter than people that are older than them. People are all different heights)</a:t>
            </a:r>
            <a:endParaRPr lang="en-GB" sz="1400" b="0" dirty="0">
              <a:effectLst/>
              <a:latin typeface="Comic Sans MS" panose="030F0702030302020204" pitchFamily="66" charset="0"/>
            </a:endParaRPr>
          </a:p>
        </p:txBody>
      </p:sp>
      <p:cxnSp>
        <p:nvCxnSpPr>
          <p:cNvPr id="6" name="Straight Arrow Connector 5">
            <a:extLst>
              <a:ext uri="{FF2B5EF4-FFF2-40B4-BE49-F238E27FC236}">
                <a16:creationId xmlns:a16="http://schemas.microsoft.com/office/drawing/2014/main" id="{1159847D-3D3F-7111-7BE5-3ED82B06A369}"/>
              </a:ext>
            </a:extLst>
          </p:cNvPr>
          <p:cNvCxnSpPr>
            <a:cxnSpLocks/>
          </p:cNvCxnSpPr>
          <p:nvPr/>
        </p:nvCxnSpPr>
        <p:spPr>
          <a:xfrm flipH="1" flipV="1">
            <a:off x="3314701" y="3931498"/>
            <a:ext cx="971550" cy="17145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FC1FA2-F326-ACB5-DDA1-18322217B04E}"/>
              </a:ext>
            </a:extLst>
          </p:cNvPr>
          <p:cNvSpPr txBox="1"/>
          <p:nvPr/>
        </p:nvSpPr>
        <p:spPr>
          <a:xfrm>
            <a:off x="4017390" y="5622197"/>
            <a:ext cx="561975" cy="369332"/>
          </a:xfrm>
          <a:prstGeom prst="rect">
            <a:avLst/>
          </a:prstGeom>
          <a:noFill/>
        </p:spPr>
        <p:txBody>
          <a:bodyPr wrap="square" rtlCol="0">
            <a:spAutoFit/>
          </a:bodyPr>
          <a:lstStyle/>
          <a:p>
            <a:r>
              <a:rPr lang="en-GB" dirty="0"/>
              <a:t>Ben</a:t>
            </a:r>
          </a:p>
        </p:txBody>
      </p:sp>
      <p:cxnSp>
        <p:nvCxnSpPr>
          <p:cNvPr id="11" name="Straight Arrow Connector 10">
            <a:extLst>
              <a:ext uri="{FF2B5EF4-FFF2-40B4-BE49-F238E27FC236}">
                <a16:creationId xmlns:a16="http://schemas.microsoft.com/office/drawing/2014/main" id="{1A5F3681-6828-4B41-E639-812DC92CCFFA}"/>
              </a:ext>
            </a:extLst>
          </p:cNvPr>
          <p:cNvCxnSpPr>
            <a:cxnSpLocks/>
          </p:cNvCxnSpPr>
          <p:nvPr/>
        </p:nvCxnSpPr>
        <p:spPr>
          <a:xfrm flipV="1">
            <a:off x="1504950" y="4219575"/>
            <a:ext cx="679904" cy="14264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E4F8560-1589-71FF-E67D-6D35A2EE247A}"/>
              </a:ext>
            </a:extLst>
          </p:cNvPr>
          <p:cNvSpPr txBox="1"/>
          <p:nvPr/>
        </p:nvSpPr>
        <p:spPr>
          <a:xfrm>
            <a:off x="1012377" y="5653196"/>
            <a:ext cx="985146" cy="369332"/>
          </a:xfrm>
          <a:prstGeom prst="rect">
            <a:avLst/>
          </a:prstGeom>
          <a:noFill/>
        </p:spPr>
        <p:txBody>
          <a:bodyPr wrap="square" rtlCol="0">
            <a:spAutoFit/>
          </a:bodyPr>
          <a:lstStyle/>
          <a:p>
            <a:r>
              <a:rPr lang="en-GB" dirty="0"/>
              <a:t>Emma</a:t>
            </a:r>
          </a:p>
        </p:txBody>
      </p:sp>
      <p:cxnSp>
        <p:nvCxnSpPr>
          <p:cNvPr id="14" name="Straight Arrow Connector 13">
            <a:extLst>
              <a:ext uri="{FF2B5EF4-FFF2-40B4-BE49-F238E27FC236}">
                <a16:creationId xmlns:a16="http://schemas.microsoft.com/office/drawing/2014/main" id="{9ABE5EE9-3F4D-3EFB-720F-ACC41D118557}"/>
              </a:ext>
            </a:extLst>
          </p:cNvPr>
          <p:cNvCxnSpPr>
            <a:cxnSpLocks/>
          </p:cNvCxnSpPr>
          <p:nvPr/>
        </p:nvCxnSpPr>
        <p:spPr>
          <a:xfrm flipH="1">
            <a:off x="3850574" y="545240"/>
            <a:ext cx="1605462" cy="15124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3BE284-AEC0-F104-4914-8FD4033AD367}"/>
              </a:ext>
            </a:extLst>
          </p:cNvPr>
          <p:cNvSpPr txBox="1"/>
          <p:nvPr/>
        </p:nvSpPr>
        <p:spPr>
          <a:xfrm>
            <a:off x="5361074" y="166925"/>
            <a:ext cx="561975" cy="369332"/>
          </a:xfrm>
          <a:prstGeom prst="rect">
            <a:avLst/>
          </a:prstGeom>
          <a:noFill/>
        </p:spPr>
        <p:txBody>
          <a:bodyPr wrap="square" rtlCol="0">
            <a:spAutoFit/>
          </a:bodyPr>
          <a:lstStyle/>
          <a:p>
            <a:r>
              <a:rPr lang="en-GB" dirty="0"/>
              <a:t>Isla</a:t>
            </a:r>
          </a:p>
        </p:txBody>
      </p:sp>
      <p:sp>
        <p:nvSpPr>
          <p:cNvPr id="22" name="TextBox 21">
            <a:extLst>
              <a:ext uri="{FF2B5EF4-FFF2-40B4-BE49-F238E27FC236}">
                <a16:creationId xmlns:a16="http://schemas.microsoft.com/office/drawing/2014/main" id="{DC6D4B06-8D74-FD45-B919-7802287954E2}"/>
              </a:ext>
            </a:extLst>
          </p:cNvPr>
          <p:cNvSpPr txBox="1"/>
          <p:nvPr/>
        </p:nvSpPr>
        <p:spPr>
          <a:xfrm>
            <a:off x="4149846" y="255018"/>
            <a:ext cx="784700" cy="369332"/>
          </a:xfrm>
          <a:prstGeom prst="rect">
            <a:avLst/>
          </a:prstGeom>
          <a:noFill/>
        </p:spPr>
        <p:txBody>
          <a:bodyPr wrap="square" rtlCol="0">
            <a:spAutoFit/>
          </a:bodyPr>
          <a:lstStyle/>
          <a:p>
            <a:r>
              <a:rPr lang="en-GB" dirty="0"/>
              <a:t>Mum</a:t>
            </a:r>
          </a:p>
        </p:txBody>
      </p:sp>
      <p:sp>
        <p:nvSpPr>
          <p:cNvPr id="24" name="TextBox 23">
            <a:extLst>
              <a:ext uri="{FF2B5EF4-FFF2-40B4-BE49-F238E27FC236}">
                <a16:creationId xmlns:a16="http://schemas.microsoft.com/office/drawing/2014/main" id="{ADC48822-EA56-AC63-7B44-937F0C8E3EBF}"/>
              </a:ext>
            </a:extLst>
          </p:cNvPr>
          <p:cNvSpPr txBox="1"/>
          <p:nvPr/>
        </p:nvSpPr>
        <p:spPr>
          <a:xfrm>
            <a:off x="2769032" y="244706"/>
            <a:ext cx="784700" cy="369332"/>
          </a:xfrm>
          <a:prstGeom prst="rect">
            <a:avLst/>
          </a:prstGeom>
          <a:noFill/>
        </p:spPr>
        <p:txBody>
          <a:bodyPr wrap="square" rtlCol="0">
            <a:spAutoFit/>
          </a:bodyPr>
          <a:lstStyle/>
          <a:p>
            <a:r>
              <a:rPr lang="en-GB" dirty="0"/>
              <a:t>Dad</a:t>
            </a:r>
          </a:p>
        </p:txBody>
      </p:sp>
      <p:cxnSp>
        <p:nvCxnSpPr>
          <p:cNvPr id="25" name="Straight Arrow Connector 24">
            <a:extLst>
              <a:ext uri="{FF2B5EF4-FFF2-40B4-BE49-F238E27FC236}">
                <a16:creationId xmlns:a16="http://schemas.microsoft.com/office/drawing/2014/main" id="{7E0C83D0-7AA2-47DB-7F35-1346AD9FCAA0}"/>
              </a:ext>
            </a:extLst>
          </p:cNvPr>
          <p:cNvCxnSpPr>
            <a:cxnSpLocks/>
          </p:cNvCxnSpPr>
          <p:nvPr/>
        </p:nvCxnSpPr>
        <p:spPr>
          <a:xfrm flipH="1">
            <a:off x="2950973" y="614038"/>
            <a:ext cx="1433584" cy="14436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AED1586-E85C-4C45-1D64-156F4A3C62B2}"/>
              </a:ext>
            </a:extLst>
          </p:cNvPr>
          <p:cNvCxnSpPr>
            <a:cxnSpLocks/>
          </p:cNvCxnSpPr>
          <p:nvPr/>
        </p:nvCxnSpPr>
        <p:spPr>
          <a:xfrm flipH="1">
            <a:off x="1982118" y="606840"/>
            <a:ext cx="968855" cy="11647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651237E-BDE0-F708-EC2C-73FB7A70F562}"/>
              </a:ext>
            </a:extLst>
          </p:cNvPr>
          <p:cNvSpPr txBox="1"/>
          <p:nvPr/>
        </p:nvSpPr>
        <p:spPr>
          <a:xfrm>
            <a:off x="189576" y="5991529"/>
            <a:ext cx="7781924" cy="738664"/>
          </a:xfrm>
          <a:prstGeom prst="rect">
            <a:avLst/>
          </a:prstGeom>
          <a:noFill/>
        </p:spPr>
        <p:txBody>
          <a:bodyPr wrap="square">
            <a:spAutoFit/>
          </a:bodyPr>
          <a:lstStyle/>
          <a:p>
            <a:pPr algn="just"/>
            <a:r>
              <a:rPr lang="en-GB" sz="1400" b="0" i="1" dirty="0">
                <a:solidFill>
                  <a:srgbClr val="7030A0"/>
                </a:solidFill>
                <a:effectLst/>
                <a:latin typeface="Comic Sans MS" panose="030F0702030302020204" pitchFamily="66" charset="0"/>
              </a:rPr>
              <a:t>I recognise that we have similarities and differences but are all unique</a:t>
            </a:r>
            <a:r>
              <a:rPr lang="en-GB" sz="1400" b="0" i="1" dirty="0">
                <a:solidFill>
                  <a:srgbClr val="000000"/>
                </a:solidFill>
                <a:effectLst/>
                <a:latin typeface="Comic Sans MS" panose="030F0702030302020204" pitchFamily="66" charset="0"/>
              </a:rPr>
              <a:t>. </a:t>
            </a:r>
            <a:r>
              <a:rPr lang="en-GB" sz="1400" b="1" i="1" dirty="0">
                <a:solidFill>
                  <a:srgbClr val="669900"/>
                </a:solidFill>
                <a:effectLst/>
                <a:latin typeface="Comic Sans MS" panose="030F0702030302020204" pitchFamily="66" charset="0"/>
              </a:rPr>
              <a:t>HWB 0-47a</a:t>
            </a:r>
          </a:p>
          <a:p>
            <a:pPr algn="just"/>
            <a:r>
              <a:rPr lang="en-GB" sz="1400" b="1" i="0" dirty="0">
                <a:solidFill>
                  <a:srgbClr val="000000"/>
                </a:solidFill>
                <a:effectLst/>
                <a:latin typeface="Comic Sans MS" panose="030F0702030302020204" pitchFamily="66" charset="0"/>
              </a:rPr>
              <a:t>Benchmarks:</a:t>
            </a:r>
          </a:p>
          <a:p>
            <a:pPr marL="285750" indent="-285750" algn="just">
              <a:buFont typeface="Arial" panose="020B0604020202020204" pitchFamily="34" charset="0"/>
              <a:buChar char="•"/>
            </a:pPr>
            <a:r>
              <a:rPr lang="en-GB" sz="1400" b="0" i="0" dirty="0">
                <a:solidFill>
                  <a:srgbClr val="000000"/>
                </a:solidFill>
                <a:effectLst/>
                <a:latin typeface="Comic Sans MS" panose="030F0702030302020204" pitchFamily="66" charset="0"/>
              </a:rPr>
              <a:t>Identifies body differences and similarities.</a:t>
            </a:r>
            <a:endParaRPr lang="en-GB" sz="1400" b="0" i="0" dirty="0">
              <a:solidFill>
                <a:srgbClr val="669900"/>
              </a:solidFill>
              <a:effectLst/>
              <a:latin typeface="Comic Sans MS" panose="030F0702030302020204" pitchFamily="66" charset="0"/>
            </a:endParaRPr>
          </a:p>
        </p:txBody>
      </p:sp>
    </p:spTree>
    <p:extLst>
      <p:ext uri="{BB962C8B-B14F-4D97-AF65-F5344CB8AC3E}">
        <p14:creationId xmlns:p14="http://schemas.microsoft.com/office/powerpoint/2010/main" val="87605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pic>
        <p:nvPicPr>
          <p:cNvPr id="2" name="Picture 1">
            <a:extLst>
              <a:ext uri="{FF2B5EF4-FFF2-40B4-BE49-F238E27FC236}">
                <a16:creationId xmlns:a16="http://schemas.microsoft.com/office/drawing/2014/main" id="{5D7CE5FA-50E8-91AA-AEE7-E9534A82A401}"/>
              </a:ext>
            </a:extLst>
          </p:cNvPr>
          <p:cNvPicPr>
            <a:picLocks noChangeAspect="1"/>
          </p:cNvPicPr>
          <p:nvPr/>
        </p:nvPicPr>
        <p:blipFill rotWithShape="1">
          <a:blip r:embed="rId3"/>
          <a:srcRect l="-19" t="14167" r="54342" b="7760"/>
          <a:stretch/>
        </p:blipFill>
        <p:spPr>
          <a:xfrm>
            <a:off x="667710" y="226721"/>
            <a:ext cx="2404015" cy="5354213"/>
          </a:xfrm>
          <a:prstGeom prst="rect">
            <a:avLst/>
          </a:prstGeom>
        </p:spPr>
      </p:pic>
      <p:sp>
        <p:nvSpPr>
          <p:cNvPr id="43" name="TextBox 42">
            <a:extLst>
              <a:ext uri="{FF2B5EF4-FFF2-40B4-BE49-F238E27FC236}">
                <a16:creationId xmlns:a16="http://schemas.microsoft.com/office/drawing/2014/main" id="{EDD026F1-231F-2E9A-E1AD-24B0496A0A4C}"/>
              </a:ext>
            </a:extLst>
          </p:cNvPr>
          <p:cNvSpPr txBox="1"/>
          <p:nvPr/>
        </p:nvSpPr>
        <p:spPr>
          <a:xfrm>
            <a:off x="3463925" y="216634"/>
            <a:ext cx="8060365" cy="5355312"/>
          </a:xfrm>
          <a:prstGeom prst="rect">
            <a:avLst/>
          </a:prstGeom>
          <a:noFill/>
        </p:spPr>
        <p:txBody>
          <a:bodyPr wrap="square" rtlCol="0">
            <a:spAutoFit/>
          </a:bodyPr>
          <a:lstStyle/>
          <a:p>
            <a:pPr algn="just"/>
            <a:r>
              <a:rPr lang="en-GB" dirty="0">
                <a:latin typeface="Comic Sans MS" panose="030F0702030302020204" pitchFamily="66" charset="0"/>
              </a:rPr>
              <a:t>Provide each child /group  with an A3 copy of a body outline and ask them  to share their thoughts about the body outlines:</a:t>
            </a:r>
          </a:p>
          <a:p>
            <a:pPr algn="just"/>
            <a:endParaRPr lang="en-GB" dirty="0">
              <a:latin typeface="Comic Sans MS" panose="030F0702030302020204" pitchFamily="66" charset="0"/>
            </a:endParaRPr>
          </a:p>
          <a:p>
            <a:pPr marL="285750" indent="-285750" algn="just">
              <a:buFont typeface="Arial" panose="020B0604020202020204" pitchFamily="34" charset="0"/>
              <a:buChar char="•"/>
            </a:pPr>
            <a:r>
              <a:rPr lang="en-GB" dirty="0">
                <a:latin typeface="Comic Sans MS" panose="030F0702030302020204" pitchFamily="66" charset="0"/>
              </a:rPr>
              <a:t>Do you think this body outline is a boy or girl? Why? </a:t>
            </a:r>
            <a:r>
              <a:rPr lang="en-GB" i="1" dirty="0">
                <a:latin typeface="Comic Sans MS" panose="030F0702030302020204" pitchFamily="66" charset="0"/>
              </a:rPr>
              <a:t>(The children may give a range of ideas,  encourage them to justify their ideas  E.g., Boy - looks like it has short hair. Do all boys have short hair?)</a:t>
            </a:r>
          </a:p>
          <a:p>
            <a:pPr algn="just"/>
            <a:endParaRPr lang="en-GB" i="1" dirty="0">
              <a:latin typeface="Comic Sans MS" panose="030F0702030302020204" pitchFamily="66" charset="0"/>
            </a:endParaRPr>
          </a:p>
          <a:p>
            <a:pPr marL="285750" indent="-285750" algn="just">
              <a:buFont typeface="Arial" panose="020B0604020202020204" pitchFamily="34" charset="0"/>
              <a:buChar char="•"/>
            </a:pPr>
            <a:r>
              <a:rPr lang="en-GB" dirty="0">
                <a:latin typeface="Comic Sans MS" panose="030F0702030302020204" pitchFamily="66" charset="0"/>
              </a:rPr>
              <a:t>How is this body outline the same as your body? </a:t>
            </a:r>
            <a:r>
              <a:rPr lang="en-GB" i="1" dirty="0">
                <a:latin typeface="Comic Sans MS" panose="030F0702030302020204" pitchFamily="66" charset="0"/>
              </a:rPr>
              <a:t>(legs, arms, fingers, head, etc)</a:t>
            </a:r>
          </a:p>
          <a:p>
            <a:pPr algn="just"/>
            <a:endParaRPr lang="en-GB" dirty="0">
              <a:latin typeface="Comic Sans MS" panose="030F0702030302020204" pitchFamily="66" charset="0"/>
            </a:endParaRPr>
          </a:p>
          <a:p>
            <a:pPr marL="285750" indent="-285750" algn="just">
              <a:buFont typeface="Arial" panose="020B0604020202020204" pitchFamily="34" charset="0"/>
              <a:buChar char="•"/>
            </a:pPr>
            <a:r>
              <a:rPr lang="en-GB" dirty="0">
                <a:latin typeface="Comic Sans MS" panose="030F0702030302020204" pitchFamily="66" charset="0"/>
              </a:rPr>
              <a:t>How is it different? </a:t>
            </a:r>
            <a:r>
              <a:rPr lang="en-GB" i="1" dirty="0">
                <a:latin typeface="Comic Sans MS" panose="030F0702030302020204" pitchFamily="66" charset="0"/>
              </a:rPr>
              <a:t>(I am shorter/taller, I have long hair, I have eyes/nose/other features not identifiable on the outline)</a:t>
            </a:r>
          </a:p>
          <a:p>
            <a:pPr marL="285750" indent="-285750" algn="just">
              <a:buFont typeface="Arial" panose="020B0604020202020204" pitchFamily="34" charset="0"/>
              <a:buChar char="•"/>
            </a:pPr>
            <a:endParaRPr lang="en-GB" i="1" dirty="0">
              <a:latin typeface="Comic Sans MS" panose="030F0702030302020204" pitchFamily="66" charset="0"/>
            </a:endParaRPr>
          </a:p>
          <a:p>
            <a:pPr marL="285750" indent="-285750" algn="just">
              <a:buFont typeface="Arial" panose="020B0604020202020204" pitchFamily="34" charset="0"/>
              <a:buChar char="•"/>
            </a:pPr>
            <a:r>
              <a:rPr lang="en-GB" dirty="0">
                <a:latin typeface="Comic Sans MS" panose="030F0702030302020204" pitchFamily="66" charset="0"/>
              </a:rPr>
              <a:t>What parts of our bodies are quite similar to other people’s bodies? </a:t>
            </a:r>
            <a:r>
              <a:rPr lang="en-GB" i="1" dirty="0">
                <a:latin typeface="Comic Sans MS" panose="030F0702030302020204" pitchFamily="66" charset="0"/>
              </a:rPr>
              <a:t>(arms, legs, brain, lungs, heart, toes, etc)</a:t>
            </a:r>
          </a:p>
          <a:p>
            <a:pPr algn="just"/>
            <a:endParaRPr lang="en-GB" i="1" dirty="0">
              <a:latin typeface="Comic Sans MS" panose="030F0702030302020204" pitchFamily="66" charset="0"/>
            </a:endParaRPr>
          </a:p>
          <a:p>
            <a:pPr marL="285750" indent="-285750" algn="just">
              <a:buFont typeface="Arial" panose="020B0604020202020204" pitchFamily="34" charset="0"/>
              <a:buChar char="•"/>
            </a:pPr>
            <a:r>
              <a:rPr lang="en-GB" dirty="0">
                <a:latin typeface="Comic Sans MS" panose="030F0702030302020204" pitchFamily="66" charset="0"/>
              </a:rPr>
              <a:t>What parts of our bodies can be very different to other people? </a:t>
            </a:r>
            <a:r>
              <a:rPr lang="en-GB" i="1" dirty="0">
                <a:latin typeface="Comic Sans MS" panose="030F0702030302020204" pitchFamily="66" charset="0"/>
              </a:rPr>
              <a:t>(hair - colour, curls/straight, eye colour, height etc. This might lead to the children discussing the difference between boys and girls) </a:t>
            </a:r>
          </a:p>
        </p:txBody>
      </p:sp>
      <p:sp>
        <p:nvSpPr>
          <p:cNvPr id="44" name="TextBox 43">
            <a:extLst>
              <a:ext uri="{FF2B5EF4-FFF2-40B4-BE49-F238E27FC236}">
                <a16:creationId xmlns:a16="http://schemas.microsoft.com/office/drawing/2014/main" id="{C8A65D05-D9DB-E53D-A24B-21F522E28C76}"/>
              </a:ext>
            </a:extLst>
          </p:cNvPr>
          <p:cNvSpPr txBox="1"/>
          <p:nvPr/>
        </p:nvSpPr>
        <p:spPr>
          <a:xfrm>
            <a:off x="561064" y="5648409"/>
            <a:ext cx="8161965" cy="861774"/>
          </a:xfrm>
          <a:prstGeom prst="rect">
            <a:avLst/>
          </a:prstGeom>
          <a:noFill/>
        </p:spPr>
        <p:txBody>
          <a:bodyPr wrap="square" rtlCol="0">
            <a:spAutoFit/>
          </a:bodyPr>
          <a:lstStyle/>
          <a:p>
            <a:pPr algn="just"/>
            <a:r>
              <a:rPr lang="en-GB" sz="1600" i="1" dirty="0">
                <a:latin typeface="Comic Sans MS" panose="030F0702030302020204" pitchFamily="66" charset="0"/>
              </a:rPr>
              <a:t>This also provides a good opportunity to talk about body diversity. Some people are not born with some body parts, some people may have had injuries that mean their bodies look/work differently </a:t>
            </a:r>
            <a:r>
              <a:rPr lang="en-GB" dirty="0">
                <a:latin typeface="Comic Sans MS" panose="030F0702030302020204" pitchFamily="66" charset="0"/>
              </a:rPr>
              <a:t>.</a:t>
            </a:r>
          </a:p>
        </p:txBody>
      </p:sp>
    </p:spTree>
    <p:extLst>
      <p:ext uri="{BB962C8B-B14F-4D97-AF65-F5344CB8AC3E}">
        <p14:creationId xmlns:p14="http://schemas.microsoft.com/office/powerpoint/2010/main" val="487789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3" name="TextBox 2">
            <a:extLst>
              <a:ext uri="{FF2B5EF4-FFF2-40B4-BE49-F238E27FC236}">
                <a16:creationId xmlns:a16="http://schemas.microsoft.com/office/drawing/2014/main" id="{4782DA81-DFDC-BA63-8CDF-7ED0AEF5BCA7}"/>
              </a:ext>
            </a:extLst>
          </p:cNvPr>
          <p:cNvSpPr txBox="1"/>
          <p:nvPr/>
        </p:nvSpPr>
        <p:spPr>
          <a:xfrm>
            <a:off x="409575" y="628222"/>
            <a:ext cx="11221361" cy="1384995"/>
          </a:xfrm>
          <a:prstGeom prst="rect">
            <a:avLst/>
          </a:prstGeom>
          <a:noFill/>
        </p:spPr>
        <p:txBody>
          <a:bodyPr wrap="square">
            <a:spAutoFit/>
          </a:bodyPr>
          <a:lstStyle/>
          <a:p>
            <a:pPr algn="just"/>
            <a:r>
              <a:rPr lang="en-GB" sz="1400" b="1" i="1" dirty="0">
                <a:solidFill>
                  <a:srgbClr val="000000"/>
                </a:solidFill>
                <a:effectLst/>
                <a:latin typeface="Comic Sans MS" panose="030F0702030302020204" pitchFamily="66" charset="0"/>
              </a:rPr>
              <a:t>By comparing generations of families of humans, plants and animals, I can begin to understand how characteristics are inherited. </a:t>
            </a:r>
            <a:r>
              <a:rPr lang="en-GB" sz="1400" b="1" i="0" dirty="0">
                <a:solidFill>
                  <a:srgbClr val="009900"/>
                </a:solidFill>
                <a:effectLst/>
                <a:latin typeface="Comic Sans MS" panose="030F0702030302020204" pitchFamily="66" charset="0"/>
              </a:rPr>
              <a:t>SCN 1-14a</a:t>
            </a:r>
          </a:p>
          <a:p>
            <a:pPr algn="just"/>
            <a:r>
              <a:rPr lang="en-GB" sz="1400" b="1" dirty="0">
                <a:latin typeface="Comic Sans MS" panose="030F0702030302020204" pitchFamily="66" charset="0"/>
              </a:rPr>
              <a:t>Benchmarks:</a:t>
            </a:r>
            <a:endParaRPr lang="en-GB" sz="1400" b="1" i="0" dirty="0">
              <a:effectLst/>
              <a:latin typeface="Comic Sans MS" panose="030F0702030302020204" pitchFamily="66" charset="0"/>
            </a:endParaRPr>
          </a:p>
          <a:p>
            <a:pPr marL="285750" indent="-285750" algn="just">
              <a:buFont typeface="Arial" panose="020B0604020202020204" pitchFamily="34" charset="0"/>
              <a:buChar char="•"/>
            </a:pPr>
            <a:r>
              <a:rPr lang="en-GB" sz="1400" b="0" i="0" dirty="0">
                <a:solidFill>
                  <a:srgbClr val="000000"/>
                </a:solidFill>
                <a:effectLst/>
                <a:latin typeface="Comic Sans MS" panose="030F0702030302020204" pitchFamily="66" charset="0"/>
              </a:rPr>
              <a:t>Uses their own experiences to illustrate how inherited characteristics are passed from one generation to the next. </a:t>
            </a:r>
            <a:endParaRPr lang="en-GB" sz="1400" dirty="0">
              <a:solidFill>
                <a:srgbClr val="000000"/>
              </a:solidFill>
              <a:latin typeface="Comic Sans MS" panose="030F0702030302020204" pitchFamily="66" charset="0"/>
            </a:endParaRPr>
          </a:p>
          <a:p>
            <a:pPr marL="285750" indent="-285750" algn="just">
              <a:buFont typeface="Arial" panose="020B0604020202020204" pitchFamily="34" charset="0"/>
              <a:buChar char="•"/>
            </a:pPr>
            <a:r>
              <a:rPr lang="en-GB" sz="1400" b="0" i="0" dirty="0">
                <a:solidFill>
                  <a:srgbClr val="000000"/>
                </a:solidFill>
                <a:effectLst/>
                <a:latin typeface="Comic Sans MS" panose="030F0702030302020204" pitchFamily="66" charset="0"/>
              </a:rPr>
              <a:t>Knows that genetic information determines characteristics such as colour of eyes and shape of petals. </a:t>
            </a:r>
            <a:endParaRPr lang="en-GB" sz="1400" dirty="0">
              <a:solidFill>
                <a:srgbClr val="000000"/>
              </a:solidFill>
              <a:latin typeface="Comic Sans MS" panose="030F0702030302020204" pitchFamily="66" charset="0"/>
            </a:endParaRPr>
          </a:p>
          <a:p>
            <a:pPr marL="285750" indent="-285750" algn="just">
              <a:buFont typeface="Arial" panose="020B0604020202020204" pitchFamily="34" charset="0"/>
              <a:buChar char="•"/>
            </a:pPr>
            <a:r>
              <a:rPr lang="en-GB" sz="1400" b="0" i="0" dirty="0">
                <a:solidFill>
                  <a:srgbClr val="000000"/>
                </a:solidFill>
                <a:effectLst/>
                <a:latin typeface="Comic Sans MS" panose="030F0702030302020204" pitchFamily="66" charset="0"/>
              </a:rPr>
              <a:t>Demonstrates understanding of the variations within family groups.</a:t>
            </a:r>
          </a:p>
        </p:txBody>
      </p:sp>
      <p:sp>
        <p:nvSpPr>
          <p:cNvPr id="5" name="TextBox 4">
            <a:extLst>
              <a:ext uri="{FF2B5EF4-FFF2-40B4-BE49-F238E27FC236}">
                <a16:creationId xmlns:a16="http://schemas.microsoft.com/office/drawing/2014/main" id="{CFEBCEB1-F90A-BD98-FDFE-669957569EC2}"/>
              </a:ext>
            </a:extLst>
          </p:cNvPr>
          <p:cNvSpPr txBox="1"/>
          <p:nvPr/>
        </p:nvSpPr>
        <p:spPr>
          <a:xfrm>
            <a:off x="0" y="166557"/>
            <a:ext cx="12192000" cy="584775"/>
          </a:xfrm>
          <a:prstGeom prst="rect">
            <a:avLst/>
          </a:prstGeom>
          <a:noFill/>
        </p:spPr>
        <p:txBody>
          <a:bodyPr wrap="square" rtlCol="0">
            <a:spAutoFit/>
          </a:bodyPr>
          <a:lstStyle/>
          <a:p>
            <a:pPr algn="ctr"/>
            <a:r>
              <a:rPr lang="en-GB" sz="3200" b="1" dirty="0">
                <a:latin typeface="Comic Sans MS" panose="030F0702030302020204" pitchFamily="66" charset="0"/>
              </a:rPr>
              <a:t>First Level</a:t>
            </a:r>
          </a:p>
        </p:txBody>
      </p:sp>
      <p:sp>
        <p:nvSpPr>
          <p:cNvPr id="2" name="TextBox 1">
            <a:extLst>
              <a:ext uri="{FF2B5EF4-FFF2-40B4-BE49-F238E27FC236}">
                <a16:creationId xmlns:a16="http://schemas.microsoft.com/office/drawing/2014/main" id="{24F0315E-147A-ED4E-F2AE-44CB98389CBF}"/>
              </a:ext>
            </a:extLst>
          </p:cNvPr>
          <p:cNvSpPr txBox="1"/>
          <p:nvPr/>
        </p:nvSpPr>
        <p:spPr>
          <a:xfrm>
            <a:off x="-220597" y="2013217"/>
            <a:ext cx="12192000" cy="461665"/>
          </a:xfrm>
          <a:prstGeom prst="rect">
            <a:avLst/>
          </a:prstGeom>
          <a:noFill/>
        </p:spPr>
        <p:txBody>
          <a:bodyPr wrap="square">
            <a:spAutoFit/>
          </a:bodyPr>
          <a:lstStyle/>
          <a:p>
            <a:pPr algn="ctr"/>
            <a:r>
              <a:rPr lang="en-GB" sz="2400" b="1" dirty="0">
                <a:latin typeface="Comic Sans MS" panose="030F0702030302020204" pitchFamily="66" charset="0"/>
              </a:rPr>
              <a:t>Why do offspring/children often look like their parents in some way?</a:t>
            </a:r>
          </a:p>
        </p:txBody>
      </p:sp>
      <p:sp>
        <p:nvSpPr>
          <p:cNvPr id="8" name="TextBox 7">
            <a:extLst>
              <a:ext uri="{FF2B5EF4-FFF2-40B4-BE49-F238E27FC236}">
                <a16:creationId xmlns:a16="http://schemas.microsoft.com/office/drawing/2014/main" id="{C82910BB-4FCC-077B-BBB4-6EB6B311FD46}"/>
              </a:ext>
            </a:extLst>
          </p:cNvPr>
          <p:cNvSpPr txBox="1"/>
          <p:nvPr/>
        </p:nvSpPr>
        <p:spPr>
          <a:xfrm>
            <a:off x="260059" y="2487573"/>
            <a:ext cx="6112313" cy="4370427"/>
          </a:xfrm>
          <a:prstGeom prst="rect">
            <a:avLst/>
          </a:prstGeom>
          <a:noFill/>
        </p:spPr>
        <p:txBody>
          <a:bodyPr wrap="square" rtlCol="0">
            <a:spAutoFit/>
          </a:bodyPr>
          <a:lstStyle/>
          <a:p>
            <a:pPr algn="just"/>
            <a:r>
              <a:rPr lang="en-GB" sz="2000" dirty="0">
                <a:latin typeface="Comic Sans MS" panose="030F0702030302020204" pitchFamily="66" charset="0"/>
              </a:rPr>
              <a:t>All living creatures create offspring of the same kind, but the offspring are </a:t>
            </a:r>
            <a:r>
              <a:rPr lang="en-GB" sz="2000" b="1" dirty="0">
                <a:latin typeface="Comic Sans MS" panose="030F0702030302020204" pitchFamily="66" charset="0"/>
              </a:rPr>
              <a:t>not identical copies of their parents. </a:t>
            </a:r>
          </a:p>
          <a:p>
            <a:pPr algn="just"/>
            <a:endParaRPr lang="en-GB" sz="2000" dirty="0">
              <a:latin typeface="Comic Sans MS" panose="030F0702030302020204" pitchFamily="66" charset="0"/>
            </a:endParaRPr>
          </a:p>
          <a:p>
            <a:pPr algn="just"/>
            <a:r>
              <a:rPr lang="en-GB" sz="2000" dirty="0">
                <a:latin typeface="Comic Sans MS" panose="030F0702030302020204" pitchFamily="66" charset="0"/>
              </a:rPr>
              <a:t>When living things reproduce, they pass on characteristics, known as </a:t>
            </a:r>
            <a:r>
              <a:rPr lang="en-GB" sz="2000" b="1" dirty="0">
                <a:latin typeface="Comic Sans MS" panose="030F0702030302020204" pitchFamily="66" charset="0"/>
              </a:rPr>
              <a:t>traits</a:t>
            </a:r>
            <a:r>
              <a:rPr lang="en-GB" sz="2000" dirty="0">
                <a:latin typeface="Comic Sans MS" panose="030F0702030302020204" pitchFamily="66" charset="0"/>
              </a:rPr>
              <a:t>, to their offspring. </a:t>
            </a:r>
          </a:p>
          <a:p>
            <a:pPr algn="just"/>
            <a:endParaRPr lang="en-GB" sz="2000" dirty="0">
              <a:latin typeface="Comic Sans MS" panose="030F0702030302020204" pitchFamily="66" charset="0"/>
            </a:endParaRPr>
          </a:p>
          <a:p>
            <a:pPr algn="just"/>
            <a:r>
              <a:rPr lang="en-GB" sz="2000" dirty="0">
                <a:latin typeface="Comic Sans MS" panose="030F0702030302020204" pitchFamily="66" charset="0"/>
              </a:rPr>
              <a:t>Offspring/ children look like their parents because of these </a:t>
            </a:r>
            <a:r>
              <a:rPr lang="en-GB" sz="2000" b="1" dirty="0">
                <a:latin typeface="Comic Sans MS" panose="030F0702030302020204" pitchFamily="66" charset="0"/>
                <a:cs typeface="Arial"/>
                <a:sym typeface="Arial"/>
              </a:rPr>
              <a:t>i</a:t>
            </a:r>
            <a:r>
              <a:rPr lang="en-GB" sz="2000" b="1" i="0" u="none" strike="noStrike" cap="none" dirty="0">
                <a:latin typeface="Comic Sans MS" panose="030F0702030302020204" pitchFamily="66" charset="0"/>
                <a:ea typeface="Arial"/>
                <a:cs typeface="Arial"/>
                <a:sym typeface="Arial"/>
              </a:rPr>
              <a:t>nherited </a:t>
            </a:r>
            <a:r>
              <a:rPr lang="en-GB" sz="2000" b="1" dirty="0">
                <a:latin typeface="Comic Sans MS" panose="030F0702030302020204" pitchFamily="66" charset="0"/>
                <a:ea typeface="Arial"/>
                <a:cs typeface="Arial"/>
                <a:sym typeface="Arial"/>
              </a:rPr>
              <a:t>c</a:t>
            </a:r>
            <a:r>
              <a:rPr lang="en-GB" sz="2000" b="1" i="0" u="none" strike="noStrike" cap="none" dirty="0">
                <a:latin typeface="Comic Sans MS" panose="030F0702030302020204" pitchFamily="66" charset="0"/>
                <a:ea typeface="Arial"/>
                <a:cs typeface="Arial"/>
                <a:sym typeface="Arial"/>
              </a:rPr>
              <a:t>haracteristics. </a:t>
            </a:r>
          </a:p>
          <a:p>
            <a:pPr algn="just"/>
            <a:endParaRPr lang="en-GB" sz="2000" dirty="0">
              <a:solidFill>
                <a:srgbClr val="009DE0"/>
              </a:solidFill>
              <a:latin typeface="Comic Sans MS" panose="030F0702030302020204" pitchFamily="66" charset="0"/>
              <a:ea typeface="Arial"/>
              <a:cs typeface="Arial"/>
              <a:sym typeface="Arial"/>
            </a:endParaRPr>
          </a:p>
          <a:p>
            <a:pPr algn="just"/>
            <a:r>
              <a:rPr lang="en-GB" sz="2000" dirty="0">
                <a:latin typeface="Comic Sans MS" panose="030F0702030302020204" pitchFamily="66" charset="0"/>
                <a:ea typeface="Arial"/>
                <a:cs typeface="Arial"/>
                <a:sym typeface="Arial"/>
              </a:rPr>
              <a:t>These  are determined/passed on  by something called </a:t>
            </a:r>
            <a:r>
              <a:rPr lang="en-GB" sz="2000" b="1" dirty="0">
                <a:latin typeface="Comic Sans MS" panose="030F0702030302020204" pitchFamily="66" charset="0"/>
                <a:ea typeface="Arial"/>
                <a:cs typeface="Arial"/>
                <a:sym typeface="Arial"/>
              </a:rPr>
              <a:t>genes/genetic material</a:t>
            </a:r>
            <a:r>
              <a:rPr lang="en-GB" b="1" dirty="0">
                <a:latin typeface="Comic Sans MS" panose="030F0702030302020204" pitchFamily="66" charset="0"/>
                <a:ea typeface="Arial"/>
                <a:cs typeface="Arial"/>
                <a:sym typeface="Arial"/>
              </a:rPr>
              <a:t>. </a:t>
            </a:r>
            <a:endParaRPr lang="en-GB" sz="1800" b="1" i="0" u="none" strike="noStrike" cap="none" dirty="0">
              <a:latin typeface="Comic Sans MS" panose="030F0702030302020204" pitchFamily="66" charset="0"/>
              <a:ea typeface="Arial"/>
              <a:cs typeface="Arial"/>
              <a:sym typeface="Arial"/>
            </a:endParaRPr>
          </a:p>
          <a:p>
            <a:endParaRPr lang="en-GB" dirty="0"/>
          </a:p>
        </p:txBody>
      </p:sp>
      <p:pic>
        <p:nvPicPr>
          <p:cNvPr id="10" name="Picture 9">
            <a:extLst>
              <a:ext uri="{FF2B5EF4-FFF2-40B4-BE49-F238E27FC236}">
                <a16:creationId xmlns:a16="http://schemas.microsoft.com/office/drawing/2014/main" id="{42D14E35-689B-EE10-FF05-A57032A8324A}"/>
              </a:ext>
            </a:extLst>
          </p:cNvPr>
          <p:cNvPicPr>
            <a:picLocks noChangeAspect="1"/>
          </p:cNvPicPr>
          <p:nvPr/>
        </p:nvPicPr>
        <p:blipFill>
          <a:blip r:embed="rId3"/>
          <a:stretch>
            <a:fillRect/>
          </a:stretch>
        </p:blipFill>
        <p:spPr>
          <a:xfrm>
            <a:off x="6742274" y="2731065"/>
            <a:ext cx="2901948" cy="3755461"/>
          </a:xfrm>
          <a:prstGeom prst="rect">
            <a:avLst/>
          </a:prstGeom>
        </p:spPr>
      </p:pic>
    </p:spTree>
    <p:extLst>
      <p:ext uri="{BB962C8B-B14F-4D97-AF65-F5344CB8AC3E}">
        <p14:creationId xmlns:p14="http://schemas.microsoft.com/office/powerpoint/2010/main" val="27238044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3121</TotalTime>
  <Words>3593</Words>
  <Application>Microsoft Office PowerPoint</Application>
  <PresentationFormat>Widescreen</PresentationFormat>
  <Paragraphs>532</Paragraphs>
  <Slides>59</Slides>
  <Notes>0</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0" baseType="lpstr">
      <vt:lpstr>Arial</vt:lpstr>
      <vt:lpstr>Calibri</vt:lpstr>
      <vt:lpstr>Calibri Light</vt:lpstr>
      <vt:lpstr>Comic Sans MS</vt:lpstr>
      <vt:lpstr>poppins</vt:lpstr>
      <vt:lpstr>Times New Roman</vt:lpstr>
      <vt:lpstr>Verdana</vt:lpstr>
      <vt:lpstr>Wingdings</vt:lpstr>
      <vt:lpstr>Wingdings 3</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for similarities and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Hairline</vt:lpstr>
      <vt:lpstr>Plants! </vt:lpstr>
      <vt:lpstr>PowerPoint Presentation</vt:lpstr>
      <vt:lpstr>Look closely…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Inherited Characteristics?</vt:lpstr>
      <vt:lpstr>PowerPoint Presentation</vt:lpstr>
      <vt:lpstr>PowerPoint Presentation</vt:lpstr>
      <vt:lpstr>PowerPoint Presentation</vt:lpstr>
      <vt:lpstr>PowerPoint Presentation</vt:lpstr>
      <vt:lpstr>Where do our genes come from?</vt:lpstr>
      <vt:lpstr>PowerPoint Presentation</vt:lpstr>
      <vt:lpstr>PowerPoint Presentation</vt:lpstr>
      <vt:lpstr>PowerPoint Presentation</vt:lpstr>
      <vt:lpstr>Making Reebops</vt:lpstr>
      <vt:lpstr>Reebops Mum chromosomes</vt:lpstr>
      <vt:lpstr>Reebops Dad chromosomes</vt:lpstr>
      <vt:lpstr>PowerPoint Presentation</vt:lpstr>
      <vt:lpstr>Reebops Baby No. 1</vt:lpstr>
      <vt:lpstr>Baby Reebops: Pedigree</vt:lpstr>
      <vt:lpstr>PowerPoint Presentation</vt:lpstr>
      <vt:lpstr>Dominant, recessive and codominant genes</vt:lpstr>
      <vt:lpstr>Ideas for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dc:title>
  <dc:creator>Kim Aplin</dc:creator>
  <cp:lastModifiedBy>Kim Aplin</cp:lastModifiedBy>
  <cp:revision>122</cp:revision>
  <dcterms:created xsi:type="dcterms:W3CDTF">2022-08-18T12:02:12Z</dcterms:created>
  <dcterms:modified xsi:type="dcterms:W3CDTF">2024-06-19T09:06:57Z</dcterms:modified>
</cp:coreProperties>
</file>